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302" r:id="rId5"/>
    <p:sldId id="296" r:id="rId6"/>
    <p:sldId id="297" r:id="rId7"/>
    <p:sldId id="298" r:id="rId8"/>
    <p:sldId id="301" r:id="rId9"/>
    <p:sldId id="300" r:id="rId10"/>
    <p:sldId id="265" r:id="rId11"/>
    <p:sldId id="266" r:id="rId12"/>
    <p:sldId id="268" r:id="rId13"/>
    <p:sldId id="267" r:id="rId14"/>
    <p:sldId id="269" r:id="rId15"/>
    <p:sldId id="271" r:id="rId16"/>
    <p:sldId id="272" r:id="rId17"/>
    <p:sldId id="273" r:id="rId18"/>
    <p:sldId id="270"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95" r:id="rId34"/>
    <p:sldId id="294"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53B"/>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19" autoAdjust="0"/>
  </p:normalViewPr>
  <p:slideViewPr>
    <p:cSldViewPr snapToGrid="0">
      <p:cViewPr varScale="1">
        <p:scale>
          <a:sx n="74" d="100"/>
          <a:sy n="74" d="100"/>
        </p:scale>
        <p:origin x="252" y="72"/>
      </p:cViewPr>
      <p:guideLst>
        <p:guide orient="horz" pos="2160"/>
        <p:guide pos="3840"/>
      </p:guideLst>
    </p:cSldViewPr>
  </p:slideViewPr>
  <p:outlineViewPr>
    <p:cViewPr>
      <p:scale>
        <a:sx n="33" d="100"/>
        <a:sy n="33" d="100"/>
      </p:scale>
      <p:origin x="0" y="-6654"/>
    </p:cViewPr>
  </p:outlineViewPr>
  <p:notesTextViewPr>
    <p:cViewPr>
      <p:scale>
        <a:sx n="1" d="1"/>
        <a:sy n="1" d="1"/>
      </p:scale>
      <p:origin x="0" y="0"/>
    </p:cViewPr>
  </p:notesTextViewPr>
  <p:sorterViewPr>
    <p:cViewPr>
      <p:scale>
        <a:sx n="125" d="100"/>
        <a:sy n="125" d="100"/>
      </p:scale>
      <p:origin x="0" y="-3276"/>
    </p:cViewPr>
  </p:sorterViewPr>
  <p:notesViewPr>
    <p:cSldViewPr snapToGrid="0">
      <p:cViewPr varScale="1">
        <p:scale>
          <a:sx n="57" d="100"/>
          <a:sy n="57" d="100"/>
        </p:scale>
        <p:origin x="275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ste\AppData\Local\Temp\Book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2292115656876E-2"/>
          <c:y val="0.11833849597629123"/>
          <c:w val="0.87105073803605404"/>
          <c:h val="0.73193787340875993"/>
        </c:manualLayout>
      </c:layout>
      <c:scatterChart>
        <c:scatterStyle val="lineMarker"/>
        <c:varyColors val="0"/>
        <c:ser>
          <c:idx val="0"/>
          <c:order val="0"/>
          <c:tx>
            <c:strRef>
              <c:f>[Book1.xlsx]Sheet1!$A$13</c:f>
              <c:strCache>
                <c:ptCount val="1"/>
                <c:pt idx="0">
                  <c:v>0</c:v>
                </c:pt>
              </c:strCache>
            </c:strRef>
          </c:tx>
          <c:spPr>
            <a:ln w="19050" cap="rnd">
              <a:solidFill>
                <a:schemeClr val="accent1">
                  <a:lumMod val="50000"/>
                </a:schemeClr>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19050" cap="rnd">
                <a:solidFill>
                  <a:srgbClr val="F9F41C"/>
                </a:solidFill>
                <a:round/>
              </a:ln>
              <a:effectLst/>
            </c:spPr>
            <c:extLst>
              <c:ext xmlns:c16="http://schemas.microsoft.com/office/drawing/2014/chart" uri="{C3380CC4-5D6E-409C-BE32-E72D297353CC}">
                <c16:uniqueId val="{00000001-5589-4FA9-B1EB-58C9CF14CC2D}"/>
              </c:ext>
            </c:extLst>
          </c:dPt>
          <c:xVal>
            <c:numRef>
              <c:f>[Book1.xlsx]Sheet1!$A$13:$A$14</c:f>
              <c:numCache>
                <c:formatCode>General</c:formatCode>
                <c:ptCount val="2"/>
                <c:pt idx="0">
                  <c:v>0</c:v>
                </c:pt>
                <c:pt idx="1">
                  <c:v>139</c:v>
                </c:pt>
              </c:numCache>
            </c:numRef>
          </c:xVal>
          <c:yVal>
            <c:numRef>
              <c:f>[Book1.xlsx]Sheet1!$B$13:$B$14</c:f>
              <c:numCache>
                <c:formatCode>General</c:formatCode>
                <c:ptCount val="2"/>
                <c:pt idx="0">
                  <c:v>300</c:v>
                </c:pt>
                <c:pt idx="1">
                  <c:v>100</c:v>
                </c:pt>
              </c:numCache>
            </c:numRef>
          </c:yVal>
          <c:smooth val="0"/>
          <c:extLst>
            <c:ext xmlns:c16="http://schemas.microsoft.com/office/drawing/2014/chart" uri="{C3380CC4-5D6E-409C-BE32-E72D297353CC}">
              <c16:uniqueId val="{00000002-5589-4FA9-B1EB-58C9CF14CC2D}"/>
            </c:ext>
          </c:extLst>
        </c:ser>
        <c:ser>
          <c:idx val="1"/>
          <c:order val="1"/>
          <c:tx>
            <c:v>2</c:v>
          </c:tx>
          <c:spPr>
            <a:ln w="19050" cap="rnd">
              <a:solidFill>
                <a:srgbClr val="0070C0"/>
              </a:solidFill>
              <a:round/>
            </a:ln>
            <a:effectLst/>
          </c:spPr>
          <c:marker>
            <c:symbol val="circle"/>
            <c:size val="5"/>
            <c:spPr>
              <a:solidFill>
                <a:schemeClr val="accent3"/>
              </a:solidFill>
              <a:ln w="9525">
                <a:solidFill>
                  <a:schemeClr val="accent3"/>
                </a:solidFill>
              </a:ln>
              <a:effectLst/>
            </c:spPr>
          </c:marker>
          <c:xVal>
            <c:numRef>
              <c:f>[Book1.xlsx]Sheet1!$F$5:$F$6</c:f>
              <c:numCache>
                <c:formatCode>General</c:formatCode>
                <c:ptCount val="2"/>
                <c:pt idx="0">
                  <c:v>139</c:v>
                </c:pt>
                <c:pt idx="1">
                  <c:v>859</c:v>
                </c:pt>
              </c:numCache>
            </c:numRef>
          </c:xVal>
          <c:yVal>
            <c:numRef>
              <c:f>[Book1.xlsx]Sheet1!$G$5:$G$6</c:f>
              <c:numCache>
                <c:formatCode>General</c:formatCode>
                <c:ptCount val="2"/>
                <c:pt idx="0">
                  <c:v>100</c:v>
                </c:pt>
                <c:pt idx="1">
                  <c:v>100</c:v>
                </c:pt>
              </c:numCache>
            </c:numRef>
          </c:yVal>
          <c:smooth val="0"/>
          <c:extLst>
            <c:ext xmlns:c16="http://schemas.microsoft.com/office/drawing/2014/chart" uri="{C3380CC4-5D6E-409C-BE32-E72D297353CC}">
              <c16:uniqueId val="{00000003-5589-4FA9-B1EB-58C9CF14CC2D}"/>
            </c:ext>
          </c:extLst>
        </c:ser>
        <c:ser>
          <c:idx val="2"/>
          <c:order val="2"/>
          <c:tx>
            <c:v>3</c:v>
          </c:tx>
          <c:spPr>
            <a:ln w="19050" cap="rnd">
              <a:solidFill>
                <a:srgbClr val="F9F41C"/>
              </a:solidFill>
              <a:round/>
            </a:ln>
            <a:effectLst/>
          </c:spPr>
          <c:marker>
            <c:symbol val="circle"/>
            <c:size val="5"/>
            <c:spPr>
              <a:solidFill>
                <a:schemeClr val="accent5"/>
              </a:solidFill>
              <a:ln w="9525">
                <a:solidFill>
                  <a:schemeClr val="accent5"/>
                </a:solidFill>
              </a:ln>
              <a:effectLst/>
            </c:spPr>
          </c:marker>
          <c:xVal>
            <c:numRef>
              <c:f>[Book1.xlsx]Sheet1!$C$6:$C$7</c:f>
              <c:numCache>
                <c:formatCode>General</c:formatCode>
                <c:ptCount val="2"/>
                <c:pt idx="0">
                  <c:v>859</c:v>
                </c:pt>
                <c:pt idx="1">
                  <c:v>1059</c:v>
                </c:pt>
              </c:numCache>
            </c:numRef>
          </c:xVal>
          <c:yVal>
            <c:numRef>
              <c:f>[Book1.xlsx]Sheet1!$D$6:$D$7</c:f>
              <c:numCache>
                <c:formatCode>General</c:formatCode>
                <c:ptCount val="2"/>
                <c:pt idx="0">
                  <c:v>100</c:v>
                </c:pt>
                <c:pt idx="1">
                  <c:v>300</c:v>
                </c:pt>
              </c:numCache>
            </c:numRef>
          </c:yVal>
          <c:smooth val="0"/>
          <c:extLst>
            <c:ext xmlns:c16="http://schemas.microsoft.com/office/drawing/2014/chart" uri="{C3380CC4-5D6E-409C-BE32-E72D297353CC}">
              <c16:uniqueId val="{00000004-5589-4FA9-B1EB-58C9CF14CC2D}"/>
            </c:ext>
          </c:extLst>
        </c:ser>
        <c:ser>
          <c:idx val="3"/>
          <c:order val="3"/>
          <c:tx>
            <c:v>4</c:v>
          </c:tx>
          <c:spPr>
            <a:ln w="19050" cap="rnd">
              <a:solidFill>
                <a:srgbClr val="FF5050"/>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[Book1.xlsx]Sheet1!$C$11:$C$12</c:f>
              <c:numCache>
                <c:formatCode>General</c:formatCode>
                <c:ptCount val="2"/>
                <c:pt idx="0">
                  <c:v>1059</c:v>
                </c:pt>
                <c:pt idx="1">
                  <c:v>1145.5</c:v>
                </c:pt>
              </c:numCache>
            </c:numRef>
          </c:xVal>
          <c:yVal>
            <c:numRef>
              <c:f>[Book1.xlsx]Sheet1!$D$11:$D$12</c:f>
              <c:numCache>
                <c:formatCode>General</c:formatCode>
                <c:ptCount val="2"/>
                <c:pt idx="0">
                  <c:v>300</c:v>
                </c:pt>
                <c:pt idx="1">
                  <c:v>473</c:v>
                </c:pt>
              </c:numCache>
            </c:numRef>
          </c:yVal>
          <c:smooth val="0"/>
          <c:extLst>
            <c:ext xmlns:c16="http://schemas.microsoft.com/office/drawing/2014/chart" uri="{C3380CC4-5D6E-409C-BE32-E72D297353CC}">
              <c16:uniqueId val="{00000005-5589-4FA9-B1EB-58C9CF14CC2D}"/>
            </c:ext>
          </c:extLst>
        </c:ser>
        <c:ser>
          <c:idx val="4"/>
          <c:order val="4"/>
          <c:tx>
            <c:v>5</c:v>
          </c:tx>
          <c:spPr>
            <a:ln w="19050" cap="rnd">
              <a:solidFill>
                <a:srgbClr val="FF5050"/>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[Book1.xlsx]Sheet1!$E$15:$E$16</c:f>
              <c:numCache>
                <c:formatCode>General</c:formatCode>
                <c:ptCount val="2"/>
                <c:pt idx="0">
                  <c:v>1145.5</c:v>
                </c:pt>
                <c:pt idx="1">
                  <c:v>1265.5</c:v>
                </c:pt>
              </c:numCache>
            </c:numRef>
          </c:xVal>
          <c:yVal>
            <c:numRef>
              <c:f>[Book1.xlsx]Sheet1!$F$15:$F$16</c:f>
              <c:numCache>
                <c:formatCode>General</c:formatCode>
                <c:ptCount val="2"/>
                <c:pt idx="0">
                  <c:v>473</c:v>
                </c:pt>
                <c:pt idx="1">
                  <c:v>473</c:v>
                </c:pt>
              </c:numCache>
            </c:numRef>
          </c:yVal>
          <c:smooth val="0"/>
          <c:extLst>
            <c:ext xmlns:c16="http://schemas.microsoft.com/office/drawing/2014/chart" uri="{C3380CC4-5D6E-409C-BE32-E72D297353CC}">
              <c16:uniqueId val="{00000006-5589-4FA9-B1EB-58C9CF14CC2D}"/>
            </c:ext>
          </c:extLst>
        </c:ser>
        <c:ser>
          <c:idx val="5"/>
          <c:order val="5"/>
          <c:tx>
            <c:v>6</c:v>
          </c:tx>
          <c:spPr>
            <a:ln w="19050" cap="rnd">
              <a:solidFill>
                <a:srgbClr val="FFFF00"/>
              </a:solidFill>
              <a:round/>
            </a:ln>
            <a:effectLst/>
          </c:spPr>
          <c:marker>
            <c:symbol val="circle"/>
            <c:size val="5"/>
            <c:spPr>
              <a:solidFill>
                <a:schemeClr val="accent5">
                  <a:lumMod val="60000"/>
                </a:schemeClr>
              </a:solidFill>
              <a:ln w="9525">
                <a:solidFill>
                  <a:schemeClr val="accent5">
                    <a:lumMod val="60000"/>
                  </a:schemeClr>
                </a:solidFill>
              </a:ln>
              <a:effectLst/>
            </c:spPr>
          </c:marker>
          <c:xVal>
            <c:numRef>
              <c:f>[Book1.xlsx]Sheet1!$B$17:$B$18</c:f>
              <c:numCache>
                <c:formatCode>General</c:formatCode>
                <c:ptCount val="2"/>
                <c:pt idx="0">
                  <c:v>1265.5</c:v>
                </c:pt>
                <c:pt idx="1">
                  <c:v>1352</c:v>
                </c:pt>
              </c:numCache>
            </c:numRef>
          </c:xVal>
          <c:yVal>
            <c:numRef>
              <c:f>[Book1.xlsx]Sheet1!$C$17:$C$18</c:f>
              <c:numCache>
                <c:formatCode>General</c:formatCode>
                <c:ptCount val="2"/>
                <c:pt idx="0">
                  <c:v>473</c:v>
                </c:pt>
                <c:pt idx="1">
                  <c:v>300</c:v>
                </c:pt>
              </c:numCache>
            </c:numRef>
          </c:yVal>
          <c:smooth val="0"/>
          <c:extLst>
            <c:ext xmlns:c16="http://schemas.microsoft.com/office/drawing/2014/chart" uri="{C3380CC4-5D6E-409C-BE32-E72D297353CC}">
              <c16:uniqueId val="{00000007-5589-4FA9-B1EB-58C9CF14CC2D}"/>
            </c:ext>
          </c:extLst>
        </c:ser>
        <c:dLbls>
          <c:showLegendKey val="0"/>
          <c:showVal val="0"/>
          <c:showCatName val="0"/>
          <c:showSerName val="0"/>
          <c:showPercent val="0"/>
          <c:showBubbleSize val="0"/>
        </c:dLbls>
        <c:axId val="357310680"/>
        <c:axId val="357309696"/>
      </c:scatterChart>
      <c:valAx>
        <c:axId val="357310680"/>
        <c:scaling>
          <c:orientation val="minMax"/>
          <c:max val="1400"/>
        </c:scaling>
        <c:delete val="0"/>
        <c:axPos val="b"/>
        <c:title>
          <c:tx>
            <c:rich>
              <a:bodyPr rot="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r>
                  <a:rPr lang="en-US" b="1" dirty="0"/>
                  <a:t>TIME (</a:t>
                </a:r>
                <a:r>
                  <a:rPr lang="en-US" b="1" dirty="0" err="1"/>
                  <a:t>mins</a:t>
                </a:r>
                <a:r>
                  <a:rPr lang="en-US" b="1"/>
                  <a: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357309696"/>
        <c:crossesAt val="0"/>
        <c:crossBetween val="midCat"/>
        <c:majorUnit val="100"/>
        <c:minorUnit val="50"/>
      </c:valAx>
      <c:valAx>
        <c:axId val="35730969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r>
                  <a:rPr lang="en-US" b="1"/>
                  <a:t>TEMPERATURE (K)</a:t>
                </a:r>
              </a:p>
            </c:rich>
          </c:tx>
          <c:layout>
            <c:manualLayout>
              <c:xMode val="edge"/>
              <c:yMode val="edge"/>
              <c:x val="2.325342021726599E-2"/>
              <c:y val="0.3440869230895080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357310680"/>
        <c:crosses val="autoZero"/>
        <c:crossBetween val="midCat"/>
        <c:majorUnit val="50"/>
        <c:minorUnit val="25"/>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200">
          <a:solidFill>
            <a:schemeClr val="dk1"/>
          </a:solidFill>
          <a:latin typeface="Times New Roman" panose="02020603050405020304" pitchFamily="18" charset="0"/>
          <a:ea typeface="+mn-ea"/>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0.1375</cdr:x>
      <cdr:y>0.41319</cdr:y>
    </cdr:from>
    <cdr:to>
      <cdr:x>0.19792</cdr:x>
      <cdr:y>0.5</cdr:y>
    </cdr:to>
    <cdr:sp macro="" textlink="">
      <cdr:nvSpPr>
        <cdr:cNvPr id="3" name="TextBox 2"/>
        <cdr:cNvSpPr txBox="1"/>
      </cdr:nvSpPr>
      <cdr:spPr>
        <a:xfrm xmlns:a="http://schemas.openxmlformats.org/drawingml/2006/main">
          <a:off x="628650" y="1133474"/>
          <a:ext cx="2762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0.15586</cdr:x>
      <cdr:y>0.69797</cdr:y>
    </cdr:from>
    <cdr:to>
      <cdr:x>0.19127</cdr:x>
      <cdr:y>0.76741</cdr:y>
    </cdr:to>
    <cdr:sp macro="" textlink="">
      <cdr:nvSpPr>
        <cdr:cNvPr id="5" name="TextBox 4"/>
        <cdr:cNvSpPr txBox="1"/>
      </cdr:nvSpPr>
      <cdr:spPr>
        <a:xfrm xmlns:a="http://schemas.openxmlformats.org/drawingml/2006/main">
          <a:off x="953247" y="2213848"/>
          <a:ext cx="216567" cy="2202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a:latin typeface="Times New Roman" panose="02020603050405020304" pitchFamily="18" charset="0"/>
              <a:cs typeface="Times New Roman" panose="02020603050405020304" pitchFamily="18" charset="0"/>
            </a:rPr>
            <a:t>B</a:t>
          </a:r>
        </a:p>
      </cdr:txBody>
    </cdr:sp>
  </cdr:relSizeAnchor>
  <cdr:relSizeAnchor xmlns:cdr="http://schemas.openxmlformats.org/drawingml/2006/chartDrawing">
    <cdr:from>
      <cdr:x>0.59167</cdr:x>
      <cdr:y>0.67361</cdr:y>
    </cdr:from>
    <cdr:to>
      <cdr:x>0.6375</cdr:x>
      <cdr:y>0.75694</cdr:y>
    </cdr:to>
    <cdr:sp macro="" textlink="">
      <cdr:nvSpPr>
        <cdr:cNvPr id="6" name="TextBox 5"/>
        <cdr:cNvSpPr txBox="1"/>
      </cdr:nvSpPr>
      <cdr:spPr>
        <a:xfrm xmlns:a="http://schemas.openxmlformats.org/drawingml/2006/main">
          <a:off x="2705100" y="1847850"/>
          <a:ext cx="209550" cy="228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0.72266</cdr:x>
      <cdr:y>0.37764</cdr:y>
    </cdr:from>
    <cdr:to>
      <cdr:x>0.76432</cdr:x>
      <cdr:y>0.44708</cdr:y>
    </cdr:to>
    <cdr:sp macro="" textlink="">
      <cdr:nvSpPr>
        <cdr:cNvPr id="7" name="TextBox 6"/>
        <cdr:cNvSpPr txBox="1"/>
      </cdr:nvSpPr>
      <cdr:spPr>
        <a:xfrm xmlns:a="http://schemas.openxmlformats.org/drawingml/2006/main">
          <a:off x="7463152" y="2031259"/>
          <a:ext cx="430237" cy="3735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Times New Roman" panose="02020603050405020304" pitchFamily="18" charset="0"/>
              <a:cs typeface="Times New Roman" panose="02020603050405020304" pitchFamily="18" charset="0"/>
            </a:rPr>
            <a:t>D</a:t>
          </a:r>
        </a:p>
      </cdr:txBody>
    </cdr:sp>
  </cdr:relSizeAnchor>
  <cdr:relSizeAnchor xmlns:cdr="http://schemas.openxmlformats.org/drawingml/2006/chartDrawing">
    <cdr:from>
      <cdr:x>0.78073</cdr:x>
      <cdr:y>0.11903</cdr:y>
    </cdr:from>
    <cdr:to>
      <cdr:x>0.82032</cdr:x>
      <cdr:y>0.19194</cdr:y>
    </cdr:to>
    <cdr:sp macro="" textlink="">
      <cdr:nvSpPr>
        <cdr:cNvPr id="8" name="TextBox 7"/>
        <cdr:cNvSpPr txBox="1"/>
      </cdr:nvSpPr>
      <cdr:spPr>
        <a:xfrm xmlns:a="http://schemas.openxmlformats.org/drawingml/2006/main">
          <a:off x="8062822" y="640241"/>
          <a:ext cx="408860" cy="3921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Times New Roman" panose="02020603050405020304" pitchFamily="18" charset="0"/>
              <a:cs typeface="Times New Roman" panose="02020603050405020304" pitchFamily="18" charset="0"/>
            </a:rPr>
            <a:t>E</a:t>
          </a:r>
        </a:p>
      </cdr:txBody>
    </cdr:sp>
  </cdr:relSizeAnchor>
  <cdr:relSizeAnchor xmlns:cdr="http://schemas.openxmlformats.org/drawingml/2006/chartDrawing">
    <cdr:from>
      <cdr:x>0.87341</cdr:x>
      <cdr:y>0.11653</cdr:y>
    </cdr:from>
    <cdr:to>
      <cdr:x>0.91716</cdr:x>
      <cdr:y>0.19639</cdr:y>
    </cdr:to>
    <cdr:sp macro="" textlink="">
      <cdr:nvSpPr>
        <cdr:cNvPr id="9" name="TextBox 8"/>
        <cdr:cNvSpPr txBox="1"/>
      </cdr:nvSpPr>
      <cdr:spPr>
        <a:xfrm xmlns:a="http://schemas.openxmlformats.org/drawingml/2006/main">
          <a:off x="9019973" y="626794"/>
          <a:ext cx="451821" cy="42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Times New Roman" panose="02020603050405020304" pitchFamily="18" charset="0"/>
              <a:cs typeface="Times New Roman" panose="02020603050405020304" pitchFamily="18" charset="0"/>
            </a:rPr>
            <a:t>F</a:t>
          </a:r>
        </a:p>
      </cdr:txBody>
    </cdr:sp>
  </cdr:relSizeAnchor>
  <cdr:relSizeAnchor xmlns:cdr="http://schemas.openxmlformats.org/drawingml/2006/chartDrawing">
    <cdr:from>
      <cdr:x>0.92787</cdr:x>
      <cdr:y>0.37556</cdr:y>
    </cdr:from>
    <cdr:to>
      <cdr:x>0.96953</cdr:x>
      <cdr:y>0.44847</cdr:y>
    </cdr:to>
    <cdr:sp macro="" textlink="">
      <cdr:nvSpPr>
        <cdr:cNvPr id="11" name="TextBox 10"/>
        <cdr:cNvSpPr txBox="1"/>
      </cdr:nvSpPr>
      <cdr:spPr>
        <a:xfrm xmlns:a="http://schemas.openxmlformats.org/drawingml/2006/main">
          <a:off x="9582409" y="2020071"/>
          <a:ext cx="430237" cy="3921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Times New Roman" panose="02020603050405020304" pitchFamily="18" charset="0"/>
              <a:cs typeface="Times New Roman" panose="02020603050405020304" pitchFamily="18" charset="0"/>
            </a:rPr>
            <a:t>G</a:t>
          </a:r>
        </a:p>
      </cdr:txBody>
    </cdr:sp>
  </cdr:relSizeAnchor>
  <cdr:relSizeAnchor xmlns:cdr="http://schemas.openxmlformats.org/drawingml/2006/chartDrawing">
    <cdr:from>
      <cdr:x>0.61849</cdr:x>
      <cdr:y>0.70222</cdr:y>
    </cdr:from>
    <cdr:to>
      <cdr:x>0.66224</cdr:x>
      <cdr:y>0.77861</cdr:y>
    </cdr:to>
    <cdr:sp macro="" textlink="">
      <cdr:nvSpPr>
        <cdr:cNvPr id="15" name="TextBox 14"/>
        <cdr:cNvSpPr txBox="1"/>
      </cdr:nvSpPr>
      <cdr:spPr>
        <a:xfrm xmlns:a="http://schemas.openxmlformats.org/drawingml/2006/main">
          <a:off x="6387319" y="3777118"/>
          <a:ext cx="451821" cy="4108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Times New Roman" panose="02020603050405020304" pitchFamily="18" charset="0"/>
              <a:cs typeface="Times New Roman" panose="02020603050405020304" pitchFamily="18" charset="0"/>
            </a:rPr>
            <a:t>C</a:t>
          </a:r>
        </a:p>
      </cdr:txBody>
    </cdr:sp>
  </cdr:relSizeAnchor>
  <cdr:relSizeAnchor xmlns:cdr="http://schemas.openxmlformats.org/drawingml/2006/chartDrawing">
    <cdr:from>
      <cdr:x>0.09193</cdr:x>
      <cdr:y>0.37014</cdr:y>
    </cdr:from>
    <cdr:to>
      <cdr:x>0.13151</cdr:x>
      <cdr:y>0.425</cdr:y>
    </cdr:to>
    <cdr:sp macro="" textlink="">
      <cdr:nvSpPr>
        <cdr:cNvPr id="18" name="TextBox 17"/>
        <cdr:cNvSpPr txBox="1"/>
      </cdr:nvSpPr>
      <cdr:spPr>
        <a:xfrm xmlns:a="http://schemas.openxmlformats.org/drawingml/2006/main">
          <a:off x="949397" y="1990918"/>
          <a:ext cx="408757" cy="295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Times New Roman" panose="02020603050405020304" pitchFamily="18" charset="0"/>
              <a:cs typeface="Times New Roman" panose="02020603050405020304" pitchFamily="18" charset="0"/>
            </a:rPr>
            <a:t>A</a:t>
          </a:r>
        </a:p>
      </cdr:txBody>
    </cdr:sp>
  </cdr:relSizeAnchor>
  <cdr:relSizeAnchor xmlns:cdr="http://schemas.openxmlformats.org/drawingml/2006/chartDrawing">
    <cdr:from>
      <cdr:x>0.33963</cdr:x>
      <cdr:y>0.6525</cdr:y>
    </cdr:from>
    <cdr:to>
      <cdr:x>0.5115</cdr:x>
      <cdr:y>0.7325</cdr:y>
    </cdr:to>
    <cdr:sp macro="" textlink="">
      <cdr:nvSpPr>
        <cdr:cNvPr id="2" name="TextBox 1"/>
        <cdr:cNvSpPr txBox="1"/>
      </cdr:nvSpPr>
      <cdr:spPr>
        <a:xfrm xmlns:a="http://schemas.openxmlformats.org/drawingml/2006/main">
          <a:off x="3507443" y="3509683"/>
          <a:ext cx="1775010" cy="4303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400" dirty="0" smtClean="0">
              <a:latin typeface="Times New Roman" panose="02020603050405020304" pitchFamily="18" charset="0"/>
              <a:cs typeface="Times New Roman" panose="02020603050405020304" pitchFamily="18" charset="0"/>
            </a:rPr>
            <a:t>Sample Soaking </a:t>
          </a:r>
          <a:endParaRPr lang="en-IN"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0.3057</cdr:x>
      <cdr:y>0.70944</cdr:y>
    </cdr:from>
    <cdr:to>
      <cdr:x>0.5</cdr:x>
      <cdr:y>0.78944</cdr:y>
    </cdr:to>
    <cdr:sp macro="" textlink="">
      <cdr:nvSpPr>
        <cdr:cNvPr id="12" name="TextBox 1"/>
        <cdr:cNvSpPr txBox="1"/>
      </cdr:nvSpPr>
      <cdr:spPr>
        <a:xfrm xmlns:a="http://schemas.openxmlformats.org/drawingml/2006/main">
          <a:off x="3157071" y="3815976"/>
          <a:ext cx="2006599" cy="4303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400" dirty="0" smtClean="0">
              <a:latin typeface="Times New Roman" panose="02020603050405020304" pitchFamily="18" charset="0"/>
              <a:cs typeface="Times New Roman" panose="02020603050405020304" pitchFamily="18" charset="0"/>
            </a:rPr>
            <a:t>In Liquid Nitrogen Bath</a:t>
          </a:r>
          <a:endParaRPr lang="en-IN"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0.12269</cdr:x>
      <cdr:y>0.47292</cdr:y>
    </cdr:from>
    <cdr:to>
      <cdr:x>0.16435</cdr:x>
      <cdr:y>0.61597</cdr:y>
    </cdr:to>
    <cdr:sp macro="" textlink="">
      <cdr:nvSpPr>
        <cdr:cNvPr id="13" name="TextBox 1"/>
        <cdr:cNvSpPr txBox="1"/>
      </cdr:nvSpPr>
      <cdr:spPr>
        <a:xfrm xmlns:a="http://schemas.openxmlformats.org/drawingml/2006/main" rot="3470130">
          <a:off x="1097432" y="2713318"/>
          <a:ext cx="769468" cy="4303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400" dirty="0" smtClean="0">
              <a:latin typeface="Times New Roman" panose="02020603050405020304" pitchFamily="18" charset="0"/>
              <a:cs typeface="Times New Roman" panose="02020603050405020304" pitchFamily="18" charset="0"/>
            </a:rPr>
            <a:t>Cooling</a:t>
          </a:r>
          <a:endParaRPr lang="en-IN"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0.09618</cdr:x>
      <cdr:y>0.48713</cdr:y>
    </cdr:from>
    <cdr:to>
      <cdr:x>0.13648</cdr:x>
      <cdr:y>0.69421</cdr:y>
    </cdr:to>
    <cdr:sp macro="" textlink="">
      <cdr:nvSpPr>
        <cdr:cNvPr id="14" name="TextBox 1"/>
        <cdr:cNvSpPr txBox="1"/>
      </cdr:nvSpPr>
      <cdr:spPr>
        <a:xfrm xmlns:a="http://schemas.openxmlformats.org/drawingml/2006/main" rot="3552771">
          <a:off x="644434" y="2968999"/>
          <a:ext cx="1113864" cy="4162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400" dirty="0" smtClean="0">
              <a:latin typeface="Times New Roman" panose="02020603050405020304" pitchFamily="18" charset="0"/>
              <a:cs typeface="Times New Roman" panose="02020603050405020304" pitchFamily="18" charset="0"/>
            </a:rPr>
            <a:t>(1.44 K/min)</a:t>
          </a:r>
          <a:endParaRPr lang="en-IN"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0.66616</cdr:x>
      <cdr:y>0.3525</cdr:y>
    </cdr:from>
    <cdr:to>
      <cdr:x>0.70783</cdr:x>
      <cdr:y>0.6825</cdr:y>
    </cdr:to>
    <cdr:sp macro="" textlink="">
      <cdr:nvSpPr>
        <cdr:cNvPr id="16" name="TextBox 1"/>
        <cdr:cNvSpPr txBox="1"/>
      </cdr:nvSpPr>
      <cdr:spPr>
        <a:xfrm xmlns:a="http://schemas.openxmlformats.org/drawingml/2006/main" rot="18501701">
          <a:off x="6207316" y="2568389"/>
          <a:ext cx="1775010" cy="4303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400" dirty="0" smtClean="0">
              <a:latin typeface="Times New Roman" panose="02020603050405020304" pitchFamily="18" charset="0"/>
              <a:cs typeface="Times New Roman" panose="02020603050405020304" pitchFamily="18" charset="0"/>
            </a:rPr>
            <a:t>Sample Soaking </a:t>
          </a:r>
          <a:endParaRPr lang="en-IN"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0.68183</cdr:x>
      <cdr:y>0.47771</cdr:y>
    </cdr:from>
    <cdr:to>
      <cdr:x>0.72213</cdr:x>
      <cdr:y>0.6848</cdr:y>
    </cdr:to>
    <cdr:sp macro="" textlink="">
      <cdr:nvSpPr>
        <cdr:cNvPr id="17" name="TextBox 1"/>
        <cdr:cNvSpPr txBox="1"/>
      </cdr:nvSpPr>
      <cdr:spPr>
        <a:xfrm xmlns:a="http://schemas.openxmlformats.org/drawingml/2006/main" rot="18446252">
          <a:off x="6692623" y="2918351"/>
          <a:ext cx="1113864" cy="4162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400" dirty="0" smtClean="0">
              <a:latin typeface="Times New Roman" panose="02020603050405020304" pitchFamily="18" charset="0"/>
              <a:cs typeface="Times New Roman" panose="02020603050405020304" pitchFamily="18" charset="0"/>
            </a:rPr>
            <a:t>(2 K/min)</a:t>
          </a:r>
          <a:endParaRPr lang="en-IN"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0.77896</cdr:x>
      <cdr:y>0.16657</cdr:y>
    </cdr:from>
    <cdr:to>
      <cdr:x>0.81926</cdr:x>
      <cdr:y>0.37366</cdr:y>
    </cdr:to>
    <cdr:sp macro="" textlink="">
      <cdr:nvSpPr>
        <cdr:cNvPr id="19" name="TextBox 1"/>
        <cdr:cNvSpPr txBox="1"/>
      </cdr:nvSpPr>
      <cdr:spPr>
        <a:xfrm xmlns:a="http://schemas.openxmlformats.org/drawingml/2006/main" rot="17603825">
          <a:off x="7695738" y="1244788"/>
          <a:ext cx="1113864" cy="4162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400" dirty="0" smtClean="0">
              <a:latin typeface="Times New Roman" panose="02020603050405020304" pitchFamily="18" charset="0"/>
              <a:cs typeface="Times New Roman" panose="02020603050405020304" pitchFamily="18" charset="0"/>
            </a:rPr>
            <a:t>(</a:t>
          </a:r>
          <a:r>
            <a:rPr lang="en-IN" sz="1400" dirty="0">
              <a:latin typeface="Times New Roman" panose="02020603050405020304" pitchFamily="18" charset="0"/>
              <a:cs typeface="Times New Roman" panose="02020603050405020304" pitchFamily="18" charset="0"/>
            </a:rPr>
            <a:t>2</a:t>
          </a:r>
          <a:r>
            <a:rPr lang="en-IN" sz="1400" dirty="0" smtClean="0">
              <a:latin typeface="Times New Roman" panose="02020603050405020304" pitchFamily="18" charset="0"/>
              <a:cs typeface="Times New Roman" panose="02020603050405020304" pitchFamily="18" charset="0"/>
            </a:rPr>
            <a:t> K/min)</a:t>
          </a:r>
          <a:endParaRPr lang="en-IN"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0.74563</cdr:x>
      <cdr:y>0.15157</cdr:y>
    </cdr:from>
    <cdr:to>
      <cdr:x>0.78593</cdr:x>
      <cdr:y>0.35866</cdr:y>
    </cdr:to>
    <cdr:sp macro="" textlink="">
      <cdr:nvSpPr>
        <cdr:cNvPr id="20" name="TextBox 1"/>
        <cdr:cNvSpPr txBox="1"/>
      </cdr:nvSpPr>
      <cdr:spPr>
        <a:xfrm xmlns:a="http://schemas.openxmlformats.org/drawingml/2006/main" rot="17505448">
          <a:off x="7351528" y="1164105"/>
          <a:ext cx="1113864" cy="4162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400" dirty="0" smtClean="0">
              <a:latin typeface="Times New Roman" panose="02020603050405020304" pitchFamily="18" charset="0"/>
              <a:cs typeface="Times New Roman" panose="02020603050405020304" pitchFamily="18" charset="0"/>
            </a:rPr>
            <a:t>Tempering</a:t>
          </a:r>
          <a:endParaRPr lang="en-IN"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0.79836</cdr:x>
      <cdr:y>0.08637</cdr:y>
    </cdr:from>
    <cdr:to>
      <cdr:x>0.90622</cdr:x>
      <cdr:y>0.16375</cdr:y>
    </cdr:to>
    <cdr:sp macro="" textlink="">
      <cdr:nvSpPr>
        <cdr:cNvPr id="21" name="TextBox 1"/>
        <cdr:cNvSpPr txBox="1"/>
      </cdr:nvSpPr>
      <cdr:spPr>
        <a:xfrm xmlns:a="http://schemas.openxmlformats.org/drawingml/2006/main">
          <a:off x="8244928" y="464566"/>
          <a:ext cx="1113907" cy="4162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400" dirty="0" smtClean="0">
              <a:latin typeface="Times New Roman" panose="02020603050405020304" pitchFamily="18" charset="0"/>
              <a:cs typeface="Times New Roman" panose="02020603050405020304" pitchFamily="18" charset="0"/>
            </a:rPr>
            <a:t>Soaking</a:t>
          </a:r>
          <a:endParaRPr lang="en-IN"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0.9033</cdr:x>
      <cdr:y>0.17716</cdr:y>
    </cdr:from>
    <cdr:to>
      <cdr:x>0.9436</cdr:x>
      <cdr:y>0.38424</cdr:y>
    </cdr:to>
    <cdr:sp macro="" textlink="">
      <cdr:nvSpPr>
        <cdr:cNvPr id="22" name="TextBox 1"/>
        <cdr:cNvSpPr txBox="1"/>
      </cdr:nvSpPr>
      <cdr:spPr>
        <a:xfrm xmlns:a="http://schemas.openxmlformats.org/drawingml/2006/main" rot="3998310">
          <a:off x="8979856" y="1301717"/>
          <a:ext cx="1113864" cy="4162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400" dirty="0" smtClean="0">
              <a:latin typeface="Times New Roman" panose="02020603050405020304" pitchFamily="18" charset="0"/>
              <a:cs typeface="Times New Roman" panose="02020603050405020304" pitchFamily="18" charset="0"/>
            </a:rPr>
            <a:t>(2 K/min)</a:t>
          </a:r>
          <a:endParaRPr lang="en-IN"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0.86507</cdr:x>
      <cdr:y>0.16426</cdr:y>
    </cdr:from>
    <cdr:to>
      <cdr:x>0.90537</cdr:x>
      <cdr:y>0.42821</cdr:y>
    </cdr:to>
    <cdr:sp macro="" textlink="">
      <cdr:nvSpPr>
        <cdr:cNvPr id="23" name="TextBox 1"/>
        <cdr:cNvSpPr txBox="1"/>
      </cdr:nvSpPr>
      <cdr:spPr>
        <a:xfrm xmlns:a="http://schemas.openxmlformats.org/drawingml/2006/main" rot="4162925">
          <a:off x="8432110" y="1385289"/>
          <a:ext cx="1419698" cy="4162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400" dirty="0" smtClean="0">
              <a:solidFill>
                <a:schemeClr val="tx1"/>
              </a:solidFill>
              <a:latin typeface="Times New Roman" panose="02020603050405020304" pitchFamily="18" charset="0"/>
              <a:cs typeface="Times New Roman" panose="02020603050405020304" pitchFamily="18" charset="0"/>
            </a:rPr>
            <a:t>Back to Ambient</a:t>
          </a:r>
          <a:endParaRPr lang="en-IN" sz="1400"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EBAAE-1186-483D-9BEE-367C7677F5FC}" type="datetimeFigureOut">
              <a:rPr lang="en-IN" smtClean="0"/>
              <a:t>05-09-2018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1A3B2-A5C8-4B80-A626-04A546EEA338}" type="slidenum">
              <a:rPr lang="en-IN" smtClean="0"/>
              <a:t>‹#›</a:t>
            </a:fld>
            <a:endParaRPr lang="en-IN"/>
          </a:p>
        </p:txBody>
      </p:sp>
    </p:spTree>
    <p:extLst>
      <p:ext uri="{BB962C8B-B14F-4D97-AF65-F5344CB8AC3E}">
        <p14:creationId xmlns:p14="http://schemas.microsoft.com/office/powerpoint/2010/main" val="257161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1A3B2-A5C8-4B80-A626-04A546EEA338}" type="slidenum">
              <a:rPr lang="en-IN" smtClean="0"/>
              <a:t>3</a:t>
            </a:fld>
            <a:endParaRPr lang="en-IN" dirty="0"/>
          </a:p>
        </p:txBody>
      </p:sp>
    </p:spTree>
    <p:extLst>
      <p:ext uri="{BB962C8B-B14F-4D97-AF65-F5344CB8AC3E}">
        <p14:creationId xmlns:p14="http://schemas.microsoft.com/office/powerpoint/2010/main" val="427616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901A3B2-A5C8-4B80-A626-04A546EEA338}" type="slidenum">
              <a:rPr lang="en-IN" smtClean="0"/>
              <a:t>5</a:t>
            </a:fld>
            <a:endParaRPr lang="en-IN"/>
          </a:p>
        </p:txBody>
      </p:sp>
    </p:spTree>
    <p:extLst>
      <p:ext uri="{BB962C8B-B14F-4D97-AF65-F5344CB8AC3E}">
        <p14:creationId xmlns:p14="http://schemas.microsoft.com/office/powerpoint/2010/main" val="333359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901A3B2-A5C8-4B80-A626-04A546EEA338}" type="slidenum">
              <a:rPr lang="en-IN" smtClean="0"/>
              <a:t>15</a:t>
            </a:fld>
            <a:endParaRPr lang="en-IN"/>
          </a:p>
        </p:txBody>
      </p:sp>
    </p:spTree>
    <p:extLst>
      <p:ext uri="{BB962C8B-B14F-4D97-AF65-F5344CB8AC3E}">
        <p14:creationId xmlns:p14="http://schemas.microsoft.com/office/powerpoint/2010/main" val="130349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901A3B2-A5C8-4B80-A626-04A546EEA338}" type="slidenum">
              <a:rPr lang="en-IN" smtClean="0"/>
              <a:t>16</a:t>
            </a:fld>
            <a:endParaRPr lang="en-IN"/>
          </a:p>
        </p:txBody>
      </p:sp>
    </p:spTree>
    <p:extLst>
      <p:ext uri="{BB962C8B-B14F-4D97-AF65-F5344CB8AC3E}">
        <p14:creationId xmlns:p14="http://schemas.microsoft.com/office/powerpoint/2010/main" val="338142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901A3B2-A5C8-4B80-A626-04A546EEA338}" type="slidenum">
              <a:rPr lang="en-IN" smtClean="0"/>
              <a:t>17</a:t>
            </a:fld>
            <a:endParaRPr lang="en-IN"/>
          </a:p>
        </p:txBody>
      </p:sp>
    </p:spTree>
    <p:extLst>
      <p:ext uri="{BB962C8B-B14F-4D97-AF65-F5344CB8AC3E}">
        <p14:creationId xmlns:p14="http://schemas.microsoft.com/office/powerpoint/2010/main" val="295567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901A3B2-A5C8-4B80-A626-04A546EEA338}" type="slidenum">
              <a:rPr lang="en-IN" smtClean="0"/>
              <a:t>18</a:t>
            </a:fld>
            <a:endParaRPr lang="en-IN"/>
          </a:p>
        </p:txBody>
      </p:sp>
    </p:spTree>
    <p:extLst>
      <p:ext uri="{BB962C8B-B14F-4D97-AF65-F5344CB8AC3E}">
        <p14:creationId xmlns:p14="http://schemas.microsoft.com/office/powerpoint/2010/main" val="75392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901A3B2-A5C8-4B80-A626-04A546EEA338}" type="slidenum">
              <a:rPr lang="en-IN" smtClean="0"/>
              <a:t>19</a:t>
            </a:fld>
            <a:endParaRPr lang="en-IN"/>
          </a:p>
        </p:txBody>
      </p:sp>
    </p:spTree>
    <p:extLst>
      <p:ext uri="{BB962C8B-B14F-4D97-AF65-F5344CB8AC3E}">
        <p14:creationId xmlns:p14="http://schemas.microsoft.com/office/powerpoint/2010/main" val="15775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901A3B2-A5C8-4B80-A626-04A546EEA338}" type="slidenum">
              <a:rPr lang="en-IN" smtClean="0"/>
              <a:t>20</a:t>
            </a:fld>
            <a:endParaRPr lang="en-IN"/>
          </a:p>
        </p:txBody>
      </p:sp>
    </p:spTree>
    <p:extLst>
      <p:ext uri="{BB962C8B-B14F-4D97-AF65-F5344CB8AC3E}">
        <p14:creationId xmlns:p14="http://schemas.microsoft.com/office/powerpoint/2010/main" val="387217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sz="1800"/>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IN" sz="1800"/>
          </a:p>
        </p:txBody>
      </p:sp>
      <p:sp>
        <p:nvSpPr>
          <p:cNvPr id="185346" name="Rectangle 2"/>
          <p:cNvSpPr>
            <a:spLocks noGrp="1" noChangeArrowheads="1"/>
          </p:cNvSpPr>
          <p:nvPr>
            <p:ph type="ctrTitle"/>
          </p:nvPr>
        </p:nvSpPr>
        <p:spPr>
          <a:xfrm>
            <a:off x="1219201" y="1524000"/>
            <a:ext cx="10164233" cy="1752600"/>
          </a:xfrm>
        </p:spPr>
        <p:txBody>
          <a:bodyPr/>
          <a:lstStyle>
            <a:lvl1pPr>
              <a:defRPr sz="5000"/>
            </a:lvl1pPr>
          </a:lstStyle>
          <a:p>
            <a:r>
              <a:rPr lang="en-US" altLang="en-US" smtClean="0"/>
              <a:t>Click to edit Master title style</a:t>
            </a:r>
            <a:endParaRPr lang="en-US" altLang="en-US"/>
          </a:p>
        </p:txBody>
      </p:sp>
      <p:sp>
        <p:nvSpPr>
          <p:cNvPr id="185347"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 name="Rectangle 4"/>
          <p:cNvSpPr>
            <a:spLocks noGrp="1" noChangeArrowheads="1"/>
          </p:cNvSpPr>
          <p:nvPr>
            <p:ph type="dt" sz="half" idx="10"/>
          </p:nvPr>
        </p:nvSpPr>
        <p:spPr/>
        <p:txBody>
          <a:bodyPr/>
          <a:lstStyle>
            <a:lvl1pPr>
              <a:defRPr/>
            </a:lvl1pPr>
          </a:lstStyle>
          <a:p>
            <a:fld id="{9785CB5A-49C2-4F33-92AC-6FFC486681E1}" type="datetime1">
              <a:rPr lang="en-IN" smtClean="0"/>
              <a:t>05-09-2018</a:t>
            </a:fld>
            <a:endParaRPr lang="en-IN"/>
          </a:p>
        </p:txBody>
      </p:sp>
      <p:sp>
        <p:nvSpPr>
          <p:cNvPr id="7" name="Rectangle 5"/>
          <p:cNvSpPr>
            <a:spLocks noGrp="1" noChangeArrowheads="1"/>
          </p:cNvSpPr>
          <p:nvPr>
            <p:ph type="ftr" sz="quarter" idx="11"/>
          </p:nvPr>
        </p:nvSpPr>
        <p:spPr>
          <a:xfrm>
            <a:off x="4165600" y="6243638"/>
            <a:ext cx="3860800" cy="457200"/>
          </a:xfrm>
        </p:spPr>
        <p:txBody>
          <a:bodyPr/>
          <a:lstStyle>
            <a:lvl1pPr>
              <a:defRPr/>
            </a:lvl1pPr>
          </a:lstStyle>
          <a:p>
            <a:endParaRPr lang="en-IN"/>
          </a:p>
        </p:txBody>
      </p:sp>
      <p:sp>
        <p:nvSpPr>
          <p:cNvPr id="8" name="Rectangle 6"/>
          <p:cNvSpPr>
            <a:spLocks noGrp="1" noChangeArrowheads="1"/>
          </p:cNvSpPr>
          <p:nvPr>
            <p:ph type="sldNum" sz="quarter" idx="12"/>
          </p:nvPr>
        </p:nvSpPr>
        <p:spPr/>
        <p:txBody>
          <a:bodyPr/>
          <a:lstStyle>
            <a:lvl1pPr>
              <a:defRPr/>
            </a:lvl1pPr>
          </a:lstStyle>
          <a:p>
            <a:fld id="{2AC02E05-E77C-428F-8AD2-C742DD2752DB}" type="slidenum">
              <a:rPr lang="en-IN" smtClean="0"/>
              <a:t>‹#›</a:t>
            </a:fld>
            <a:endParaRPr lang="en-IN"/>
          </a:p>
        </p:txBody>
      </p:sp>
    </p:spTree>
    <p:extLst>
      <p:ext uri="{BB962C8B-B14F-4D97-AF65-F5344CB8AC3E}">
        <p14:creationId xmlns:p14="http://schemas.microsoft.com/office/powerpoint/2010/main" val="259909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fld id="{9A21B286-3CFF-449C-9709-1AB48EEA8B50}" type="datetime1">
              <a:rPr lang="en-IN" smtClean="0"/>
              <a:t>05-09-2018</a:t>
            </a:fld>
            <a:endParaRPr lang="en-IN"/>
          </a:p>
        </p:txBody>
      </p:sp>
      <p:sp>
        <p:nvSpPr>
          <p:cNvPr id="5" name="Rectangle 5"/>
          <p:cNvSpPr>
            <a:spLocks noGrp="1" noChangeArrowheads="1"/>
          </p:cNvSpPr>
          <p:nvPr>
            <p:ph type="ftr" sz="quarter" idx="11"/>
          </p:nvPr>
        </p:nvSpPr>
        <p:spPr>
          <a:ln/>
        </p:spPr>
        <p:txBody>
          <a:bodyPr/>
          <a:lstStyle>
            <a:lvl1pPr>
              <a:defRPr/>
            </a:lvl1pPr>
          </a:lstStyle>
          <a:p>
            <a:endParaRPr lang="en-IN"/>
          </a:p>
        </p:txBody>
      </p:sp>
      <p:sp>
        <p:nvSpPr>
          <p:cNvPr id="6" name="Rectangle 6"/>
          <p:cNvSpPr>
            <a:spLocks noGrp="1" noChangeArrowheads="1"/>
          </p:cNvSpPr>
          <p:nvPr>
            <p:ph type="sldNum" sz="quarter" idx="12"/>
          </p:nvPr>
        </p:nvSpPr>
        <p:spPr>
          <a:ln/>
        </p:spPr>
        <p:txBody>
          <a:bodyPr/>
          <a:lstStyle>
            <a:lvl1pPr>
              <a:defRPr/>
            </a:lvl1pPr>
          </a:lstStyle>
          <a:p>
            <a:fld id="{2AC02E05-E77C-428F-8AD2-C742DD2752DB}" type="slidenum">
              <a:rPr lang="en-IN" smtClean="0"/>
              <a:t>‹#›</a:t>
            </a:fld>
            <a:endParaRPr lang="en-IN"/>
          </a:p>
        </p:txBody>
      </p:sp>
    </p:spTree>
    <p:extLst>
      <p:ext uri="{BB962C8B-B14F-4D97-AF65-F5344CB8AC3E}">
        <p14:creationId xmlns:p14="http://schemas.microsoft.com/office/powerpoint/2010/main" val="12935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7813"/>
            <a:ext cx="2743200" cy="5853112"/>
          </a:xfrm>
        </p:spPr>
        <p:txBody>
          <a:bodyPr vert="eaVert"/>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a:xfrm>
            <a:off x="609600" y="277813"/>
            <a:ext cx="8026400" cy="5853112"/>
          </a:xfrm>
        </p:spPr>
        <p:txBody>
          <a:bodyPr vert="eaVert"/>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fld id="{0B456EF6-FB83-4A23-9931-B3B3D45CC9A0}" type="datetime1">
              <a:rPr lang="en-IN" smtClean="0"/>
              <a:t>05-09-2018</a:t>
            </a:fld>
            <a:endParaRPr lang="en-IN"/>
          </a:p>
        </p:txBody>
      </p:sp>
      <p:sp>
        <p:nvSpPr>
          <p:cNvPr id="5" name="Rectangle 5"/>
          <p:cNvSpPr>
            <a:spLocks noGrp="1" noChangeArrowheads="1"/>
          </p:cNvSpPr>
          <p:nvPr>
            <p:ph type="ftr" sz="quarter" idx="11"/>
          </p:nvPr>
        </p:nvSpPr>
        <p:spPr>
          <a:ln/>
        </p:spPr>
        <p:txBody>
          <a:bodyPr/>
          <a:lstStyle>
            <a:lvl1pPr>
              <a:defRPr/>
            </a:lvl1pPr>
          </a:lstStyle>
          <a:p>
            <a:endParaRPr lang="en-IN"/>
          </a:p>
        </p:txBody>
      </p:sp>
      <p:sp>
        <p:nvSpPr>
          <p:cNvPr id="6" name="Rectangle 6"/>
          <p:cNvSpPr>
            <a:spLocks noGrp="1" noChangeArrowheads="1"/>
          </p:cNvSpPr>
          <p:nvPr>
            <p:ph type="sldNum" sz="quarter" idx="12"/>
          </p:nvPr>
        </p:nvSpPr>
        <p:spPr>
          <a:ln/>
        </p:spPr>
        <p:txBody>
          <a:bodyPr/>
          <a:lstStyle>
            <a:lvl1pPr>
              <a:defRPr/>
            </a:lvl1pPr>
          </a:lstStyle>
          <a:p>
            <a:fld id="{2AC02E05-E77C-428F-8AD2-C742DD2752DB}" type="slidenum">
              <a:rPr lang="en-IN" smtClean="0"/>
              <a:t>‹#›</a:t>
            </a:fld>
            <a:endParaRPr lang="en-IN"/>
          </a:p>
        </p:txBody>
      </p:sp>
    </p:spTree>
    <p:extLst>
      <p:ext uri="{BB962C8B-B14F-4D97-AF65-F5344CB8AC3E}">
        <p14:creationId xmlns:p14="http://schemas.microsoft.com/office/powerpoint/2010/main" val="124493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idx="1"/>
          </p:nvPr>
        </p:nvSpPr>
        <p:spPr/>
        <p:txBody>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fld id="{FD3B0F06-A960-4303-9848-C5D7C8160A42}" type="datetime1">
              <a:rPr lang="en-IN" smtClean="0"/>
              <a:t>05-09-2018</a:t>
            </a:fld>
            <a:endParaRPr lang="en-IN"/>
          </a:p>
        </p:txBody>
      </p:sp>
      <p:sp>
        <p:nvSpPr>
          <p:cNvPr id="5" name="Rectangle 5"/>
          <p:cNvSpPr>
            <a:spLocks noGrp="1" noChangeArrowheads="1"/>
          </p:cNvSpPr>
          <p:nvPr>
            <p:ph type="ftr" sz="quarter" idx="11"/>
          </p:nvPr>
        </p:nvSpPr>
        <p:spPr>
          <a:ln/>
        </p:spPr>
        <p:txBody>
          <a:bodyPr/>
          <a:lstStyle>
            <a:lvl1pPr>
              <a:defRPr/>
            </a:lvl1pPr>
          </a:lstStyle>
          <a:p>
            <a:endParaRPr lang="en-IN"/>
          </a:p>
        </p:txBody>
      </p:sp>
      <p:sp>
        <p:nvSpPr>
          <p:cNvPr id="6" name="Rectangle 6"/>
          <p:cNvSpPr>
            <a:spLocks noGrp="1" noChangeArrowheads="1"/>
          </p:cNvSpPr>
          <p:nvPr>
            <p:ph type="sldNum" sz="quarter" idx="12"/>
          </p:nvPr>
        </p:nvSpPr>
        <p:spPr>
          <a:ln/>
        </p:spPr>
        <p:txBody>
          <a:bodyPr/>
          <a:lstStyle>
            <a:lvl1pPr>
              <a:defRPr/>
            </a:lvl1pPr>
          </a:lstStyle>
          <a:p>
            <a:fld id="{2AC02E05-E77C-428F-8AD2-C742DD2752DB}" type="slidenum">
              <a:rPr lang="en-IN" smtClean="0"/>
              <a:t>‹#›</a:t>
            </a:fld>
            <a:endParaRPr lang="en-IN"/>
          </a:p>
        </p:txBody>
      </p:sp>
    </p:spTree>
    <p:extLst>
      <p:ext uri="{BB962C8B-B14F-4D97-AF65-F5344CB8AC3E}">
        <p14:creationId xmlns:p14="http://schemas.microsoft.com/office/powerpoint/2010/main" val="34830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lstStyle>
            <a:lvl1pPr algn="l">
              <a:defRPr sz="4000" b="1" cap="all"/>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Edit Master text styles</a:t>
            </a:r>
          </a:p>
        </p:txBody>
      </p:sp>
      <p:sp>
        <p:nvSpPr>
          <p:cNvPr id="4" name="Rectangle 4"/>
          <p:cNvSpPr>
            <a:spLocks noGrp="1" noChangeArrowheads="1"/>
          </p:cNvSpPr>
          <p:nvPr>
            <p:ph type="dt" sz="half" idx="10"/>
          </p:nvPr>
        </p:nvSpPr>
        <p:spPr>
          <a:ln/>
        </p:spPr>
        <p:txBody>
          <a:bodyPr/>
          <a:lstStyle>
            <a:lvl1pPr>
              <a:defRPr/>
            </a:lvl1pPr>
          </a:lstStyle>
          <a:p>
            <a:fld id="{BBD3A2F9-4108-4C34-89B3-EFFF038279CE}" type="datetime1">
              <a:rPr lang="en-IN" smtClean="0"/>
              <a:t>05-09-2018</a:t>
            </a:fld>
            <a:endParaRPr lang="en-IN"/>
          </a:p>
        </p:txBody>
      </p:sp>
      <p:sp>
        <p:nvSpPr>
          <p:cNvPr id="5" name="Rectangle 5"/>
          <p:cNvSpPr>
            <a:spLocks noGrp="1" noChangeArrowheads="1"/>
          </p:cNvSpPr>
          <p:nvPr>
            <p:ph type="ftr" sz="quarter" idx="11"/>
          </p:nvPr>
        </p:nvSpPr>
        <p:spPr>
          <a:ln/>
        </p:spPr>
        <p:txBody>
          <a:bodyPr/>
          <a:lstStyle>
            <a:lvl1pPr>
              <a:defRPr/>
            </a:lvl1pPr>
          </a:lstStyle>
          <a:p>
            <a:endParaRPr lang="en-IN"/>
          </a:p>
        </p:txBody>
      </p:sp>
      <p:sp>
        <p:nvSpPr>
          <p:cNvPr id="6" name="Rectangle 6"/>
          <p:cNvSpPr>
            <a:spLocks noGrp="1" noChangeArrowheads="1"/>
          </p:cNvSpPr>
          <p:nvPr>
            <p:ph type="sldNum" sz="quarter" idx="12"/>
          </p:nvPr>
        </p:nvSpPr>
        <p:spPr>
          <a:ln/>
        </p:spPr>
        <p:txBody>
          <a:bodyPr/>
          <a:lstStyle>
            <a:lvl1pPr>
              <a:defRPr/>
            </a:lvl1pPr>
          </a:lstStyle>
          <a:p>
            <a:fld id="{2AC02E05-E77C-428F-8AD2-C742DD2752DB}" type="slidenum">
              <a:rPr lang="en-IN" smtClean="0"/>
              <a:t>‹#›</a:t>
            </a:fld>
            <a:endParaRPr lang="en-IN"/>
          </a:p>
        </p:txBody>
      </p:sp>
    </p:spTree>
    <p:extLst>
      <p:ext uri="{BB962C8B-B14F-4D97-AF65-F5344CB8AC3E}">
        <p14:creationId xmlns:p14="http://schemas.microsoft.com/office/powerpoint/2010/main" val="87155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內容版面配置區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4"/>
          <p:cNvSpPr>
            <a:spLocks noGrp="1" noChangeArrowheads="1"/>
          </p:cNvSpPr>
          <p:nvPr>
            <p:ph type="dt" sz="half" idx="10"/>
          </p:nvPr>
        </p:nvSpPr>
        <p:spPr>
          <a:ln/>
        </p:spPr>
        <p:txBody>
          <a:bodyPr/>
          <a:lstStyle>
            <a:lvl1pPr>
              <a:defRPr/>
            </a:lvl1pPr>
          </a:lstStyle>
          <a:p>
            <a:fld id="{F28C7EDD-26DC-4B64-A6A7-C6C8EBA1A516}" type="datetime1">
              <a:rPr lang="en-IN" smtClean="0"/>
              <a:t>05-09-2018</a:t>
            </a:fld>
            <a:endParaRPr lang="en-IN"/>
          </a:p>
        </p:txBody>
      </p:sp>
      <p:sp>
        <p:nvSpPr>
          <p:cNvPr id="6" name="Rectangle 5"/>
          <p:cNvSpPr>
            <a:spLocks noGrp="1" noChangeArrowheads="1"/>
          </p:cNvSpPr>
          <p:nvPr>
            <p:ph type="ftr" sz="quarter" idx="11"/>
          </p:nvPr>
        </p:nvSpPr>
        <p:spPr>
          <a:ln/>
        </p:spPr>
        <p:txBody>
          <a:bodyPr/>
          <a:lstStyle>
            <a:lvl1pPr>
              <a:defRPr/>
            </a:lvl1pPr>
          </a:lstStyle>
          <a:p>
            <a:endParaRPr lang="en-IN"/>
          </a:p>
        </p:txBody>
      </p:sp>
      <p:sp>
        <p:nvSpPr>
          <p:cNvPr id="7" name="Rectangle 6"/>
          <p:cNvSpPr>
            <a:spLocks noGrp="1" noChangeArrowheads="1"/>
          </p:cNvSpPr>
          <p:nvPr>
            <p:ph type="sldNum" sz="quarter" idx="12"/>
          </p:nvPr>
        </p:nvSpPr>
        <p:spPr>
          <a:ln/>
        </p:spPr>
        <p:txBody>
          <a:bodyPr/>
          <a:lstStyle>
            <a:lvl1pPr>
              <a:defRPr/>
            </a:lvl1pPr>
          </a:lstStyle>
          <a:p>
            <a:fld id="{2AC02E05-E77C-428F-8AD2-C742DD2752DB}" type="slidenum">
              <a:rPr lang="en-IN" smtClean="0"/>
              <a:t>‹#›</a:t>
            </a:fld>
            <a:endParaRPr lang="en-IN"/>
          </a:p>
        </p:txBody>
      </p:sp>
    </p:spTree>
    <p:extLst>
      <p:ext uri="{BB962C8B-B14F-4D97-AF65-F5344CB8AC3E}">
        <p14:creationId xmlns:p14="http://schemas.microsoft.com/office/powerpoint/2010/main" val="194468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Rectangle 4"/>
          <p:cNvSpPr>
            <a:spLocks noGrp="1" noChangeArrowheads="1"/>
          </p:cNvSpPr>
          <p:nvPr>
            <p:ph type="dt" sz="half" idx="10"/>
          </p:nvPr>
        </p:nvSpPr>
        <p:spPr>
          <a:ln/>
        </p:spPr>
        <p:txBody>
          <a:bodyPr/>
          <a:lstStyle>
            <a:lvl1pPr>
              <a:defRPr/>
            </a:lvl1pPr>
          </a:lstStyle>
          <a:p>
            <a:fld id="{8E56FEC9-1FA4-40C6-BFF3-6AE6A767E392}" type="datetime1">
              <a:rPr lang="en-IN" smtClean="0"/>
              <a:t>05-09-2018</a:t>
            </a:fld>
            <a:endParaRPr lang="en-IN"/>
          </a:p>
        </p:txBody>
      </p:sp>
      <p:sp>
        <p:nvSpPr>
          <p:cNvPr id="8" name="Rectangle 5"/>
          <p:cNvSpPr>
            <a:spLocks noGrp="1" noChangeArrowheads="1"/>
          </p:cNvSpPr>
          <p:nvPr>
            <p:ph type="ftr" sz="quarter" idx="11"/>
          </p:nvPr>
        </p:nvSpPr>
        <p:spPr>
          <a:ln/>
        </p:spPr>
        <p:txBody>
          <a:bodyPr/>
          <a:lstStyle>
            <a:lvl1pPr>
              <a:defRPr/>
            </a:lvl1pPr>
          </a:lstStyle>
          <a:p>
            <a:endParaRPr lang="en-IN"/>
          </a:p>
        </p:txBody>
      </p:sp>
      <p:sp>
        <p:nvSpPr>
          <p:cNvPr id="9" name="Rectangle 6"/>
          <p:cNvSpPr>
            <a:spLocks noGrp="1" noChangeArrowheads="1"/>
          </p:cNvSpPr>
          <p:nvPr>
            <p:ph type="sldNum" sz="quarter" idx="12"/>
          </p:nvPr>
        </p:nvSpPr>
        <p:spPr>
          <a:ln/>
        </p:spPr>
        <p:txBody>
          <a:bodyPr/>
          <a:lstStyle>
            <a:lvl1pPr>
              <a:defRPr/>
            </a:lvl1pPr>
          </a:lstStyle>
          <a:p>
            <a:fld id="{2AC02E05-E77C-428F-8AD2-C742DD2752DB}" type="slidenum">
              <a:rPr lang="en-IN" smtClean="0"/>
              <a:t>‹#›</a:t>
            </a:fld>
            <a:endParaRPr lang="en-IN"/>
          </a:p>
        </p:txBody>
      </p:sp>
    </p:spTree>
    <p:extLst>
      <p:ext uri="{BB962C8B-B14F-4D97-AF65-F5344CB8AC3E}">
        <p14:creationId xmlns:p14="http://schemas.microsoft.com/office/powerpoint/2010/main" val="93750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Rectangle 4"/>
          <p:cNvSpPr>
            <a:spLocks noGrp="1" noChangeArrowheads="1"/>
          </p:cNvSpPr>
          <p:nvPr>
            <p:ph type="dt" sz="half" idx="10"/>
          </p:nvPr>
        </p:nvSpPr>
        <p:spPr>
          <a:ln/>
        </p:spPr>
        <p:txBody>
          <a:bodyPr/>
          <a:lstStyle>
            <a:lvl1pPr>
              <a:defRPr/>
            </a:lvl1pPr>
          </a:lstStyle>
          <a:p>
            <a:fld id="{DF68FF47-2795-443F-81E2-9EBCBE0E9BD2}" type="datetime1">
              <a:rPr lang="en-IN" smtClean="0"/>
              <a:t>05-09-2018</a:t>
            </a:fld>
            <a:endParaRPr lang="en-IN"/>
          </a:p>
        </p:txBody>
      </p:sp>
      <p:sp>
        <p:nvSpPr>
          <p:cNvPr id="4" name="Rectangle 5"/>
          <p:cNvSpPr>
            <a:spLocks noGrp="1" noChangeArrowheads="1"/>
          </p:cNvSpPr>
          <p:nvPr>
            <p:ph type="ftr" sz="quarter" idx="11"/>
          </p:nvPr>
        </p:nvSpPr>
        <p:spPr>
          <a:ln/>
        </p:spPr>
        <p:txBody>
          <a:bodyPr/>
          <a:lstStyle>
            <a:lvl1pPr>
              <a:defRPr/>
            </a:lvl1pPr>
          </a:lstStyle>
          <a:p>
            <a:endParaRPr lang="en-IN"/>
          </a:p>
        </p:txBody>
      </p:sp>
      <p:sp>
        <p:nvSpPr>
          <p:cNvPr id="5" name="Rectangle 6"/>
          <p:cNvSpPr>
            <a:spLocks noGrp="1" noChangeArrowheads="1"/>
          </p:cNvSpPr>
          <p:nvPr>
            <p:ph type="sldNum" sz="quarter" idx="12"/>
          </p:nvPr>
        </p:nvSpPr>
        <p:spPr>
          <a:ln/>
        </p:spPr>
        <p:txBody>
          <a:bodyPr/>
          <a:lstStyle>
            <a:lvl1pPr>
              <a:defRPr/>
            </a:lvl1pPr>
          </a:lstStyle>
          <a:p>
            <a:fld id="{2AC02E05-E77C-428F-8AD2-C742DD2752DB}" type="slidenum">
              <a:rPr lang="en-IN" smtClean="0"/>
              <a:t>‹#›</a:t>
            </a:fld>
            <a:endParaRPr lang="en-IN"/>
          </a:p>
        </p:txBody>
      </p:sp>
    </p:spTree>
    <p:extLst>
      <p:ext uri="{BB962C8B-B14F-4D97-AF65-F5344CB8AC3E}">
        <p14:creationId xmlns:p14="http://schemas.microsoft.com/office/powerpoint/2010/main" val="161807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46C3538-0FAA-4FD9-839F-999692F469B0}" type="datetime1">
              <a:rPr lang="en-IN" smtClean="0"/>
              <a:t>05-09-2018</a:t>
            </a:fld>
            <a:endParaRPr lang="en-IN"/>
          </a:p>
        </p:txBody>
      </p:sp>
      <p:sp>
        <p:nvSpPr>
          <p:cNvPr id="3" name="Rectangle 5"/>
          <p:cNvSpPr>
            <a:spLocks noGrp="1" noChangeArrowheads="1"/>
          </p:cNvSpPr>
          <p:nvPr>
            <p:ph type="ftr" sz="quarter" idx="11"/>
          </p:nvPr>
        </p:nvSpPr>
        <p:spPr>
          <a:ln/>
        </p:spPr>
        <p:txBody>
          <a:bodyPr/>
          <a:lstStyle>
            <a:lvl1pPr>
              <a:defRPr/>
            </a:lvl1pPr>
          </a:lstStyle>
          <a:p>
            <a:endParaRPr lang="en-IN"/>
          </a:p>
        </p:txBody>
      </p:sp>
      <p:sp>
        <p:nvSpPr>
          <p:cNvPr id="4" name="Rectangle 6"/>
          <p:cNvSpPr>
            <a:spLocks noGrp="1" noChangeArrowheads="1"/>
          </p:cNvSpPr>
          <p:nvPr>
            <p:ph type="sldNum" sz="quarter" idx="12"/>
          </p:nvPr>
        </p:nvSpPr>
        <p:spPr>
          <a:ln/>
        </p:spPr>
        <p:txBody>
          <a:bodyPr/>
          <a:lstStyle>
            <a:lvl1pPr>
              <a:defRPr/>
            </a:lvl1pPr>
          </a:lstStyle>
          <a:p>
            <a:fld id="{2AC02E05-E77C-428F-8AD2-C742DD2752DB}" type="slidenum">
              <a:rPr lang="en-IN" smtClean="0"/>
              <a:t>‹#›</a:t>
            </a:fld>
            <a:endParaRPr lang="en-IN"/>
          </a:p>
        </p:txBody>
      </p:sp>
    </p:spTree>
    <p:extLst>
      <p:ext uri="{BB962C8B-B14F-4D97-AF65-F5344CB8AC3E}">
        <p14:creationId xmlns:p14="http://schemas.microsoft.com/office/powerpoint/2010/main" val="64569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en-US" altLang="zh-TW" smtClean="0"/>
              <a:t>Click to edit Master title style</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2F5F49B2-5CFD-4D91-8168-7DE2C28B2B2C}" type="datetime1">
              <a:rPr lang="en-IN" smtClean="0"/>
              <a:t>05-09-2018</a:t>
            </a:fld>
            <a:endParaRPr lang="en-IN"/>
          </a:p>
        </p:txBody>
      </p:sp>
      <p:sp>
        <p:nvSpPr>
          <p:cNvPr id="6" name="Rectangle 5"/>
          <p:cNvSpPr>
            <a:spLocks noGrp="1" noChangeArrowheads="1"/>
          </p:cNvSpPr>
          <p:nvPr>
            <p:ph type="ftr" sz="quarter" idx="11"/>
          </p:nvPr>
        </p:nvSpPr>
        <p:spPr>
          <a:ln/>
        </p:spPr>
        <p:txBody>
          <a:bodyPr/>
          <a:lstStyle>
            <a:lvl1pPr>
              <a:defRPr/>
            </a:lvl1pPr>
          </a:lstStyle>
          <a:p>
            <a:endParaRPr lang="en-IN"/>
          </a:p>
        </p:txBody>
      </p:sp>
      <p:sp>
        <p:nvSpPr>
          <p:cNvPr id="7" name="Rectangle 6"/>
          <p:cNvSpPr>
            <a:spLocks noGrp="1" noChangeArrowheads="1"/>
          </p:cNvSpPr>
          <p:nvPr>
            <p:ph type="sldNum" sz="quarter" idx="12"/>
          </p:nvPr>
        </p:nvSpPr>
        <p:spPr>
          <a:ln/>
        </p:spPr>
        <p:txBody>
          <a:bodyPr/>
          <a:lstStyle>
            <a:lvl1pPr>
              <a:defRPr/>
            </a:lvl1pPr>
          </a:lstStyle>
          <a:p>
            <a:fld id="{2AC02E05-E77C-428F-8AD2-C742DD2752DB}" type="slidenum">
              <a:rPr lang="en-IN" smtClean="0"/>
              <a:t>‹#›</a:t>
            </a:fld>
            <a:endParaRPr lang="en-IN"/>
          </a:p>
        </p:txBody>
      </p:sp>
    </p:spTree>
    <p:extLst>
      <p:ext uri="{BB962C8B-B14F-4D97-AF65-F5344CB8AC3E}">
        <p14:creationId xmlns:p14="http://schemas.microsoft.com/office/powerpoint/2010/main" val="41936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en-US" altLang="zh-TW" smtClean="0"/>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smtClean="0"/>
              <a:t>Click icon to add picture</a:t>
            </a:r>
            <a:endParaRPr lang="zh-TW" altLang="en-US" noProof="0" smtClean="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3D39A17D-BB51-4126-A3A1-CA37F745C00B}" type="datetime1">
              <a:rPr lang="en-IN" smtClean="0"/>
              <a:t>05-09-2018</a:t>
            </a:fld>
            <a:endParaRPr lang="en-IN"/>
          </a:p>
        </p:txBody>
      </p:sp>
      <p:sp>
        <p:nvSpPr>
          <p:cNvPr id="6" name="Rectangle 5"/>
          <p:cNvSpPr>
            <a:spLocks noGrp="1" noChangeArrowheads="1"/>
          </p:cNvSpPr>
          <p:nvPr>
            <p:ph type="ftr" sz="quarter" idx="11"/>
          </p:nvPr>
        </p:nvSpPr>
        <p:spPr>
          <a:ln/>
        </p:spPr>
        <p:txBody>
          <a:bodyPr/>
          <a:lstStyle>
            <a:lvl1pPr>
              <a:defRPr/>
            </a:lvl1pPr>
          </a:lstStyle>
          <a:p>
            <a:endParaRPr lang="en-IN"/>
          </a:p>
        </p:txBody>
      </p:sp>
      <p:sp>
        <p:nvSpPr>
          <p:cNvPr id="7" name="Rectangle 6"/>
          <p:cNvSpPr>
            <a:spLocks noGrp="1" noChangeArrowheads="1"/>
          </p:cNvSpPr>
          <p:nvPr>
            <p:ph type="sldNum" sz="quarter" idx="12"/>
          </p:nvPr>
        </p:nvSpPr>
        <p:spPr>
          <a:ln/>
        </p:spPr>
        <p:txBody>
          <a:bodyPr/>
          <a:lstStyle>
            <a:lvl1pPr>
              <a:defRPr/>
            </a:lvl1pPr>
          </a:lstStyle>
          <a:p>
            <a:fld id="{2AC02E05-E77C-428F-8AD2-C742DD2752DB}" type="slidenum">
              <a:rPr lang="en-IN" smtClean="0"/>
              <a:t>‹#›</a:t>
            </a:fld>
            <a:endParaRPr lang="en-IN"/>
          </a:p>
        </p:txBody>
      </p:sp>
    </p:spTree>
    <p:extLst>
      <p:ext uri="{BB962C8B-B14F-4D97-AF65-F5344CB8AC3E}">
        <p14:creationId xmlns:p14="http://schemas.microsoft.com/office/powerpoint/2010/main" val="56795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24"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fld id="{6B795D73-9ECE-40C1-B828-651C3AC17906}" type="datetime1">
              <a:rPr lang="en-IN" smtClean="0"/>
              <a:t>05-09-2018</a:t>
            </a:fld>
            <a:endParaRPr lang="en-IN"/>
          </a:p>
        </p:txBody>
      </p:sp>
      <p:sp>
        <p:nvSpPr>
          <p:cNvPr id="18432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endParaRPr lang="en-IN"/>
          </a:p>
        </p:txBody>
      </p:sp>
      <p:sp>
        <p:nvSpPr>
          <p:cNvPr id="184326"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502050306020203" pitchFamily="18" charset="0"/>
              </a:defRPr>
            </a:lvl1pPr>
          </a:lstStyle>
          <a:p>
            <a:fld id="{2AC02E05-E77C-428F-8AD2-C742DD2752DB}" type="slidenum">
              <a:rPr lang="en-IN" smtClean="0"/>
              <a:t>‹#›</a:t>
            </a:fld>
            <a:endParaRPr lang="en-IN"/>
          </a:p>
        </p:txBody>
      </p:sp>
      <p:sp>
        <p:nvSpPr>
          <p:cNvPr id="1031" name="Freeform 7"/>
          <p:cNvSpPr>
            <a:spLocks noChangeArrowheads="1"/>
          </p:cNvSpPr>
          <p:nvPr/>
        </p:nvSpPr>
        <p:spPr bwMode="auto">
          <a:xfrm>
            <a:off x="508000" y="228600"/>
            <a:ext cx="109728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sz="1800"/>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IN" sz="1800"/>
          </a:p>
        </p:txBody>
      </p:sp>
    </p:spTree>
    <p:extLst>
      <p:ext uri="{BB962C8B-B14F-4D97-AF65-F5344CB8AC3E}">
        <p14:creationId xmlns:p14="http://schemas.microsoft.com/office/powerpoint/2010/main" val="1772722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4100" y="1477036"/>
            <a:ext cx="10439400" cy="870621"/>
          </a:xfrm>
        </p:spPr>
        <p:txBody>
          <a:bodyPr>
            <a:noAutofit/>
          </a:bodyPr>
          <a:lstStyle/>
          <a:p>
            <a:pPr algn="ctr"/>
            <a:r>
              <a:rPr lang="en-IN" sz="2800" b="1" i="1" dirty="0" smtClean="0">
                <a:solidFill>
                  <a:schemeClr val="accent1">
                    <a:lumMod val="50000"/>
                  </a:schemeClr>
                </a:solidFill>
                <a:latin typeface="Times New Roman" panose="02020603050405020304" pitchFamily="18" charset="0"/>
                <a:cs typeface="Times New Roman" panose="02020603050405020304" pitchFamily="18" charset="0"/>
              </a:rPr>
              <a:t>Metallurgical changes of Cryogenically treated Coated Carbide (KC9225) and its performance while wet machining (turning) of Austenitic Stainless Steel - 310</a:t>
            </a:r>
            <a:endParaRPr lang="en-IN" sz="2800" b="1" i="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CF45DB0-45B7-4EC0-A7ED-303719081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525" y="2817188"/>
            <a:ext cx="1936750" cy="1910340"/>
          </a:xfrm>
          <a:prstGeom prst="rect">
            <a:avLst/>
          </a:prstGeom>
        </p:spPr>
      </p:pic>
      <p:sp>
        <p:nvSpPr>
          <p:cNvPr id="7" name="Subtitle 2"/>
          <p:cNvSpPr txBox="1">
            <a:spLocks/>
          </p:cNvSpPr>
          <p:nvPr/>
        </p:nvSpPr>
        <p:spPr>
          <a:xfrm>
            <a:off x="-512659" y="6118008"/>
            <a:ext cx="8440057" cy="602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b="1" i="1" dirty="0" smtClean="0">
                <a:latin typeface="Times New Roman" panose="02020603050405020304" pitchFamily="18" charset="0"/>
                <a:cs typeface="Times New Roman" panose="02020603050405020304" pitchFamily="18" charset="0"/>
              </a:rPr>
              <a:t>Presenters: Meghna Das Chaudhury, Raju</a:t>
            </a:r>
            <a:r>
              <a:rPr lang="en-IN" i="1" dirty="0" smtClean="0">
                <a:latin typeface="Times New Roman" panose="02020603050405020304" pitchFamily="18" charset="0"/>
                <a:cs typeface="Times New Roman" panose="02020603050405020304" pitchFamily="18" charset="0"/>
              </a:rPr>
              <a:t>.</a:t>
            </a:r>
          </a:p>
          <a:p>
            <a:endParaRPr lang="en-IN" dirty="0"/>
          </a:p>
        </p:txBody>
      </p:sp>
      <p:sp>
        <p:nvSpPr>
          <p:cNvPr id="8" name="Title 1"/>
          <p:cNvSpPr txBox="1">
            <a:spLocks/>
          </p:cNvSpPr>
          <p:nvPr/>
        </p:nvSpPr>
        <p:spPr>
          <a:xfrm>
            <a:off x="1270000" y="4795970"/>
            <a:ext cx="10007600" cy="9779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200" b="1" dirty="0" smtClean="0">
                <a:solidFill>
                  <a:schemeClr val="accent5">
                    <a:lumMod val="50000"/>
                  </a:schemeClr>
                </a:solidFill>
                <a:latin typeface="Times New Roman" panose="02020603050405020304" pitchFamily="18" charset="0"/>
                <a:cs typeface="Times New Roman" panose="02020603050405020304" pitchFamily="18" charset="0"/>
              </a:rPr>
              <a:t>Meghna Das Chaudhury, Raju, Anbarasu S</a:t>
            </a:r>
          </a:p>
          <a:p>
            <a:r>
              <a:rPr lang="en-IN" sz="2200" b="1" dirty="0" smtClean="0">
                <a:solidFill>
                  <a:schemeClr val="accent5">
                    <a:lumMod val="50000"/>
                  </a:schemeClr>
                </a:solidFill>
                <a:latin typeface="Times New Roman" panose="02020603050405020304" pitchFamily="18" charset="0"/>
                <a:cs typeface="Times New Roman" panose="02020603050405020304" pitchFamily="18" charset="0"/>
              </a:rPr>
              <a:t>Department of Mechanical Engineering National Institute of Technology, Rourkela, India.</a:t>
            </a:r>
            <a:endParaRPr lang="en-IN" sz="2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38200" y="348969"/>
            <a:ext cx="10439400" cy="707886"/>
          </a:xfrm>
          <a:prstGeom prst="rect">
            <a:avLst/>
          </a:prstGeom>
          <a:noFill/>
        </p:spPr>
        <p:txBody>
          <a:bodyPr wrap="square" rtlCol="0">
            <a:spAutoFit/>
          </a:bodyPr>
          <a:lstStyle/>
          <a:p>
            <a:pPr algn="ctr"/>
            <a:r>
              <a:rPr lang="en-IN" sz="4000" b="1" dirty="0" smtClean="0">
                <a:solidFill>
                  <a:srgbClr val="002060"/>
                </a:solidFill>
                <a:latin typeface="Times New Roman" panose="02020603050405020304" pitchFamily="18" charset="0"/>
                <a:cs typeface="Times New Roman" panose="02020603050405020304" pitchFamily="18" charset="0"/>
              </a:rPr>
              <a:t>ICEC27-ICMC2018</a:t>
            </a:r>
            <a:endParaRPr lang="en-IN" sz="4000" b="1" dirty="0">
              <a:solidFill>
                <a:srgbClr val="002060"/>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81C0F839-2038-4CF8-A59A-963DC902E0AF}" type="datetime1">
              <a:rPr lang="en-IN" smtClean="0"/>
              <a:t>05-09-2018</a:t>
            </a:fld>
            <a:endParaRPr lang="en-IN"/>
          </a:p>
        </p:txBody>
      </p:sp>
      <p:sp>
        <p:nvSpPr>
          <p:cNvPr id="4" name="Slide Number Placeholder 3"/>
          <p:cNvSpPr>
            <a:spLocks noGrp="1"/>
          </p:cNvSpPr>
          <p:nvPr>
            <p:ph type="sldNum" sz="quarter" idx="12"/>
          </p:nvPr>
        </p:nvSpPr>
        <p:spPr/>
        <p:txBody>
          <a:bodyPr/>
          <a:lstStyle/>
          <a:p>
            <a:fld id="{2AC02E05-E77C-428F-8AD2-C742DD2752DB}" type="slidenum">
              <a:rPr lang="en-IN" smtClean="0"/>
              <a:t>1</a:t>
            </a:fld>
            <a:endParaRPr lang="en-IN"/>
          </a:p>
        </p:txBody>
      </p:sp>
    </p:spTree>
    <p:extLst>
      <p:ext uri="{BB962C8B-B14F-4D97-AF65-F5344CB8AC3E}">
        <p14:creationId xmlns:p14="http://schemas.microsoft.com/office/powerpoint/2010/main" val="75463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2447" y="335429"/>
            <a:ext cx="10439400" cy="553998"/>
          </a:xfrm>
          <a:prstGeom prst="rect">
            <a:avLst/>
          </a:prstGeom>
          <a:noFill/>
        </p:spPr>
        <p:txBody>
          <a:bodyPr wrap="square" rtlCol="0">
            <a:spAutoFit/>
          </a:bodyPr>
          <a:lstStyle/>
          <a:p>
            <a:pPr algn="ctr"/>
            <a:r>
              <a:rPr lang="en-US" sz="3000" b="1" dirty="0" smtClean="0">
                <a:solidFill>
                  <a:schemeClr val="accent6">
                    <a:lumMod val="75000"/>
                  </a:schemeClr>
                </a:solidFill>
                <a:latin typeface="Times New Roman" panose="02020603050405020304" pitchFamily="18" charset="0"/>
                <a:cs typeface="Times New Roman" panose="02020603050405020304" pitchFamily="18" charset="0"/>
              </a:rPr>
              <a:t>6. OUTLINE </a:t>
            </a:r>
            <a:r>
              <a:rPr lang="en-US" sz="3000" b="1" dirty="0">
                <a:solidFill>
                  <a:schemeClr val="accent6">
                    <a:lumMod val="75000"/>
                  </a:schemeClr>
                </a:solidFill>
                <a:latin typeface="Times New Roman" panose="02020603050405020304" pitchFamily="18" charset="0"/>
                <a:cs typeface="Times New Roman" panose="02020603050405020304" pitchFamily="18" charset="0"/>
              </a:rPr>
              <a:t>OF THE EXPERIMENTAL PROCEDURE</a:t>
            </a:r>
            <a:endParaRPr lang="en-IN" sz="3000" dirty="0">
              <a:solidFill>
                <a:schemeClr val="accent6">
                  <a:lumMod val="75000"/>
                </a:schemeClr>
              </a:solidFill>
            </a:endParaRPr>
          </a:p>
        </p:txBody>
      </p:sp>
      <p:sp>
        <p:nvSpPr>
          <p:cNvPr id="4" name="Rectangle 3">
            <a:extLst>
              <a:ext uri="{FF2B5EF4-FFF2-40B4-BE49-F238E27FC236}">
                <a16:creationId xmlns:a16="http://schemas.microsoft.com/office/drawing/2014/main" id="{4963BFB7-CAA0-4446-B601-FE8BF08A9711}"/>
              </a:ext>
            </a:extLst>
          </p:cNvPr>
          <p:cNvSpPr/>
          <p:nvPr/>
        </p:nvSpPr>
        <p:spPr>
          <a:xfrm>
            <a:off x="609600" y="1206500"/>
            <a:ext cx="2044700" cy="1193800"/>
          </a:xfrm>
          <a:prstGeom prst="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400" dirty="0">
                <a:latin typeface="Times New Roman" panose="02020603050405020304" pitchFamily="18" charset="0"/>
                <a:cs typeface="Times New Roman" panose="02020603050405020304" pitchFamily="18" charset="0"/>
              </a:rPr>
              <a:t>CUTTING TOOL</a:t>
            </a:r>
          </a:p>
          <a:p>
            <a:pPr algn="ctr"/>
            <a:r>
              <a:rPr lang="en-IN" sz="2400" dirty="0">
                <a:latin typeface="Times New Roman" panose="02020603050405020304" pitchFamily="18" charset="0"/>
                <a:cs typeface="Times New Roman" panose="02020603050405020304" pitchFamily="18" charset="0"/>
              </a:rPr>
              <a:t>(KC-9225)</a:t>
            </a:r>
          </a:p>
        </p:txBody>
      </p:sp>
      <p:sp>
        <p:nvSpPr>
          <p:cNvPr id="3" name="Date Placeholder 2"/>
          <p:cNvSpPr>
            <a:spLocks noGrp="1"/>
          </p:cNvSpPr>
          <p:nvPr>
            <p:ph type="dt" sz="half" idx="10"/>
          </p:nvPr>
        </p:nvSpPr>
        <p:spPr/>
        <p:txBody>
          <a:bodyPr/>
          <a:lstStyle/>
          <a:p>
            <a:fld id="{316195CB-EB74-4D30-9EAE-AAE2BF29D87D}"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10</a:t>
            </a:fld>
            <a:endParaRPr lang="en-IN"/>
          </a:p>
        </p:txBody>
      </p:sp>
    </p:spTree>
    <p:extLst>
      <p:ext uri="{BB962C8B-B14F-4D97-AF65-F5344CB8AC3E}">
        <p14:creationId xmlns:p14="http://schemas.microsoft.com/office/powerpoint/2010/main" val="102575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MG20171217140722.jpg"/>
          <p:cNvPicPr>
            <a:picLocks noGrp="1"/>
          </p:cNvPicPr>
          <p:nvPr>
            <p:ph idx="1"/>
          </p:nvPr>
        </p:nvPicPr>
        <p:blipFill rotWithShape="1">
          <a:blip r:embed="rId2" cstate="print">
            <a:extLst>
              <a:ext uri="{28A0092B-C50C-407E-A947-70E740481C1C}">
                <a14:useLocalDpi xmlns:a14="http://schemas.microsoft.com/office/drawing/2010/main" val="0"/>
              </a:ext>
            </a:extLst>
          </a:blip>
          <a:srcRect l="1" t="4272" r="4446" b="3570"/>
          <a:stretch/>
        </p:blipFill>
        <p:spPr bwMode="auto">
          <a:xfrm>
            <a:off x="961571" y="1041397"/>
            <a:ext cx="4245429" cy="3685071"/>
          </a:xfrm>
          <a:prstGeom prst="rect">
            <a:avLst/>
          </a:prstGeom>
          <a:ln w="3175"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 name="TextBox 1"/>
          <p:cNvSpPr txBox="1"/>
          <p:nvPr/>
        </p:nvSpPr>
        <p:spPr>
          <a:xfrm>
            <a:off x="1790700" y="5168900"/>
            <a:ext cx="8559799" cy="492443"/>
          </a:xfrm>
          <a:prstGeom prst="rect">
            <a:avLst/>
          </a:prstGeom>
          <a:noFill/>
        </p:spPr>
        <p:txBody>
          <a:bodyPr wrap="square" rtlCol="0">
            <a:spAutoFit/>
          </a:bodyPr>
          <a:lstStyle/>
          <a:p>
            <a:r>
              <a:rPr lang="en-IN" sz="2600" b="1" dirty="0" smtClean="0">
                <a:latin typeface="Times New Roman" panose="02020603050405020304" pitchFamily="18" charset="0"/>
                <a:cs typeface="Times New Roman" panose="02020603050405020304" pitchFamily="18" charset="0"/>
              </a:rPr>
              <a:t>Fig 2. </a:t>
            </a:r>
            <a:r>
              <a:rPr lang="en-IN" sz="2600" dirty="0" smtClean="0">
                <a:latin typeface="Times New Roman" panose="02020603050405020304" pitchFamily="18" charset="0"/>
                <a:cs typeface="Times New Roman" panose="02020603050405020304" pitchFamily="18" charset="0"/>
              </a:rPr>
              <a:t>CVD</a:t>
            </a:r>
            <a:r>
              <a:rPr lang="en-IN" sz="2600" b="1" dirty="0" smtClean="0">
                <a:latin typeface="Times New Roman" panose="02020603050405020304" pitchFamily="18" charset="0"/>
                <a:cs typeface="Times New Roman" panose="02020603050405020304" pitchFamily="18" charset="0"/>
              </a:rPr>
              <a:t> </a:t>
            </a:r>
            <a:r>
              <a:rPr lang="en-IN" sz="2600" dirty="0" smtClean="0">
                <a:latin typeface="Times New Roman" panose="02020603050405020304" pitchFamily="18" charset="0"/>
                <a:cs typeface="Times New Roman" panose="02020603050405020304" pitchFamily="18" charset="0"/>
              </a:rPr>
              <a:t>Coated Tungsten Carbide KC-9225 (Cutting Tool).</a:t>
            </a:r>
            <a:endParaRPr lang="en-IN" sz="26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88403975"/>
              </p:ext>
            </p:extLst>
          </p:nvPr>
        </p:nvGraphicFramePr>
        <p:xfrm>
          <a:off x="5664200" y="1041396"/>
          <a:ext cx="6210300" cy="3685071"/>
        </p:xfrm>
        <a:graphic>
          <a:graphicData uri="http://schemas.openxmlformats.org/drawingml/2006/table">
            <a:tbl>
              <a:tblPr firstRow="1" bandRow="1">
                <a:tableStyleId>{5940675A-B579-460E-94D1-54222C63F5DA}</a:tableStyleId>
              </a:tblPr>
              <a:tblGrid>
                <a:gridCol w="1686587">
                  <a:extLst>
                    <a:ext uri="{9D8B030D-6E8A-4147-A177-3AD203B41FA5}">
                      <a16:colId xmlns:a16="http://schemas.microsoft.com/office/drawing/2014/main" val="4250937207"/>
                    </a:ext>
                  </a:extLst>
                </a:gridCol>
                <a:gridCol w="4523713">
                  <a:extLst>
                    <a:ext uri="{9D8B030D-6E8A-4147-A177-3AD203B41FA5}">
                      <a16:colId xmlns:a16="http://schemas.microsoft.com/office/drawing/2014/main" val="1880650387"/>
                    </a:ext>
                  </a:extLst>
                </a:gridCol>
              </a:tblGrid>
              <a:tr h="995678">
                <a:tc>
                  <a:txBody>
                    <a:bodyPr/>
                    <a:lstStyle/>
                    <a:p>
                      <a:pPr algn="ctr"/>
                      <a:r>
                        <a:rPr lang="en-IN" sz="2600" b="1" dirty="0" smtClean="0">
                          <a:solidFill>
                            <a:sysClr val="windowText" lastClr="000000"/>
                          </a:solidFill>
                          <a:latin typeface="Times New Roman" panose="02020603050405020304" pitchFamily="18" charset="0"/>
                          <a:cs typeface="Times New Roman" panose="02020603050405020304" pitchFamily="18" charset="0"/>
                        </a:rPr>
                        <a:t>Coating Sequence</a:t>
                      </a:r>
                      <a:endParaRPr lang="en-IN" sz="2600" b="1" dirty="0">
                        <a:solidFill>
                          <a:sysClr val="windowText" lastClr="00000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600" b="1" dirty="0" smtClean="0">
                          <a:solidFill>
                            <a:sysClr val="windowText" lastClr="000000"/>
                          </a:solidFill>
                          <a:latin typeface="Times New Roman" panose="02020603050405020304" pitchFamily="18" charset="0"/>
                          <a:cs typeface="Times New Roman" panose="02020603050405020304" pitchFamily="18" charset="0"/>
                        </a:rPr>
                        <a:t>Role</a:t>
                      </a:r>
                      <a:endParaRPr lang="en-IN" sz="2600" b="1"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8128962"/>
                  </a:ext>
                </a:extLst>
              </a:tr>
              <a:tr h="478926">
                <a:tc>
                  <a:txBody>
                    <a:bodyPr/>
                    <a:lstStyle/>
                    <a:p>
                      <a:pPr algn="ctr"/>
                      <a:r>
                        <a:rPr lang="en-IN" sz="2000" b="0" dirty="0" smtClean="0">
                          <a:solidFill>
                            <a:sysClr val="windowText" lastClr="000000"/>
                          </a:solidFill>
                          <a:latin typeface="Times New Roman" panose="02020603050405020304" pitchFamily="18" charset="0"/>
                          <a:cs typeface="Times New Roman" panose="02020603050405020304" pitchFamily="18" charset="0"/>
                        </a:rPr>
                        <a:t>TiN</a:t>
                      </a:r>
                      <a:endParaRPr lang="en-IN" sz="2000" b="0" dirty="0">
                        <a:solidFill>
                          <a:sysClr val="windowText" lastClr="00000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N" sz="2000" dirty="0" smtClean="0">
                          <a:latin typeface="Times New Roman" panose="02020603050405020304" pitchFamily="18" charset="0"/>
                          <a:cs typeface="Times New Roman" panose="02020603050405020304" pitchFamily="18" charset="0"/>
                        </a:rPr>
                        <a:t>BUE resistance, effective</a:t>
                      </a:r>
                      <a:r>
                        <a:rPr lang="en-IN" sz="2000" baseline="0" dirty="0" smtClean="0">
                          <a:latin typeface="Times New Roman" panose="02020603050405020304" pitchFamily="18" charset="0"/>
                          <a:cs typeface="Times New Roman" panose="02020603050405020304" pitchFamily="18" charset="0"/>
                        </a:rPr>
                        <a:t> at lower speed.</a:t>
                      </a:r>
                      <a:endParaRPr lang="en-IN"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5009114"/>
                  </a:ext>
                </a:extLst>
              </a:tr>
              <a:tr h="726768">
                <a:tc>
                  <a:txBody>
                    <a:bodyPr/>
                    <a:lstStyle/>
                    <a:p>
                      <a:pPr algn="ctr"/>
                      <a:r>
                        <a:rPr lang="en-IN" sz="2000" b="0" dirty="0" smtClean="0">
                          <a:solidFill>
                            <a:sysClr val="windowText" lastClr="000000"/>
                          </a:solidFill>
                          <a:latin typeface="Times New Roman" panose="02020603050405020304" pitchFamily="18" charset="0"/>
                          <a:cs typeface="Times New Roman" panose="02020603050405020304" pitchFamily="18" charset="0"/>
                        </a:rPr>
                        <a:t>TiCN</a:t>
                      </a:r>
                      <a:endParaRPr lang="en-IN" sz="2000" b="0" dirty="0">
                        <a:solidFill>
                          <a:sysClr val="windowText" lastClr="00000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N" sz="2000" dirty="0" smtClean="0">
                          <a:latin typeface="Times New Roman" panose="02020603050405020304" pitchFamily="18" charset="0"/>
                          <a:cs typeface="Times New Roman" panose="02020603050405020304" pitchFamily="18" charset="0"/>
                        </a:rPr>
                        <a:t>Harder than TiN coatings, Abrasive resistance.</a:t>
                      </a:r>
                      <a:endParaRPr lang="en-IN"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7521738"/>
                  </a:ext>
                </a:extLst>
              </a:tr>
              <a:tr h="726768">
                <a:tc>
                  <a:txBody>
                    <a:bodyPr/>
                    <a:lstStyle/>
                    <a:p>
                      <a:pPr algn="ctr"/>
                      <a:r>
                        <a:rPr lang="en-IN" sz="2000" b="0" dirty="0" smtClean="0">
                          <a:solidFill>
                            <a:sysClr val="windowText" lastClr="000000"/>
                          </a:solidFill>
                          <a:latin typeface="Times New Roman" panose="02020603050405020304" pitchFamily="18" charset="0"/>
                          <a:cs typeface="Times New Roman" panose="02020603050405020304" pitchFamily="18" charset="0"/>
                        </a:rPr>
                        <a:t>Al2O3</a:t>
                      </a:r>
                      <a:endParaRPr lang="en-IN" sz="2000" b="0" dirty="0">
                        <a:solidFill>
                          <a:sysClr val="windowText" lastClr="00000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N" sz="2000" b="0" dirty="0" smtClean="0">
                          <a:solidFill>
                            <a:sysClr val="windowText" lastClr="000000"/>
                          </a:solidFill>
                          <a:latin typeface="Times New Roman" panose="02020603050405020304" pitchFamily="18" charset="0"/>
                          <a:cs typeface="Times New Roman" panose="02020603050405020304" pitchFamily="18" charset="0"/>
                        </a:rPr>
                        <a:t>Crater</a:t>
                      </a:r>
                      <a:r>
                        <a:rPr lang="en-IN" sz="2000" b="0" baseline="0" dirty="0" smtClean="0">
                          <a:solidFill>
                            <a:sysClr val="windowText" lastClr="000000"/>
                          </a:solidFill>
                          <a:latin typeface="Times New Roman" panose="02020603050405020304" pitchFamily="18" charset="0"/>
                          <a:cs typeface="Times New Roman" panose="02020603050405020304" pitchFamily="18" charset="0"/>
                        </a:rPr>
                        <a:t> resistance, effective at high speeds and high heat condition.</a:t>
                      </a:r>
                      <a:endParaRPr lang="en-IN" sz="20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602547"/>
                  </a:ext>
                </a:extLst>
              </a:tr>
              <a:tr h="756931">
                <a:tc>
                  <a:txBody>
                    <a:bodyPr/>
                    <a:lstStyle/>
                    <a:p>
                      <a:pPr algn="ctr"/>
                      <a:r>
                        <a:rPr lang="en-IN" sz="2000" b="0" dirty="0" smtClean="0">
                          <a:solidFill>
                            <a:sysClr val="windowText" lastClr="000000"/>
                          </a:solidFill>
                          <a:latin typeface="Times New Roman" panose="02020603050405020304" pitchFamily="18" charset="0"/>
                          <a:cs typeface="Times New Roman" panose="02020603050405020304" pitchFamily="18" charset="0"/>
                        </a:rPr>
                        <a:t>TiN</a:t>
                      </a:r>
                      <a:endParaRPr lang="en-IN" sz="2000" b="0" dirty="0">
                        <a:solidFill>
                          <a:sysClr val="windowText" lastClr="00000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N" sz="2000" baseline="0" dirty="0" smtClean="0">
                          <a:latin typeface="Times New Roman" panose="02020603050405020304" pitchFamily="18" charset="0"/>
                          <a:cs typeface="Times New Roman" panose="02020603050405020304" pitchFamily="18" charset="0"/>
                        </a:rPr>
                        <a:t>Effective on high temperature alloys, effective on stainless steel.</a:t>
                      </a:r>
                      <a:endParaRPr lang="en-IN" sz="20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48769"/>
                  </a:ext>
                </a:extLst>
              </a:tr>
            </a:tbl>
          </a:graphicData>
        </a:graphic>
      </p:graphicFrame>
      <p:sp>
        <p:nvSpPr>
          <p:cNvPr id="3" name="Date Placeholder 2"/>
          <p:cNvSpPr>
            <a:spLocks noGrp="1"/>
          </p:cNvSpPr>
          <p:nvPr>
            <p:ph type="dt" sz="half" idx="10"/>
          </p:nvPr>
        </p:nvSpPr>
        <p:spPr/>
        <p:txBody>
          <a:bodyPr/>
          <a:lstStyle/>
          <a:p>
            <a:fld id="{1F1345EF-4475-481E-AF9C-AB2E8536560A}" type="datetime1">
              <a:rPr lang="en-IN" smtClean="0"/>
              <a:t>05-09-2018</a:t>
            </a:fld>
            <a:endParaRPr lang="en-IN"/>
          </a:p>
        </p:txBody>
      </p:sp>
      <p:sp>
        <p:nvSpPr>
          <p:cNvPr id="6" name="Slide Number Placeholder 5"/>
          <p:cNvSpPr>
            <a:spLocks noGrp="1"/>
          </p:cNvSpPr>
          <p:nvPr>
            <p:ph type="sldNum" sz="quarter" idx="12"/>
          </p:nvPr>
        </p:nvSpPr>
        <p:spPr/>
        <p:txBody>
          <a:bodyPr/>
          <a:lstStyle/>
          <a:p>
            <a:fld id="{2AC02E05-E77C-428F-8AD2-C742DD2752DB}" type="slidenum">
              <a:rPr lang="en-IN" smtClean="0"/>
              <a:t>11</a:t>
            </a:fld>
            <a:endParaRPr lang="en-IN"/>
          </a:p>
        </p:txBody>
      </p:sp>
    </p:spTree>
    <p:extLst>
      <p:ext uri="{BB962C8B-B14F-4D97-AF65-F5344CB8AC3E}">
        <p14:creationId xmlns:p14="http://schemas.microsoft.com/office/powerpoint/2010/main" val="423820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99886"/>
            <a:ext cx="10744200" cy="5386614"/>
          </a:xfrm>
        </p:spPr>
        <p:txBody>
          <a:bodyPr>
            <a:normAutofit/>
          </a:bodyPr>
          <a:lstStyle/>
          <a:p>
            <a:endParaRPr lang="en-IN" sz="2600" dirty="0" smtClean="0">
              <a:latin typeface="Times New Roman" panose="02020603050405020304" pitchFamily="18" charset="0"/>
              <a:cs typeface="Times New Roman" panose="02020603050405020304" pitchFamily="18" charset="0"/>
            </a:endParaRPr>
          </a:p>
          <a:p>
            <a:endParaRPr lang="en-IN" sz="2600" dirty="0">
              <a:latin typeface="Times New Roman" panose="02020603050405020304" pitchFamily="18" charset="0"/>
              <a:cs typeface="Times New Roman" panose="02020603050405020304" pitchFamily="18" charset="0"/>
            </a:endParaRPr>
          </a:p>
        </p:txBody>
      </p:sp>
      <p:sp>
        <p:nvSpPr>
          <p:cNvPr id="7" name="Arrow: Right 3">
            <a:extLst>
              <a:ext uri="{FF2B5EF4-FFF2-40B4-BE49-F238E27FC236}">
                <a16:creationId xmlns:a16="http://schemas.microsoft.com/office/drawing/2014/main" id="{CF99E318-E867-4E2E-AAAC-4D73301FC071}"/>
              </a:ext>
            </a:extLst>
          </p:cNvPr>
          <p:cNvSpPr/>
          <p:nvPr/>
        </p:nvSpPr>
        <p:spPr>
          <a:xfrm>
            <a:off x="2819400" y="1473200"/>
            <a:ext cx="2171700" cy="660400"/>
          </a:xfrm>
          <a:prstGeom prst="rightArrow">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500" b="1" dirty="0">
                <a:latin typeface="Times New Roman" panose="02020603050405020304" pitchFamily="18" charset="0"/>
                <a:cs typeface="Times New Roman" panose="02020603050405020304" pitchFamily="18" charset="0"/>
              </a:rPr>
              <a:t>LIQUID </a:t>
            </a:r>
            <a:r>
              <a:rPr lang="en-IN" sz="1500" b="1" dirty="0" smtClean="0">
                <a:latin typeface="Times New Roman" panose="02020603050405020304" pitchFamily="18" charset="0"/>
                <a:cs typeface="Times New Roman" panose="02020603050405020304" pitchFamily="18" charset="0"/>
              </a:rPr>
              <a:t>NITROGEN</a:t>
            </a:r>
            <a:endParaRPr lang="en-IN" sz="1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240DBB9-8739-4303-AA90-90529C9742A3}"/>
              </a:ext>
            </a:extLst>
          </p:cNvPr>
          <p:cNvSpPr/>
          <p:nvPr/>
        </p:nvSpPr>
        <p:spPr>
          <a:xfrm>
            <a:off x="5156200" y="1206500"/>
            <a:ext cx="2044700" cy="11938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smtClean="0">
                <a:latin typeface="Times New Roman" panose="02020603050405020304" pitchFamily="18" charset="0"/>
                <a:cs typeface="Times New Roman" panose="02020603050405020304" pitchFamily="18" charset="0"/>
              </a:rPr>
              <a:t>Cryogenic </a:t>
            </a:r>
            <a:r>
              <a:rPr lang="en-IN" sz="2400" dirty="0">
                <a:latin typeface="Times New Roman" panose="02020603050405020304" pitchFamily="18" charset="0"/>
                <a:cs typeface="Times New Roman" panose="02020603050405020304" pitchFamily="18" charset="0"/>
              </a:rPr>
              <a:t>TREATMENT</a:t>
            </a:r>
          </a:p>
          <a:p>
            <a:pPr algn="ctr"/>
            <a:r>
              <a:rPr lang="en-IN" sz="2400" dirty="0">
                <a:latin typeface="Times New Roman" panose="02020603050405020304" pitchFamily="18" charset="0"/>
                <a:cs typeface="Times New Roman" panose="02020603050405020304" pitchFamily="18" charset="0"/>
              </a:rPr>
              <a:t>(DIP STICK)</a:t>
            </a:r>
          </a:p>
        </p:txBody>
      </p:sp>
      <p:sp>
        <p:nvSpPr>
          <p:cNvPr id="9" name="Rectangle 8">
            <a:extLst>
              <a:ext uri="{FF2B5EF4-FFF2-40B4-BE49-F238E27FC236}">
                <a16:creationId xmlns:a16="http://schemas.microsoft.com/office/drawing/2014/main" id="{4963BFB7-CAA0-4446-B601-FE8BF08A9711}"/>
              </a:ext>
            </a:extLst>
          </p:cNvPr>
          <p:cNvSpPr/>
          <p:nvPr/>
        </p:nvSpPr>
        <p:spPr>
          <a:xfrm>
            <a:off x="609600" y="1206500"/>
            <a:ext cx="2044700" cy="1193800"/>
          </a:xfrm>
          <a:prstGeom prst="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400" dirty="0">
                <a:latin typeface="Times New Roman" panose="02020603050405020304" pitchFamily="18" charset="0"/>
                <a:cs typeface="Times New Roman" panose="02020603050405020304" pitchFamily="18" charset="0"/>
              </a:rPr>
              <a:t>CUTTING TOOL</a:t>
            </a:r>
          </a:p>
          <a:p>
            <a:pPr algn="ctr"/>
            <a:r>
              <a:rPr lang="en-IN" sz="2400" dirty="0">
                <a:latin typeface="Times New Roman" panose="02020603050405020304" pitchFamily="18" charset="0"/>
                <a:cs typeface="Times New Roman" panose="02020603050405020304" pitchFamily="18" charset="0"/>
              </a:rPr>
              <a:t>(KC-9225)</a:t>
            </a:r>
          </a:p>
        </p:txBody>
      </p:sp>
      <p:sp>
        <p:nvSpPr>
          <p:cNvPr id="2" name="Date Placeholder 1"/>
          <p:cNvSpPr>
            <a:spLocks noGrp="1"/>
          </p:cNvSpPr>
          <p:nvPr>
            <p:ph type="dt" sz="half" idx="10"/>
          </p:nvPr>
        </p:nvSpPr>
        <p:spPr/>
        <p:txBody>
          <a:bodyPr/>
          <a:lstStyle/>
          <a:p>
            <a:fld id="{4934A514-04EF-4C30-8B00-109146A5EF85}" type="datetime1">
              <a:rPr lang="en-IN" smtClean="0"/>
              <a:t>05-09-2018</a:t>
            </a:fld>
            <a:endParaRPr lang="en-IN"/>
          </a:p>
        </p:txBody>
      </p:sp>
      <p:sp>
        <p:nvSpPr>
          <p:cNvPr id="4" name="Slide Number Placeholder 3"/>
          <p:cNvSpPr>
            <a:spLocks noGrp="1"/>
          </p:cNvSpPr>
          <p:nvPr>
            <p:ph type="sldNum" sz="quarter" idx="12"/>
          </p:nvPr>
        </p:nvSpPr>
        <p:spPr/>
        <p:txBody>
          <a:bodyPr/>
          <a:lstStyle/>
          <a:p>
            <a:fld id="{2AC02E05-E77C-428F-8AD2-C742DD2752DB}" type="slidenum">
              <a:rPr lang="en-IN" smtClean="0"/>
              <a:t>12</a:t>
            </a:fld>
            <a:endParaRPr lang="en-IN"/>
          </a:p>
        </p:txBody>
      </p:sp>
    </p:spTree>
    <p:extLst>
      <p:ext uri="{BB962C8B-B14F-4D97-AF65-F5344CB8AC3E}">
        <p14:creationId xmlns:p14="http://schemas.microsoft.com/office/powerpoint/2010/main" val="177709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0773" y="572828"/>
            <a:ext cx="9678751" cy="5048955"/>
          </a:xfrm>
        </p:spPr>
      </p:pic>
      <p:sp>
        <p:nvSpPr>
          <p:cNvPr id="2" name="Rectangle 1"/>
          <p:cNvSpPr/>
          <p:nvPr/>
        </p:nvSpPr>
        <p:spPr>
          <a:xfrm>
            <a:off x="4160401" y="5621783"/>
            <a:ext cx="4239494" cy="492443"/>
          </a:xfrm>
          <a:prstGeom prst="rect">
            <a:avLst/>
          </a:prstGeom>
        </p:spPr>
        <p:txBody>
          <a:bodyPr wrap="none">
            <a:spAutoFit/>
          </a:bodyPr>
          <a:lstStyle/>
          <a:p>
            <a:pPr algn="ctr"/>
            <a:r>
              <a:rPr lang="en-IN" sz="2600" b="1" dirty="0">
                <a:latin typeface="Times New Roman" panose="02020603050405020304" pitchFamily="18" charset="0"/>
                <a:cs typeface="Times New Roman" panose="02020603050405020304" pitchFamily="18" charset="0"/>
              </a:rPr>
              <a:t>Fig </a:t>
            </a:r>
            <a:r>
              <a:rPr lang="en-IN" sz="2600" b="1" dirty="0" smtClean="0">
                <a:latin typeface="Times New Roman" panose="02020603050405020304" pitchFamily="18" charset="0"/>
                <a:cs typeface="Times New Roman" panose="02020603050405020304" pitchFamily="18" charset="0"/>
              </a:rPr>
              <a:t>3. </a:t>
            </a:r>
            <a:r>
              <a:rPr lang="en-IN" sz="2600" dirty="0" smtClean="0">
                <a:latin typeface="Times New Roman" panose="02020603050405020304" pitchFamily="18" charset="0"/>
                <a:cs typeface="Times New Roman" panose="02020603050405020304" pitchFamily="18" charset="0"/>
              </a:rPr>
              <a:t>Dip Stick Arrangement.</a:t>
            </a:r>
            <a:endParaRPr lang="en-IN" sz="26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0A0EC099-8E44-42DB-9A08-8BB7A3C60EEC}" type="datetime1">
              <a:rPr lang="en-IN" smtClean="0"/>
              <a:t>05-09-2018</a:t>
            </a:fld>
            <a:endParaRPr lang="en-IN"/>
          </a:p>
        </p:txBody>
      </p:sp>
      <p:sp>
        <p:nvSpPr>
          <p:cNvPr id="4" name="Slide Number Placeholder 3"/>
          <p:cNvSpPr>
            <a:spLocks noGrp="1"/>
          </p:cNvSpPr>
          <p:nvPr>
            <p:ph type="sldNum" sz="quarter" idx="12"/>
          </p:nvPr>
        </p:nvSpPr>
        <p:spPr/>
        <p:txBody>
          <a:bodyPr/>
          <a:lstStyle/>
          <a:p>
            <a:fld id="{2AC02E05-E77C-428F-8AD2-C742DD2752DB}" type="slidenum">
              <a:rPr lang="en-IN" smtClean="0"/>
              <a:t>13</a:t>
            </a:fld>
            <a:endParaRPr lang="en-IN"/>
          </a:p>
        </p:txBody>
      </p:sp>
    </p:spTree>
    <p:extLst>
      <p:ext uri="{BB962C8B-B14F-4D97-AF65-F5344CB8AC3E}">
        <p14:creationId xmlns:p14="http://schemas.microsoft.com/office/powerpoint/2010/main" val="3841480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5">
            <a:extLst>
              <a:ext uri="{FF2B5EF4-FFF2-40B4-BE49-F238E27FC236}">
                <a16:creationId xmlns:a16="http://schemas.microsoft.com/office/drawing/2014/main" id="{C7E01DD4-5C58-4F3E-9036-E3B9BDA7FA57}"/>
              </a:ext>
            </a:extLst>
          </p:cNvPr>
          <p:cNvSpPr/>
          <p:nvPr/>
        </p:nvSpPr>
        <p:spPr>
          <a:xfrm>
            <a:off x="7366000" y="1473200"/>
            <a:ext cx="2171700" cy="6604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1500" b="1" dirty="0">
                <a:latin typeface="Times New Roman" panose="02020603050405020304" pitchFamily="18" charset="0"/>
                <a:cs typeface="Times New Roman" panose="02020603050405020304" pitchFamily="18" charset="0"/>
              </a:rPr>
              <a:t>DILATOMETER</a:t>
            </a:r>
          </a:p>
        </p:txBody>
      </p:sp>
      <p:sp>
        <p:nvSpPr>
          <p:cNvPr id="10" name="Rectangle 9">
            <a:extLst>
              <a:ext uri="{FF2B5EF4-FFF2-40B4-BE49-F238E27FC236}">
                <a16:creationId xmlns:a16="http://schemas.microsoft.com/office/drawing/2014/main" id="{25B7AF5E-CCA6-4A2E-A76C-AE9E56BB8F93}"/>
              </a:ext>
            </a:extLst>
          </p:cNvPr>
          <p:cNvSpPr/>
          <p:nvPr/>
        </p:nvSpPr>
        <p:spPr>
          <a:xfrm>
            <a:off x="9702800" y="1206500"/>
            <a:ext cx="2044700" cy="119380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IN" sz="2400" dirty="0">
                <a:latin typeface="Times New Roman" panose="02020603050405020304" pitchFamily="18" charset="0"/>
                <a:cs typeface="Times New Roman" panose="02020603050405020304" pitchFamily="18" charset="0"/>
              </a:rPr>
              <a:t>HEAT TREATMENT</a:t>
            </a:r>
          </a:p>
        </p:txBody>
      </p:sp>
      <p:sp>
        <p:nvSpPr>
          <p:cNvPr id="12" name="Arrow: Right 3">
            <a:extLst>
              <a:ext uri="{FF2B5EF4-FFF2-40B4-BE49-F238E27FC236}">
                <a16:creationId xmlns:a16="http://schemas.microsoft.com/office/drawing/2014/main" id="{CF99E318-E867-4E2E-AAAC-4D73301FC071}"/>
              </a:ext>
            </a:extLst>
          </p:cNvPr>
          <p:cNvSpPr/>
          <p:nvPr/>
        </p:nvSpPr>
        <p:spPr>
          <a:xfrm>
            <a:off x="2819400" y="1473200"/>
            <a:ext cx="2171700" cy="660400"/>
          </a:xfrm>
          <a:prstGeom prst="rightArrow">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tabLst>
                <a:tab pos="1076325" algn="l"/>
              </a:tabLst>
            </a:pPr>
            <a:r>
              <a:rPr lang="en-IN" sz="1500" b="1" dirty="0">
                <a:latin typeface="Times New Roman" panose="02020603050405020304" pitchFamily="18" charset="0"/>
                <a:cs typeface="Times New Roman" panose="02020603050405020304" pitchFamily="18" charset="0"/>
              </a:rPr>
              <a:t>LIQUID </a:t>
            </a:r>
            <a:r>
              <a:rPr lang="en-IN" sz="1500" b="1" dirty="0" smtClean="0">
                <a:latin typeface="Times New Roman" panose="02020603050405020304" pitchFamily="18" charset="0"/>
                <a:cs typeface="Times New Roman" panose="02020603050405020304" pitchFamily="18" charset="0"/>
              </a:rPr>
              <a:t>NITROGEN</a:t>
            </a:r>
            <a:endParaRPr lang="en-IN" sz="15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240DBB9-8739-4303-AA90-90529C9742A3}"/>
              </a:ext>
            </a:extLst>
          </p:cNvPr>
          <p:cNvSpPr/>
          <p:nvPr/>
        </p:nvSpPr>
        <p:spPr>
          <a:xfrm>
            <a:off x="5156200" y="1206500"/>
            <a:ext cx="2044700" cy="11938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smtClean="0">
                <a:latin typeface="Times New Roman" panose="02020603050405020304" pitchFamily="18" charset="0"/>
                <a:cs typeface="Times New Roman" panose="02020603050405020304" pitchFamily="18" charset="0"/>
              </a:rPr>
              <a:t>Cryogenic </a:t>
            </a:r>
            <a:r>
              <a:rPr lang="en-IN" sz="2400" dirty="0">
                <a:latin typeface="Times New Roman" panose="02020603050405020304" pitchFamily="18" charset="0"/>
                <a:cs typeface="Times New Roman" panose="02020603050405020304" pitchFamily="18" charset="0"/>
              </a:rPr>
              <a:t>TREATMENT</a:t>
            </a:r>
          </a:p>
          <a:p>
            <a:pPr algn="ctr"/>
            <a:r>
              <a:rPr lang="en-IN" sz="2400" dirty="0">
                <a:latin typeface="Times New Roman" panose="02020603050405020304" pitchFamily="18" charset="0"/>
                <a:cs typeface="Times New Roman" panose="02020603050405020304" pitchFamily="18" charset="0"/>
              </a:rPr>
              <a:t>(DIP STICK)</a:t>
            </a:r>
          </a:p>
        </p:txBody>
      </p:sp>
      <p:sp>
        <p:nvSpPr>
          <p:cNvPr id="14" name="Rectangle 13">
            <a:extLst>
              <a:ext uri="{FF2B5EF4-FFF2-40B4-BE49-F238E27FC236}">
                <a16:creationId xmlns:a16="http://schemas.microsoft.com/office/drawing/2014/main" id="{4963BFB7-CAA0-4446-B601-FE8BF08A9711}"/>
              </a:ext>
            </a:extLst>
          </p:cNvPr>
          <p:cNvSpPr/>
          <p:nvPr/>
        </p:nvSpPr>
        <p:spPr>
          <a:xfrm>
            <a:off x="609600" y="1206500"/>
            <a:ext cx="2044700" cy="1193800"/>
          </a:xfrm>
          <a:prstGeom prst="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400" dirty="0">
                <a:latin typeface="Times New Roman" panose="02020603050405020304" pitchFamily="18" charset="0"/>
                <a:cs typeface="Times New Roman" panose="02020603050405020304" pitchFamily="18" charset="0"/>
              </a:rPr>
              <a:t>CUTTING TOOL</a:t>
            </a:r>
          </a:p>
          <a:p>
            <a:pPr algn="ctr"/>
            <a:r>
              <a:rPr lang="en-IN" sz="2400" dirty="0">
                <a:latin typeface="Times New Roman" panose="02020603050405020304" pitchFamily="18" charset="0"/>
                <a:cs typeface="Times New Roman" panose="02020603050405020304" pitchFamily="18" charset="0"/>
              </a:rPr>
              <a:t>(KC-9225)</a:t>
            </a:r>
          </a:p>
        </p:txBody>
      </p:sp>
      <p:sp>
        <p:nvSpPr>
          <p:cNvPr id="2" name="Date Placeholder 1"/>
          <p:cNvSpPr>
            <a:spLocks noGrp="1"/>
          </p:cNvSpPr>
          <p:nvPr>
            <p:ph type="dt" sz="half" idx="10"/>
          </p:nvPr>
        </p:nvSpPr>
        <p:spPr/>
        <p:txBody>
          <a:bodyPr/>
          <a:lstStyle/>
          <a:p>
            <a:fld id="{7E8A38AC-58AD-4A81-9B65-FFFA1DFC5E47}" type="datetime1">
              <a:rPr lang="en-IN" smtClean="0"/>
              <a:t>05-09-2018</a:t>
            </a:fld>
            <a:endParaRPr lang="en-IN"/>
          </a:p>
        </p:txBody>
      </p:sp>
      <p:sp>
        <p:nvSpPr>
          <p:cNvPr id="3" name="Slide Number Placeholder 2"/>
          <p:cNvSpPr>
            <a:spLocks noGrp="1"/>
          </p:cNvSpPr>
          <p:nvPr>
            <p:ph type="sldNum" sz="quarter" idx="12"/>
          </p:nvPr>
        </p:nvSpPr>
        <p:spPr/>
        <p:txBody>
          <a:bodyPr/>
          <a:lstStyle/>
          <a:p>
            <a:fld id="{2AC02E05-E77C-428F-8AD2-C742DD2752DB}" type="slidenum">
              <a:rPr lang="en-IN" smtClean="0"/>
              <a:t>14</a:t>
            </a:fld>
            <a:endParaRPr lang="en-IN"/>
          </a:p>
        </p:txBody>
      </p:sp>
    </p:spTree>
    <p:extLst>
      <p:ext uri="{BB962C8B-B14F-4D97-AF65-F5344CB8AC3E}">
        <p14:creationId xmlns:p14="http://schemas.microsoft.com/office/powerpoint/2010/main" val="410944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418" y="6083300"/>
            <a:ext cx="7697364" cy="492443"/>
          </a:xfrm>
          <a:prstGeom prst="rect">
            <a:avLst/>
          </a:prstGeom>
        </p:spPr>
        <p:txBody>
          <a:bodyPr wrap="none">
            <a:spAutoFit/>
          </a:bodyPr>
          <a:lstStyle/>
          <a:p>
            <a:r>
              <a:rPr lang="en-IN" sz="2600" b="1" dirty="0">
                <a:latin typeface="Times New Roman" panose="02020603050405020304" pitchFamily="18" charset="0"/>
                <a:cs typeface="Times New Roman" panose="02020603050405020304" pitchFamily="18" charset="0"/>
              </a:rPr>
              <a:t>Fig </a:t>
            </a:r>
            <a:r>
              <a:rPr lang="en-IN" sz="2600" b="1" dirty="0" smtClean="0">
                <a:latin typeface="Times New Roman" panose="02020603050405020304" pitchFamily="18" charset="0"/>
                <a:cs typeface="Times New Roman" panose="02020603050405020304" pitchFamily="18" charset="0"/>
              </a:rPr>
              <a:t>4. </a:t>
            </a:r>
            <a:r>
              <a:rPr lang="en-IN" sz="2600" dirty="0" smtClean="0">
                <a:latin typeface="Times New Roman" panose="02020603050405020304" pitchFamily="18" charset="0"/>
                <a:cs typeface="Times New Roman" panose="02020603050405020304" pitchFamily="18" charset="0"/>
              </a:rPr>
              <a:t>Deep Cryogenic Treatment and Tempering Cycle.</a:t>
            </a:r>
            <a:endParaRPr lang="en-IN" sz="2600" dirty="0">
              <a:latin typeface="Times New Roman" panose="02020603050405020304" pitchFamily="18" charset="0"/>
              <a:cs typeface="Times New Roman" panose="020206030504050203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1290720221"/>
              </p:ext>
            </p:extLst>
          </p:nvPr>
        </p:nvGraphicFramePr>
        <p:xfrm>
          <a:off x="970429" y="470646"/>
          <a:ext cx="10327341" cy="5378824"/>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704D9558-0E53-4783-B6AD-D8DAE4C499F8}" type="datetime1">
              <a:rPr lang="en-IN" smtClean="0"/>
              <a:t>05-09-2018</a:t>
            </a:fld>
            <a:endParaRPr lang="en-IN"/>
          </a:p>
        </p:txBody>
      </p:sp>
      <p:sp>
        <p:nvSpPr>
          <p:cNvPr id="4" name="Slide Number Placeholder 3"/>
          <p:cNvSpPr>
            <a:spLocks noGrp="1"/>
          </p:cNvSpPr>
          <p:nvPr>
            <p:ph type="sldNum" sz="quarter" idx="12"/>
          </p:nvPr>
        </p:nvSpPr>
        <p:spPr/>
        <p:txBody>
          <a:bodyPr/>
          <a:lstStyle/>
          <a:p>
            <a:fld id="{2AC02E05-E77C-428F-8AD2-C742DD2752DB}" type="slidenum">
              <a:rPr lang="en-IN" smtClean="0"/>
              <a:t>15</a:t>
            </a:fld>
            <a:endParaRPr lang="en-IN"/>
          </a:p>
        </p:txBody>
      </p:sp>
    </p:spTree>
    <p:extLst>
      <p:ext uri="{BB962C8B-B14F-4D97-AF65-F5344CB8AC3E}">
        <p14:creationId xmlns:p14="http://schemas.microsoft.com/office/powerpoint/2010/main" val="66431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7EFC551F-ADDA-4049-AADB-AB5F212972A2}"/>
              </a:ext>
            </a:extLst>
          </p:cNvPr>
          <p:cNvSpPr/>
          <p:nvPr/>
        </p:nvSpPr>
        <p:spPr>
          <a:xfrm rot="5400000">
            <a:off x="10042525" y="3076575"/>
            <a:ext cx="1695450" cy="660400"/>
          </a:xfrm>
          <a:prstGeom prst="rightArrow">
            <a:avLst/>
          </a:prstGeom>
          <a:solidFill>
            <a:srgbClr val="FFFF00"/>
          </a:solidFill>
          <a:ln>
            <a:solidFill>
              <a:schemeClr val="tx1"/>
            </a:solidFill>
          </a:ln>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en-IN" sz="1500" b="1" dirty="0">
                <a:latin typeface="Times New Roman" panose="02020603050405020304" pitchFamily="18" charset="0"/>
                <a:cs typeface="Times New Roman" panose="02020603050405020304" pitchFamily="18" charset="0"/>
              </a:rPr>
              <a:t>XRD AND </a:t>
            </a:r>
            <a:r>
              <a:rPr lang="en-IN" sz="1500" b="1" dirty="0" smtClean="0">
                <a:latin typeface="Times New Roman" panose="02020603050405020304" pitchFamily="18" charset="0"/>
                <a:cs typeface="Times New Roman" panose="02020603050405020304" pitchFamily="18" charset="0"/>
              </a:rPr>
              <a:t>SEM</a:t>
            </a:r>
            <a:endParaRPr lang="en-IN" sz="1500" b="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9E695BD-69B1-4351-A26D-EE8F1372659A}"/>
              </a:ext>
            </a:extLst>
          </p:cNvPr>
          <p:cNvSpPr/>
          <p:nvPr/>
        </p:nvSpPr>
        <p:spPr>
          <a:xfrm>
            <a:off x="9537700" y="4292600"/>
            <a:ext cx="2374900" cy="1193800"/>
          </a:xfrm>
          <a:prstGeom prst="rect">
            <a:avLst/>
          </a:prstGeom>
          <a:solidFill>
            <a:srgbClr val="FFFF00"/>
          </a:solidFill>
          <a:ln>
            <a:solidFill>
              <a:schemeClr val="accent6">
                <a:lumMod val="50000"/>
              </a:schemeClr>
            </a:solidFill>
          </a:ln>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IN" sz="2400" dirty="0">
                <a:latin typeface="Times New Roman" panose="02020603050405020304" pitchFamily="18" charset="0"/>
                <a:cs typeface="Times New Roman" panose="02020603050405020304" pitchFamily="18" charset="0"/>
              </a:rPr>
              <a:t>MICRO</a:t>
            </a:r>
          </a:p>
          <a:p>
            <a:pPr algn="ctr"/>
            <a:r>
              <a:rPr lang="en-IN" sz="2400" dirty="0">
                <a:latin typeface="Times New Roman" panose="02020603050405020304" pitchFamily="18" charset="0"/>
                <a:cs typeface="Times New Roman" panose="02020603050405020304" pitchFamily="18" charset="0"/>
              </a:rPr>
              <a:t>STRUCTURAL ANALYSIS</a:t>
            </a:r>
          </a:p>
        </p:txBody>
      </p:sp>
      <p:sp>
        <p:nvSpPr>
          <p:cNvPr id="11" name="Rectangle 10">
            <a:extLst>
              <a:ext uri="{FF2B5EF4-FFF2-40B4-BE49-F238E27FC236}">
                <a16:creationId xmlns:a16="http://schemas.microsoft.com/office/drawing/2014/main" id="{2194DB3C-111D-4186-A2E7-70C57D1BBE92}"/>
              </a:ext>
            </a:extLst>
          </p:cNvPr>
          <p:cNvSpPr/>
          <p:nvPr/>
        </p:nvSpPr>
        <p:spPr>
          <a:xfrm>
            <a:off x="5130800" y="4289425"/>
            <a:ext cx="2044700" cy="1193800"/>
          </a:xfrm>
          <a:prstGeom prst="rect">
            <a:avLst/>
          </a:prstGeom>
          <a:solidFill>
            <a:srgbClr val="6F6F6F"/>
          </a:solidFill>
          <a:ln>
            <a:solidFill>
              <a:schemeClr val="accent6">
                <a:lumMod val="50000"/>
              </a:schemeClr>
            </a:solidFill>
          </a:ln>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IN" sz="2400" dirty="0">
                <a:latin typeface="Times New Roman" panose="02020603050405020304" pitchFamily="18" charset="0"/>
                <a:cs typeface="Times New Roman" panose="02020603050405020304" pitchFamily="18" charset="0"/>
              </a:rPr>
              <a:t>MICRO HARDNESS TESTER</a:t>
            </a:r>
          </a:p>
        </p:txBody>
      </p:sp>
      <p:sp>
        <p:nvSpPr>
          <p:cNvPr id="12" name="Arrow: Left 12">
            <a:extLst>
              <a:ext uri="{FF2B5EF4-FFF2-40B4-BE49-F238E27FC236}">
                <a16:creationId xmlns:a16="http://schemas.microsoft.com/office/drawing/2014/main" id="{DB89CBF4-8372-4778-9C9B-A2727F45E031}"/>
              </a:ext>
            </a:extLst>
          </p:cNvPr>
          <p:cNvSpPr/>
          <p:nvPr/>
        </p:nvSpPr>
        <p:spPr>
          <a:xfrm>
            <a:off x="7340600" y="4508500"/>
            <a:ext cx="2032000" cy="552450"/>
          </a:xfrm>
          <a:prstGeom prst="leftArrow">
            <a:avLst/>
          </a:prstGeom>
          <a:solidFill>
            <a:srgbClr val="6F6F6F"/>
          </a:solidFill>
          <a:ln>
            <a:solidFill>
              <a:schemeClr val="tx1"/>
            </a:solidFill>
          </a:ln>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en-IN" sz="1500" b="1" dirty="0">
                <a:latin typeface="Times New Roman" panose="02020603050405020304" pitchFamily="18" charset="0"/>
                <a:cs typeface="Times New Roman" panose="02020603050405020304" pitchFamily="18" charset="0"/>
              </a:rPr>
              <a:t>HARDNESS</a:t>
            </a:r>
          </a:p>
        </p:txBody>
      </p:sp>
      <p:sp>
        <p:nvSpPr>
          <p:cNvPr id="13" name="Arrow: Left 14">
            <a:extLst>
              <a:ext uri="{FF2B5EF4-FFF2-40B4-BE49-F238E27FC236}">
                <a16:creationId xmlns:a16="http://schemas.microsoft.com/office/drawing/2014/main" id="{E20894AA-F11F-4977-BB55-092996494CFD}"/>
              </a:ext>
            </a:extLst>
          </p:cNvPr>
          <p:cNvSpPr/>
          <p:nvPr/>
        </p:nvSpPr>
        <p:spPr>
          <a:xfrm>
            <a:off x="2768600" y="4508500"/>
            <a:ext cx="2139950" cy="552450"/>
          </a:xfrm>
          <a:prstGeom prst="leftArrow">
            <a:avLst/>
          </a:prstGeom>
          <a:solidFill>
            <a:srgbClr val="93953B"/>
          </a:solidFill>
          <a:ln>
            <a:solidFill>
              <a:schemeClr val="tx1"/>
            </a:solidFill>
          </a:ln>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en-IN" sz="1500" b="1" dirty="0">
                <a:latin typeface="Times New Roman" panose="02020603050405020304" pitchFamily="18" charset="0"/>
                <a:cs typeface="Times New Roman" panose="02020603050405020304" pitchFamily="18" charset="0"/>
              </a:rPr>
              <a:t>M/C PARAMETRES</a:t>
            </a:r>
          </a:p>
        </p:txBody>
      </p:sp>
      <p:sp>
        <p:nvSpPr>
          <p:cNvPr id="14" name="Rectangle 13">
            <a:extLst>
              <a:ext uri="{FF2B5EF4-FFF2-40B4-BE49-F238E27FC236}">
                <a16:creationId xmlns:a16="http://schemas.microsoft.com/office/drawing/2014/main" id="{90457227-5F40-4B2F-AF0B-F0543141EE21}"/>
              </a:ext>
            </a:extLst>
          </p:cNvPr>
          <p:cNvSpPr/>
          <p:nvPr/>
        </p:nvSpPr>
        <p:spPr>
          <a:xfrm>
            <a:off x="609600" y="4187825"/>
            <a:ext cx="2044700" cy="1193800"/>
          </a:xfrm>
          <a:prstGeom prst="rect">
            <a:avLst/>
          </a:prstGeom>
          <a:solidFill>
            <a:srgbClr val="93953B"/>
          </a:solidFill>
          <a:ln>
            <a:solidFill>
              <a:schemeClr val="accent6">
                <a:lumMod val="50000"/>
              </a:schemeClr>
            </a:solidFill>
          </a:ln>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IN" sz="2400" dirty="0">
                <a:latin typeface="Times New Roman" panose="02020603050405020304" pitchFamily="18" charset="0"/>
                <a:cs typeface="Times New Roman" panose="02020603050405020304" pitchFamily="18" charset="0"/>
              </a:rPr>
              <a:t>TURNING OF SS-310</a:t>
            </a:r>
          </a:p>
        </p:txBody>
      </p:sp>
      <p:sp>
        <p:nvSpPr>
          <p:cNvPr id="15" name="Rectangle 14">
            <a:extLst>
              <a:ext uri="{FF2B5EF4-FFF2-40B4-BE49-F238E27FC236}">
                <a16:creationId xmlns:a16="http://schemas.microsoft.com/office/drawing/2014/main" id="{4963BFB7-CAA0-4446-B601-FE8BF08A9711}"/>
              </a:ext>
            </a:extLst>
          </p:cNvPr>
          <p:cNvSpPr/>
          <p:nvPr/>
        </p:nvSpPr>
        <p:spPr>
          <a:xfrm>
            <a:off x="609600" y="1206500"/>
            <a:ext cx="2044700" cy="1193800"/>
          </a:xfrm>
          <a:prstGeom prst="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400" dirty="0">
                <a:latin typeface="Times New Roman" panose="02020603050405020304" pitchFamily="18" charset="0"/>
                <a:cs typeface="Times New Roman" panose="02020603050405020304" pitchFamily="18" charset="0"/>
              </a:rPr>
              <a:t>CUTTING TOOL</a:t>
            </a:r>
          </a:p>
          <a:p>
            <a:pPr algn="ctr"/>
            <a:r>
              <a:rPr lang="en-IN" sz="2400" dirty="0">
                <a:latin typeface="Times New Roman" panose="02020603050405020304" pitchFamily="18" charset="0"/>
                <a:cs typeface="Times New Roman" panose="02020603050405020304" pitchFamily="18" charset="0"/>
              </a:rPr>
              <a:t>(KC-9225)</a:t>
            </a:r>
          </a:p>
        </p:txBody>
      </p:sp>
      <p:sp>
        <p:nvSpPr>
          <p:cNvPr id="16" name="Arrow: Right 3">
            <a:extLst>
              <a:ext uri="{FF2B5EF4-FFF2-40B4-BE49-F238E27FC236}">
                <a16:creationId xmlns:a16="http://schemas.microsoft.com/office/drawing/2014/main" id="{CF99E318-E867-4E2E-AAAC-4D73301FC071}"/>
              </a:ext>
            </a:extLst>
          </p:cNvPr>
          <p:cNvSpPr/>
          <p:nvPr/>
        </p:nvSpPr>
        <p:spPr>
          <a:xfrm>
            <a:off x="2819400" y="1473200"/>
            <a:ext cx="2171700" cy="660400"/>
          </a:xfrm>
          <a:prstGeom prst="rightArrow">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500" b="1" dirty="0">
                <a:latin typeface="Times New Roman" panose="02020603050405020304" pitchFamily="18" charset="0"/>
                <a:cs typeface="Times New Roman" panose="02020603050405020304" pitchFamily="18" charset="0"/>
              </a:rPr>
              <a:t>LIQUID </a:t>
            </a:r>
            <a:r>
              <a:rPr lang="en-IN" sz="1500" b="1" dirty="0" smtClean="0">
                <a:latin typeface="Times New Roman" panose="02020603050405020304" pitchFamily="18" charset="0"/>
                <a:cs typeface="Times New Roman" panose="02020603050405020304" pitchFamily="18" charset="0"/>
              </a:rPr>
              <a:t>NITROGEN</a:t>
            </a:r>
            <a:endParaRPr lang="en-IN" sz="1500" b="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E240DBB9-8739-4303-AA90-90529C9742A3}"/>
              </a:ext>
            </a:extLst>
          </p:cNvPr>
          <p:cNvSpPr/>
          <p:nvPr/>
        </p:nvSpPr>
        <p:spPr>
          <a:xfrm>
            <a:off x="5156200" y="1206500"/>
            <a:ext cx="2044700" cy="11938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smtClean="0">
                <a:latin typeface="Times New Roman" panose="02020603050405020304" pitchFamily="18" charset="0"/>
                <a:cs typeface="Times New Roman" panose="02020603050405020304" pitchFamily="18" charset="0"/>
              </a:rPr>
              <a:t>Cryogenic </a:t>
            </a:r>
            <a:r>
              <a:rPr lang="en-IN" sz="2400" dirty="0">
                <a:latin typeface="Times New Roman" panose="02020603050405020304" pitchFamily="18" charset="0"/>
                <a:cs typeface="Times New Roman" panose="02020603050405020304" pitchFamily="18" charset="0"/>
              </a:rPr>
              <a:t>TREATMENT</a:t>
            </a:r>
          </a:p>
          <a:p>
            <a:pPr algn="ctr"/>
            <a:r>
              <a:rPr lang="en-IN" sz="2400" dirty="0">
                <a:latin typeface="Times New Roman" panose="02020603050405020304" pitchFamily="18" charset="0"/>
                <a:cs typeface="Times New Roman" panose="02020603050405020304" pitchFamily="18" charset="0"/>
              </a:rPr>
              <a:t>(DIP STICK)</a:t>
            </a:r>
          </a:p>
        </p:txBody>
      </p:sp>
      <p:sp>
        <p:nvSpPr>
          <p:cNvPr id="18" name="Arrow: Right 5">
            <a:extLst>
              <a:ext uri="{FF2B5EF4-FFF2-40B4-BE49-F238E27FC236}">
                <a16:creationId xmlns:a16="http://schemas.microsoft.com/office/drawing/2014/main" id="{C7E01DD4-5C58-4F3E-9036-E3B9BDA7FA57}"/>
              </a:ext>
            </a:extLst>
          </p:cNvPr>
          <p:cNvSpPr/>
          <p:nvPr/>
        </p:nvSpPr>
        <p:spPr>
          <a:xfrm>
            <a:off x="7366000" y="1473200"/>
            <a:ext cx="2171700" cy="6604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1500" b="1" dirty="0">
                <a:latin typeface="Times New Roman" panose="02020603050405020304" pitchFamily="18" charset="0"/>
                <a:cs typeface="Times New Roman" panose="02020603050405020304" pitchFamily="18" charset="0"/>
              </a:rPr>
              <a:t>DILATOMETER</a:t>
            </a:r>
          </a:p>
        </p:txBody>
      </p:sp>
      <p:sp>
        <p:nvSpPr>
          <p:cNvPr id="19" name="Rectangle 18">
            <a:extLst>
              <a:ext uri="{FF2B5EF4-FFF2-40B4-BE49-F238E27FC236}">
                <a16:creationId xmlns:a16="http://schemas.microsoft.com/office/drawing/2014/main" id="{25B7AF5E-CCA6-4A2E-A76C-AE9E56BB8F93}"/>
              </a:ext>
            </a:extLst>
          </p:cNvPr>
          <p:cNvSpPr/>
          <p:nvPr/>
        </p:nvSpPr>
        <p:spPr>
          <a:xfrm>
            <a:off x="9702800" y="1206500"/>
            <a:ext cx="2044700" cy="119380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IN" sz="2400" dirty="0">
                <a:latin typeface="Times New Roman" panose="02020603050405020304" pitchFamily="18" charset="0"/>
                <a:cs typeface="Times New Roman" panose="02020603050405020304" pitchFamily="18" charset="0"/>
              </a:rPr>
              <a:t>HEAT TREATMENT</a:t>
            </a:r>
          </a:p>
        </p:txBody>
      </p:sp>
      <p:sp>
        <p:nvSpPr>
          <p:cNvPr id="2" name="Date Placeholder 1"/>
          <p:cNvSpPr>
            <a:spLocks noGrp="1"/>
          </p:cNvSpPr>
          <p:nvPr>
            <p:ph type="dt" sz="half" idx="10"/>
          </p:nvPr>
        </p:nvSpPr>
        <p:spPr/>
        <p:txBody>
          <a:bodyPr/>
          <a:lstStyle/>
          <a:p>
            <a:fld id="{587AA852-19B6-4FD5-9E7A-C5AA03E45971}" type="datetime1">
              <a:rPr lang="en-IN" smtClean="0"/>
              <a:t>05-09-2018</a:t>
            </a:fld>
            <a:endParaRPr lang="en-IN"/>
          </a:p>
        </p:txBody>
      </p:sp>
      <p:sp>
        <p:nvSpPr>
          <p:cNvPr id="3" name="Slide Number Placeholder 2"/>
          <p:cNvSpPr>
            <a:spLocks noGrp="1"/>
          </p:cNvSpPr>
          <p:nvPr>
            <p:ph type="sldNum" sz="quarter" idx="12"/>
          </p:nvPr>
        </p:nvSpPr>
        <p:spPr/>
        <p:txBody>
          <a:bodyPr/>
          <a:lstStyle/>
          <a:p>
            <a:fld id="{2AC02E05-E77C-428F-8AD2-C742DD2752DB}" type="slidenum">
              <a:rPr lang="en-IN" smtClean="0"/>
              <a:t>16</a:t>
            </a:fld>
            <a:endParaRPr lang="en-IN"/>
          </a:p>
        </p:txBody>
      </p:sp>
    </p:spTree>
    <p:extLst>
      <p:ext uri="{BB962C8B-B14F-4D97-AF65-F5344CB8AC3E}">
        <p14:creationId xmlns:p14="http://schemas.microsoft.com/office/powerpoint/2010/main" val="81599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BF16DA-8164-4F7C-83B0-61E575955664}"/>
              </a:ext>
            </a:extLst>
          </p:cNvPr>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t="17646" r="15828" b="23824"/>
          <a:stretch/>
        </p:blipFill>
        <p:spPr>
          <a:xfrm>
            <a:off x="1155700" y="939800"/>
            <a:ext cx="9893300" cy="4762500"/>
          </a:xfrm>
          <a:prstGeom prst="rect">
            <a:avLst/>
          </a:prstGeom>
          <a:ln w="3175" cap="sq">
            <a:solidFill>
              <a:schemeClr val="tx1"/>
            </a:solidFill>
            <a:prstDash val="solid"/>
            <a:miter lim="800000"/>
          </a:ln>
          <a:effectLst/>
        </p:spPr>
      </p:pic>
      <p:sp>
        <p:nvSpPr>
          <p:cNvPr id="2" name="Rectangle 1"/>
          <p:cNvSpPr/>
          <p:nvPr/>
        </p:nvSpPr>
        <p:spPr>
          <a:xfrm>
            <a:off x="0" y="5702300"/>
            <a:ext cx="12192000" cy="492443"/>
          </a:xfrm>
          <a:prstGeom prst="rect">
            <a:avLst/>
          </a:prstGeom>
        </p:spPr>
        <p:txBody>
          <a:bodyPr wrap="square">
            <a:spAutoFit/>
          </a:bodyPr>
          <a:lstStyle/>
          <a:p>
            <a:pPr algn="ctr"/>
            <a:r>
              <a:rPr lang="en-IN" sz="2600" b="1" dirty="0">
                <a:latin typeface="Times New Roman" panose="02020603050405020304" pitchFamily="18" charset="0"/>
                <a:cs typeface="Times New Roman" panose="02020603050405020304" pitchFamily="18" charset="0"/>
              </a:rPr>
              <a:t>Fig </a:t>
            </a:r>
            <a:r>
              <a:rPr lang="en-IN" sz="2600" b="1" dirty="0" smtClean="0">
                <a:latin typeface="Times New Roman" panose="02020603050405020304" pitchFamily="18" charset="0"/>
                <a:cs typeface="Times New Roman" panose="02020603050405020304" pitchFamily="18" charset="0"/>
              </a:rPr>
              <a:t>5.  </a:t>
            </a:r>
            <a:r>
              <a:rPr lang="en-IN" sz="2600" dirty="0" smtClean="0">
                <a:latin typeface="Times New Roman" panose="02020603050405020304" pitchFamily="18" charset="0"/>
                <a:cs typeface="Times New Roman" panose="02020603050405020304" pitchFamily="18" charset="0"/>
              </a:rPr>
              <a:t>Stainless Steel 310 (work-piece with diameter = 45 mm and length = 615 mm).</a:t>
            </a:r>
            <a:endParaRPr lang="en-IN" sz="26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2CB1E0E1-2681-4C18-9A41-6B6F9FF3E403}" type="datetime1">
              <a:rPr lang="en-IN" smtClean="0"/>
              <a:t>05-09-2018</a:t>
            </a:fld>
            <a:endParaRPr lang="en-IN" dirty="0"/>
          </a:p>
        </p:txBody>
      </p:sp>
      <p:sp>
        <p:nvSpPr>
          <p:cNvPr id="5" name="Slide Number Placeholder 4"/>
          <p:cNvSpPr>
            <a:spLocks noGrp="1"/>
          </p:cNvSpPr>
          <p:nvPr>
            <p:ph type="sldNum" sz="quarter" idx="12"/>
          </p:nvPr>
        </p:nvSpPr>
        <p:spPr/>
        <p:txBody>
          <a:bodyPr/>
          <a:lstStyle/>
          <a:p>
            <a:fld id="{2AC02E05-E77C-428F-8AD2-C742DD2752DB}" type="slidenum">
              <a:rPr lang="en-IN" smtClean="0"/>
              <a:t>17</a:t>
            </a:fld>
            <a:endParaRPr lang="en-IN"/>
          </a:p>
        </p:txBody>
      </p:sp>
    </p:spTree>
    <p:extLst>
      <p:ext uri="{BB962C8B-B14F-4D97-AF65-F5344CB8AC3E}">
        <p14:creationId xmlns:p14="http://schemas.microsoft.com/office/powerpoint/2010/main" val="399251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5166"/>
            <a:ext cx="10515600" cy="625475"/>
          </a:xfrm>
        </p:spPr>
        <p:txBody>
          <a:bodyPr>
            <a:normAutofit/>
          </a:bodyPr>
          <a:lstStyle/>
          <a:p>
            <a:pPr algn="ctr"/>
            <a:r>
              <a:rPr lang="en-US" sz="3000" b="1" dirty="0" smtClean="0">
                <a:latin typeface="Times New Roman" panose="02020603050405020304" pitchFamily="18" charset="0"/>
                <a:cs typeface="Times New Roman" panose="02020603050405020304" pitchFamily="18" charset="0"/>
              </a:rPr>
              <a:t>7. RESULTS AND DISCUSSIONS</a:t>
            </a:r>
            <a:endParaRPr lang="en-IN" sz="3000" b="1" dirty="0"/>
          </a:p>
        </p:txBody>
      </p:sp>
      <p:sp>
        <p:nvSpPr>
          <p:cNvPr id="3" name="Content Placeholder 2"/>
          <p:cNvSpPr>
            <a:spLocks noGrp="1"/>
          </p:cNvSpPr>
          <p:nvPr>
            <p:ph idx="1"/>
          </p:nvPr>
        </p:nvSpPr>
        <p:spPr>
          <a:xfrm>
            <a:off x="812800" y="725033"/>
            <a:ext cx="10515600" cy="5186363"/>
          </a:xfrm>
        </p:spPr>
        <p:txBody>
          <a:bodyPr/>
          <a:lstStyle/>
          <a:p>
            <a:pPr marL="0" indent="0">
              <a:buNone/>
            </a:pPr>
            <a:r>
              <a:rPr lang="en-US" b="1" i="1" dirty="0" smtClean="0">
                <a:solidFill>
                  <a:schemeClr val="accent6">
                    <a:lumMod val="75000"/>
                  </a:schemeClr>
                </a:solidFill>
                <a:latin typeface="Times New Roman" panose="02020603050405020304" pitchFamily="18" charset="0"/>
                <a:cs typeface="Times New Roman" panose="02020603050405020304" pitchFamily="18" charset="0"/>
              </a:rPr>
              <a:t>a. </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Microstructural Analysis:</a:t>
            </a:r>
            <a:endParaRPr lang="en-US" sz="2600" i="1" dirty="0" smtClean="0">
              <a:solidFill>
                <a:schemeClr val="accent6">
                  <a:lumMod val="7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600" b="1" dirty="0" smtClean="0">
                <a:latin typeface="Times New Roman" panose="02020603050405020304" pitchFamily="18" charset="0"/>
                <a:cs typeface="Times New Roman" panose="02020603050405020304" pitchFamily="18" charset="0"/>
              </a:rPr>
              <a:t>XRD (X-Ray Diffraction)</a:t>
            </a:r>
          </a:p>
          <a:p>
            <a:pPr>
              <a:buFont typeface="Wingdings" panose="05000000000000000000" pitchFamily="2" charset="2"/>
              <a:buChar char="§"/>
            </a:pPr>
            <a:endParaRPr lang="en-IN" sz="2600"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838200" y="1746816"/>
            <a:ext cx="10515600" cy="4297363"/>
          </a:xfrm>
          <a:prstGeom prst="rect">
            <a:avLst/>
          </a:prstGeom>
          <a:ln w="6350" cap="sq">
            <a:solidFill>
              <a:srgbClr val="000000"/>
            </a:solidFill>
            <a:prstDash val="solid"/>
            <a:miter lim="800000"/>
          </a:ln>
          <a:effectLst/>
        </p:spPr>
      </p:pic>
      <p:sp>
        <p:nvSpPr>
          <p:cNvPr id="5" name="Rectangle 4"/>
          <p:cNvSpPr/>
          <p:nvPr/>
        </p:nvSpPr>
        <p:spPr>
          <a:xfrm>
            <a:off x="1764173" y="6176962"/>
            <a:ext cx="8663654" cy="492443"/>
          </a:xfrm>
          <a:prstGeom prst="rect">
            <a:avLst/>
          </a:prstGeom>
        </p:spPr>
        <p:txBody>
          <a:bodyPr wrap="none">
            <a:spAutoFit/>
          </a:bodyPr>
          <a:lstStyle/>
          <a:p>
            <a:r>
              <a:rPr lang="en-IN" sz="2600" b="1" dirty="0">
                <a:latin typeface="Times New Roman" panose="02020603050405020304" pitchFamily="18" charset="0"/>
                <a:cs typeface="Times New Roman" panose="02020603050405020304" pitchFamily="18" charset="0"/>
              </a:rPr>
              <a:t>Fig </a:t>
            </a:r>
            <a:r>
              <a:rPr lang="en-IN" sz="2600" b="1" dirty="0" smtClean="0">
                <a:latin typeface="Times New Roman" panose="02020603050405020304" pitchFamily="18" charset="0"/>
                <a:cs typeface="Times New Roman" panose="02020603050405020304" pitchFamily="18" charset="0"/>
              </a:rPr>
              <a:t>6. </a:t>
            </a:r>
            <a:r>
              <a:rPr lang="en-IN" sz="2600" dirty="0" smtClean="0">
                <a:latin typeface="Times New Roman" panose="02020603050405020304" pitchFamily="18" charset="0"/>
                <a:cs typeface="Times New Roman" panose="02020603050405020304" pitchFamily="18" charset="0"/>
              </a:rPr>
              <a:t>XRD Analysis of Cryogenically Treated Coated Carbide.</a:t>
            </a:r>
            <a:r>
              <a:rPr lang="en-IN" sz="2600" b="1" dirty="0" smtClean="0">
                <a:latin typeface="Times New Roman" panose="02020603050405020304" pitchFamily="18" charset="0"/>
                <a:cs typeface="Times New Roman" panose="02020603050405020304" pitchFamily="18" charset="0"/>
              </a:rPr>
              <a:t> </a:t>
            </a:r>
            <a:endParaRPr lang="en-IN" sz="2600" dirty="0">
              <a:latin typeface="Times New Roman" panose="02020603050405020304" pitchFamily="18" charset="0"/>
              <a:cs typeface="Times New Roman" panose="02020603050405020304" pitchFamily="18" charset="0"/>
            </a:endParaRPr>
          </a:p>
        </p:txBody>
      </p:sp>
      <p:sp>
        <p:nvSpPr>
          <p:cNvPr id="6" name="Oval 5"/>
          <p:cNvSpPr/>
          <p:nvPr/>
        </p:nvSpPr>
        <p:spPr>
          <a:xfrm>
            <a:off x="2028974" y="4856621"/>
            <a:ext cx="268941" cy="22860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8" name="Oval 7"/>
          <p:cNvSpPr/>
          <p:nvPr/>
        </p:nvSpPr>
        <p:spPr>
          <a:xfrm>
            <a:off x="5829300" y="2150782"/>
            <a:ext cx="241300" cy="19050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10" name="Oval 9"/>
          <p:cNvSpPr/>
          <p:nvPr/>
        </p:nvSpPr>
        <p:spPr>
          <a:xfrm>
            <a:off x="6597329" y="4634035"/>
            <a:ext cx="268941" cy="22860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11" name="Oval 10"/>
          <p:cNvSpPr/>
          <p:nvPr/>
        </p:nvSpPr>
        <p:spPr>
          <a:xfrm>
            <a:off x="8909917" y="4439902"/>
            <a:ext cx="268941" cy="22860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7" name="Date Placeholder 6"/>
          <p:cNvSpPr>
            <a:spLocks noGrp="1"/>
          </p:cNvSpPr>
          <p:nvPr>
            <p:ph type="dt" sz="half" idx="10"/>
          </p:nvPr>
        </p:nvSpPr>
        <p:spPr/>
        <p:txBody>
          <a:bodyPr/>
          <a:lstStyle/>
          <a:p>
            <a:fld id="{57C173B1-869B-44DB-982A-FC4EF3D4A2AE}" type="datetime1">
              <a:rPr lang="en-IN" smtClean="0"/>
              <a:t>05-09-2018</a:t>
            </a:fld>
            <a:endParaRPr lang="en-IN"/>
          </a:p>
        </p:txBody>
      </p:sp>
      <p:sp>
        <p:nvSpPr>
          <p:cNvPr id="9" name="Slide Number Placeholder 8"/>
          <p:cNvSpPr>
            <a:spLocks noGrp="1"/>
          </p:cNvSpPr>
          <p:nvPr>
            <p:ph type="sldNum" sz="quarter" idx="12"/>
          </p:nvPr>
        </p:nvSpPr>
        <p:spPr/>
        <p:txBody>
          <a:bodyPr/>
          <a:lstStyle/>
          <a:p>
            <a:fld id="{2AC02E05-E77C-428F-8AD2-C742DD2752DB}" type="slidenum">
              <a:rPr lang="en-IN" smtClean="0"/>
              <a:t>18</a:t>
            </a:fld>
            <a:endParaRPr lang="en-IN"/>
          </a:p>
        </p:txBody>
      </p:sp>
    </p:spTree>
    <p:extLst>
      <p:ext uri="{BB962C8B-B14F-4D97-AF65-F5344CB8AC3E}">
        <p14:creationId xmlns:p14="http://schemas.microsoft.com/office/powerpoint/2010/main" val="105776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8"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977488" y="802518"/>
            <a:ext cx="10515600" cy="4298400"/>
          </a:xfrm>
          <a:prstGeom prst="rect">
            <a:avLst/>
          </a:prstGeom>
          <a:ln w="3175" cap="sq">
            <a:solidFill>
              <a:schemeClr val="tx1"/>
            </a:solidFill>
            <a:prstDash val="solid"/>
            <a:miter lim="800000"/>
          </a:ln>
          <a:effectLst/>
        </p:spPr>
      </p:pic>
      <p:sp>
        <p:nvSpPr>
          <p:cNvPr id="2" name="Rectangle 1"/>
          <p:cNvSpPr/>
          <p:nvPr/>
        </p:nvSpPr>
        <p:spPr>
          <a:xfrm>
            <a:off x="1861783" y="5301065"/>
            <a:ext cx="8747010" cy="892552"/>
          </a:xfrm>
          <a:prstGeom prst="rect">
            <a:avLst/>
          </a:prstGeom>
        </p:spPr>
        <p:txBody>
          <a:bodyPr wrap="none">
            <a:spAutoFit/>
          </a:bodyPr>
          <a:lstStyle/>
          <a:p>
            <a:r>
              <a:rPr lang="en-IN" sz="2600" b="1" dirty="0">
                <a:latin typeface="Times New Roman" panose="02020603050405020304" pitchFamily="18" charset="0"/>
                <a:cs typeface="Times New Roman" panose="02020603050405020304" pitchFamily="18" charset="0"/>
              </a:rPr>
              <a:t>Fig </a:t>
            </a:r>
            <a:r>
              <a:rPr lang="en-IN" sz="2600" b="1" dirty="0" smtClean="0">
                <a:latin typeface="Times New Roman" panose="02020603050405020304" pitchFamily="18" charset="0"/>
                <a:cs typeface="Times New Roman" panose="02020603050405020304" pitchFamily="18" charset="0"/>
              </a:rPr>
              <a:t>7. </a:t>
            </a:r>
            <a:r>
              <a:rPr lang="en-IN" sz="2600" dirty="0">
                <a:latin typeface="Times New Roman" panose="02020603050405020304" pitchFamily="18" charset="0"/>
                <a:cs typeface="Times New Roman" panose="02020603050405020304" pitchFamily="18" charset="0"/>
              </a:rPr>
              <a:t>XRD Analysis of </a:t>
            </a:r>
            <a:r>
              <a:rPr lang="en-IN" sz="2600" dirty="0" smtClean="0">
                <a:latin typeface="Times New Roman" panose="02020603050405020304" pitchFamily="18" charset="0"/>
                <a:cs typeface="Times New Roman" panose="02020603050405020304" pitchFamily="18" charset="0"/>
              </a:rPr>
              <a:t>Cryogenically </a:t>
            </a:r>
            <a:r>
              <a:rPr lang="en-IN" sz="2600" dirty="0">
                <a:latin typeface="Times New Roman" panose="02020603050405020304" pitchFamily="18" charset="0"/>
                <a:cs typeface="Times New Roman" panose="02020603050405020304" pitchFamily="18" charset="0"/>
              </a:rPr>
              <a:t>Treated Coated Carbide.</a:t>
            </a:r>
            <a:r>
              <a:rPr lang="en-IN" sz="2600" b="1" dirty="0">
                <a:latin typeface="Times New Roman" panose="02020603050405020304" pitchFamily="18" charset="0"/>
                <a:cs typeface="Times New Roman" panose="02020603050405020304" pitchFamily="18" charset="0"/>
              </a:rPr>
              <a:t> </a:t>
            </a:r>
            <a:endParaRPr lang="en-IN" sz="2600" dirty="0">
              <a:latin typeface="Times New Roman" panose="02020603050405020304" pitchFamily="18" charset="0"/>
              <a:cs typeface="Times New Roman" panose="02020603050405020304" pitchFamily="18" charset="0"/>
            </a:endParaRPr>
          </a:p>
          <a:p>
            <a:r>
              <a:rPr lang="en-IN" sz="2600" b="1" dirty="0" smtClean="0">
                <a:latin typeface="Times New Roman" panose="02020603050405020304" pitchFamily="18" charset="0"/>
                <a:cs typeface="Times New Roman" panose="02020603050405020304" pitchFamily="18" charset="0"/>
              </a:rPr>
              <a:t> </a:t>
            </a:r>
            <a:endParaRPr lang="en-IN" sz="2600" dirty="0">
              <a:latin typeface="Times New Roman" panose="02020603050405020304" pitchFamily="18" charset="0"/>
              <a:cs typeface="Times New Roman" panose="02020603050405020304" pitchFamily="18" charset="0"/>
            </a:endParaRPr>
          </a:p>
        </p:txBody>
      </p:sp>
      <p:sp>
        <p:nvSpPr>
          <p:cNvPr id="5" name="Oval 4"/>
          <p:cNvSpPr/>
          <p:nvPr/>
        </p:nvSpPr>
        <p:spPr>
          <a:xfrm>
            <a:off x="2859535" y="4242239"/>
            <a:ext cx="268941" cy="22860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6" name="Oval 5"/>
          <p:cNvSpPr/>
          <p:nvPr/>
        </p:nvSpPr>
        <p:spPr>
          <a:xfrm>
            <a:off x="5548404" y="4277958"/>
            <a:ext cx="268941" cy="22860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3" name="Date Placeholder 2"/>
          <p:cNvSpPr>
            <a:spLocks noGrp="1"/>
          </p:cNvSpPr>
          <p:nvPr>
            <p:ph type="dt" sz="half" idx="10"/>
          </p:nvPr>
        </p:nvSpPr>
        <p:spPr/>
        <p:txBody>
          <a:bodyPr/>
          <a:lstStyle/>
          <a:p>
            <a:fld id="{E6DED513-9F48-4C5D-B4D8-C2BFB3B0AE69}" type="datetime1">
              <a:rPr lang="en-IN" smtClean="0"/>
              <a:t>05-09-2018</a:t>
            </a:fld>
            <a:endParaRPr lang="en-IN"/>
          </a:p>
        </p:txBody>
      </p:sp>
      <p:sp>
        <p:nvSpPr>
          <p:cNvPr id="7" name="Slide Number Placeholder 6"/>
          <p:cNvSpPr>
            <a:spLocks noGrp="1"/>
          </p:cNvSpPr>
          <p:nvPr>
            <p:ph type="sldNum" sz="quarter" idx="12"/>
          </p:nvPr>
        </p:nvSpPr>
        <p:spPr/>
        <p:txBody>
          <a:bodyPr/>
          <a:lstStyle/>
          <a:p>
            <a:fld id="{2AC02E05-E77C-428F-8AD2-C742DD2752DB}" type="slidenum">
              <a:rPr lang="en-IN" smtClean="0"/>
              <a:t>19</a:t>
            </a:fld>
            <a:endParaRPr lang="en-IN"/>
          </a:p>
        </p:txBody>
      </p:sp>
    </p:spTree>
    <p:extLst>
      <p:ext uri="{BB962C8B-B14F-4D97-AF65-F5344CB8AC3E}">
        <p14:creationId xmlns:p14="http://schemas.microsoft.com/office/powerpoint/2010/main" val="17896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352693"/>
            <a:ext cx="10515600" cy="922588"/>
          </a:xfrm>
        </p:spPr>
        <p:txBody>
          <a:bodyPr/>
          <a:lstStyle/>
          <a:p>
            <a:r>
              <a:rPr lang="en-IN" sz="3200" b="1" dirty="0" smtClean="0">
                <a:latin typeface="Times New Roman" panose="02020603050405020304" pitchFamily="18" charset="0"/>
                <a:cs typeface="Times New Roman" panose="02020603050405020304" pitchFamily="18" charset="0"/>
              </a:rPr>
              <a:t>MAJOR HIGHLIGHTS</a:t>
            </a:r>
            <a:endParaRPr lang="en-IN"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50900" y="813987"/>
            <a:ext cx="10144897" cy="5632311"/>
          </a:xfrm>
          <a:prstGeom prst="rect">
            <a:avLst/>
          </a:prstGeom>
          <a:noFill/>
        </p:spPr>
        <p:txBody>
          <a:bodyPr wrap="square" rtlCol="0">
            <a:spAutoFit/>
          </a:bodyPr>
          <a:lstStyle/>
          <a:p>
            <a:pPr marL="457200" indent="-457200">
              <a:buFont typeface="+mj-lt"/>
              <a:buAutoNum type="arabicPeriod"/>
            </a:pPr>
            <a:r>
              <a:rPr lang="en-IN" sz="2400" dirty="0" smtClean="0">
                <a:latin typeface="Times New Roman" panose="02020603050405020304" pitchFamily="18" charset="0"/>
                <a:cs typeface="Times New Roman" panose="02020603050405020304" pitchFamily="18" charset="0"/>
              </a:rPr>
              <a:t>Introduction to Cryogenic treatment.</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Significance of Cryogenic Treatment on Tungsten Carbide.</a:t>
            </a:r>
          </a:p>
          <a:p>
            <a:pPr marL="457200" indent="-457200">
              <a:buFont typeface="+mj-lt"/>
              <a:buAutoNum type="arabicPeriod"/>
            </a:pPr>
            <a:r>
              <a:rPr lang="en-IN" sz="2400" dirty="0" smtClean="0">
                <a:latin typeface="Times New Roman" panose="02020603050405020304" pitchFamily="18" charset="0"/>
                <a:cs typeface="Times New Roman" panose="02020603050405020304" pitchFamily="18" charset="0"/>
              </a:rPr>
              <a:t>Literature Study of the previous work.</a:t>
            </a:r>
          </a:p>
          <a:p>
            <a:pPr marL="457200" indent="-457200">
              <a:buFont typeface="+mj-lt"/>
              <a:buAutoNum type="arabicPeriod"/>
            </a:pPr>
            <a:r>
              <a:rPr lang="en-IN" sz="2400" dirty="0" smtClean="0">
                <a:latin typeface="Times New Roman" panose="02020603050405020304" pitchFamily="18" charset="0"/>
                <a:cs typeface="Times New Roman" panose="02020603050405020304" pitchFamily="18" charset="0"/>
              </a:rPr>
              <a:t>Objective of the present experimental work.</a:t>
            </a:r>
          </a:p>
          <a:p>
            <a:pPr marL="457200" indent="-457200">
              <a:buFont typeface="+mj-lt"/>
              <a:buAutoNum type="arabicPeriod"/>
            </a:pPr>
            <a:r>
              <a:rPr lang="en-IN" sz="2400" dirty="0" smtClean="0">
                <a:latin typeface="Times New Roman" panose="02020603050405020304" pitchFamily="18" charset="0"/>
                <a:cs typeface="Times New Roman" panose="02020603050405020304" pitchFamily="18" charset="0"/>
              </a:rPr>
              <a:t>Phases </a:t>
            </a:r>
            <a:r>
              <a:rPr lang="en-IN" sz="2400" dirty="0">
                <a:latin typeface="Times New Roman" panose="02020603050405020304" pitchFamily="18" charset="0"/>
                <a:cs typeface="Times New Roman" panose="02020603050405020304" pitchFamily="18" charset="0"/>
              </a:rPr>
              <a:t>present in the coated carbide</a:t>
            </a:r>
            <a:r>
              <a:rPr lang="en-IN" sz="24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Outline of the Experimental Procedure.</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Results and Discussions.</a:t>
            </a:r>
          </a:p>
          <a:p>
            <a:pPr algn="just"/>
            <a:r>
              <a:rPr lang="en-US" sz="2400"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 a. </a:t>
            </a:r>
            <a:r>
              <a:rPr lang="en-US" sz="2400" i="1" dirty="0" smtClean="0">
                <a:latin typeface="Times New Roman" panose="02020603050405020304" pitchFamily="18" charset="0"/>
                <a:cs typeface="Times New Roman" panose="02020603050405020304" pitchFamily="18" charset="0"/>
              </a:rPr>
              <a:t>Microstructural </a:t>
            </a:r>
            <a:r>
              <a:rPr lang="en-US" sz="2400" i="1" dirty="0">
                <a:latin typeface="Times New Roman" panose="02020603050405020304" pitchFamily="18" charset="0"/>
                <a:cs typeface="Times New Roman" panose="02020603050405020304" pitchFamily="18" charset="0"/>
              </a:rPr>
              <a:t>Analysis using SEM and XRD</a:t>
            </a:r>
            <a:r>
              <a:rPr lang="en-US" sz="2400" i="1" dirty="0" smtClean="0">
                <a:latin typeface="Times New Roman" panose="02020603050405020304" pitchFamily="18" charset="0"/>
                <a:cs typeface="Times New Roman" panose="02020603050405020304" pitchFamily="18" charset="0"/>
              </a:rPr>
              <a:t>.</a:t>
            </a:r>
          </a:p>
          <a:p>
            <a:pPr algn="just"/>
            <a:r>
              <a:rPr lang="en-US" sz="2400" b="1" i="1" dirty="0" smtClean="0">
                <a:latin typeface="Times New Roman" panose="02020603050405020304" pitchFamily="18" charset="0"/>
                <a:cs typeface="Times New Roman" panose="02020603050405020304" pitchFamily="18" charset="0"/>
              </a:rPr>
              <a:t>                            b. </a:t>
            </a:r>
            <a:r>
              <a:rPr lang="en-US" sz="2400" i="1" dirty="0" smtClean="0">
                <a:latin typeface="Times New Roman" panose="02020603050405020304" pitchFamily="18" charset="0"/>
                <a:cs typeface="Times New Roman" panose="02020603050405020304" pitchFamily="18" charset="0"/>
              </a:rPr>
              <a:t>Micro Hardness.</a:t>
            </a:r>
          </a:p>
          <a:p>
            <a:pPr algn="just"/>
            <a:r>
              <a:rPr lang="en-US" sz="2400"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c. </a:t>
            </a:r>
            <a:r>
              <a:rPr lang="en-US" sz="2400" i="1" dirty="0" smtClean="0">
                <a:latin typeface="Times New Roman" panose="02020603050405020304" pitchFamily="18" charset="0"/>
                <a:cs typeface="Times New Roman" panose="02020603050405020304" pitchFamily="18" charset="0"/>
              </a:rPr>
              <a:t>Machining Analysis</a:t>
            </a:r>
            <a:r>
              <a:rPr lang="en-US" sz="2400" dirty="0" smtClean="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d. </a:t>
            </a:r>
            <a:r>
              <a:rPr lang="en-US" sz="2400" i="1" dirty="0" smtClean="0">
                <a:latin typeface="Times New Roman" panose="02020603050405020304" pitchFamily="18" charset="0"/>
                <a:cs typeface="Times New Roman" panose="02020603050405020304" pitchFamily="18" charset="0"/>
              </a:rPr>
              <a:t>Wear resistance analysis using FESEM and SEM.</a:t>
            </a:r>
          </a:p>
          <a:p>
            <a:r>
              <a:rPr lang="en-US" sz="2400" dirty="0" smtClean="0">
                <a:latin typeface="Times New Roman" panose="02020603050405020304" pitchFamily="18" charset="0"/>
                <a:cs typeface="Times New Roman" panose="02020603050405020304" pitchFamily="18" charset="0"/>
              </a:rPr>
              <a:t>8.  Inferences.</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9.  Future scope of this work.</a:t>
            </a:r>
          </a:p>
          <a:p>
            <a:r>
              <a:rPr lang="en-US" sz="2400" dirty="0" smtClean="0">
                <a:latin typeface="Times New Roman" panose="02020603050405020304" pitchFamily="18" charset="0"/>
                <a:cs typeface="Times New Roman" panose="02020603050405020304" pitchFamily="18" charset="0"/>
              </a:rPr>
              <a:t>10.  References.</a:t>
            </a:r>
          </a:p>
          <a:p>
            <a:endParaRPr lang="en-IN" sz="24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0DD96948-065A-40F1-8D16-9499B0A7994B}"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2</a:t>
            </a:fld>
            <a:endParaRPr lang="en-IN"/>
          </a:p>
        </p:txBody>
      </p:sp>
    </p:spTree>
    <p:extLst>
      <p:ext uri="{BB962C8B-B14F-4D97-AF65-F5344CB8AC3E}">
        <p14:creationId xmlns:p14="http://schemas.microsoft.com/office/powerpoint/2010/main" val="199929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arn(inVertical)">
                                      <p:cBhvr>
                                        <p:cTn id="47" dur="500"/>
                                        <p:tgtEl>
                                          <p:spTgt spid="4">
                                            <p:txEl>
                                              <p:pRg st="7" end="7"/>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barn(inVertical)">
                                      <p:cBhvr>
                                        <p:cTn id="50" dur="500"/>
                                        <p:tgtEl>
                                          <p:spTgt spid="4">
                                            <p:txEl>
                                              <p:pRg st="8" end="8"/>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Effect transition="in" filter="barn(inVertical)">
                                      <p:cBhvr>
                                        <p:cTn id="53" dur="500"/>
                                        <p:tgtEl>
                                          <p:spTgt spid="4">
                                            <p:txEl>
                                              <p:pRg st="9" end="9"/>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barn(inVertical)">
                                      <p:cBhvr>
                                        <p:cTn id="56" dur="500"/>
                                        <p:tgtEl>
                                          <p:spTgt spid="4">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Effect transition="in" filter="wipe(down)">
                                      <p:cBhvr>
                                        <p:cTn id="61" dur="500"/>
                                        <p:tgtEl>
                                          <p:spTgt spid="4">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
                                            <p:txEl>
                                              <p:pRg st="12" end="12"/>
                                            </p:txEl>
                                          </p:spTgt>
                                        </p:tgtEl>
                                        <p:attrNameLst>
                                          <p:attrName>style.visibility</p:attrName>
                                        </p:attrNameLst>
                                      </p:cBhvr>
                                      <p:to>
                                        <p:strVal val="visible"/>
                                      </p:to>
                                    </p:set>
                                    <p:animEffect transition="in" filter="wipe(down)">
                                      <p:cBhvr>
                                        <p:cTn id="66" dur="500"/>
                                        <p:tgtEl>
                                          <p:spTgt spid="4">
                                            <p:txEl>
                                              <p:pRg st="12" end="1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4">
                                            <p:txEl>
                                              <p:pRg st="13" end="13"/>
                                            </p:txEl>
                                          </p:spTgt>
                                        </p:tgtEl>
                                        <p:attrNameLst>
                                          <p:attrName>style.visibility</p:attrName>
                                        </p:attrNameLst>
                                      </p:cBhvr>
                                      <p:to>
                                        <p:strVal val="visible"/>
                                      </p:to>
                                    </p:set>
                                    <p:animEffect transition="in" filter="wipe(down)">
                                      <p:cBhvr>
                                        <p:cTn id="7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5296"/>
            <a:ext cx="10515600" cy="5541963"/>
          </a:xfrm>
        </p:spPr>
        <p:txBody>
          <a:bodyPr/>
          <a:lstStyle/>
          <a:p>
            <a:pPr algn="just">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 SEM (Scanning Electron Microscope) – </a:t>
            </a:r>
            <a:r>
              <a:rPr lang="en-US" sz="2600" dirty="0" smtClean="0">
                <a:latin typeface="Times New Roman" panose="02020603050405020304" pitchFamily="18" charset="0"/>
                <a:cs typeface="Times New Roman" panose="02020603050405020304" pitchFamily="18" charset="0"/>
              </a:rPr>
              <a:t>The phases identified in the microstructure of the cutting tool insert was as per ASTM-B657-92.</a:t>
            </a:r>
            <a:endParaRPr lang="en-US" sz="2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0" indent="0">
              <a:buNone/>
            </a:pPr>
            <a:endParaRPr lang="en-IN"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35248"/>
            <a:ext cx="10515600" cy="3835400"/>
          </a:xfrm>
          <a:prstGeom prst="rect">
            <a:avLst/>
          </a:prstGeom>
          <a:ln w="3175">
            <a:solidFill>
              <a:schemeClr val="tx1"/>
            </a:solidFill>
          </a:ln>
        </p:spPr>
      </p:pic>
      <p:sp>
        <p:nvSpPr>
          <p:cNvPr id="2" name="Rectangle 1"/>
          <p:cNvSpPr/>
          <p:nvPr/>
        </p:nvSpPr>
        <p:spPr>
          <a:xfrm>
            <a:off x="838200" y="5248048"/>
            <a:ext cx="10515600" cy="892552"/>
          </a:xfrm>
          <a:prstGeom prst="rect">
            <a:avLst/>
          </a:prstGeom>
        </p:spPr>
        <p:txBody>
          <a:bodyPr wrap="square">
            <a:spAutoFit/>
          </a:bodyPr>
          <a:lstStyle/>
          <a:p>
            <a:pPr algn="ctr"/>
            <a:r>
              <a:rPr lang="en-IN" sz="2600" b="1" dirty="0" smtClean="0">
                <a:latin typeface="Times New Roman" panose="02020603050405020304" pitchFamily="18" charset="0"/>
                <a:cs typeface="Times New Roman" panose="02020603050405020304" pitchFamily="18" charset="0"/>
              </a:rPr>
              <a:t>Fig 8. </a:t>
            </a:r>
            <a:r>
              <a:rPr lang="en-IN" sz="2600" dirty="0" smtClean="0">
                <a:latin typeface="Times New Roman" panose="02020603050405020304" pitchFamily="18" charset="0"/>
                <a:cs typeface="Times New Roman" panose="02020603050405020304" pitchFamily="18" charset="0"/>
              </a:rPr>
              <a:t>SEM images of </a:t>
            </a:r>
            <a:r>
              <a:rPr lang="en-IN" sz="2600" b="1" dirty="0" smtClean="0">
                <a:latin typeface="Times New Roman" panose="02020603050405020304" pitchFamily="18" charset="0"/>
                <a:cs typeface="Times New Roman" panose="02020603050405020304" pitchFamily="18" charset="0"/>
              </a:rPr>
              <a:t>a)</a:t>
            </a:r>
            <a:r>
              <a:rPr lang="en-IN" sz="2600" dirty="0" smtClean="0">
                <a:latin typeface="Times New Roman" panose="02020603050405020304" pitchFamily="18" charset="0"/>
                <a:cs typeface="Times New Roman" panose="02020603050405020304" pitchFamily="18" charset="0"/>
              </a:rPr>
              <a:t>Untreated Coated Carbide, </a:t>
            </a:r>
            <a:r>
              <a:rPr lang="en-IN" sz="2600" b="1" dirty="0" smtClean="0">
                <a:latin typeface="Times New Roman" panose="02020603050405020304" pitchFamily="18" charset="0"/>
                <a:cs typeface="Times New Roman" panose="02020603050405020304" pitchFamily="18" charset="0"/>
              </a:rPr>
              <a:t>b)</a:t>
            </a:r>
            <a:r>
              <a:rPr lang="en-IN" sz="2600" dirty="0" smtClean="0">
                <a:latin typeface="Times New Roman" panose="02020603050405020304" pitchFamily="18" charset="0"/>
                <a:cs typeface="Times New Roman" panose="02020603050405020304" pitchFamily="18" charset="0"/>
              </a:rPr>
              <a:t>Deep Cryogenically Treated Coated Carbide. </a:t>
            </a:r>
            <a:endParaRPr lang="en-IN" sz="2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69F809D-8383-4C3A-A577-AB95ECB17C5C}" type="datetime1">
              <a:rPr lang="en-IN" smtClean="0"/>
              <a:t>05-09-2018</a:t>
            </a:fld>
            <a:endParaRPr lang="en-IN"/>
          </a:p>
        </p:txBody>
      </p:sp>
      <p:sp>
        <p:nvSpPr>
          <p:cNvPr id="6" name="Slide Number Placeholder 5"/>
          <p:cNvSpPr>
            <a:spLocks noGrp="1"/>
          </p:cNvSpPr>
          <p:nvPr>
            <p:ph type="sldNum" sz="quarter" idx="12"/>
          </p:nvPr>
        </p:nvSpPr>
        <p:spPr/>
        <p:txBody>
          <a:bodyPr/>
          <a:lstStyle/>
          <a:p>
            <a:fld id="{2AC02E05-E77C-428F-8AD2-C742DD2752DB}" type="slidenum">
              <a:rPr lang="en-IN" smtClean="0"/>
              <a:t>20</a:t>
            </a:fld>
            <a:endParaRPr lang="en-IN"/>
          </a:p>
        </p:txBody>
      </p:sp>
    </p:spTree>
    <p:extLst>
      <p:ext uri="{BB962C8B-B14F-4D97-AF65-F5344CB8AC3E}">
        <p14:creationId xmlns:p14="http://schemas.microsoft.com/office/powerpoint/2010/main" val="352368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8" y="606290"/>
            <a:ext cx="10515600" cy="5554663"/>
          </a:xfrm>
        </p:spPr>
        <p:txBody>
          <a:bodyPr>
            <a:normAutofit/>
          </a:bodyPr>
          <a:lstStyle/>
          <a:p>
            <a:pPr marL="0" indent="0">
              <a:buNone/>
            </a:pPr>
            <a:r>
              <a:rPr lang="en-IN" sz="3000" b="1" i="1" dirty="0" smtClean="0">
                <a:solidFill>
                  <a:schemeClr val="accent6">
                    <a:lumMod val="75000"/>
                  </a:schemeClr>
                </a:solidFill>
                <a:latin typeface="Times New Roman" panose="02020603050405020304" pitchFamily="18" charset="0"/>
                <a:cs typeface="Times New Roman" panose="02020603050405020304" pitchFamily="18" charset="0"/>
              </a:rPr>
              <a:t>b. </a:t>
            </a:r>
            <a:r>
              <a:rPr lang="en-IN" sz="3000" i="1" dirty="0" smtClean="0">
                <a:solidFill>
                  <a:schemeClr val="accent6">
                    <a:lumMod val="75000"/>
                  </a:schemeClr>
                </a:solidFill>
                <a:latin typeface="Times New Roman" panose="02020603050405020304" pitchFamily="18" charset="0"/>
                <a:cs typeface="Times New Roman" panose="02020603050405020304" pitchFamily="18" charset="0"/>
              </a:rPr>
              <a:t>Micro Hardness</a:t>
            </a:r>
          </a:p>
          <a:p>
            <a:pPr marL="0" indent="0">
              <a:buNone/>
            </a:pPr>
            <a:r>
              <a:rPr lang="en-IN" sz="2600" dirty="0" smtClean="0">
                <a:latin typeface="Times New Roman" panose="02020603050405020304" pitchFamily="18" charset="0"/>
                <a:cs typeface="Times New Roman" panose="02020603050405020304" pitchFamily="18" charset="0"/>
              </a:rPr>
              <a:t>Appreciable Increment in the micro hardness of the Treated Tool as compared to Untreated Tool was observed which was approximately 21.75%. </a:t>
            </a:r>
          </a:p>
          <a:p>
            <a:endParaRPr lang="en-IN" sz="3000" i="1" dirty="0" smtClean="0">
              <a:latin typeface="Times New Roman" panose="02020603050405020304" pitchFamily="18" charset="0"/>
              <a:cs typeface="Times New Roman" panose="02020603050405020304" pitchFamily="18" charset="0"/>
            </a:endParaRPr>
          </a:p>
          <a:p>
            <a:endParaRPr lang="en-IN" sz="3000" i="1" dirty="0">
              <a:latin typeface="Times New Roman" panose="02020603050405020304" pitchFamily="18" charset="0"/>
              <a:cs typeface="Times New Roman" panose="02020603050405020304" pitchFamily="18" charset="0"/>
            </a:endParaRPr>
          </a:p>
        </p:txBody>
      </p:sp>
      <p:sp>
        <p:nvSpPr>
          <p:cNvPr id="2" name="Rectangle 1"/>
          <p:cNvSpPr/>
          <p:nvPr/>
        </p:nvSpPr>
        <p:spPr>
          <a:xfrm>
            <a:off x="3759523" y="5348855"/>
            <a:ext cx="4672947" cy="492443"/>
          </a:xfrm>
          <a:prstGeom prst="rect">
            <a:avLst/>
          </a:prstGeom>
        </p:spPr>
        <p:txBody>
          <a:bodyPr wrap="none">
            <a:spAutoFit/>
          </a:bodyPr>
          <a:lstStyle/>
          <a:p>
            <a:pPr algn="ctr"/>
            <a:r>
              <a:rPr lang="en-IN" sz="2600" b="1" dirty="0">
                <a:latin typeface="Times New Roman" panose="02020603050405020304" pitchFamily="18" charset="0"/>
                <a:cs typeface="Times New Roman" panose="02020603050405020304" pitchFamily="18" charset="0"/>
              </a:rPr>
              <a:t>Table </a:t>
            </a:r>
            <a:r>
              <a:rPr lang="en-IN" sz="2600" b="1" dirty="0" smtClean="0">
                <a:latin typeface="Times New Roman" panose="02020603050405020304" pitchFamily="18" charset="0"/>
                <a:cs typeface="Times New Roman" panose="02020603050405020304" pitchFamily="18" charset="0"/>
              </a:rPr>
              <a:t>2. </a:t>
            </a:r>
            <a:r>
              <a:rPr lang="en-IN" sz="2600" dirty="0" smtClean="0">
                <a:latin typeface="Times New Roman" panose="02020603050405020304" pitchFamily="18" charset="0"/>
                <a:cs typeface="Times New Roman" panose="02020603050405020304" pitchFamily="18" charset="0"/>
              </a:rPr>
              <a:t>Micro Hardness Results.</a:t>
            </a:r>
            <a:endParaRPr lang="en-IN" sz="26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59187394"/>
              </p:ext>
            </p:extLst>
          </p:nvPr>
        </p:nvGraphicFramePr>
        <p:xfrm>
          <a:off x="838199" y="2158959"/>
          <a:ext cx="10515599" cy="3000870"/>
        </p:xfrm>
        <a:graphic>
          <a:graphicData uri="http://schemas.openxmlformats.org/drawingml/2006/table">
            <a:tbl>
              <a:tblPr firstRow="1" firstCol="1" bandRow="1">
                <a:tableStyleId>{5940675A-B579-460E-94D1-54222C63F5DA}</a:tableStyleId>
              </a:tblPr>
              <a:tblGrid>
                <a:gridCol w="1711585">
                  <a:extLst>
                    <a:ext uri="{9D8B030D-6E8A-4147-A177-3AD203B41FA5}">
                      <a16:colId xmlns:a16="http://schemas.microsoft.com/office/drawing/2014/main" val="2223607884"/>
                    </a:ext>
                  </a:extLst>
                </a:gridCol>
                <a:gridCol w="4402007">
                  <a:extLst>
                    <a:ext uri="{9D8B030D-6E8A-4147-A177-3AD203B41FA5}">
                      <a16:colId xmlns:a16="http://schemas.microsoft.com/office/drawing/2014/main" val="2133266610"/>
                    </a:ext>
                  </a:extLst>
                </a:gridCol>
                <a:gridCol w="4402007">
                  <a:extLst>
                    <a:ext uri="{9D8B030D-6E8A-4147-A177-3AD203B41FA5}">
                      <a16:colId xmlns:a16="http://schemas.microsoft.com/office/drawing/2014/main" val="3475670327"/>
                    </a:ext>
                  </a:extLst>
                </a:gridCol>
              </a:tblGrid>
              <a:tr h="694874">
                <a:tc>
                  <a:txBody>
                    <a:bodyPr/>
                    <a:lstStyle/>
                    <a:p>
                      <a:pPr algn="ctr">
                        <a:spcAft>
                          <a:spcPts val="0"/>
                        </a:spcAft>
                      </a:pPr>
                      <a:r>
                        <a:rPr lang="en-US" sz="2600" dirty="0">
                          <a:effectLst/>
                          <a:latin typeface="Times" panose="02020603050405020304" pitchFamily="18" charset="0"/>
                          <a:cs typeface="Times" panose="02020603050405020304" pitchFamily="18" charset="0"/>
                        </a:rPr>
                        <a:t>Sr.No.</a:t>
                      </a:r>
                      <a:endParaRPr lang="en-IN" sz="26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spcAft>
                          <a:spcPts val="0"/>
                        </a:spcAft>
                      </a:pPr>
                      <a:r>
                        <a:rPr lang="en-US" sz="2600" dirty="0">
                          <a:effectLst/>
                          <a:latin typeface="Times" panose="02020603050405020304" pitchFamily="18" charset="0"/>
                          <a:cs typeface="Times" panose="02020603050405020304" pitchFamily="18" charset="0"/>
                        </a:rPr>
                        <a:t>Treated Tool</a:t>
                      </a:r>
                      <a:endParaRPr lang="en-IN" sz="26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spcAft>
                          <a:spcPts val="0"/>
                        </a:spcAft>
                      </a:pPr>
                      <a:r>
                        <a:rPr lang="en-US" sz="2600">
                          <a:effectLst/>
                          <a:latin typeface="Times" panose="02020603050405020304" pitchFamily="18" charset="0"/>
                          <a:cs typeface="Times" panose="02020603050405020304" pitchFamily="18" charset="0"/>
                        </a:rPr>
                        <a:t>Untreated Tool</a:t>
                      </a:r>
                      <a:endParaRPr lang="en-IN" sz="26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extLst>
                  <a:ext uri="{0D108BD9-81ED-4DB2-BD59-A6C34878D82A}">
                    <a16:rowId xmlns:a16="http://schemas.microsoft.com/office/drawing/2014/main" val="2296350543"/>
                  </a:ext>
                </a:extLst>
              </a:tr>
              <a:tr h="722547">
                <a:tc>
                  <a:txBody>
                    <a:bodyPr/>
                    <a:lstStyle/>
                    <a:p>
                      <a:pPr algn="ctr">
                        <a:spcAft>
                          <a:spcPts val="0"/>
                        </a:spcAft>
                      </a:pPr>
                      <a:r>
                        <a:rPr lang="en-US" sz="2600" dirty="0">
                          <a:effectLst/>
                          <a:latin typeface="Times" panose="02020603050405020304" pitchFamily="18" charset="0"/>
                          <a:cs typeface="Times" panose="02020603050405020304" pitchFamily="18" charset="0"/>
                        </a:rPr>
                        <a:t>1.</a:t>
                      </a:r>
                      <a:endParaRPr lang="en-IN" sz="26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spcAft>
                          <a:spcPts val="0"/>
                        </a:spcAft>
                      </a:pPr>
                      <a:r>
                        <a:rPr lang="en-US" sz="2600" dirty="0">
                          <a:effectLst/>
                          <a:latin typeface="Times" panose="02020603050405020304" pitchFamily="18" charset="0"/>
                          <a:cs typeface="Times" panose="02020603050405020304" pitchFamily="18" charset="0"/>
                        </a:rPr>
                        <a:t>1935</a:t>
                      </a:r>
                      <a:endParaRPr lang="en-IN" sz="26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spcAft>
                          <a:spcPts val="0"/>
                        </a:spcAft>
                      </a:pPr>
                      <a:r>
                        <a:rPr lang="en-US" sz="2600" dirty="0">
                          <a:effectLst/>
                          <a:latin typeface="Times" panose="02020603050405020304" pitchFamily="18" charset="0"/>
                          <a:cs typeface="Times" panose="02020603050405020304" pitchFamily="18" charset="0"/>
                        </a:rPr>
                        <a:t>1862</a:t>
                      </a:r>
                      <a:endParaRPr lang="en-IN" sz="26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extLst>
                  <a:ext uri="{0D108BD9-81ED-4DB2-BD59-A6C34878D82A}">
                    <a16:rowId xmlns:a16="http://schemas.microsoft.com/office/drawing/2014/main" val="434153970"/>
                  </a:ext>
                </a:extLst>
              </a:tr>
              <a:tr h="725621">
                <a:tc>
                  <a:txBody>
                    <a:bodyPr/>
                    <a:lstStyle/>
                    <a:p>
                      <a:pPr algn="ctr">
                        <a:spcAft>
                          <a:spcPts val="0"/>
                        </a:spcAft>
                      </a:pPr>
                      <a:r>
                        <a:rPr lang="en-US" sz="2600" dirty="0">
                          <a:effectLst/>
                          <a:latin typeface="Times" panose="02020603050405020304" pitchFamily="18" charset="0"/>
                          <a:cs typeface="Times" panose="02020603050405020304" pitchFamily="18" charset="0"/>
                        </a:rPr>
                        <a:t>2.</a:t>
                      </a:r>
                      <a:endParaRPr lang="en-IN" sz="26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spcAft>
                          <a:spcPts val="0"/>
                        </a:spcAft>
                      </a:pPr>
                      <a:r>
                        <a:rPr lang="en-US" sz="2600" dirty="0">
                          <a:effectLst/>
                          <a:latin typeface="Times" panose="02020603050405020304" pitchFamily="18" charset="0"/>
                          <a:cs typeface="Times" panose="02020603050405020304" pitchFamily="18" charset="0"/>
                        </a:rPr>
                        <a:t>2250</a:t>
                      </a:r>
                      <a:endParaRPr lang="en-IN" sz="26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spcAft>
                          <a:spcPts val="0"/>
                        </a:spcAft>
                      </a:pPr>
                      <a:r>
                        <a:rPr lang="en-US" sz="2600" dirty="0">
                          <a:effectLst/>
                          <a:latin typeface="Times" panose="02020603050405020304" pitchFamily="18" charset="0"/>
                          <a:cs typeface="Times" panose="02020603050405020304" pitchFamily="18" charset="0"/>
                        </a:rPr>
                        <a:t>1745.9</a:t>
                      </a:r>
                      <a:endParaRPr lang="en-IN" sz="26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extLst>
                  <a:ext uri="{0D108BD9-81ED-4DB2-BD59-A6C34878D82A}">
                    <a16:rowId xmlns:a16="http://schemas.microsoft.com/office/drawing/2014/main" val="2878120005"/>
                  </a:ext>
                </a:extLst>
              </a:tr>
              <a:tr h="857828">
                <a:tc>
                  <a:txBody>
                    <a:bodyPr/>
                    <a:lstStyle/>
                    <a:p>
                      <a:pPr algn="ctr">
                        <a:spcAft>
                          <a:spcPts val="0"/>
                        </a:spcAft>
                      </a:pPr>
                      <a:r>
                        <a:rPr lang="en-US" sz="2600" dirty="0">
                          <a:effectLst/>
                          <a:latin typeface="Times" panose="02020603050405020304" pitchFamily="18" charset="0"/>
                          <a:cs typeface="Times" panose="02020603050405020304" pitchFamily="18" charset="0"/>
                        </a:rPr>
                        <a:t>3.</a:t>
                      </a:r>
                      <a:endParaRPr lang="en-IN" sz="2600" dirty="0">
                        <a:effectLst/>
                        <a:latin typeface="Times" panose="02020603050405020304" pitchFamily="18" charset="0"/>
                        <a:cs typeface="Times" panose="02020603050405020304" pitchFamily="18" charset="0"/>
                      </a:endParaRPr>
                    </a:p>
                    <a:p>
                      <a:pPr algn="ctr">
                        <a:spcAft>
                          <a:spcPts val="0"/>
                        </a:spcAft>
                      </a:pPr>
                      <a:r>
                        <a:rPr lang="en-US" sz="2600" dirty="0">
                          <a:effectLst/>
                          <a:latin typeface="Times" panose="02020603050405020304" pitchFamily="18" charset="0"/>
                          <a:cs typeface="Times" panose="02020603050405020304" pitchFamily="18" charset="0"/>
                        </a:rPr>
                        <a:t> </a:t>
                      </a:r>
                      <a:endParaRPr lang="en-IN" sz="26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spcAft>
                          <a:spcPts val="0"/>
                        </a:spcAft>
                      </a:pPr>
                      <a:r>
                        <a:rPr lang="en-US" sz="2600" dirty="0">
                          <a:effectLst/>
                          <a:latin typeface="Times" panose="02020603050405020304" pitchFamily="18" charset="0"/>
                          <a:cs typeface="Times" panose="02020603050405020304" pitchFamily="18" charset="0"/>
                        </a:rPr>
                        <a:t>2271.2</a:t>
                      </a:r>
                      <a:endParaRPr lang="en-IN" sz="2600" dirty="0">
                        <a:effectLst/>
                        <a:latin typeface="Times" panose="02020603050405020304" pitchFamily="18" charset="0"/>
                        <a:cs typeface="Times" panose="02020603050405020304" pitchFamily="18" charset="0"/>
                      </a:endParaRPr>
                    </a:p>
                    <a:p>
                      <a:pPr algn="ctr">
                        <a:spcAft>
                          <a:spcPts val="0"/>
                        </a:spcAft>
                      </a:pPr>
                      <a:r>
                        <a:rPr lang="en-US" sz="2600" dirty="0">
                          <a:effectLst/>
                          <a:latin typeface="Times" panose="02020603050405020304" pitchFamily="18" charset="0"/>
                          <a:cs typeface="Times" panose="02020603050405020304" pitchFamily="18" charset="0"/>
                        </a:rPr>
                        <a:t>Average = 2152.22</a:t>
                      </a:r>
                      <a:endParaRPr lang="en-IN" sz="26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spcAft>
                          <a:spcPts val="0"/>
                        </a:spcAft>
                      </a:pPr>
                      <a:r>
                        <a:rPr lang="en-US" sz="2600" dirty="0">
                          <a:effectLst/>
                          <a:latin typeface="Times" panose="02020603050405020304" pitchFamily="18" charset="0"/>
                          <a:cs typeface="Times" panose="02020603050405020304" pitchFamily="18" charset="0"/>
                        </a:rPr>
                        <a:t>1834.8</a:t>
                      </a:r>
                      <a:endParaRPr lang="en-IN" sz="2600" dirty="0">
                        <a:effectLst/>
                        <a:latin typeface="Times" panose="02020603050405020304" pitchFamily="18" charset="0"/>
                        <a:cs typeface="Times" panose="02020603050405020304" pitchFamily="18" charset="0"/>
                      </a:endParaRPr>
                    </a:p>
                    <a:p>
                      <a:pPr algn="ctr">
                        <a:spcAft>
                          <a:spcPts val="0"/>
                        </a:spcAft>
                      </a:pPr>
                      <a:r>
                        <a:rPr lang="en-US" sz="2600" dirty="0">
                          <a:effectLst/>
                          <a:latin typeface="Times" panose="02020603050405020304" pitchFamily="18" charset="0"/>
                          <a:cs typeface="Times" panose="02020603050405020304" pitchFamily="18" charset="0"/>
                        </a:rPr>
                        <a:t>Average = 1814.23</a:t>
                      </a:r>
                      <a:endParaRPr lang="en-IN" sz="26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extLst>
                  <a:ext uri="{0D108BD9-81ED-4DB2-BD59-A6C34878D82A}">
                    <a16:rowId xmlns:a16="http://schemas.microsoft.com/office/drawing/2014/main" val="981152821"/>
                  </a:ext>
                </a:extLst>
              </a:tr>
            </a:tbl>
          </a:graphicData>
        </a:graphic>
      </p:graphicFrame>
      <p:sp>
        <p:nvSpPr>
          <p:cNvPr id="5" name="Date Placeholder 4"/>
          <p:cNvSpPr>
            <a:spLocks noGrp="1"/>
          </p:cNvSpPr>
          <p:nvPr>
            <p:ph type="dt" sz="half" idx="10"/>
          </p:nvPr>
        </p:nvSpPr>
        <p:spPr/>
        <p:txBody>
          <a:bodyPr/>
          <a:lstStyle/>
          <a:p>
            <a:fld id="{54B94A81-B4C6-4E73-A0B5-3D91BACFF1CB}" type="datetime1">
              <a:rPr lang="en-IN" smtClean="0"/>
              <a:t>05-09-2018</a:t>
            </a:fld>
            <a:endParaRPr lang="en-IN"/>
          </a:p>
        </p:txBody>
      </p:sp>
      <p:sp>
        <p:nvSpPr>
          <p:cNvPr id="6" name="Slide Number Placeholder 5"/>
          <p:cNvSpPr>
            <a:spLocks noGrp="1"/>
          </p:cNvSpPr>
          <p:nvPr>
            <p:ph type="sldNum" sz="quarter" idx="12"/>
          </p:nvPr>
        </p:nvSpPr>
        <p:spPr/>
        <p:txBody>
          <a:bodyPr/>
          <a:lstStyle/>
          <a:p>
            <a:fld id="{2AC02E05-E77C-428F-8AD2-C742DD2752DB}" type="slidenum">
              <a:rPr lang="en-IN" smtClean="0"/>
              <a:t>21</a:t>
            </a:fld>
            <a:endParaRPr lang="en-IN"/>
          </a:p>
        </p:txBody>
      </p:sp>
    </p:spTree>
    <p:extLst>
      <p:ext uri="{BB962C8B-B14F-4D97-AF65-F5344CB8AC3E}">
        <p14:creationId xmlns:p14="http://schemas.microsoft.com/office/powerpoint/2010/main" val="220866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3076"/>
            <a:ext cx="10515600" cy="522383"/>
          </a:xfrm>
        </p:spPr>
        <p:txBody>
          <a:bodyPr>
            <a:normAutofit fontScale="90000"/>
          </a:bodyPr>
          <a:lstStyle/>
          <a:p>
            <a:r>
              <a:rPr lang="en-US" sz="3000" b="1" i="1" dirty="0" smtClean="0">
                <a:latin typeface="Times New Roman" panose="02020603050405020304" pitchFamily="18" charset="0"/>
                <a:cs typeface="Times New Roman" panose="02020603050405020304" pitchFamily="18" charset="0"/>
              </a:rPr>
              <a:t>c. </a:t>
            </a:r>
            <a:r>
              <a:rPr lang="en-US" sz="3000" i="1" dirty="0" smtClean="0">
                <a:latin typeface="Times New Roman" panose="02020603050405020304" pitchFamily="18" charset="0"/>
                <a:cs typeface="Times New Roman" panose="02020603050405020304" pitchFamily="18" charset="0"/>
              </a:rPr>
              <a:t>Machining </a:t>
            </a:r>
            <a:r>
              <a:rPr lang="en-US" sz="3000" i="1" dirty="0">
                <a:latin typeface="Times New Roman" panose="02020603050405020304" pitchFamily="18" charset="0"/>
                <a:cs typeface="Times New Roman" panose="02020603050405020304" pitchFamily="18" charset="0"/>
              </a:rPr>
              <a:t>Analysis</a:t>
            </a:r>
            <a:endParaRPr lang="en-IN"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7347461"/>
              </p:ext>
            </p:extLst>
          </p:nvPr>
        </p:nvGraphicFramePr>
        <p:xfrm>
          <a:off x="891989" y="645459"/>
          <a:ext cx="10408024" cy="5344163"/>
        </p:xfrm>
        <a:graphic>
          <a:graphicData uri="http://schemas.openxmlformats.org/drawingml/2006/table">
            <a:tbl>
              <a:tblPr firstRow="1" firstCol="1" bandRow="1">
                <a:tableStyleId>{5940675A-B579-460E-94D1-54222C63F5DA}</a:tableStyleId>
              </a:tblPr>
              <a:tblGrid>
                <a:gridCol w="667870">
                  <a:extLst>
                    <a:ext uri="{9D8B030D-6E8A-4147-A177-3AD203B41FA5}">
                      <a16:colId xmlns:a16="http://schemas.microsoft.com/office/drawing/2014/main" val="3598162977"/>
                    </a:ext>
                  </a:extLst>
                </a:gridCol>
                <a:gridCol w="1089212">
                  <a:extLst>
                    <a:ext uri="{9D8B030D-6E8A-4147-A177-3AD203B41FA5}">
                      <a16:colId xmlns:a16="http://schemas.microsoft.com/office/drawing/2014/main" val="3522044606"/>
                    </a:ext>
                  </a:extLst>
                </a:gridCol>
                <a:gridCol w="865095">
                  <a:extLst>
                    <a:ext uri="{9D8B030D-6E8A-4147-A177-3AD203B41FA5}">
                      <a16:colId xmlns:a16="http://schemas.microsoft.com/office/drawing/2014/main" val="950833206"/>
                    </a:ext>
                  </a:extLst>
                </a:gridCol>
                <a:gridCol w="1734670">
                  <a:extLst>
                    <a:ext uri="{9D8B030D-6E8A-4147-A177-3AD203B41FA5}">
                      <a16:colId xmlns:a16="http://schemas.microsoft.com/office/drawing/2014/main" val="4116110897"/>
                    </a:ext>
                  </a:extLst>
                </a:gridCol>
                <a:gridCol w="2926976">
                  <a:extLst>
                    <a:ext uri="{9D8B030D-6E8A-4147-A177-3AD203B41FA5}">
                      <a16:colId xmlns:a16="http://schemas.microsoft.com/office/drawing/2014/main" val="1365921711"/>
                    </a:ext>
                  </a:extLst>
                </a:gridCol>
                <a:gridCol w="3124201">
                  <a:extLst>
                    <a:ext uri="{9D8B030D-6E8A-4147-A177-3AD203B41FA5}">
                      <a16:colId xmlns:a16="http://schemas.microsoft.com/office/drawing/2014/main" val="2770332752"/>
                    </a:ext>
                  </a:extLst>
                </a:gridCol>
              </a:tblGrid>
              <a:tr h="591673">
                <a:tc>
                  <a:txBody>
                    <a:bodyPr/>
                    <a:lstStyle/>
                    <a:p>
                      <a:pPr algn="ctr">
                        <a:spcAft>
                          <a:spcPts val="0"/>
                        </a:spcAft>
                      </a:pPr>
                      <a:r>
                        <a:rPr lang="en-GB" sz="1400" dirty="0">
                          <a:effectLst/>
                          <a:latin typeface="Times" panose="02020603050405020304" pitchFamily="18" charset="0"/>
                          <a:cs typeface="Times" panose="02020603050405020304" pitchFamily="18" charset="0"/>
                        </a:rPr>
                        <a:t> </a:t>
                      </a:r>
                      <a:r>
                        <a:rPr lang="en-GB" sz="1400" dirty="0" smtClean="0">
                          <a:effectLst/>
                          <a:latin typeface="Times" panose="02020603050405020304" pitchFamily="18" charset="0"/>
                          <a:cs typeface="Times" panose="02020603050405020304" pitchFamily="18" charset="0"/>
                        </a:rPr>
                        <a:t>Sr.No</a:t>
                      </a:r>
                      <a:r>
                        <a:rPr lang="en-GB" sz="1400" dirty="0">
                          <a:effectLst/>
                          <a:latin typeface="Times" panose="02020603050405020304" pitchFamily="18" charset="0"/>
                          <a:cs typeface="Times" panose="02020603050405020304" pitchFamily="18" charset="0"/>
                        </a:rPr>
                        <a:t>.</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smtClean="0">
                          <a:effectLst/>
                          <a:latin typeface="Times" panose="02020603050405020304" pitchFamily="18" charset="0"/>
                          <a:cs typeface="Times" panose="02020603050405020304" pitchFamily="18" charset="0"/>
                        </a:rPr>
                        <a:t>Depth </a:t>
                      </a:r>
                      <a:r>
                        <a:rPr lang="en-GB" sz="1400" dirty="0">
                          <a:effectLst/>
                          <a:latin typeface="Times" panose="02020603050405020304" pitchFamily="18" charset="0"/>
                          <a:cs typeface="Times" panose="02020603050405020304" pitchFamily="18" charset="0"/>
                        </a:rPr>
                        <a:t>of Cut (mm)</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smtClean="0">
                          <a:effectLst/>
                          <a:latin typeface="Times" panose="02020603050405020304" pitchFamily="18" charset="0"/>
                          <a:cs typeface="Times" panose="02020603050405020304" pitchFamily="18" charset="0"/>
                        </a:rPr>
                        <a:t>Feed</a:t>
                      </a:r>
                      <a:endParaRPr lang="en-IN" sz="1400" dirty="0">
                        <a:effectLst/>
                        <a:latin typeface="Times" panose="02020603050405020304" pitchFamily="18" charset="0"/>
                        <a:cs typeface="Times" panose="02020603050405020304" pitchFamily="18" charset="0"/>
                      </a:endParaRPr>
                    </a:p>
                    <a:p>
                      <a:pPr algn="ctr">
                        <a:spcAft>
                          <a:spcPts val="0"/>
                        </a:spcAft>
                      </a:pPr>
                      <a:r>
                        <a:rPr lang="en-GB" sz="1400" dirty="0">
                          <a:effectLst/>
                          <a:latin typeface="Times" panose="02020603050405020304" pitchFamily="18" charset="0"/>
                          <a:cs typeface="Times" panose="02020603050405020304" pitchFamily="18" charset="0"/>
                        </a:rPr>
                        <a:t>(mm/rev)</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smtClean="0">
                          <a:effectLst/>
                          <a:latin typeface="Times" panose="02020603050405020304" pitchFamily="18" charset="0"/>
                          <a:cs typeface="Times" panose="02020603050405020304" pitchFamily="18" charset="0"/>
                        </a:rPr>
                        <a:t>Cutting </a:t>
                      </a:r>
                      <a:r>
                        <a:rPr lang="en-GB" sz="1400" dirty="0">
                          <a:effectLst/>
                          <a:latin typeface="Times" panose="02020603050405020304" pitchFamily="18" charset="0"/>
                          <a:cs typeface="Times" panose="02020603050405020304" pitchFamily="18" charset="0"/>
                        </a:rPr>
                        <a:t>Velocity (m/min)</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smtClean="0">
                          <a:effectLst/>
                          <a:latin typeface="Times" panose="02020603050405020304" pitchFamily="18" charset="0"/>
                          <a:cs typeface="Times" panose="02020603050405020304" pitchFamily="18" charset="0"/>
                        </a:rPr>
                        <a:t>Cutting </a:t>
                      </a:r>
                      <a:r>
                        <a:rPr lang="en-GB" sz="1400" dirty="0">
                          <a:effectLst/>
                          <a:latin typeface="Times" panose="02020603050405020304" pitchFamily="18" charset="0"/>
                          <a:cs typeface="Times" panose="02020603050405020304" pitchFamily="18" charset="0"/>
                        </a:rPr>
                        <a:t>Force for Treated Sample (N)</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smtClean="0">
                          <a:effectLst/>
                          <a:latin typeface="Times" panose="02020603050405020304" pitchFamily="18" charset="0"/>
                          <a:cs typeface="Times" panose="02020603050405020304" pitchFamily="18" charset="0"/>
                        </a:rPr>
                        <a:t>Cutting </a:t>
                      </a:r>
                      <a:r>
                        <a:rPr lang="en-GB" sz="1400" dirty="0">
                          <a:effectLst/>
                          <a:latin typeface="Times" panose="02020603050405020304" pitchFamily="18" charset="0"/>
                          <a:cs typeface="Times" panose="02020603050405020304" pitchFamily="18" charset="0"/>
                        </a:rPr>
                        <a:t>Force for Untreated Sample (N)</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3296572319"/>
                  </a:ext>
                </a:extLst>
              </a:tr>
              <a:tr h="296760">
                <a:tc>
                  <a:txBody>
                    <a:bodyPr/>
                    <a:lstStyle/>
                    <a:p>
                      <a:pPr algn="ctr">
                        <a:spcAft>
                          <a:spcPts val="0"/>
                        </a:spcAft>
                      </a:pPr>
                      <a:r>
                        <a:rPr lang="en-GB" sz="1400" dirty="0">
                          <a:effectLst/>
                          <a:latin typeface="Times" panose="02020603050405020304" pitchFamily="18" charset="0"/>
                          <a:cs typeface="Times" panose="02020603050405020304" pitchFamily="18" charset="0"/>
                        </a:rPr>
                        <a:t>1.</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rowSpan="4">
                  <a:txBody>
                    <a:bodyPr/>
                    <a:lstStyle/>
                    <a:p>
                      <a:pPr algn="ctr">
                        <a:spcAft>
                          <a:spcPts val="0"/>
                        </a:spcAft>
                      </a:pPr>
                      <a:r>
                        <a:rPr lang="en-GB" sz="1400" dirty="0">
                          <a:effectLst/>
                          <a:latin typeface="Times" panose="02020603050405020304" pitchFamily="18" charset="0"/>
                          <a:cs typeface="Times" panose="02020603050405020304" pitchFamily="18" charset="0"/>
                        </a:rPr>
                        <a:t> </a:t>
                      </a:r>
                      <a:endParaRPr lang="en-IN" sz="1400" dirty="0">
                        <a:effectLst/>
                        <a:latin typeface="Times" panose="02020603050405020304" pitchFamily="18" charset="0"/>
                        <a:cs typeface="Times" panose="02020603050405020304" pitchFamily="18" charset="0"/>
                      </a:endParaRPr>
                    </a:p>
                    <a:p>
                      <a:pPr algn="ctr">
                        <a:spcAft>
                          <a:spcPts val="0"/>
                        </a:spcAft>
                      </a:pPr>
                      <a:r>
                        <a:rPr lang="en-GB" sz="1400" dirty="0">
                          <a:effectLst/>
                          <a:latin typeface="Times" panose="02020603050405020304" pitchFamily="18" charset="0"/>
                          <a:cs typeface="Times" panose="02020603050405020304" pitchFamily="18" charset="0"/>
                        </a:rPr>
                        <a:t> </a:t>
                      </a:r>
                      <a:r>
                        <a:rPr lang="en-GB" sz="1400" dirty="0" smtClean="0">
                          <a:effectLst/>
                          <a:latin typeface="Times" panose="02020603050405020304" pitchFamily="18" charset="0"/>
                          <a:cs typeface="Times" panose="02020603050405020304" pitchFamily="18" charset="0"/>
                        </a:rPr>
                        <a:t>0.5</a:t>
                      </a:r>
                      <a:endParaRPr lang="en-IN" sz="1400" dirty="0">
                        <a:effectLst/>
                        <a:latin typeface="Times" panose="02020603050405020304" pitchFamily="18" charset="0"/>
                        <a:cs typeface="Times" panose="02020603050405020304" pitchFamily="18" charset="0"/>
                      </a:endParaRPr>
                    </a:p>
                    <a:p>
                      <a:pPr algn="ctr">
                        <a:spcAft>
                          <a:spcPts val="0"/>
                        </a:spcAft>
                      </a:pPr>
                      <a:r>
                        <a:rPr lang="en-GB" sz="1400" dirty="0">
                          <a:effectLst/>
                          <a:latin typeface="Times" panose="02020603050405020304" pitchFamily="18" charset="0"/>
                          <a:cs typeface="Times" panose="02020603050405020304" pitchFamily="18" charset="0"/>
                        </a:rPr>
                        <a:t> </a:t>
                      </a:r>
                      <a:endParaRPr lang="en-IN" sz="1400" dirty="0">
                        <a:effectLst/>
                        <a:latin typeface="Times"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smtClean="0">
                          <a:effectLst/>
                          <a:latin typeface="Times" panose="02020603050405020304" pitchFamily="18" charset="0"/>
                          <a:cs typeface="Times" panose="02020603050405020304" pitchFamily="18" charset="0"/>
                        </a:rPr>
                        <a:t>0.1</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rowSpan="4">
                  <a:txBody>
                    <a:bodyPr/>
                    <a:lstStyle/>
                    <a:p>
                      <a:pPr algn="ctr">
                        <a:spcAft>
                          <a:spcPts val="0"/>
                        </a:spcAft>
                      </a:pPr>
                      <a:r>
                        <a:rPr lang="en-GB" sz="1400" dirty="0" smtClean="0">
                          <a:effectLst/>
                          <a:latin typeface="Times" panose="02020603050405020304" pitchFamily="18" charset="0"/>
                          <a:cs typeface="Times" panose="02020603050405020304" pitchFamily="18" charset="0"/>
                        </a:rPr>
                        <a:t>44.86</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a:effectLst/>
                          <a:latin typeface="Times" panose="02020603050405020304" pitchFamily="18" charset="0"/>
                          <a:cs typeface="Times" panose="02020603050405020304" pitchFamily="18" charset="0"/>
                        </a:rPr>
                        <a:t>148.333</a:t>
                      </a:r>
                      <a:endParaRPr lang="en-IN" sz="140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a:effectLst/>
                          <a:latin typeface="Times" panose="02020603050405020304" pitchFamily="18" charset="0"/>
                          <a:cs typeface="Times" panose="02020603050405020304" pitchFamily="18" charset="0"/>
                        </a:rPr>
                        <a:t>154</a:t>
                      </a:r>
                      <a:endParaRPr lang="en-IN" sz="140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1236855971"/>
                  </a:ext>
                </a:extLst>
              </a:tr>
              <a:tr h="314699">
                <a:tc>
                  <a:txBody>
                    <a:bodyPr/>
                    <a:lstStyle/>
                    <a:p>
                      <a:pPr algn="ctr">
                        <a:spcAft>
                          <a:spcPts val="0"/>
                        </a:spcAft>
                      </a:pPr>
                      <a:r>
                        <a:rPr lang="en-GB" sz="1400" dirty="0">
                          <a:effectLst/>
                          <a:latin typeface="Times" panose="02020603050405020304" pitchFamily="18" charset="0"/>
                          <a:cs typeface="Times" panose="02020603050405020304" pitchFamily="18" charset="0"/>
                        </a:rPr>
                        <a:t>2.</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0.14</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a:effectLst/>
                          <a:latin typeface="Times" panose="02020603050405020304" pitchFamily="18" charset="0"/>
                          <a:cs typeface="Times" panose="02020603050405020304" pitchFamily="18" charset="0"/>
                        </a:rPr>
                        <a:t>181</a:t>
                      </a:r>
                      <a:endParaRPr lang="en-IN" sz="140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a:effectLst/>
                          <a:latin typeface="Times" panose="02020603050405020304" pitchFamily="18" charset="0"/>
                          <a:cs typeface="Times" panose="02020603050405020304" pitchFamily="18" charset="0"/>
                        </a:rPr>
                        <a:t>227.6667</a:t>
                      </a:r>
                      <a:endParaRPr lang="en-IN" sz="140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1769195185"/>
                  </a:ext>
                </a:extLst>
              </a:tr>
              <a:tr h="296760">
                <a:tc>
                  <a:txBody>
                    <a:bodyPr/>
                    <a:lstStyle/>
                    <a:p>
                      <a:pPr algn="ctr">
                        <a:spcAft>
                          <a:spcPts val="0"/>
                        </a:spcAft>
                      </a:pPr>
                      <a:r>
                        <a:rPr lang="en-GB" sz="1400" dirty="0">
                          <a:effectLst/>
                          <a:latin typeface="Times" panose="02020603050405020304" pitchFamily="18" charset="0"/>
                          <a:cs typeface="Times" panose="02020603050405020304" pitchFamily="18" charset="0"/>
                        </a:rPr>
                        <a:t>3.</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0.2</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a:effectLst/>
                          <a:latin typeface="Times" panose="02020603050405020304" pitchFamily="18" charset="0"/>
                          <a:cs typeface="Times" panose="02020603050405020304" pitchFamily="18" charset="0"/>
                        </a:rPr>
                        <a:t>153</a:t>
                      </a:r>
                      <a:endParaRPr lang="en-IN" sz="140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a:effectLst/>
                          <a:latin typeface="Times" panose="02020603050405020304" pitchFamily="18" charset="0"/>
                          <a:cs typeface="Times" panose="02020603050405020304" pitchFamily="18" charset="0"/>
                        </a:rPr>
                        <a:t>245</a:t>
                      </a:r>
                      <a:endParaRPr lang="en-IN" sz="140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3986993191"/>
                  </a:ext>
                </a:extLst>
              </a:tr>
              <a:tr h="301147">
                <a:tc>
                  <a:txBody>
                    <a:bodyPr/>
                    <a:lstStyle/>
                    <a:p>
                      <a:pPr algn="ctr">
                        <a:spcAft>
                          <a:spcPts val="0"/>
                        </a:spcAft>
                      </a:pPr>
                      <a:r>
                        <a:rPr lang="en-GB" sz="1400" dirty="0">
                          <a:effectLst/>
                          <a:latin typeface="Times" panose="02020603050405020304" pitchFamily="18" charset="0"/>
                          <a:cs typeface="Times" panose="02020603050405020304" pitchFamily="18" charset="0"/>
                        </a:rPr>
                        <a:t>4.</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0.24</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213.6667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a:effectLst/>
                          <a:latin typeface="Times" panose="02020603050405020304" pitchFamily="18" charset="0"/>
                          <a:cs typeface="Times" panose="02020603050405020304" pitchFamily="18" charset="0"/>
                        </a:rPr>
                        <a:t>250</a:t>
                      </a:r>
                      <a:endParaRPr lang="en-IN" sz="140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2901175583"/>
                  </a:ext>
                </a:extLst>
              </a:tr>
              <a:tr h="296760">
                <a:tc>
                  <a:txBody>
                    <a:bodyPr/>
                    <a:lstStyle/>
                    <a:p>
                      <a:pPr algn="ctr">
                        <a:spcAft>
                          <a:spcPts val="0"/>
                        </a:spcAft>
                      </a:pPr>
                      <a:r>
                        <a:rPr lang="en-GB" sz="1400" dirty="0">
                          <a:effectLst/>
                          <a:latin typeface="Times" panose="02020603050405020304" pitchFamily="18" charset="0"/>
                          <a:cs typeface="Times" panose="02020603050405020304" pitchFamily="18" charset="0"/>
                        </a:rPr>
                        <a:t>5.</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rowSpan="4">
                  <a:txBody>
                    <a:bodyPr/>
                    <a:lstStyle/>
                    <a:p>
                      <a:pPr algn="ctr">
                        <a:spcAft>
                          <a:spcPts val="0"/>
                        </a:spcAft>
                      </a:pPr>
                      <a:r>
                        <a:rPr lang="en-GB" sz="1400" dirty="0">
                          <a:effectLst/>
                          <a:latin typeface="Times" panose="02020603050405020304" pitchFamily="18" charset="0"/>
                          <a:cs typeface="Times" panose="02020603050405020304" pitchFamily="18" charset="0"/>
                        </a:rPr>
                        <a:t> </a:t>
                      </a:r>
                      <a:r>
                        <a:rPr lang="en-GB" sz="1400" dirty="0" smtClean="0">
                          <a:effectLst/>
                          <a:latin typeface="Times" panose="02020603050405020304" pitchFamily="18" charset="0"/>
                          <a:cs typeface="Times" panose="02020603050405020304" pitchFamily="18" charset="0"/>
                        </a:rPr>
                        <a:t>0.5</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0.1</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rowSpan="4">
                  <a:txBody>
                    <a:bodyPr/>
                    <a:lstStyle/>
                    <a:p>
                      <a:pPr algn="ctr">
                        <a:spcAft>
                          <a:spcPts val="0"/>
                        </a:spcAft>
                      </a:pPr>
                      <a:r>
                        <a:rPr lang="en-GB" sz="1400" dirty="0" smtClean="0">
                          <a:effectLst/>
                          <a:latin typeface="Times" panose="02020603050405020304" pitchFamily="18" charset="0"/>
                          <a:cs typeface="Times" panose="02020603050405020304" pitchFamily="18" charset="0"/>
                        </a:rPr>
                        <a:t>58.43</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96.6667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a:effectLst/>
                          <a:latin typeface="Times" panose="02020603050405020304" pitchFamily="18" charset="0"/>
                          <a:cs typeface="Times" panose="02020603050405020304" pitchFamily="18" charset="0"/>
                        </a:rPr>
                        <a:t>146</a:t>
                      </a:r>
                      <a:endParaRPr lang="en-IN" sz="140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4155804891"/>
                  </a:ext>
                </a:extLst>
              </a:tr>
              <a:tr h="296760">
                <a:tc>
                  <a:txBody>
                    <a:bodyPr/>
                    <a:lstStyle/>
                    <a:p>
                      <a:pPr algn="ctr">
                        <a:spcAft>
                          <a:spcPts val="0"/>
                        </a:spcAft>
                      </a:pPr>
                      <a:r>
                        <a:rPr lang="en-GB" sz="1400" dirty="0">
                          <a:effectLst/>
                          <a:latin typeface="Times" panose="02020603050405020304" pitchFamily="18" charset="0"/>
                          <a:cs typeface="Times" panose="02020603050405020304" pitchFamily="18" charset="0"/>
                        </a:rPr>
                        <a:t>6.</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0.14</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116</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181.6667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2418044670"/>
                  </a:ext>
                </a:extLst>
              </a:tr>
              <a:tr h="296760">
                <a:tc>
                  <a:txBody>
                    <a:bodyPr/>
                    <a:lstStyle/>
                    <a:p>
                      <a:pPr algn="ctr">
                        <a:spcAft>
                          <a:spcPts val="0"/>
                        </a:spcAft>
                      </a:pPr>
                      <a:r>
                        <a:rPr lang="en-GB" sz="1400" dirty="0">
                          <a:effectLst/>
                          <a:latin typeface="Times" panose="02020603050405020304" pitchFamily="18" charset="0"/>
                          <a:cs typeface="Times" panose="02020603050405020304" pitchFamily="18" charset="0"/>
                        </a:rPr>
                        <a:t>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0.2</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121</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203.33</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266303473"/>
                  </a:ext>
                </a:extLst>
              </a:tr>
              <a:tr h="294714">
                <a:tc>
                  <a:txBody>
                    <a:bodyPr/>
                    <a:lstStyle/>
                    <a:p>
                      <a:pPr algn="ctr">
                        <a:spcAft>
                          <a:spcPts val="0"/>
                        </a:spcAft>
                      </a:pPr>
                      <a:r>
                        <a:rPr lang="en-GB" sz="1400" dirty="0">
                          <a:effectLst/>
                          <a:latin typeface="Times" panose="02020603050405020304" pitchFamily="18" charset="0"/>
                          <a:cs typeface="Times" panose="02020603050405020304" pitchFamily="18" charset="0"/>
                        </a:rPr>
                        <a:t>8.</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0.24</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135.33</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229</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3012731297"/>
                  </a:ext>
                </a:extLst>
              </a:tr>
              <a:tr h="296760">
                <a:tc>
                  <a:txBody>
                    <a:bodyPr/>
                    <a:lstStyle/>
                    <a:p>
                      <a:pPr algn="ctr">
                        <a:spcAft>
                          <a:spcPts val="0"/>
                        </a:spcAft>
                      </a:pPr>
                      <a:r>
                        <a:rPr lang="en-GB" sz="1400" dirty="0">
                          <a:effectLst/>
                          <a:latin typeface="Times" panose="02020603050405020304" pitchFamily="18" charset="0"/>
                          <a:cs typeface="Times" panose="02020603050405020304" pitchFamily="18" charset="0"/>
                        </a:rPr>
                        <a:t>9.</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rowSpan="4">
                  <a:txBody>
                    <a:bodyPr/>
                    <a:lstStyle/>
                    <a:p>
                      <a:pPr algn="ctr">
                        <a:spcAft>
                          <a:spcPts val="0"/>
                        </a:spcAft>
                      </a:pPr>
                      <a:r>
                        <a:rPr lang="en-GB" sz="1400" dirty="0" smtClean="0">
                          <a:effectLst/>
                          <a:latin typeface="Times" panose="02020603050405020304" pitchFamily="18" charset="0"/>
                          <a:cs typeface="Times" panose="02020603050405020304" pitchFamily="18" charset="0"/>
                        </a:rPr>
                        <a:t>0.5</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0.1</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rowSpan="4">
                  <a:txBody>
                    <a:bodyPr/>
                    <a:lstStyle/>
                    <a:p>
                      <a:pPr algn="ctr">
                        <a:spcAft>
                          <a:spcPts val="0"/>
                        </a:spcAft>
                      </a:pPr>
                      <a:r>
                        <a:rPr lang="en-GB" sz="1400" dirty="0" smtClean="0">
                          <a:effectLst/>
                          <a:latin typeface="Times" panose="02020603050405020304" pitchFamily="18" charset="0"/>
                          <a:cs typeface="Times" panose="02020603050405020304" pitchFamily="18" charset="0"/>
                        </a:rPr>
                        <a:t>76.02</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156.6667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192.6667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2356087823"/>
                  </a:ext>
                </a:extLst>
              </a:tr>
              <a:tr h="296760">
                <a:tc>
                  <a:txBody>
                    <a:bodyPr/>
                    <a:lstStyle/>
                    <a:p>
                      <a:pPr algn="ctr">
                        <a:spcAft>
                          <a:spcPts val="0"/>
                        </a:spcAft>
                      </a:pPr>
                      <a:r>
                        <a:rPr lang="en-GB" sz="1400" dirty="0">
                          <a:effectLst/>
                          <a:latin typeface="Times" panose="02020603050405020304" pitchFamily="18" charset="0"/>
                          <a:cs typeface="Times" panose="02020603050405020304" pitchFamily="18" charset="0"/>
                        </a:rPr>
                        <a:t>10.</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0.14</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a:effectLst/>
                          <a:latin typeface="Times" panose="02020603050405020304" pitchFamily="18" charset="0"/>
                          <a:cs typeface="Times" panose="02020603050405020304" pitchFamily="18" charset="0"/>
                        </a:rPr>
                        <a:t>160.6667</a:t>
                      </a:r>
                      <a:endParaRPr lang="en-IN" sz="140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172.6667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237478904"/>
                  </a:ext>
                </a:extLst>
              </a:tr>
              <a:tr h="296760">
                <a:tc>
                  <a:txBody>
                    <a:bodyPr/>
                    <a:lstStyle/>
                    <a:p>
                      <a:pPr algn="ctr">
                        <a:spcAft>
                          <a:spcPts val="0"/>
                        </a:spcAft>
                      </a:pPr>
                      <a:r>
                        <a:rPr lang="en-GB" sz="1400" dirty="0">
                          <a:effectLst/>
                          <a:latin typeface="Times" panose="02020603050405020304" pitchFamily="18" charset="0"/>
                          <a:cs typeface="Times" panose="02020603050405020304" pitchFamily="18" charset="0"/>
                        </a:rPr>
                        <a:t>11.</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0.2</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a:effectLst/>
                          <a:latin typeface="Times" panose="02020603050405020304" pitchFamily="18" charset="0"/>
                          <a:cs typeface="Times" panose="02020603050405020304" pitchFamily="18" charset="0"/>
                        </a:rPr>
                        <a:t>174.33</a:t>
                      </a:r>
                      <a:endParaRPr lang="en-IN" sz="140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191.6667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3255571614"/>
                  </a:ext>
                </a:extLst>
              </a:tr>
              <a:tr h="294884">
                <a:tc>
                  <a:txBody>
                    <a:bodyPr/>
                    <a:lstStyle/>
                    <a:p>
                      <a:pPr algn="ctr">
                        <a:spcAft>
                          <a:spcPts val="0"/>
                        </a:spcAft>
                      </a:pPr>
                      <a:r>
                        <a:rPr lang="en-GB" sz="1400" dirty="0">
                          <a:effectLst/>
                          <a:latin typeface="Times" panose="02020603050405020304" pitchFamily="18" charset="0"/>
                          <a:cs typeface="Times" panose="02020603050405020304" pitchFamily="18" charset="0"/>
                        </a:rPr>
                        <a:t>12.</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0.24</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a:effectLst/>
                          <a:latin typeface="Times" panose="02020603050405020304" pitchFamily="18" charset="0"/>
                          <a:cs typeface="Times" panose="02020603050405020304" pitchFamily="18" charset="0"/>
                        </a:rPr>
                        <a:t>179.6667</a:t>
                      </a:r>
                      <a:endParaRPr lang="en-IN" sz="140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199.33</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2524001351"/>
                  </a:ext>
                </a:extLst>
              </a:tr>
              <a:tr h="296760">
                <a:tc>
                  <a:txBody>
                    <a:bodyPr/>
                    <a:lstStyle/>
                    <a:p>
                      <a:pPr algn="ctr">
                        <a:spcAft>
                          <a:spcPts val="0"/>
                        </a:spcAft>
                      </a:pPr>
                      <a:r>
                        <a:rPr lang="en-GB" sz="1400" dirty="0">
                          <a:effectLst/>
                          <a:latin typeface="Times" panose="02020603050405020304" pitchFamily="18" charset="0"/>
                          <a:cs typeface="Times" panose="02020603050405020304" pitchFamily="18" charset="0"/>
                        </a:rPr>
                        <a:t>13.</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rowSpan="4">
                  <a:txBody>
                    <a:bodyPr/>
                    <a:lstStyle/>
                    <a:p>
                      <a:pPr algn="ctr">
                        <a:spcAft>
                          <a:spcPts val="0"/>
                        </a:spcAft>
                      </a:pPr>
                      <a:r>
                        <a:rPr lang="en-GB" sz="1400" dirty="0">
                          <a:effectLst/>
                          <a:latin typeface="Times" panose="02020603050405020304" pitchFamily="18" charset="0"/>
                          <a:cs typeface="Times" panose="02020603050405020304" pitchFamily="18" charset="0"/>
                        </a:rPr>
                        <a:t> </a:t>
                      </a:r>
                      <a:r>
                        <a:rPr lang="en-GB" sz="1400" dirty="0" smtClean="0">
                          <a:effectLst/>
                          <a:latin typeface="Times" panose="02020603050405020304" pitchFamily="18" charset="0"/>
                          <a:cs typeface="Times" panose="02020603050405020304" pitchFamily="18" charset="0"/>
                        </a:rPr>
                        <a:t>0.5</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0.1</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rowSpan="4">
                  <a:txBody>
                    <a:bodyPr/>
                    <a:lstStyle/>
                    <a:p>
                      <a:pPr algn="ctr">
                        <a:spcAft>
                          <a:spcPts val="0"/>
                        </a:spcAft>
                      </a:pPr>
                      <a:r>
                        <a:rPr lang="en-GB" sz="1400" dirty="0" smtClean="0">
                          <a:effectLst/>
                          <a:latin typeface="Times" panose="02020603050405020304" pitchFamily="18" charset="0"/>
                          <a:cs typeface="Times" panose="02020603050405020304" pitchFamily="18" charset="0"/>
                        </a:rPr>
                        <a:t>98.89</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150.6667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160.6667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2519315629"/>
                  </a:ext>
                </a:extLst>
              </a:tr>
              <a:tr h="314699">
                <a:tc>
                  <a:txBody>
                    <a:bodyPr/>
                    <a:lstStyle/>
                    <a:p>
                      <a:pPr algn="ctr">
                        <a:spcAft>
                          <a:spcPts val="0"/>
                        </a:spcAft>
                      </a:pPr>
                      <a:r>
                        <a:rPr lang="en-GB" sz="1400" dirty="0">
                          <a:effectLst/>
                          <a:latin typeface="Times" panose="02020603050405020304" pitchFamily="18" charset="0"/>
                          <a:cs typeface="Times" panose="02020603050405020304" pitchFamily="18" charset="0"/>
                        </a:rPr>
                        <a:t>14.</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0.14</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171</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182.3333</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3049424020"/>
                  </a:ext>
                </a:extLst>
              </a:tr>
              <a:tr h="296760">
                <a:tc>
                  <a:txBody>
                    <a:bodyPr/>
                    <a:lstStyle/>
                    <a:p>
                      <a:pPr algn="ctr">
                        <a:spcAft>
                          <a:spcPts val="0"/>
                        </a:spcAft>
                      </a:pPr>
                      <a:r>
                        <a:rPr lang="en-GB" sz="1400" dirty="0">
                          <a:effectLst/>
                          <a:latin typeface="Times" panose="02020603050405020304" pitchFamily="18" charset="0"/>
                          <a:cs typeface="Times" panose="02020603050405020304" pitchFamily="18" charset="0"/>
                        </a:rPr>
                        <a:t>15.</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0.2</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201</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223.33</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3997743754"/>
                  </a:ext>
                </a:extLst>
              </a:tr>
              <a:tr h="264747">
                <a:tc>
                  <a:txBody>
                    <a:bodyPr/>
                    <a:lstStyle/>
                    <a:p>
                      <a:pPr algn="ctr">
                        <a:spcAft>
                          <a:spcPts val="0"/>
                        </a:spcAft>
                      </a:pPr>
                      <a:r>
                        <a:rPr lang="en-GB" sz="1400" dirty="0">
                          <a:effectLst/>
                          <a:latin typeface="Times" panose="02020603050405020304" pitchFamily="18" charset="0"/>
                          <a:cs typeface="Times" panose="02020603050405020304" pitchFamily="18" charset="0"/>
                        </a:rPr>
                        <a:t>16.</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0.24</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vMerge="1">
                  <a:txBody>
                    <a:bodyPr/>
                    <a:lstStyle/>
                    <a:p>
                      <a:endParaRPr lang="en-IN"/>
                    </a:p>
                  </a:txBody>
                  <a:tcPr/>
                </a:tc>
                <a:tc>
                  <a:txBody>
                    <a:bodyPr/>
                    <a:lstStyle/>
                    <a:p>
                      <a:pPr algn="ctr">
                        <a:spcAft>
                          <a:spcPts val="0"/>
                        </a:spcAft>
                      </a:pPr>
                      <a:r>
                        <a:rPr lang="en-GB" sz="1400" dirty="0">
                          <a:effectLst/>
                          <a:latin typeface="Times" panose="02020603050405020304" pitchFamily="18" charset="0"/>
                          <a:cs typeface="Times" panose="02020603050405020304" pitchFamily="18" charset="0"/>
                        </a:rPr>
                        <a:t>198.6667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tc>
                  <a:txBody>
                    <a:bodyPr/>
                    <a:lstStyle/>
                    <a:p>
                      <a:pPr algn="ctr">
                        <a:spcAft>
                          <a:spcPts val="0"/>
                        </a:spcAft>
                      </a:pPr>
                      <a:r>
                        <a:rPr lang="en-GB" sz="1400" dirty="0">
                          <a:effectLst/>
                          <a:latin typeface="Times" panose="02020603050405020304" pitchFamily="18" charset="0"/>
                          <a:cs typeface="Times" panose="02020603050405020304" pitchFamily="18" charset="0"/>
                        </a:rPr>
                        <a:t>221.6667</a:t>
                      </a:r>
                      <a:endParaRPr lang="en-IN" sz="1400" dirty="0">
                        <a:effectLst/>
                        <a:latin typeface="Times" panose="02020603050405020304" pitchFamily="18" charset="0"/>
                        <a:ea typeface="Times New Roman" panose="02020603050405020304" pitchFamily="18" charset="0"/>
                        <a:cs typeface="Times" panose="02020603050405020304" pitchFamily="18" charset="0"/>
                      </a:endParaRPr>
                    </a:p>
                  </a:txBody>
                  <a:tcPr marL="66245" marR="66245" marT="0" marB="0" anchor="ctr"/>
                </a:tc>
                <a:extLst>
                  <a:ext uri="{0D108BD9-81ED-4DB2-BD59-A6C34878D82A}">
                    <a16:rowId xmlns:a16="http://schemas.microsoft.com/office/drawing/2014/main" val="4075725597"/>
                  </a:ext>
                </a:extLst>
              </a:tr>
            </a:tbl>
          </a:graphicData>
        </a:graphic>
      </p:graphicFrame>
      <p:sp>
        <p:nvSpPr>
          <p:cNvPr id="5" name="TextBox 4"/>
          <p:cNvSpPr txBox="1"/>
          <p:nvPr/>
        </p:nvSpPr>
        <p:spPr>
          <a:xfrm>
            <a:off x="3145923" y="6179698"/>
            <a:ext cx="6039853" cy="492443"/>
          </a:xfrm>
          <a:prstGeom prst="rect">
            <a:avLst/>
          </a:prstGeom>
          <a:noFill/>
        </p:spPr>
        <p:txBody>
          <a:bodyPr wrap="square" rtlCol="0">
            <a:spAutoFit/>
          </a:bodyPr>
          <a:lstStyle/>
          <a:p>
            <a:r>
              <a:rPr lang="en-IN" sz="2600" b="1" dirty="0" smtClean="0">
                <a:latin typeface="Times New Roman" panose="02020603050405020304" pitchFamily="18" charset="0"/>
                <a:cs typeface="Times New Roman" panose="02020603050405020304" pitchFamily="18" charset="0"/>
              </a:rPr>
              <a:t>Table 3. </a:t>
            </a:r>
            <a:r>
              <a:rPr lang="en-IN" sz="2600" dirty="0" smtClean="0">
                <a:latin typeface="Times New Roman" panose="02020603050405020304" pitchFamily="18" charset="0"/>
                <a:cs typeface="Times New Roman" panose="02020603050405020304" pitchFamily="18" charset="0"/>
              </a:rPr>
              <a:t>Machining Parameters considered.</a:t>
            </a:r>
            <a:endParaRPr lang="en-IN" sz="26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4A05761C-169E-484A-9DCB-C1CF961E2E8A}" type="datetime1">
              <a:rPr lang="en-IN" smtClean="0"/>
              <a:t>05-09-2018</a:t>
            </a:fld>
            <a:endParaRPr lang="en-IN"/>
          </a:p>
        </p:txBody>
      </p:sp>
      <p:sp>
        <p:nvSpPr>
          <p:cNvPr id="4" name="Slide Number Placeholder 3"/>
          <p:cNvSpPr>
            <a:spLocks noGrp="1"/>
          </p:cNvSpPr>
          <p:nvPr>
            <p:ph type="sldNum" sz="quarter" idx="12"/>
          </p:nvPr>
        </p:nvSpPr>
        <p:spPr/>
        <p:txBody>
          <a:bodyPr/>
          <a:lstStyle/>
          <a:p>
            <a:fld id="{2AC02E05-E77C-428F-8AD2-C742DD2752DB}" type="slidenum">
              <a:rPr lang="en-IN" smtClean="0"/>
              <a:t>22</a:t>
            </a:fld>
            <a:endParaRPr lang="en-IN"/>
          </a:p>
        </p:txBody>
      </p:sp>
    </p:spTree>
    <p:extLst>
      <p:ext uri="{BB962C8B-B14F-4D97-AF65-F5344CB8AC3E}">
        <p14:creationId xmlns:p14="http://schemas.microsoft.com/office/powerpoint/2010/main" val="249631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54298" y="364064"/>
            <a:ext cx="4809072" cy="2700795"/>
          </a:xfrm>
          <a:prstGeom prst="rect">
            <a:avLst/>
          </a:prstGeom>
          <a:ln w="3175" cap="sq">
            <a:solidFill>
              <a:schemeClr val="tx1"/>
            </a:solidFill>
            <a:prstDash val="solid"/>
            <a:miter lim="800000"/>
          </a:ln>
          <a:effectLst/>
        </p:spPr>
      </p:pic>
      <p:sp>
        <p:nvSpPr>
          <p:cNvPr id="2" name="Rectangle 1"/>
          <p:cNvSpPr/>
          <p:nvPr/>
        </p:nvSpPr>
        <p:spPr>
          <a:xfrm>
            <a:off x="2272011" y="6162487"/>
            <a:ext cx="8504572" cy="492443"/>
          </a:xfrm>
          <a:prstGeom prst="rect">
            <a:avLst/>
          </a:prstGeom>
        </p:spPr>
        <p:txBody>
          <a:bodyPr wrap="none">
            <a:spAutoFit/>
          </a:bodyPr>
          <a:lstStyle/>
          <a:p>
            <a:pPr algn="ctr"/>
            <a:r>
              <a:rPr lang="en-IN" sz="2600" b="1" dirty="0" smtClean="0">
                <a:latin typeface="Times New Roman" panose="02020603050405020304" pitchFamily="18" charset="0"/>
                <a:cs typeface="Times New Roman" panose="02020603050405020304" pitchFamily="18" charset="0"/>
              </a:rPr>
              <a:t>Fig 9. </a:t>
            </a:r>
            <a:r>
              <a:rPr lang="en-IN" sz="2600" dirty="0" smtClean="0">
                <a:latin typeface="Times New Roman" panose="02020603050405020304" pitchFamily="18" charset="0"/>
                <a:cs typeface="Times New Roman" panose="02020603050405020304" pitchFamily="18" charset="0"/>
              </a:rPr>
              <a:t>Cutting Force (N) vs Cutting Velocity (m/min) graphs. </a:t>
            </a:r>
            <a:endParaRPr lang="en-IN" sz="2600" dirty="0">
              <a:latin typeface="Times New Roman" panose="02020603050405020304" pitchFamily="18" charset="0"/>
              <a:cs typeface="Times New Roman" panose="02020603050405020304" pitchFamily="18" charset="0"/>
            </a:endParaRPr>
          </a:p>
        </p:txBody>
      </p:sp>
      <p:pic>
        <p:nvPicPr>
          <p:cNvPr id="4" name="Content Placeholder 3"/>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6253242" y="364064"/>
            <a:ext cx="4968716" cy="2700795"/>
          </a:xfrm>
          <a:prstGeom prst="rect">
            <a:avLst/>
          </a:prstGeom>
          <a:noFill/>
          <a:ln w="3175" cap="sq">
            <a:solidFill>
              <a:schemeClr val="tx1"/>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5" name="Content Placeholder 3"/>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854298" y="3197369"/>
            <a:ext cx="4809072" cy="2832608"/>
          </a:xfrm>
          <a:prstGeom prst="rect">
            <a:avLst/>
          </a:prstGeom>
          <a:noFill/>
          <a:ln w="3175" cap="sq">
            <a:solidFill>
              <a:schemeClr val="tx1"/>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6" name="Content Placeholder 3"/>
          <p:cNvPicPr>
            <a:picLocks/>
          </p:cNvPicPr>
          <p:nvPr/>
        </p:nvPicPr>
        <p:blipFill>
          <a:blip r:embed="rId5">
            <a:extLst>
              <a:ext uri="{28A0092B-C50C-407E-A947-70E740481C1C}">
                <a14:useLocalDpi xmlns:a14="http://schemas.microsoft.com/office/drawing/2010/main" val="0"/>
              </a:ext>
            </a:extLst>
          </a:blip>
          <a:stretch>
            <a:fillRect/>
          </a:stretch>
        </p:blipFill>
        <p:spPr bwMode="auto">
          <a:xfrm>
            <a:off x="6253242" y="3197369"/>
            <a:ext cx="4968717" cy="2832608"/>
          </a:xfrm>
          <a:prstGeom prst="rect">
            <a:avLst/>
          </a:prstGeom>
          <a:noFill/>
          <a:ln w="3175" cap="sq">
            <a:solidFill>
              <a:schemeClr val="tx1"/>
            </a:solidFill>
            <a:prstDash val="solid"/>
            <a:miter lim="800000"/>
          </a:ln>
          <a:effectLst/>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FA854DAE-D416-42F6-BDFC-150BA6E4F487}" type="datetime1">
              <a:rPr lang="en-IN" smtClean="0"/>
              <a:t>05-09-2018</a:t>
            </a:fld>
            <a:endParaRPr lang="en-IN"/>
          </a:p>
        </p:txBody>
      </p:sp>
      <p:sp>
        <p:nvSpPr>
          <p:cNvPr id="7" name="Slide Number Placeholder 6"/>
          <p:cNvSpPr>
            <a:spLocks noGrp="1"/>
          </p:cNvSpPr>
          <p:nvPr>
            <p:ph type="sldNum" sz="quarter" idx="12"/>
          </p:nvPr>
        </p:nvSpPr>
        <p:spPr/>
        <p:txBody>
          <a:bodyPr/>
          <a:lstStyle/>
          <a:p>
            <a:fld id="{2AC02E05-E77C-428F-8AD2-C742DD2752DB}" type="slidenum">
              <a:rPr lang="en-IN" smtClean="0"/>
              <a:t>23</a:t>
            </a:fld>
            <a:endParaRPr lang="en-IN"/>
          </a:p>
        </p:txBody>
      </p:sp>
    </p:spTree>
    <p:extLst>
      <p:ext uri="{BB962C8B-B14F-4D97-AF65-F5344CB8AC3E}">
        <p14:creationId xmlns:p14="http://schemas.microsoft.com/office/powerpoint/2010/main" val="27613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382"/>
            <a:ext cx="10515600" cy="549275"/>
          </a:xfrm>
        </p:spPr>
        <p:txBody>
          <a:bodyPr/>
          <a:lstStyle/>
          <a:p>
            <a:r>
              <a:rPr lang="en-IN" sz="3000" b="1" i="1" dirty="0" smtClean="0">
                <a:latin typeface="Times New Roman" panose="02020603050405020304" pitchFamily="18" charset="0"/>
                <a:cs typeface="Times New Roman" panose="02020603050405020304" pitchFamily="18" charset="0"/>
              </a:rPr>
              <a:t>d.</a:t>
            </a:r>
            <a:r>
              <a:rPr lang="en-IN" sz="3000" i="1" dirty="0" smtClean="0">
                <a:latin typeface="Times New Roman" panose="02020603050405020304" pitchFamily="18" charset="0"/>
                <a:cs typeface="Times New Roman" panose="02020603050405020304" pitchFamily="18" charset="0"/>
              </a:rPr>
              <a:t> Wear resistance analysis using FESEM and SEM</a:t>
            </a:r>
            <a:endParaRPr lang="en-IN" sz="30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829657"/>
            <a:ext cx="10515600" cy="5262563"/>
          </a:xfrm>
        </p:spPr>
        <p:txBody>
          <a:bodyPr>
            <a:normAutofit/>
          </a:bodyPr>
          <a:lstStyle/>
          <a:p>
            <a:pPr algn="just"/>
            <a:r>
              <a:rPr lang="en-IN" sz="2600" dirty="0" smtClean="0">
                <a:latin typeface="Times New Roman" panose="02020603050405020304" pitchFamily="18" charset="0"/>
                <a:cs typeface="Times New Roman" panose="02020603050405020304" pitchFamily="18" charset="0"/>
              </a:rPr>
              <a:t>In order to better understand the changes in surface topology especially in terms of Flank-Wear, Crater-Wear and BUE (Built Up Edges); FESEM and SEM were conducted. </a:t>
            </a:r>
            <a:endParaRPr lang="en-IN"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52247"/>
            <a:ext cx="10058400" cy="3497439"/>
          </a:xfrm>
          <a:prstGeom prst="rect">
            <a:avLst/>
          </a:prstGeom>
          <a:ln w="3175">
            <a:solidFill>
              <a:schemeClr val="tx1"/>
            </a:solidFill>
          </a:ln>
        </p:spPr>
      </p:pic>
      <p:sp>
        <p:nvSpPr>
          <p:cNvPr id="5" name="TextBox 4"/>
          <p:cNvSpPr txBox="1"/>
          <p:nvPr/>
        </p:nvSpPr>
        <p:spPr>
          <a:xfrm>
            <a:off x="767443" y="5649686"/>
            <a:ext cx="10657114" cy="492443"/>
          </a:xfrm>
          <a:prstGeom prst="rect">
            <a:avLst/>
          </a:prstGeom>
          <a:noFill/>
        </p:spPr>
        <p:txBody>
          <a:bodyPr wrap="square" rtlCol="0">
            <a:spAutoFit/>
          </a:bodyPr>
          <a:lstStyle/>
          <a:p>
            <a:pPr algn="ctr"/>
            <a:r>
              <a:rPr lang="en-IN" sz="2600" b="1" dirty="0" smtClean="0">
                <a:latin typeface="Times New Roman" panose="02020603050405020304" pitchFamily="18" charset="0"/>
                <a:cs typeface="Times New Roman" panose="02020603050405020304" pitchFamily="18" charset="0"/>
              </a:rPr>
              <a:t>Fig 13.  </a:t>
            </a:r>
            <a:r>
              <a:rPr lang="en-IN" sz="2600" dirty="0" smtClean="0">
                <a:latin typeface="Times New Roman" panose="02020603050405020304" pitchFamily="18" charset="0"/>
                <a:cs typeface="Times New Roman" panose="02020603050405020304" pitchFamily="18" charset="0"/>
              </a:rPr>
              <a:t>Comparison of BUE formation from images obtained by FESEM test. </a:t>
            </a:r>
            <a:endParaRPr lang="en-IN" sz="26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C9803515-768B-401C-B867-FE936F1203C4}" type="datetime1">
              <a:rPr lang="en-IN" smtClean="0"/>
              <a:t>05-09-2018</a:t>
            </a:fld>
            <a:endParaRPr lang="en-IN"/>
          </a:p>
        </p:txBody>
      </p:sp>
      <p:sp>
        <p:nvSpPr>
          <p:cNvPr id="7" name="Slide Number Placeholder 6"/>
          <p:cNvSpPr>
            <a:spLocks noGrp="1"/>
          </p:cNvSpPr>
          <p:nvPr>
            <p:ph type="sldNum" sz="quarter" idx="12"/>
          </p:nvPr>
        </p:nvSpPr>
        <p:spPr/>
        <p:txBody>
          <a:bodyPr/>
          <a:lstStyle/>
          <a:p>
            <a:fld id="{2AC02E05-E77C-428F-8AD2-C742DD2752DB}" type="slidenum">
              <a:rPr lang="en-IN" smtClean="0"/>
              <a:t>24</a:t>
            </a:fld>
            <a:endParaRPr lang="en-IN"/>
          </a:p>
        </p:txBody>
      </p:sp>
    </p:spTree>
    <p:extLst>
      <p:ext uri="{BB962C8B-B14F-4D97-AF65-F5344CB8AC3E}">
        <p14:creationId xmlns:p14="http://schemas.microsoft.com/office/powerpoint/2010/main" val="245708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1030514"/>
            <a:ext cx="10109200" cy="3730171"/>
          </a:xfrm>
          <a:ln w="3175">
            <a:solidFill>
              <a:schemeClr val="tx1"/>
            </a:solidFill>
          </a:ln>
        </p:spPr>
      </p:pic>
      <p:sp>
        <p:nvSpPr>
          <p:cNvPr id="2" name="Rectangle 1"/>
          <p:cNvSpPr/>
          <p:nvPr/>
        </p:nvSpPr>
        <p:spPr>
          <a:xfrm>
            <a:off x="1143001" y="5023439"/>
            <a:ext cx="10109200" cy="492443"/>
          </a:xfrm>
          <a:prstGeom prst="rect">
            <a:avLst/>
          </a:prstGeom>
        </p:spPr>
        <p:txBody>
          <a:bodyPr wrap="square">
            <a:spAutoFit/>
          </a:bodyPr>
          <a:lstStyle/>
          <a:p>
            <a:pPr algn="ctr"/>
            <a:r>
              <a:rPr lang="en-IN" sz="2600" b="1" dirty="0">
                <a:latin typeface="Times New Roman" panose="02020603050405020304" pitchFamily="18" charset="0"/>
                <a:cs typeface="Times New Roman" panose="02020603050405020304" pitchFamily="18" charset="0"/>
              </a:rPr>
              <a:t>Fig </a:t>
            </a:r>
            <a:r>
              <a:rPr lang="en-IN" sz="2600" b="1" dirty="0" smtClean="0">
                <a:latin typeface="Times New Roman" panose="02020603050405020304" pitchFamily="18" charset="0"/>
                <a:cs typeface="Times New Roman" panose="02020603050405020304" pitchFamily="18" charset="0"/>
              </a:rPr>
              <a:t>14.  </a:t>
            </a:r>
            <a:r>
              <a:rPr lang="en-IN" sz="2600" dirty="0">
                <a:latin typeface="Times New Roman" panose="02020603050405020304" pitchFamily="18" charset="0"/>
                <a:cs typeface="Times New Roman" panose="02020603050405020304" pitchFamily="18" charset="0"/>
              </a:rPr>
              <a:t>Comparison of </a:t>
            </a:r>
            <a:r>
              <a:rPr lang="en-IN" sz="2600" dirty="0" smtClean="0">
                <a:latin typeface="Times New Roman" panose="02020603050405020304" pitchFamily="18" charset="0"/>
                <a:cs typeface="Times New Roman" panose="02020603050405020304" pitchFamily="18" charset="0"/>
              </a:rPr>
              <a:t>Crater-Wear </a:t>
            </a:r>
            <a:r>
              <a:rPr lang="en-IN" sz="2600" dirty="0">
                <a:latin typeface="Times New Roman" panose="02020603050405020304" pitchFamily="18" charset="0"/>
                <a:cs typeface="Times New Roman" panose="02020603050405020304" pitchFamily="18" charset="0"/>
              </a:rPr>
              <a:t>from images obtained </a:t>
            </a:r>
            <a:r>
              <a:rPr lang="en-IN" sz="2600" dirty="0" smtClean="0">
                <a:latin typeface="Times New Roman" panose="02020603050405020304" pitchFamily="18" charset="0"/>
                <a:cs typeface="Times New Roman" panose="02020603050405020304" pitchFamily="18" charset="0"/>
              </a:rPr>
              <a:t>by </a:t>
            </a:r>
            <a:r>
              <a:rPr lang="en-IN" sz="2600" dirty="0">
                <a:latin typeface="Times New Roman" panose="02020603050405020304" pitchFamily="18" charset="0"/>
                <a:cs typeface="Times New Roman" panose="02020603050405020304" pitchFamily="18" charset="0"/>
              </a:rPr>
              <a:t>FESEM test</a:t>
            </a:r>
          </a:p>
        </p:txBody>
      </p:sp>
      <p:sp>
        <p:nvSpPr>
          <p:cNvPr id="3" name="Date Placeholder 2"/>
          <p:cNvSpPr>
            <a:spLocks noGrp="1"/>
          </p:cNvSpPr>
          <p:nvPr>
            <p:ph type="dt" sz="half" idx="10"/>
          </p:nvPr>
        </p:nvSpPr>
        <p:spPr/>
        <p:txBody>
          <a:bodyPr/>
          <a:lstStyle/>
          <a:p>
            <a:fld id="{EE29869F-51E4-4965-B86B-01E18314E745}"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25</a:t>
            </a:fld>
            <a:endParaRPr lang="en-IN"/>
          </a:p>
        </p:txBody>
      </p:sp>
    </p:spTree>
    <p:extLst>
      <p:ext uri="{BB962C8B-B14F-4D97-AF65-F5344CB8AC3E}">
        <p14:creationId xmlns:p14="http://schemas.microsoft.com/office/powerpoint/2010/main" val="144741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3770" y="1219200"/>
            <a:ext cx="9965247" cy="3334527"/>
          </a:xfrm>
          <a:ln w="3175">
            <a:solidFill>
              <a:schemeClr val="tx1"/>
            </a:solidFill>
          </a:ln>
        </p:spPr>
      </p:pic>
      <p:sp>
        <p:nvSpPr>
          <p:cNvPr id="2" name="Rectangle 1"/>
          <p:cNvSpPr/>
          <p:nvPr/>
        </p:nvSpPr>
        <p:spPr>
          <a:xfrm>
            <a:off x="974559" y="4793694"/>
            <a:ext cx="10084458" cy="492443"/>
          </a:xfrm>
          <a:prstGeom prst="rect">
            <a:avLst/>
          </a:prstGeom>
        </p:spPr>
        <p:txBody>
          <a:bodyPr wrap="square">
            <a:spAutoFit/>
          </a:bodyPr>
          <a:lstStyle/>
          <a:p>
            <a:pPr algn="ctr"/>
            <a:r>
              <a:rPr lang="en-IN" sz="2600" b="1" dirty="0">
                <a:latin typeface="Times New Roman" panose="02020603050405020304" pitchFamily="18" charset="0"/>
                <a:cs typeface="Times New Roman" panose="02020603050405020304" pitchFamily="18" charset="0"/>
              </a:rPr>
              <a:t>Fig </a:t>
            </a:r>
            <a:r>
              <a:rPr lang="en-IN" sz="2600" b="1" dirty="0" smtClean="0">
                <a:latin typeface="Times New Roman" panose="02020603050405020304" pitchFamily="18" charset="0"/>
                <a:cs typeface="Times New Roman" panose="02020603050405020304" pitchFamily="18" charset="0"/>
              </a:rPr>
              <a:t>15.  </a:t>
            </a:r>
            <a:r>
              <a:rPr lang="en-IN" sz="2600" dirty="0">
                <a:latin typeface="Times New Roman" panose="02020603050405020304" pitchFamily="18" charset="0"/>
                <a:cs typeface="Times New Roman" panose="02020603050405020304" pitchFamily="18" charset="0"/>
              </a:rPr>
              <a:t>Comparison </a:t>
            </a:r>
            <a:r>
              <a:rPr lang="en-IN" sz="2600" dirty="0" smtClean="0">
                <a:latin typeface="Times New Roman" panose="02020603050405020304" pitchFamily="18" charset="0"/>
                <a:cs typeface="Times New Roman" panose="02020603050405020304" pitchFamily="18" charset="0"/>
              </a:rPr>
              <a:t>of Flank-Wear </a:t>
            </a:r>
            <a:r>
              <a:rPr lang="en-IN" sz="2600" dirty="0">
                <a:latin typeface="Times New Roman" panose="02020603050405020304" pitchFamily="18" charset="0"/>
                <a:cs typeface="Times New Roman" panose="02020603050405020304" pitchFamily="18" charset="0"/>
              </a:rPr>
              <a:t>from images obtained </a:t>
            </a:r>
            <a:r>
              <a:rPr lang="en-IN" sz="2600" dirty="0" smtClean="0">
                <a:latin typeface="Times New Roman" panose="02020603050405020304" pitchFamily="18" charset="0"/>
                <a:cs typeface="Times New Roman" panose="02020603050405020304" pitchFamily="18" charset="0"/>
              </a:rPr>
              <a:t>by SEM </a:t>
            </a:r>
            <a:r>
              <a:rPr lang="en-IN" sz="2600" dirty="0">
                <a:latin typeface="Times New Roman" panose="02020603050405020304" pitchFamily="18" charset="0"/>
                <a:cs typeface="Times New Roman" panose="02020603050405020304" pitchFamily="18" charset="0"/>
              </a:rPr>
              <a:t>test</a:t>
            </a:r>
          </a:p>
        </p:txBody>
      </p:sp>
      <p:sp>
        <p:nvSpPr>
          <p:cNvPr id="3" name="Date Placeholder 2"/>
          <p:cNvSpPr>
            <a:spLocks noGrp="1"/>
          </p:cNvSpPr>
          <p:nvPr>
            <p:ph type="dt" sz="half" idx="10"/>
          </p:nvPr>
        </p:nvSpPr>
        <p:spPr/>
        <p:txBody>
          <a:bodyPr/>
          <a:lstStyle/>
          <a:p>
            <a:fld id="{265CF1DD-A517-4FEA-93F1-286337D96471}"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26</a:t>
            </a:fld>
            <a:endParaRPr lang="en-IN"/>
          </a:p>
        </p:txBody>
      </p:sp>
    </p:spTree>
    <p:extLst>
      <p:ext uri="{BB962C8B-B14F-4D97-AF65-F5344CB8AC3E}">
        <p14:creationId xmlns:p14="http://schemas.microsoft.com/office/powerpoint/2010/main" val="142343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0" y="365125"/>
            <a:ext cx="5842000" cy="650875"/>
          </a:xfrm>
        </p:spPr>
        <p:txBody>
          <a:bodyPr>
            <a:normAutofit/>
          </a:bodyPr>
          <a:lstStyle/>
          <a:p>
            <a:pPr algn="ctr"/>
            <a:r>
              <a:rPr lang="en-IN" sz="3000" b="1" dirty="0" smtClean="0">
                <a:latin typeface="Times New Roman" panose="02020603050405020304" pitchFamily="18" charset="0"/>
                <a:cs typeface="Times New Roman" panose="02020603050405020304" pitchFamily="18" charset="0"/>
              </a:rPr>
              <a:t>8. INFERENCES</a:t>
            </a:r>
            <a:endParaRPr lang="en-IN"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16000"/>
            <a:ext cx="10515600" cy="5160963"/>
          </a:xfrm>
        </p:spPr>
        <p:txBody>
          <a:bodyPr>
            <a:noAutofit/>
          </a:bodyPr>
          <a:lstStyle/>
          <a:p>
            <a:pPr lvl="0" algn="just">
              <a:buFont typeface="Wingdings" panose="05000000000000000000" pitchFamily="2" charset="2"/>
              <a:buChar char="§"/>
            </a:pPr>
            <a:r>
              <a:rPr lang="en-GB" sz="2600" dirty="0" smtClean="0">
                <a:latin typeface="Times New Roman" panose="02020603050405020304" pitchFamily="18" charset="0"/>
                <a:cs typeface="Times New Roman" panose="02020603050405020304" pitchFamily="18" charset="0"/>
              </a:rPr>
              <a:t>In order to enhance the cutting tool performance and to reduce the manufacturing cost, Cryogenic Treatment is an effective way which can be applied to various types of cutting tools.</a:t>
            </a:r>
          </a:p>
          <a:p>
            <a:pPr lvl="0" algn="just">
              <a:buFont typeface="Wingdings" panose="05000000000000000000" pitchFamily="2" charset="2"/>
              <a:buChar char="§"/>
            </a:pPr>
            <a:r>
              <a:rPr lang="en-GB" sz="2600" dirty="0" smtClean="0">
                <a:latin typeface="Times New Roman" panose="02020603050405020304" pitchFamily="18" charset="0"/>
                <a:cs typeface="Times New Roman" panose="02020603050405020304" pitchFamily="18" charset="0"/>
              </a:rPr>
              <a:t>Parameters like Soaking time, Soaking Temperature, Tempering Cycles and the duration plays an important role in order to obtain favourable outcomes out of Cryogenic Treatment. These factors can be further optimized to get maximum benefit out of the process. </a:t>
            </a:r>
            <a:endParaRPr lang="en-GB" sz="26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
            </a:pPr>
            <a:r>
              <a:rPr lang="en-GB" sz="2600" dirty="0" smtClean="0">
                <a:latin typeface="Times New Roman" panose="02020603050405020304" pitchFamily="18" charset="0"/>
                <a:cs typeface="Times New Roman" panose="02020603050405020304" pitchFamily="18" charset="0"/>
              </a:rPr>
              <a:t>Both </a:t>
            </a:r>
            <a:r>
              <a:rPr lang="en-GB" sz="2600" dirty="0">
                <a:latin typeface="Times New Roman" panose="02020603050405020304" pitchFamily="18" charset="0"/>
                <a:cs typeface="Times New Roman" panose="02020603050405020304" pitchFamily="18" charset="0"/>
              </a:rPr>
              <a:t>XRD and SEM results confirmed the increased precipitation of η-phase and densification of the binder phase.</a:t>
            </a:r>
            <a:endParaRPr lang="en-IN" sz="26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
            </a:pPr>
            <a:r>
              <a:rPr lang="en-GB" sz="2600" dirty="0">
                <a:latin typeface="Times New Roman" panose="02020603050405020304" pitchFamily="18" charset="0"/>
                <a:cs typeface="Times New Roman" panose="02020603050405020304" pitchFamily="18" charset="0"/>
              </a:rPr>
              <a:t>The hardness of the treated sample increased by 21.75 % as compared to the untreated one</a:t>
            </a:r>
            <a:r>
              <a:rPr lang="en-GB" sz="2600" dirty="0" smtClean="0">
                <a:latin typeface="Times New Roman" panose="02020603050405020304" pitchFamily="18" charset="0"/>
                <a:cs typeface="Times New Roman" panose="02020603050405020304" pitchFamily="18" charset="0"/>
              </a:rPr>
              <a:t>.</a:t>
            </a:r>
            <a:endParaRPr lang="en-IN" sz="2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5F662E54-C7B3-4672-97D7-E281A1DE083C}"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27</a:t>
            </a:fld>
            <a:endParaRPr lang="en-IN"/>
          </a:p>
        </p:txBody>
      </p:sp>
    </p:spTree>
    <p:extLst>
      <p:ext uri="{BB962C8B-B14F-4D97-AF65-F5344CB8AC3E}">
        <p14:creationId xmlns:p14="http://schemas.microsoft.com/office/powerpoint/2010/main" val="32350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7700"/>
            <a:ext cx="10515600" cy="5529263"/>
          </a:xfrm>
        </p:spPr>
        <p:txBody>
          <a:bodyPr>
            <a:normAutofit/>
          </a:bodyPr>
          <a:lstStyle/>
          <a:p>
            <a:pPr algn="just">
              <a:buFont typeface="Wingdings" panose="05000000000000000000" pitchFamily="2" charset="2"/>
              <a:buChar char="§"/>
            </a:pPr>
            <a:r>
              <a:rPr lang="en-GB" sz="2600" dirty="0">
                <a:latin typeface="Times New Roman" panose="02020603050405020304" pitchFamily="18" charset="0"/>
                <a:cs typeface="Times New Roman" panose="02020603050405020304" pitchFamily="18" charset="0"/>
              </a:rPr>
              <a:t>The cutting force reduced by 3 to 70 % in case of </a:t>
            </a:r>
            <a:r>
              <a:rPr lang="en-GB" sz="2600" dirty="0" smtClean="0">
                <a:latin typeface="Times New Roman" panose="02020603050405020304" pitchFamily="18" charset="0"/>
                <a:cs typeface="Times New Roman" panose="02020603050405020304" pitchFamily="18" charset="0"/>
              </a:rPr>
              <a:t>Cryogenically </a:t>
            </a:r>
            <a:r>
              <a:rPr lang="en-GB" sz="2600" dirty="0">
                <a:latin typeface="Times New Roman" panose="02020603050405020304" pitchFamily="18" charset="0"/>
                <a:cs typeface="Times New Roman" panose="02020603050405020304" pitchFamily="18" charset="0"/>
              </a:rPr>
              <a:t>treated insert</a:t>
            </a:r>
            <a:r>
              <a:rPr lang="en-GB" sz="2600" dirty="0" smtClean="0">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
            </a:pPr>
            <a:r>
              <a:rPr lang="en-GB" sz="2600" dirty="0" smtClean="0">
                <a:latin typeface="Times New Roman" panose="02020603050405020304" pitchFamily="18" charset="0"/>
                <a:cs typeface="Times New Roman" panose="02020603050405020304" pitchFamily="18" charset="0"/>
              </a:rPr>
              <a:t>FESEM </a:t>
            </a:r>
            <a:r>
              <a:rPr lang="en-GB" sz="2600" dirty="0">
                <a:latin typeface="Times New Roman" panose="02020603050405020304" pitchFamily="18" charset="0"/>
                <a:cs typeface="Times New Roman" panose="02020603050405020304" pitchFamily="18" charset="0"/>
              </a:rPr>
              <a:t>and SEM analysis revealed that the reduction in tool wear and Built-up-edge formation is relatively more prominent in the treated sample.</a:t>
            </a:r>
            <a:endParaRPr lang="en-IN"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IN" dirty="0">
              <a:latin typeface="Times New Roman" panose="02020603050405020304" pitchFamily="18" charset="0"/>
              <a:cs typeface="Times New Roman" panose="02020603050405020304" pitchFamily="18" charset="0"/>
            </a:endParaRPr>
          </a:p>
          <a:p>
            <a:endParaRPr lang="en-IN" dirty="0"/>
          </a:p>
        </p:txBody>
      </p:sp>
      <p:sp>
        <p:nvSpPr>
          <p:cNvPr id="2" name="Date Placeholder 1"/>
          <p:cNvSpPr>
            <a:spLocks noGrp="1"/>
          </p:cNvSpPr>
          <p:nvPr>
            <p:ph type="dt" sz="half" idx="10"/>
          </p:nvPr>
        </p:nvSpPr>
        <p:spPr/>
        <p:txBody>
          <a:bodyPr/>
          <a:lstStyle/>
          <a:p>
            <a:fld id="{D6F683B2-D6DA-4EDA-BE71-A08E2D071A02}" type="datetime1">
              <a:rPr lang="en-IN" smtClean="0"/>
              <a:t>05-09-2018</a:t>
            </a:fld>
            <a:endParaRPr lang="en-IN"/>
          </a:p>
        </p:txBody>
      </p:sp>
      <p:sp>
        <p:nvSpPr>
          <p:cNvPr id="4" name="Slide Number Placeholder 3"/>
          <p:cNvSpPr>
            <a:spLocks noGrp="1"/>
          </p:cNvSpPr>
          <p:nvPr>
            <p:ph type="sldNum" sz="quarter" idx="12"/>
          </p:nvPr>
        </p:nvSpPr>
        <p:spPr/>
        <p:txBody>
          <a:bodyPr/>
          <a:lstStyle/>
          <a:p>
            <a:fld id="{2AC02E05-E77C-428F-8AD2-C742DD2752DB}" type="slidenum">
              <a:rPr lang="en-IN" smtClean="0"/>
              <a:t>28</a:t>
            </a:fld>
            <a:endParaRPr lang="en-IN"/>
          </a:p>
        </p:txBody>
      </p:sp>
    </p:spTree>
    <p:extLst>
      <p:ext uri="{BB962C8B-B14F-4D97-AF65-F5344CB8AC3E}">
        <p14:creationId xmlns:p14="http://schemas.microsoft.com/office/powerpoint/2010/main" val="74296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273" y="365125"/>
            <a:ext cx="10515600" cy="892175"/>
          </a:xfrm>
        </p:spPr>
        <p:txBody>
          <a:bodyPr>
            <a:normAutofit/>
          </a:bodyPr>
          <a:lstStyle/>
          <a:p>
            <a:r>
              <a:rPr lang="en-IN" sz="3000" b="1" dirty="0" smtClean="0">
                <a:latin typeface="Times New Roman" panose="02020603050405020304" pitchFamily="18" charset="0"/>
                <a:cs typeface="Times New Roman" panose="02020603050405020304" pitchFamily="18" charset="0"/>
              </a:rPr>
              <a:t>9. FUTURE SCOPE OF WORK</a:t>
            </a:r>
            <a:endParaRPr lang="en-IN"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57300"/>
            <a:ext cx="10515600" cy="4919663"/>
          </a:xfrm>
        </p:spPr>
        <p:txBody>
          <a:bodyPr>
            <a:noAutofit/>
          </a:bodyPr>
          <a:lstStyle/>
          <a:p>
            <a:pPr marL="0" indent="0" algn="just">
              <a:buNone/>
            </a:pPr>
            <a:r>
              <a:rPr lang="en-US" sz="2600" dirty="0" smtClean="0">
                <a:latin typeface="Times New Roman" panose="02020603050405020304" pitchFamily="18" charset="0"/>
                <a:cs typeface="Times New Roman" panose="02020603050405020304" pitchFamily="18" charset="0"/>
              </a:rPr>
              <a:t>Analysis </a:t>
            </a:r>
            <a:r>
              <a:rPr lang="en-US" sz="2600" dirty="0">
                <a:latin typeface="Times New Roman" panose="02020603050405020304" pitchFamily="18" charset="0"/>
                <a:cs typeface="Times New Roman" panose="02020603050405020304" pitchFamily="18" charset="0"/>
              </a:rPr>
              <a:t>of the results obtained from the current work suggests several feasible extensions to the research. Some of them are listed below</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M</a:t>
            </a:r>
            <a:r>
              <a:rPr lang="en-US" sz="2600" dirty="0" smtClean="0">
                <a:latin typeface="Times New Roman" panose="02020603050405020304" pitchFamily="18" charset="0"/>
                <a:cs typeface="Times New Roman" panose="02020603050405020304" pitchFamily="18" charset="0"/>
              </a:rPr>
              <a:t>inimum </a:t>
            </a:r>
            <a:r>
              <a:rPr lang="en-US" sz="2600" dirty="0">
                <a:latin typeface="Times New Roman" panose="02020603050405020304" pitchFamily="18" charset="0"/>
                <a:cs typeface="Times New Roman" panose="02020603050405020304" pitchFamily="18" charset="0"/>
              </a:rPr>
              <a:t>possible soaking temperature </a:t>
            </a:r>
            <a:r>
              <a:rPr lang="en-US" sz="2600" dirty="0" smtClean="0">
                <a:latin typeface="Times New Roman" panose="02020603050405020304" pitchFamily="18" charset="0"/>
                <a:cs typeface="Times New Roman" panose="02020603050405020304" pitchFamily="18" charset="0"/>
              </a:rPr>
              <a:t>may be </a:t>
            </a:r>
            <a:r>
              <a:rPr lang="en-US" sz="2600" dirty="0">
                <a:latin typeface="Times New Roman" panose="02020603050405020304" pitchFamily="18" charset="0"/>
                <a:cs typeface="Times New Roman" panose="02020603050405020304" pitchFamily="18" charset="0"/>
              </a:rPr>
              <a:t>beneficial to improve the </a:t>
            </a:r>
            <a:r>
              <a:rPr lang="en-US" sz="2600" dirty="0" smtClean="0">
                <a:latin typeface="Times New Roman" panose="02020603050405020304" pitchFamily="18" charset="0"/>
                <a:cs typeface="Times New Roman" panose="02020603050405020304" pitchFamily="18" charset="0"/>
              </a:rPr>
              <a:t>properties of </a:t>
            </a:r>
            <a:r>
              <a:rPr lang="en-US" sz="2600" smtClean="0">
                <a:latin typeface="Times New Roman" panose="02020603050405020304" pitchFamily="18" charset="0"/>
                <a:cs typeface="Times New Roman" panose="02020603050405020304" pitchFamily="18" charset="0"/>
              </a:rPr>
              <a:t>the materials. </a:t>
            </a:r>
            <a:r>
              <a:rPr lang="en-US" sz="2600" dirty="0">
                <a:latin typeface="Times New Roman" panose="02020603050405020304" pitchFamily="18" charset="0"/>
                <a:cs typeface="Times New Roman" panose="02020603050405020304" pitchFamily="18" charset="0"/>
              </a:rPr>
              <a:t>Application of other cooling media like Hydrogen and Helium which can further reduce the soaking temperature also needs to be investigated</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600" b="1"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Combined effect of surface coatings and </a:t>
            </a:r>
            <a:r>
              <a:rPr lang="en-US" sz="2600" dirty="0" smtClean="0">
                <a:latin typeface="Times New Roman" panose="02020603050405020304" pitchFamily="18" charset="0"/>
                <a:cs typeface="Times New Roman" panose="02020603050405020304" pitchFamily="18" charset="0"/>
              </a:rPr>
              <a:t>Cryogenic </a:t>
            </a:r>
            <a:r>
              <a:rPr lang="en-US" sz="2600" dirty="0">
                <a:latin typeface="Times New Roman" panose="02020603050405020304" pitchFamily="18" charset="0"/>
                <a:cs typeface="Times New Roman" panose="02020603050405020304" pitchFamily="18" charset="0"/>
              </a:rPr>
              <a:t>treatment may further enhance the tool life</a:t>
            </a:r>
            <a:r>
              <a:rPr lang="en-US" sz="26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Also the optimized thickness of the surface coating coupled with Cryogenic treatment can improve turning performance.</a:t>
            </a:r>
          </a:p>
          <a:p>
            <a:pPr algn="just">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endParaRPr lang="en-IN" sz="2600" dirty="0"/>
          </a:p>
        </p:txBody>
      </p:sp>
      <p:sp>
        <p:nvSpPr>
          <p:cNvPr id="4" name="Date Placeholder 3"/>
          <p:cNvSpPr>
            <a:spLocks noGrp="1"/>
          </p:cNvSpPr>
          <p:nvPr>
            <p:ph type="dt" sz="half" idx="10"/>
          </p:nvPr>
        </p:nvSpPr>
        <p:spPr/>
        <p:txBody>
          <a:bodyPr/>
          <a:lstStyle/>
          <a:p>
            <a:fld id="{7BE99521-5885-4FD8-9F64-42657B6A0E5B}"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29</a:t>
            </a:fld>
            <a:endParaRPr lang="en-IN"/>
          </a:p>
        </p:txBody>
      </p:sp>
    </p:spTree>
    <p:extLst>
      <p:ext uri="{BB962C8B-B14F-4D97-AF65-F5344CB8AC3E}">
        <p14:creationId xmlns:p14="http://schemas.microsoft.com/office/powerpoint/2010/main" val="23406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66556"/>
            <a:ext cx="10718800" cy="765175"/>
          </a:xfrm>
        </p:spPr>
        <p:txBody>
          <a:bodyPr>
            <a:noAutofit/>
          </a:bodyPr>
          <a:lstStyle/>
          <a:p>
            <a:pPr algn="ct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1. </a:t>
            </a:r>
            <a:r>
              <a:rPr lang="en-IN" sz="3200" b="1" dirty="0" smtClean="0">
                <a:solidFill>
                  <a:schemeClr val="accent6">
                    <a:lumMod val="75000"/>
                  </a:schemeClr>
                </a:solidFill>
                <a:latin typeface="Times New Roman" panose="02020603050405020304" pitchFamily="18" charset="0"/>
                <a:cs typeface="Times New Roman" panose="02020603050405020304" pitchFamily="18" charset="0"/>
              </a:rPr>
              <a:t>INTRODUCTION TO CRYOGENICS TREATMENT. </a:t>
            </a:r>
            <a:br>
              <a:rPr lang="en-IN" sz="3200" b="1" dirty="0" smtClean="0">
                <a:solidFill>
                  <a:schemeClr val="accent6">
                    <a:lumMod val="75000"/>
                  </a:schemeClr>
                </a:solidFill>
                <a:latin typeface="Times New Roman" panose="02020603050405020304" pitchFamily="18" charset="0"/>
                <a:cs typeface="Times New Roman" panose="02020603050405020304" pitchFamily="18" charset="0"/>
              </a:rPr>
            </a:br>
            <a:endParaRPr lang="en-IN"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1200" y="1028700"/>
            <a:ext cx="10718800" cy="5397500"/>
          </a:xfrm>
        </p:spPr>
        <p:txBody>
          <a:bodyPr>
            <a:normAutofit/>
          </a:bodyPr>
          <a:lstStyle/>
          <a:p>
            <a:pPr algn="just">
              <a:buFont typeface="Wingdings" panose="05000000000000000000" pitchFamily="2" charset="2"/>
              <a:buChar char="§"/>
            </a:pPr>
            <a:r>
              <a:rPr lang="en-US" sz="2600" dirty="0">
                <a:latin typeface="Times" panose="02020603050405020304" pitchFamily="18" charset="0"/>
                <a:cs typeface="Times" panose="02020603050405020304" pitchFamily="18" charset="0"/>
              </a:rPr>
              <a:t>‘Cryogenics’ is the branch of physics and engineering that involves the study of very low temperature, its production, application and how materials respond at those temperatures ranges</a:t>
            </a:r>
            <a:r>
              <a:rPr lang="en-US" sz="2600" dirty="0" smtClean="0">
                <a:latin typeface="Times" panose="02020603050405020304" pitchFamily="18" charset="0"/>
                <a:cs typeface="Times" panose="02020603050405020304" pitchFamily="18" charset="0"/>
              </a:rPr>
              <a:t>.</a:t>
            </a:r>
            <a:endParaRPr lang="en-IN" sz="2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IN" sz="2600" dirty="0" smtClean="0">
                <a:latin typeface="Times New Roman" panose="02020603050405020304" pitchFamily="18" charset="0"/>
                <a:cs typeface="Times New Roman" panose="02020603050405020304" pitchFamily="18" charset="0"/>
              </a:rPr>
              <a:t>Cryogenic Treatment started in 1930’s and 1940’s when scientists found that by dipping some metals in liquid Nitrogen, they could enhance the material properties such as hardness, thermal conductivity, toughness etc.</a:t>
            </a:r>
          </a:p>
          <a:p>
            <a:pPr marL="0" indent="0" algn="just">
              <a:buNone/>
            </a:pPr>
            <a:r>
              <a:rPr lang="en-US" sz="2600" b="1" dirty="0" smtClean="0">
                <a:solidFill>
                  <a:schemeClr val="accent6">
                    <a:lumMod val="75000"/>
                  </a:schemeClr>
                </a:solidFill>
                <a:latin typeface="Times New Roman" panose="02020603050405020304" pitchFamily="18" charset="0"/>
                <a:cs typeface="Times New Roman" panose="02020603050405020304" pitchFamily="18" charset="0"/>
              </a:rPr>
              <a:t>Classification (on the basis of temperature range) : </a:t>
            </a:r>
          </a:p>
          <a:p>
            <a:pPr marL="0" indent="0" algn="just">
              <a:buNone/>
            </a:pPr>
            <a:r>
              <a:rPr lang="en-US" sz="2600" b="1" i="1" dirty="0" smtClean="0">
                <a:solidFill>
                  <a:prstClr val="black"/>
                </a:solidFill>
                <a:latin typeface="Times New Roman" panose="02020603050405020304" pitchFamily="18" charset="0"/>
                <a:cs typeface="Times New Roman" panose="02020603050405020304" pitchFamily="18" charset="0"/>
              </a:rPr>
              <a:t>Shallow Cryogenic Treatment : -</a:t>
            </a:r>
            <a:r>
              <a:rPr lang="en-US" sz="2600" dirty="0" smtClean="0">
                <a:solidFill>
                  <a:prstClr val="black"/>
                </a:solidFill>
                <a:latin typeface="Times New Roman" panose="02020603050405020304" pitchFamily="18" charset="0"/>
                <a:cs typeface="Times New Roman" panose="02020603050405020304" pitchFamily="18" charset="0"/>
              </a:rPr>
              <a:t>80 </a:t>
            </a:r>
            <a:r>
              <a:rPr lang="en-US" sz="2600" dirty="0">
                <a:solidFill>
                  <a:prstClr val="black"/>
                </a:solidFill>
                <a:latin typeface="Times New Roman" panose="02020603050405020304" pitchFamily="18" charset="0"/>
                <a:cs typeface="Times New Roman" panose="02020603050405020304" pitchFamily="18" charset="0"/>
              </a:rPr>
              <a:t>°C to </a:t>
            </a:r>
            <a:r>
              <a:rPr lang="en-US" sz="2600" dirty="0" smtClean="0">
                <a:solidFill>
                  <a:prstClr val="black"/>
                </a:solidFill>
                <a:latin typeface="Times New Roman" panose="02020603050405020304" pitchFamily="18" charset="0"/>
                <a:cs typeface="Times New Roman" panose="02020603050405020304" pitchFamily="18" charset="0"/>
              </a:rPr>
              <a:t>-140 </a:t>
            </a:r>
            <a:r>
              <a:rPr lang="en-US" sz="2600" dirty="0">
                <a:solidFill>
                  <a:prstClr val="black"/>
                </a:solidFill>
                <a:latin typeface="Times New Roman" panose="02020603050405020304" pitchFamily="18" charset="0"/>
                <a:cs typeface="Times New Roman" panose="02020603050405020304" pitchFamily="18" charset="0"/>
              </a:rPr>
              <a:t>°</a:t>
            </a:r>
            <a:r>
              <a:rPr lang="en-US" sz="2600" dirty="0" smtClean="0">
                <a:solidFill>
                  <a:prstClr val="black"/>
                </a:solidFill>
                <a:latin typeface="Times New Roman" panose="02020603050405020304" pitchFamily="18" charset="0"/>
                <a:cs typeface="Times New Roman" panose="02020603050405020304" pitchFamily="18" charset="0"/>
              </a:rPr>
              <a:t>C. </a:t>
            </a:r>
          </a:p>
          <a:p>
            <a:pPr marL="0" indent="0" algn="just">
              <a:buNone/>
            </a:pPr>
            <a:r>
              <a:rPr lang="en-US" sz="2600" b="1" i="1" dirty="0" smtClean="0">
                <a:solidFill>
                  <a:prstClr val="black"/>
                </a:solidFill>
                <a:latin typeface="Times New Roman" panose="02020603050405020304" pitchFamily="18" charset="0"/>
                <a:cs typeface="Times New Roman" panose="02020603050405020304" pitchFamily="18" charset="0"/>
              </a:rPr>
              <a:t>Deep Cryogenic Treatment : </a:t>
            </a:r>
            <a:r>
              <a:rPr lang="en-US" sz="2600" dirty="0" smtClean="0">
                <a:solidFill>
                  <a:prstClr val="black"/>
                </a:solidFill>
                <a:latin typeface="Times New Roman" panose="02020603050405020304" pitchFamily="18" charset="0"/>
                <a:cs typeface="Times New Roman" panose="02020603050405020304" pitchFamily="18" charset="0"/>
              </a:rPr>
              <a:t>-140 </a:t>
            </a:r>
            <a:r>
              <a:rPr lang="en-US" sz="2600" dirty="0">
                <a:solidFill>
                  <a:prstClr val="black"/>
                </a:solidFill>
                <a:latin typeface="Times New Roman" panose="02020603050405020304" pitchFamily="18" charset="0"/>
                <a:cs typeface="Times New Roman" panose="02020603050405020304" pitchFamily="18" charset="0"/>
              </a:rPr>
              <a:t>°C to </a:t>
            </a:r>
            <a:r>
              <a:rPr lang="en-US" sz="2600" dirty="0" smtClean="0">
                <a:solidFill>
                  <a:prstClr val="black"/>
                </a:solidFill>
                <a:latin typeface="Times New Roman" panose="02020603050405020304" pitchFamily="18" charset="0"/>
                <a:cs typeface="Times New Roman" panose="02020603050405020304" pitchFamily="18" charset="0"/>
              </a:rPr>
              <a:t>-196 </a:t>
            </a:r>
            <a:r>
              <a:rPr lang="en-US" sz="2600" dirty="0">
                <a:solidFill>
                  <a:prstClr val="black"/>
                </a:solidFill>
                <a:latin typeface="Times New Roman" panose="02020603050405020304" pitchFamily="18" charset="0"/>
                <a:cs typeface="Times New Roman" panose="02020603050405020304" pitchFamily="18" charset="0"/>
              </a:rPr>
              <a:t>°</a:t>
            </a:r>
            <a:r>
              <a:rPr lang="en-US" sz="2600" dirty="0" smtClean="0">
                <a:solidFill>
                  <a:prstClr val="black"/>
                </a:solidFill>
                <a:latin typeface="Times New Roman" panose="02020603050405020304" pitchFamily="18" charset="0"/>
                <a:cs typeface="Times New Roman" panose="02020603050405020304" pitchFamily="18" charset="0"/>
              </a:rPr>
              <a:t>C. </a:t>
            </a:r>
            <a:endParaRPr lang="en-US" sz="2600" dirty="0">
              <a:solidFill>
                <a:prstClr val="black"/>
              </a:solidFill>
              <a:latin typeface="Times New Roman" panose="02020603050405020304" pitchFamily="18" charset="0"/>
              <a:cs typeface="Times New Roman" panose="02020603050405020304" pitchFamily="18" charset="0"/>
            </a:endParaRPr>
          </a:p>
          <a:p>
            <a:pPr marL="0" indent="0" algn="just">
              <a:buNone/>
            </a:pPr>
            <a:r>
              <a:rPr lang="en-IN" sz="2600" dirty="0">
                <a:latin typeface="Times New Roman" panose="02020603050405020304" pitchFamily="18" charset="0"/>
                <a:cs typeface="Times New Roman" panose="02020603050405020304" pitchFamily="18" charset="0"/>
              </a:rPr>
              <a:t>Both the treatments are beneficial for different types of material and material respond differently to different Cryogenic treatments.</a:t>
            </a:r>
          </a:p>
          <a:p>
            <a:pPr marL="0" indent="0" algn="just">
              <a:buNone/>
            </a:pPr>
            <a:endParaRPr lang="en-US" sz="2600" b="1" i="1" dirty="0" smtClean="0">
              <a:solidFill>
                <a:prstClr val="black"/>
              </a:solidFill>
              <a:latin typeface="Times New Roman" panose="02020603050405020304" pitchFamily="18" charset="0"/>
              <a:cs typeface="Times New Roman" panose="02020603050405020304" pitchFamily="18" charset="0"/>
            </a:endParaRPr>
          </a:p>
          <a:p>
            <a:pPr marL="0" indent="0" algn="just">
              <a:buNone/>
            </a:pPr>
            <a:endParaRPr lang="en-IN" sz="2600" dirty="0" smtClean="0">
              <a:latin typeface="Times New Roman" panose="02020603050405020304" pitchFamily="18" charset="0"/>
              <a:cs typeface="Times New Roman" panose="02020603050405020304" pitchFamily="18" charset="0"/>
            </a:endParaRPr>
          </a:p>
          <a:p>
            <a:pPr marL="0" indent="0">
              <a:buNone/>
            </a:pPr>
            <a:endParaRPr lang="en-IN" sz="2600" b="1" dirty="0" smtClean="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FAE621E-7D62-4C04-A19D-CA7E9DDCE4F0}"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3</a:t>
            </a:fld>
            <a:endParaRPr lang="en-IN"/>
          </a:p>
        </p:txBody>
      </p:sp>
    </p:spTree>
    <p:extLst>
      <p:ext uri="{BB962C8B-B14F-4D97-AF65-F5344CB8AC3E}">
        <p14:creationId xmlns:p14="http://schemas.microsoft.com/office/powerpoint/2010/main" val="381667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1800"/>
            <a:ext cx="10515600" cy="5745163"/>
          </a:xfrm>
        </p:spPr>
        <p:txBody>
          <a:bodyPr/>
          <a:lstStyle/>
          <a:p>
            <a:pPr algn="just">
              <a:buFont typeface="Wingdings" panose="05000000000000000000" pitchFamily="2" charset="2"/>
              <a:buChar char="§"/>
            </a:pPr>
            <a:r>
              <a:rPr lang="en-US" sz="2600" dirty="0" smtClean="0">
                <a:latin typeface="Times New Roman" panose="02020603050405020304" pitchFamily="18" charset="0"/>
                <a:cs typeface="Times New Roman" panose="02020603050405020304" pitchFamily="18" charset="0"/>
              </a:rPr>
              <a:t>Microstructural </a:t>
            </a:r>
            <a:r>
              <a:rPr lang="en-US" sz="2600" dirty="0">
                <a:latin typeface="Times New Roman" panose="02020603050405020304" pitchFamily="18" charset="0"/>
                <a:cs typeface="Times New Roman" panose="02020603050405020304" pitchFamily="18" charset="0"/>
              </a:rPr>
              <a:t>studies at higher magnifications, which can be done by using equipment such as </a:t>
            </a:r>
            <a:r>
              <a:rPr lang="en-US" sz="2600" dirty="0" smtClean="0">
                <a:latin typeface="Times New Roman" panose="02020603050405020304" pitchFamily="18" charset="0"/>
                <a:cs typeface="Times New Roman" panose="02020603050405020304" pitchFamily="18" charset="0"/>
              </a:rPr>
              <a:t>Transmission Electron Microscopes (TEM), </a:t>
            </a:r>
            <a:r>
              <a:rPr lang="en-US" sz="2600" dirty="0">
                <a:latin typeface="Times New Roman" panose="02020603050405020304" pitchFamily="18" charset="0"/>
                <a:cs typeface="Times New Roman" panose="02020603050405020304" pitchFamily="18" charset="0"/>
              </a:rPr>
              <a:t>could be done to provide insights into changes in the microstructure at an intra-granular level. </a:t>
            </a:r>
          </a:p>
          <a:p>
            <a:endParaRPr lang="en-IN" dirty="0"/>
          </a:p>
        </p:txBody>
      </p:sp>
      <p:sp>
        <p:nvSpPr>
          <p:cNvPr id="2" name="Date Placeholder 1"/>
          <p:cNvSpPr>
            <a:spLocks noGrp="1"/>
          </p:cNvSpPr>
          <p:nvPr>
            <p:ph type="dt" sz="half" idx="10"/>
          </p:nvPr>
        </p:nvSpPr>
        <p:spPr/>
        <p:txBody>
          <a:bodyPr/>
          <a:lstStyle/>
          <a:p>
            <a:fld id="{DD373FD6-D77A-4CC4-A471-022BF6ED5CE7}" type="datetime1">
              <a:rPr lang="en-IN" smtClean="0"/>
              <a:t>05-09-2018</a:t>
            </a:fld>
            <a:endParaRPr lang="en-IN"/>
          </a:p>
        </p:txBody>
      </p:sp>
      <p:sp>
        <p:nvSpPr>
          <p:cNvPr id="4" name="Slide Number Placeholder 3"/>
          <p:cNvSpPr>
            <a:spLocks noGrp="1"/>
          </p:cNvSpPr>
          <p:nvPr>
            <p:ph type="sldNum" sz="quarter" idx="12"/>
          </p:nvPr>
        </p:nvSpPr>
        <p:spPr/>
        <p:txBody>
          <a:bodyPr/>
          <a:lstStyle/>
          <a:p>
            <a:fld id="{2AC02E05-E77C-428F-8AD2-C742DD2752DB}" type="slidenum">
              <a:rPr lang="en-IN" smtClean="0"/>
              <a:t>30</a:t>
            </a:fld>
            <a:endParaRPr lang="en-IN"/>
          </a:p>
        </p:txBody>
      </p:sp>
    </p:spTree>
    <p:extLst>
      <p:ext uri="{BB962C8B-B14F-4D97-AF65-F5344CB8AC3E}">
        <p14:creationId xmlns:p14="http://schemas.microsoft.com/office/powerpoint/2010/main" val="401635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575"/>
          </a:xfrm>
        </p:spPr>
        <p:txBody>
          <a:bodyPr>
            <a:normAutofit fontScale="90000"/>
          </a:bodyPr>
          <a:lstStyle/>
          <a:p>
            <a:r>
              <a:rPr lang="en-US" sz="3000" b="1" dirty="0" smtClean="0">
                <a:latin typeface="Times New Roman" panose="02020603050405020304" pitchFamily="18" charset="0"/>
                <a:cs typeface="Times New Roman" panose="02020603050405020304" pitchFamily="18" charset="0"/>
              </a:rPr>
              <a:t>10. REFERENCES.</a:t>
            </a:r>
            <a:r>
              <a:rPr lang="en-US" sz="3000" dirty="0" smtClean="0">
                <a:latin typeface="Times New Roman" panose="02020603050405020304" pitchFamily="18" charset="0"/>
                <a:cs typeface="Times New Roman" panose="02020603050405020304" pitchFamily="18" charset="0"/>
              </a:rPr>
              <a:t/>
            </a:r>
            <a:br>
              <a:rPr lang="en-US" sz="3000" dirty="0" smtClean="0">
                <a:latin typeface="Times New Roman" panose="02020603050405020304" pitchFamily="18" charset="0"/>
                <a:cs typeface="Times New Roman" panose="02020603050405020304" pitchFamily="18" charset="0"/>
              </a:rPr>
            </a:br>
            <a:endParaRPr lang="en-IN" sz="3000" dirty="0"/>
          </a:p>
        </p:txBody>
      </p:sp>
      <p:sp>
        <p:nvSpPr>
          <p:cNvPr id="3" name="Content Placeholder 2"/>
          <p:cNvSpPr>
            <a:spLocks noGrp="1"/>
          </p:cNvSpPr>
          <p:nvPr>
            <p:ph idx="1"/>
          </p:nvPr>
        </p:nvSpPr>
        <p:spPr>
          <a:xfrm>
            <a:off x="838200" y="1079500"/>
            <a:ext cx="10515600" cy="5097463"/>
          </a:xfrm>
        </p:spPr>
        <p:txBody>
          <a:bodyPr>
            <a:noAutofit/>
          </a:bodyPr>
          <a:lstStyle/>
          <a:p>
            <a:pPr marL="0" indent="0" algn="just">
              <a:buNone/>
            </a:pPr>
            <a:r>
              <a:rPr lang="en-GB" sz="2600" dirty="0" smtClean="0">
                <a:latin typeface="Times New Roman" panose="02020603050405020304" pitchFamily="18" charset="0"/>
                <a:cs typeface="Times New Roman" panose="02020603050405020304" pitchFamily="18" charset="0"/>
              </a:rPr>
              <a:t>[1]   </a:t>
            </a:r>
            <a:r>
              <a:rPr lang="en-GB" sz="2600" dirty="0" err="1" smtClean="0">
                <a:latin typeface="Times New Roman" panose="02020603050405020304" pitchFamily="18" charset="0"/>
                <a:cs typeface="Times New Roman" panose="02020603050405020304" pitchFamily="18" charset="0"/>
              </a:rPr>
              <a:t>Baldessera</a:t>
            </a:r>
            <a:r>
              <a:rPr lang="en-GB" sz="2600" dirty="0" smtClean="0">
                <a:latin typeface="Times New Roman" panose="02020603050405020304" pitchFamily="18" charset="0"/>
                <a:cs typeface="Times New Roman" panose="02020603050405020304" pitchFamily="18" charset="0"/>
              </a:rPr>
              <a:t> P and </a:t>
            </a:r>
            <a:r>
              <a:rPr lang="en-GB" sz="2600" dirty="0" err="1">
                <a:latin typeface="Times New Roman" panose="02020603050405020304" pitchFamily="18" charset="0"/>
                <a:cs typeface="Times New Roman" panose="02020603050405020304" pitchFamily="18" charset="0"/>
              </a:rPr>
              <a:t>Delprete</a:t>
            </a:r>
            <a:r>
              <a:rPr lang="en-GB" sz="2600" dirty="0">
                <a:latin typeface="Times New Roman" panose="02020603050405020304" pitchFamily="18" charset="0"/>
                <a:cs typeface="Times New Roman" panose="02020603050405020304" pitchFamily="18" charset="0"/>
              </a:rPr>
              <a:t> </a:t>
            </a:r>
            <a:r>
              <a:rPr lang="en-GB" sz="2600" dirty="0" smtClean="0">
                <a:latin typeface="Times New Roman" panose="02020603050405020304" pitchFamily="18" charset="0"/>
                <a:cs typeface="Times New Roman" panose="02020603050405020304" pitchFamily="18" charset="0"/>
              </a:rPr>
              <a:t>C Deep </a:t>
            </a:r>
            <a:r>
              <a:rPr lang="en-GB" sz="2600" dirty="0">
                <a:latin typeface="Times New Roman" panose="02020603050405020304" pitchFamily="18" charset="0"/>
                <a:cs typeface="Times New Roman" panose="02020603050405020304" pitchFamily="18" charset="0"/>
              </a:rPr>
              <a:t>Cryogenic treatment: A Bibliographic Review 2008 The Open Mechanical Engineering Journal </a:t>
            </a:r>
            <a:r>
              <a:rPr lang="en-GB" sz="2600" b="1" dirty="0" smtClean="0">
                <a:latin typeface="Times New Roman" panose="02020603050405020304" pitchFamily="18" charset="0"/>
                <a:cs typeface="Times New Roman" panose="02020603050405020304" pitchFamily="18" charset="0"/>
              </a:rPr>
              <a:t>2</a:t>
            </a:r>
            <a:r>
              <a:rPr lang="en-GB" sz="2600" dirty="0" smtClean="0">
                <a:latin typeface="Times New Roman" panose="02020603050405020304" pitchFamily="18" charset="0"/>
                <a:cs typeface="Times New Roman" panose="02020603050405020304" pitchFamily="18" charset="0"/>
              </a:rPr>
              <a:t> </a:t>
            </a:r>
            <a:r>
              <a:rPr lang="en-GB" sz="2600" dirty="0">
                <a:latin typeface="Times New Roman" panose="02020603050405020304" pitchFamily="18" charset="0"/>
                <a:cs typeface="Times New Roman" panose="02020603050405020304" pitchFamily="18" charset="0"/>
              </a:rPr>
              <a:t>1-11. </a:t>
            </a:r>
            <a:endParaRPr lang="en-GB" sz="2600" dirty="0" smtClean="0">
              <a:latin typeface="Times New Roman" panose="02020603050405020304" pitchFamily="18" charset="0"/>
              <a:cs typeface="Times New Roman" panose="02020603050405020304" pitchFamily="18" charset="0"/>
            </a:endParaRPr>
          </a:p>
          <a:p>
            <a:pPr marL="0" indent="0" algn="just">
              <a:buNone/>
            </a:pPr>
            <a:r>
              <a:rPr lang="en-GB" sz="2600" dirty="0" smtClean="0">
                <a:latin typeface="Times New Roman" panose="02020603050405020304" pitchFamily="18" charset="0"/>
                <a:cs typeface="Times New Roman" panose="02020603050405020304" pitchFamily="18" charset="0"/>
              </a:rPr>
              <a:t>[2]  Chopra A and Swamini </a:t>
            </a:r>
            <a:r>
              <a:rPr lang="en-GB" sz="2600" dirty="0" err="1">
                <a:latin typeface="Times New Roman" panose="02020603050405020304" pitchFamily="18" charset="0"/>
                <a:cs typeface="Times New Roman" panose="02020603050405020304" pitchFamily="18" charset="0"/>
              </a:rPr>
              <a:t>Sargade</a:t>
            </a:r>
            <a:r>
              <a:rPr lang="en-GB" sz="2600" dirty="0">
                <a:latin typeface="Times New Roman" panose="02020603050405020304" pitchFamily="18" charset="0"/>
                <a:cs typeface="Times New Roman" panose="02020603050405020304" pitchFamily="18" charset="0"/>
              </a:rPr>
              <a:t> </a:t>
            </a:r>
            <a:r>
              <a:rPr lang="en-GB" sz="2600" dirty="0" smtClean="0">
                <a:latin typeface="Times New Roman" panose="02020603050405020304" pitchFamily="18" charset="0"/>
                <a:cs typeface="Times New Roman" panose="02020603050405020304" pitchFamily="18" charset="0"/>
              </a:rPr>
              <a:t>V G Metallurgy </a:t>
            </a:r>
            <a:r>
              <a:rPr lang="en-GB" sz="2600" dirty="0">
                <a:latin typeface="Times New Roman" panose="02020603050405020304" pitchFamily="18" charset="0"/>
                <a:cs typeface="Times New Roman" panose="02020603050405020304" pitchFamily="18" charset="0"/>
              </a:rPr>
              <a:t>behind the </a:t>
            </a:r>
            <a:r>
              <a:rPr lang="en-GB" sz="2600" dirty="0" smtClean="0">
                <a:latin typeface="Times New Roman" panose="02020603050405020304" pitchFamily="18" charset="0"/>
                <a:cs typeface="Times New Roman" panose="02020603050405020304" pitchFamily="18" charset="0"/>
              </a:rPr>
              <a:t>Cryogenic </a:t>
            </a:r>
            <a:r>
              <a:rPr lang="en-GB" sz="2600" dirty="0">
                <a:latin typeface="Times New Roman" panose="02020603050405020304" pitchFamily="18" charset="0"/>
                <a:cs typeface="Times New Roman" panose="02020603050405020304" pitchFamily="18" charset="0"/>
              </a:rPr>
              <a:t>treatment of Cutting   Tools: An Overview 2015 </a:t>
            </a:r>
            <a:r>
              <a:rPr lang="en-GB" sz="2600" i="1" dirty="0">
                <a:latin typeface="Times New Roman" panose="02020603050405020304" pitchFamily="18" charset="0"/>
                <a:cs typeface="Times New Roman" panose="02020603050405020304" pitchFamily="18" charset="0"/>
              </a:rPr>
              <a:t>Materials Today: Proceedings </a:t>
            </a:r>
            <a:r>
              <a:rPr lang="en-GB" sz="2600" b="1" dirty="0" smtClean="0">
                <a:latin typeface="Times New Roman" panose="02020603050405020304" pitchFamily="18" charset="0"/>
                <a:cs typeface="Times New Roman" panose="02020603050405020304" pitchFamily="18" charset="0"/>
              </a:rPr>
              <a:t>2</a:t>
            </a:r>
            <a:r>
              <a:rPr lang="en-GB" sz="2600" dirty="0" smtClean="0">
                <a:latin typeface="Times New Roman" panose="02020603050405020304" pitchFamily="18" charset="0"/>
                <a:cs typeface="Times New Roman" panose="02020603050405020304" pitchFamily="18" charset="0"/>
              </a:rPr>
              <a:t> </a:t>
            </a:r>
            <a:r>
              <a:rPr lang="en-GB" sz="2600" dirty="0">
                <a:latin typeface="Times New Roman" panose="02020603050405020304" pitchFamily="18" charset="0"/>
                <a:cs typeface="Times New Roman" panose="02020603050405020304" pitchFamily="18" charset="0"/>
              </a:rPr>
              <a:t>Issues 4-5 1814-24.</a:t>
            </a:r>
            <a:endParaRPr lang="en-IN" sz="2600" dirty="0">
              <a:latin typeface="Times New Roman" panose="02020603050405020304" pitchFamily="18" charset="0"/>
              <a:cs typeface="Times New Roman" panose="02020603050405020304" pitchFamily="18" charset="0"/>
            </a:endParaRPr>
          </a:p>
          <a:p>
            <a:pPr marL="0" indent="0" algn="just">
              <a:buNone/>
            </a:pPr>
            <a:r>
              <a:rPr lang="en-GB" sz="2600" dirty="0" smtClean="0">
                <a:latin typeface="Times New Roman" panose="02020603050405020304" pitchFamily="18" charset="0"/>
                <a:cs typeface="Times New Roman" panose="02020603050405020304" pitchFamily="18" charset="0"/>
              </a:rPr>
              <a:t>[3]   </a:t>
            </a:r>
            <a:r>
              <a:rPr lang="en-GB" sz="2600" dirty="0" err="1" smtClean="0">
                <a:latin typeface="Times New Roman" panose="02020603050405020304" pitchFamily="18" charset="0"/>
                <a:cs typeface="Times New Roman" panose="02020603050405020304" pitchFamily="18" charset="0"/>
              </a:rPr>
              <a:t>Mukkoti</a:t>
            </a:r>
            <a:r>
              <a:rPr lang="en-GB" sz="2600" dirty="0" smtClean="0">
                <a:latin typeface="Times New Roman" panose="02020603050405020304" pitchFamily="18" charset="0"/>
                <a:cs typeface="Times New Roman" panose="02020603050405020304" pitchFamily="18" charset="0"/>
              </a:rPr>
              <a:t> V </a:t>
            </a:r>
            <a:r>
              <a:rPr lang="en-GB" sz="2600" dirty="0" err="1" smtClean="0">
                <a:latin typeface="Times New Roman" panose="02020603050405020304" pitchFamily="18" charset="0"/>
                <a:cs typeface="Times New Roman" panose="02020603050405020304" pitchFamily="18" charset="0"/>
              </a:rPr>
              <a:t>V</a:t>
            </a:r>
            <a:r>
              <a:rPr lang="en-GB" sz="2600" dirty="0" smtClean="0">
                <a:latin typeface="Times New Roman" panose="02020603050405020304" pitchFamily="18" charset="0"/>
                <a:cs typeface="Times New Roman" panose="02020603050405020304" pitchFamily="18" charset="0"/>
              </a:rPr>
              <a:t>, </a:t>
            </a:r>
            <a:r>
              <a:rPr lang="en-GB" sz="2600" dirty="0" err="1" smtClean="0">
                <a:latin typeface="Times New Roman" panose="02020603050405020304" pitchFamily="18" charset="0"/>
                <a:cs typeface="Times New Roman" panose="02020603050405020304" pitchFamily="18" charset="0"/>
              </a:rPr>
              <a:t>Sankaraiah</a:t>
            </a:r>
            <a:r>
              <a:rPr lang="en-GB" sz="2600" dirty="0" smtClean="0">
                <a:latin typeface="Times New Roman" panose="02020603050405020304" pitchFamily="18" charset="0"/>
                <a:cs typeface="Times New Roman" panose="02020603050405020304" pitchFamily="18" charset="0"/>
              </a:rPr>
              <a:t> G and </a:t>
            </a:r>
            <a:r>
              <a:rPr lang="en-GB" sz="2600" dirty="0" err="1" smtClean="0">
                <a:latin typeface="Times New Roman" panose="02020603050405020304" pitchFamily="18" charset="0"/>
                <a:cs typeface="Times New Roman" panose="02020603050405020304" pitchFamily="18" charset="0"/>
              </a:rPr>
              <a:t>Yohan</a:t>
            </a:r>
            <a:r>
              <a:rPr lang="en-GB" sz="2600" dirty="0" smtClean="0">
                <a:latin typeface="Times New Roman" panose="02020603050405020304" pitchFamily="18" charset="0"/>
                <a:cs typeface="Times New Roman" panose="02020603050405020304" pitchFamily="18" charset="0"/>
              </a:rPr>
              <a:t> </a:t>
            </a:r>
            <a:r>
              <a:rPr lang="en-GB" sz="2600" dirty="0">
                <a:latin typeface="Times New Roman" panose="02020603050405020304" pitchFamily="18" charset="0"/>
                <a:cs typeface="Times New Roman" panose="02020603050405020304" pitchFamily="18" charset="0"/>
              </a:rPr>
              <a:t>M. Effect of </a:t>
            </a:r>
            <a:r>
              <a:rPr lang="en-GB" sz="2600" dirty="0" smtClean="0">
                <a:latin typeface="Times New Roman" panose="02020603050405020304" pitchFamily="18" charset="0"/>
                <a:cs typeface="Times New Roman" panose="02020603050405020304" pitchFamily="18" charset="0"/>
              </a:rPr>
              <a:t>Cryogenic </a:t>
            </a:r>
            <a:r>
              <a:rPr lang="en-GB" sz="2600" dirty="0">
                <a:latin typeface="Times New Roman" panose="02020603050405020304" pitchFamily="18" charset="0"/>
                <a:cs typeface="Times New Roman" panose="02020603050405020304" pitchFamily="18" charset="0"/>
              </a:rPr>
              <a:t>treatment of Tungsten carbide tools on cutting force and power consumption in CNC milling process 2018 </a:t>
            </a:r>
            <a:r>
              <a:rPr lang="en-GB" sz="2600" i="1" dirty="0">
                <a:latin typeface="Times New Roman" panose="02020603050405020304" pitchFamily="18" charset="0"/>
                <a:cs typeface="Times New Roman" panose="02020603050405020304" pitchFamily="18" charset="0"/>
              </a:rPr>
              <a:t>Production and Manufacturing Research </a:t>
            </a:r>
            <a:r>
              <a:rPr lang="en-GB" sz="2600" b="1" dirty="0" smtClean="0">
                <a:latin typeface="Times New Roman" panose="02020603050405020304" pitchFamily="18" charset="0"/>
                <a:cs typeface="Times New Roman" panose="02020603050405020304" pitchFamily="18" charset="0"/>
              </a:rPr>
              <a:t>6</a:t>
            </a:r>
            <a:r>
              <a:rPr lang="en-GB" sz="2600" dirty="0" smtClean="0">
                <a:latin typeface="Times New Roman" panose="02020603050405020304" pitchFamily="18" charset="0"/>
                <a:cs typeface="Times New Roman" panose="02020603050405020304" pitchFamily="18" charset="0"/>
              </a:rPr>
              <a:t> </a:t>
            </a:r>
            <a:r>
              <a:rPr lang="en-GB" sz="2600" dirty="0">
                <a:latin typeface="Times New Roman" panose="02020603050405020304" pitchFamily="18" charset="0"/>
                <a:cs typeface="Times New Roman" panose="02020603050405020304" pitchFamily="18" charset="0"/>
              </a:rPr>
              <a:t>149-170.</a:t>
            </a:r>
            <a:endParaRPr lang="en-IN" sz="2600" dirty="0">
              <a:latin typeface="Times New Roman" panose="02020603050405020304" pitchFamily="18" charset="0"/>
              <a:cs typeface="Times New Roman" panose="02020603050405020304" pitchFamily="18" charset="0"/>
            </a:endParaRPr>
          </a:p>
          <a:p>
            <a:pPr marL="0" indent="0" algn="just">
              <a:buNone/>
            </a:pPr>
            <a:r>
              <a:rPr lang="en-GB" sz="2600" dirty="0" smtClean="0">
                <a:latin typeface="Times New Roman" panose="02020603050405020304" pitchFamily="18" charset="0"/>
                <a:cs typeface="Times New Roman" panose="02020603050405020304" pitchFamily="18" charset="0"/>
              </a:rPr>
              <a:t>[4] Deshpande R G and </a:t>
            </a:r>
            <a:r>
              <a:rPr lang="en-GB" sz="2600" dirty="0" err="1" smtClean="0">
                <a:latin typeface="Times New Roman" panose="02020603050405020304" pitchFamily="18" charset="0"/>
                <a:cs typeface="Times New Roman" panose="02020603050405020304" pitchFamily="18" charset="0"/>
              </a:rPr>
              <a:t>Venugopal</a:t>
            </a:r>
            <a:r>
              <a:rPr lang="en-GB" sz="2600" dirty="0" smtClean="0">
                <a:latin typeface="Times New Roman" panose="02020603050405020304" pitchFamily="18" charset="0"/>
                <a:cs typeface="Times New Roman" panose="02020603050405020304" pitchFamily="18" charset="0"/>
              </a:rPr>
              <a:t> K A  Machining with Cryogenically treated carbide cutting tool inserts 2018 Materials Today Proceedings </a:t>
            </a:r>
            <a:r>
              <a:rPr lang="en-GB" sz="2600" b="1" dirty="0" smtClean="0">
                <a:latin typeface="Times New Roman" panose="02020603050405020304" pitchFamily="18" charset="0"/>
                <a:cs typeface="Times New Roman" panose="02020603050405020304" pitchFamily="18" charset="0"/>
              </a:rPr>
              <a:t>5</a:t>
            </a:r>
            <a:r>
              <a:rPr lang="en-GB" sz="2600" dirty="0" smtClean="0">
                <a:latin typeface="Times New Roman" panose="02020603050405020304" pitchFamily="18" charset="0"/>
                <a:cs typeface="Times New Roman" panose="02020603050405020304" pitchFamily="18" charset="0"/>
              </a:rPr>
              <a:t> 1872-1878.</a:t>
            </a:r>
          </a:p>
          <a:p>
            <a:pPr algn="just"/>
            <a:endParaRPr lang="en-IN" sz="2600" dirty="0">
              <a:latin typeface="Times New Roman" panose="02020603050405020304" pitchFamily="18" charset="0"/>
              <a:cs typeface="Times New Roman" panose="02020603050405020304" pitchFamily="18" charset="0"/>
            </a:endParaRPr>
          </a:p>
          <a:p>
            <a:pPr algn="just"/>
            <a:endParaRPr lang="en-IN" sz="2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96C2A46-539D-45E4-AB7B-6A488F16A1BB}"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31</a:t>
            </a:fld>
            <a:endParaRPr lang="en-IN"/>
          </a:p>
        </p:txBody>
      </p:sp>
    </p:spTree>
    <p:extLst>
      <p:ext uri="{BB962C8B-B14F-4D97-AF65-F5344CB8AC3E}">
        <p14:creationId xmlns:p14="http://schemas.microsoft.com/office/powerpoint/2010/main" val="348592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834189"/>
            <a:ext cx="10515600" cy="5710989"/>
          </a:xfrm>
        </p:spPr>
        <p:txBody>
          <a:bodyPr>
            <a:normAutofit fontScale="92500" lnSpcReduction="10000"/>
          </a:bodyPr>
          <a:lstStyle/>
          <a:p>
            <a:pPr marL="0" indent="0" algn="just">
              <a:buNone/>
            </a:pPr>
            <a:r>
              <a:rPr lang="en-GB" sz="2600" dirty="0" smtClean="0">
                <a:latin typeface="Times New Roman" panose="02020603050405020304" pitchFamily="18" charset="0"/>
                <a:cs typeface="Times New Roman" panose="02020603050405020304" pitchFamily="18" charset="0"/>
              </a:rPr>
              <a:t>[5]    </a:t>
            </a:r>
            <a:r>
              <a:rPr lang="en-GB" sz="2600" dirty="0" err="1" smtClean="0">
                <a:latin typeface="Times New Roman" panose="02020603050405020304" pitchFamily="18" charset="0"/>
                <a:cs typeface="Times New Roman" panose="02020603050405020304" pitchFamily="18" charset="0"/>
              </a:rPr>
              <a:t>Akinsioglu</a:t>
            </a:r>
            <a:r>
              <a:rPr lang="en-GB" sz="2600" dirty="0" smtClean="0">
                <a:latin typeface="Times New Roman" panose="02020603050405020304" pitchFamily="18" charset="0"/>
                <a:cs typeface="Times New Roman" panose="02020603050405020304" pitchFamily="18" charset="0"/>
              </a:rPr>
              <a:t> S, </a:t>
            </a:r>
            <a:r>
              <a:rPr lang="en-GB" sz="2600" dirty="0" err="1" smtClean="0">
                <a:latin typeface="Times New Roman" panose="02020603050405020304" pitchFamily="18" charset="0"/>
                <a:cs typeface="Times New Roman" panose="02020603050405020304" pitchFamily="18" charset="0"/>
              </a:rPr>
              <a:t>Gokkaya</a:t>
            </a:r>
            <a:r>
              <a:rPr lang="en-GB" sz="2600" dirty="0" smtClean="0">
                <a:latin typeface="Times New Roman" panose="02020603050405020304" pitchFamily="18" charset="0"/>
                <a:cs typeface="Times New Roman" panose="02020603050405020304" pitchFamily="18" charset="0"/>
              </a:rPr>
              <a:t> H and </a:t>
            </a:r>
            <a:r>
              <a:rPr lang="en-GB" sz="2600" dirty="0" err="1" smtClean="0">
                <a:latin typeface="Times New Roman" panose="02020603050405020304" pitchFamily="18" charset="0"/>
                <a:cs typeface="Times New Roman" panose="02020603050405020304" pitchFamily="18" charset="0"/>
              </a:rPr>
              <a:t>Uyugur</a:t>
            </a:r>
            <a:r>
              <a:rPr lang="en-GB" sz="2600" dirty="0" smtClean="0">
                <a:latin typeface="Times New Roman" panose="02020603050405020304" pitchFamily="18" charset="0"/>
                <a:cs typeface="Times New Roman" panose="02020603050405020304" pitchFamily="18" charset="0"/>
              </a:rPr>
              <a:t> I </a:t>
            </a:r>
            <a:r>
              <a:rPr lang="en-GB" sz="2600" dirty="0">
                <a:latin typeface="Times New Roman" panose="02020603050405020304" pitchFamily="18" charset="0"/>
                <a:cs typeface="Times New Roman" panose="02020603050405020304" pitchFamily="18" charset="0"/>
              </a:rPr>
              <a:t>A review of </a:t>
            </a:r>
            <a:r>
              <a:rPr lang="en-GB" sz="2600" dirty="0" smtClean="0">
                <a:latin typeface="Times New Roman" panose="02020603050405020304" pitchFamily="18" charset="0"/>
                <a:cs typeface="Times New Roman" panose="02020603050405020304" pitchFamily="18" charset="0"/>
              </a:rPr>
              <a:t>Cryogenic </a:t>
            </a:r>
            <a:r>
              <a:rPr lang="en-GB" sz="2600" dirty="0">
                <a:latin typeface="Times New Roman" panose="02020603050405020304" pitchFamily="18" charset="0"/>
                <a:cs typeface="Times New Roman" panose="02020603050405020304" pitchFamily="18" charset="0"/>
              </a:rPr>
              <a:t>treatment of cutting tools 2015 </a:t>
            </a:r>
            <a:r>
              <a:rPr lang="en-GB" sz="2600" i="1" dirty="0">
                <a:latin typeface="Times New Roman" panose="02020603050405020304" pitchFamily="18" charset="0"/>
                <a:cs typeface="Times New Roman" panose="02020603050405020304" pitchFamily="18" charset="0"/>
              </a:rPr>
              <a:t>Int. J. Adv. Manuf. Technol.</a:t>
            </a:r>
            <a:r>
              <a:rPr lang="en-GB" sz="2600" dirty="0">
                <a:latin typeface="Times New Roman" panose="02020603050405020304" pitchFamily="18" charset="0"/>
                <a:cs typeface="Times New Roman" panose="02020603050405020304" pitchFamily="18" charset="0"/>
              </a:rPr>
              <a:t> </a:t>
            </a:r>
            <a:r>
              <a:rPr lang="en-GB" sz="2600" b="1" dirty="0" smtClean="0">
                <a:latin typeface="Times New Roman" panose="02020603050405020304" pitchFamily="18" charset="0"/>
                <a:cs typeface="Times New Roman" panose="02020603050405020304" pitchFamily="18" charset="0"/>
              </a:rPr>
              <a:t>78 </a:t>
            </a:r>
            <a:r>
              <a:rPr lang="en-GB" sz="2600" dirty="0">
                <a:latin typeface="Times New Roman" panose="02020603050405020304" pitchFamily="18" charset="0"/>
                <a:cs typeface="Times New Roman" panose="02020603050405020304" pitchFamily="18" charset="0"/>
              </a:rPr>
              <a:t>Issues 9-12 1609-27.</a:t>
            </a:r>
            <a:endParaRPr lang="en-IN" sz="2600" dirty="0">
              <a:latin typeface="Times New Roman" panose="02020603050405020304" pitchFamily="18" charset="0"/>
              <a:cs typeface="Times New Roman" panose="02020603050405020304" pitchFamily="18" charset="0"/>
            </a:endParaRPr>
          </a:p>
          <a:p>
            <a:pPr marL="0" indent="0" algn="just">
              <a:buNone/>
            </a:pPr>
            <a:r>
              <a:rPr lang="en-GB" sz="2600" dirty="0">
                <a:latin typeface="Times New Roman" panose="02020603050405020304" pitchFamily="18" charset="0"/>
                <a:cs typeface="Times New Roman" panose="02020603050405020304" pitchFamily="18" charset="0"/>
              </a:rPr>
              <a:t>[6] </a:t>
            </a:r>
            <a:r>
              <a:rPr lang="en-GB" sz="2600" dirty="0" smtClean="0">
                <a:latin typeface="Times New Roman" panose="02020603050405020304" pitchFamily="18" charset="0"/>
                <a:cs typeface="Times New Roman" panose="02020603050405020304" pitchFamily="18" charset="0"/>
              </a:rPr>
              <a:t>  Yong J </a:t>
            </a:r>
            <a:r>
              <a:rPr lang="en-GB" sz="2600" dirty="0">
                <a:latin typeface="Times New Roman" panose="02020603050405020304" pitchFamily="18" charset="0"/>
                <a:cs typeface="Times New Roman" panose="02020603050405020304" pitchFamily="18" charset="0"/>
              </a:rPr>
              <a:t>and Ding </a:t>
            </a:r>
            <a:r>
              <a:rPr lang="en-GB" sz="2600" dirty="0" smtClean="0">
                <a:latin typeface="Times New Roman" panose="02020603050405020304" pitchFamily="18" charset="0"/>
                <a:cs typeface="Times New Roman" panose="02020603050405020304" pitchFamily="18" charset="0"/>
              </a:rPr>
              <a:t>C </a:t>
            </a:r>
            <a:r>
              <a:rPr lang="en-GB" sz="2600" dirty="0">
                <a:latin typeface="Times New Roman" panose="02020603050405020304" pitchFamily="18" charset="0"/>
                <a:cs typeface="Times New Roman" panose="02020603050405020304" pitchFamily="18" charset="0"/>
              </a:rPr>
              <a:t>Effect of </a:t>
            </a:r>
            <a:r>
              <a:rPr lang="en-GB" sz="2600" dirty="0" smtClean="0">
                <a:latin typeface="Times New Roman" panose="02020603050405020304" pitchFamily="18" charset="0"/>
                <a:cs typeface="Times New Roman" panose="02020603050405020304" pitchFamily="18" charset="0"/>
              </a:rPr>
              <a:t>Cryogenic </a:t>
            </a:r>
            <a:r>
              <a:rPr lang="en-GB" sz="2600" dirty="0">
                <a:latin typeface="Times New Roman" panose="02020603050405020304" pitchFamily="18" charset="0"/>
                <a:cs typeface="Times New Roman" panose="02020603050405020304" pitchFamily="18" charset="0"/>
              </a:rPr>
              <a:t>treatment on WC–Co cemented carbides 2011 </a:t>
            </a:r>
            <a:r>
              <a:rPr lang="en-GB" sz="2600" i="1" dirty="0">
                <a:latin typeface="Times New Roman" panose="02020603050405020304" pitchFamily="18" charset="0"/>
                <a:cs typeface="Times New Roman" panose="02020603050405020304" pitchFamily="18" charset="0"/>
              </a:rPr>
              <a:t>Material Science and Engineering: A</a:t>
            </a:r>
            <a:r>
              <a:rPr lang="en-GB" sz="2600" dirty="0">
                <a:latin typeface="Times New Roman" panose="02020603050405020304" pitchFamily="18" charset="0"/>
                <a:cs typeface="Times New Roman" panose="02020603050405020304" pitchFamily="18" charset="0"/>
              </a:rPr>
              <a:t> </a:t>
            </a:r>
            <a:r>
              <a:rPr lang="en-GB" sz="2600" b="1" dirty="0" smtClean="0">
                <a:latin typeface="Times New Roman" panose="02020603050405020304" pitchFamily="18" charset="0"/>
                <a:cs typeface="Times New Roman" panose="02020603050405020304" pitchFamily="18" charset="0"/>
              </a:rPr>
              <a:t>528</a:t>
            </a:r>
            <a:r>
              <a:rPr lang="en-GB" sz="2600" dirty="0" smtClean="0">
                <a:latin typeface="Times New Roman" panose="02020603050405020304" pitchFamily="18" charset="0"/>
                <a:cs typeface="Times New Roman" panose="02020603050405020304" pitchFamily="18" charset="0"/>
              </a:rPr>
              <a:t> </a:t>
            </a:r>
            <a:r>
              <a:rPr lang="en-GB" sz="2600" dirty="0">
                <a:latin typeface="Times New Roman" panose="02020603050405020304" pitchFamily="18" charset="0"/>
                <a:cs typeface="Times New Roman" panose="02020603050405020304" pitchFamily="18" charset="0"/>
              </a:rPr>
              <a:t>Issue 3 1735-39.</a:t>
            </a:r>
            <a:endParaRPr lang="en-IN" sz="2600" dirty="0">
              <a:latin typeface="Times New Roman" panose="02020603050405020304" pitchFamily="18" charset="0"/>
              <a:cs typeface="Times New Roman" panose="02020603050405020304" pitchFamily="18" charset="0"/>
            </a:endParaRPr>
          </a:p>
          <a:p>
            <a:pPr marL="0" indent="0" algn="just">
              <a:buNone/>
            </a:pPr>
            <a:r>
              <a:rPr lang="en-GB" sz="2600" dirty="0">
                <a:latin typeface="Times New Roman" panose="02020603050405020304" pitchFamily="18" charset="0"/>
                <a:cs typeface="Times New Roman" panose="02020603050405020304" pitchFamily="18" charset="0"/>
              </a:rPr>
              <a:t>[</a:t>
            </a:r>
            <a:r>
              <a:rPr lang="en-GB" sz="2600" dirty="0" smtClean="0">
                <a:latin typeface="Times New Roman" panose="02020603050405020304" pitchFamily="18" charset="0"/>
                <a:cs typeface="Times New Roman" panose="02020603050405020304" pitchFamily="18" charset="0"/>
              </a:rPr>
              <a:t>7]     Ozbek A N, Cicek A, </a:t>
            </a:r>
            <a:r>
              <a:rPr lang="en-GB" sz="2600" dirty="0">
                <a:latin typeface="Times New Roman" panose="02020603050405020304" pitchFamily="18" charset="0"/>
                <a:cs typeface="Times New Roman" panose="02020603050405020304" pitchFamily="18" charset="0"/>
              </a:rPr>
              <a:t>Gulesin </a:t>
            </a:r>
            <a:r>
              <a:rPr lang="en-GB" sz="2600" dirty="0" smtClean="0">
                <a:latin typeface="Times New Roman" panose="02020603050405020304" pitchFamily="18" charset="0"/>
                <a:cs typeface="Times New Roman" panose="02020603050405020304" pitchFamily="18" charset="0"/>
              </a:rPr>
              <a:t>M and Ozbek O </a:t>
            </a:r>
            <a:r>
              <a:rPr lang="en-GB" sz="2600" dirty="0">
                <a:latin typeface="Times New Roman" panose="02020603050405020304" pitchFamily="18" charset="0"/>
                <a:cs typeface="Times New Roman" panose="02020603050405020304" pitchFamily="18" charset="0"/>
              </a:rPr>
              <a:t>Effect of cutting conditions on wear performance of </a:t>
            </a:r>
            <a:r>
              <a:rPr lang="en-GB" sz="2600" dirty="0" smtClean="0">
                <a:latin typeface="Times New Roman" panose="02020603050405020304" pitchFamily="18" charset="0"/>
                <a:cs typeface="Times New Roman" panose="02020603050405020304" pitchFamily="18" charset="0"/>
              </a:rPr>
              <a:t>Cryogenically </a:t>
            </a:r>
            <a:r>
              <a:rPr lang="en-GB" sz="2600" dirty="0">
                <a:latin typeface="Times New Roman" panose="02020603050405020304" pitchFamily="18" charset="0"/>
                <a:cs typeface="Times New Roman" panose="02020603050405020304" pitchFamily="18" charset="0"/>
              </a:rPr>
              <a:t>treated Tungsten carbide inserts in dry turning of stainless steel 2016 </a:t>
            </a:r>
            <a:r>
              <a:rPr lang="en-GB" sz="2600" i="1" dirty="0">
                <a:latin typeface="Times New Roman" panose="02020603050405020304" pitchFamily="18" charset="0"/>
                <a:cs typeface="Times New Roman" panose="02020603050405020304" pitchFamily="18" charset="0"/>
              </a:rPr>
              <a:t>Tribology </a:t>
            </a:r>
            <a:r>
              <a:rPr lang="en-GB" sz="2600" i="1" dirty="0" smtClean="0">
                <a:latin typeface="Times New Roman" panose="02020603050405020304" pitchFamily="18" charset="0"/>
                <a:cs typeface="Times New Roman" panose="02020603050405020304" pitchFamily="18" charset="0"/>
              </a:rPr>
              <a:t>International</a:t>
            </a:r>
            <a:r>
              <a:rPr lang="en-GB" sz="2600" dirty="0">
                <a:latin typeface="Times New Roman" panose="02020603050405020304" pitchFamily="18" charset="0"/>
                <a:cs typeface="Times New Roman" panose="02020603050405020304" pitchFamily="18" charset="0"/>
              </a:rPr>
              <a:t> </a:t>
            </a:r>
            <a:r>
              <a:rPr lang="en-GB" sz="2600" b="1" dirty="0" smtClean="0">
                <a:latin typeface="Times New Roman" panose="02020603050405020304" pitchFamily="18" charset="0"/>
                <a:cs typeface="Times New Roman" panose="02020603050405020304" pitchFamily="18" charset="0"/>
              </a:rPr>
              <a:t>94</a:t>
            </a:r>
            <a:r>
              <a:rPr lang="en-GB" sz="2600" dirty="0" smtClean="0">
                <a:latin typeface="Times New Roman" panose="02020603050405020304" pitchFamily="18" charset="0"/>
                <a:cs typeface="Times New Roman" panose="02020603050405020304" pitchFamily="18" charset="0"/>
              </a:rPr>
              <a:t> </a:t>
            </a:r>
            <a:r>
              <a:rPr lang="en-GB" sz="2600" dirty="0">
                <a:latin typeface="Times New Roman" panose="02020603050405020304" pitchFamily="18" charset="0"/>
                <a:cs typeface="Times New Roman" panose="02020603050405020304" pitchFamily="18" charset="0"/>
              </a:rPr>
              <a:t>223-33</a:t>
            </a:r>
            <a:r>
              <a:rPr lang="en-GB" sz="2600" dirty="0" smtClean="0">
                <a:latin typeface="Times New Roman" panose="02020603050405020304" pitchFamily="18" charset="0"/>
                <a:cs typeface="Times New Roman" panose="02020603050405020304" pitchFamily="18" charset="0"/>
              </a:rPr>
              <a:t>.</a:t>
            </a:r>
          </a:p>
          <a:p>
            <a:pPr marL="0" indent="0" algn="just">
              <a:buNone/>
            </a:pPr>
            <a:r>
              <a:rPr lang="en-GB" sz="2600" dirty="0" smtClean="0">
                <a:latin typeface="Times New Roman" panose="02020603050405020304" pitchFamily="18" charset="0"/>
                <a:cs typeface="Times New Roman" panose="02020603050405020304" pitchFamily="18" charset="0"/>
              </a:rPr>
              <a:t>[8]    Zhang H, Chen L, </a:t>
            </a:r>
            <a:r>
              <a:rPr lang="en-GB" sz="2600" dirty="0">
                <a:latin typeface="Times New Roman" panose="02020603050405020304" pitchFamily="18" charset="0"/>
                <a:cs typeface="Times New Roman" panose="02020603050405020304" pitchFamily="18" charset="0"/>
              </a:rPr>
              <a:t>Sun </a:t>
            </a:r>
            <a:r>
              <a:rPr lang="en-GB" sz="2600" dirty="0" smtClean="0">
                <a:latin typeface="Times New Roman" panose="02020603050405020304" pitchFamily="18" charset="0"/>
                <a:cs typeface="Times New Roman" panose="02020603050405020304" pitchFamily="18" charset="0"/>
              </a:rPr>
              <a:t>J, </a:t>
            </a:r>
            <a:r>
              <a:rPr lang="en-GB" sz="2600" dirty="0">
                <a:latin typeface="Times New Roman" panose="02020603050405020304" pitchFamily="18" charset="0"/>
                <a:cs typeface="Times New Roman" panose="02020603050405020304" pitchFamily="18" charset="0"/>
              </a:rPr>
              <a:t>Wang </a:t>
            </a:r>
            <a:r>
              <a:rPr lang="en-GB" sz="2600" dirty="0" smtClean="0">
                <a:latin typeface="Times New Roman" panose="02020603050405020304" pitchFamily="18" charset="0"/>
                <a:cs typeface="Times New Roman" panose="02020603050405020304" pitchFamily="18" charset="0"/>
              </a:rPr>
              <a:t>W and Wang Q An </a:t>
            </a:r>
            <a:r>
              <a:rPr lang="en-GB" sz="2600" dirty="0">
                <a:latin typeface="Times New Roman" panose="02020603050405020304" pitchFamily="18" charset="0"/>
                <a:cs typeface="Times New Roman" panose="02020603050405020304" pitchFamily="18" charset="0"/>
              </a:rPr>
              <a:t>investigation of cobalt phase structure in WC–Co cemented carbides before and after Deep Cryogenic Treatment 2015 </a:t>
            </a:r>
            <a:r>
              <a:rPr lang="en-GB" sz="2600" i="1" dirty="0">
                <a:latin typeface="Times New Roman" panose="02020603050405020304" pitchFamily="18" charset="0"/>
                <a:cs typeface="Times New Roman" panose="02020603050405020304" pitchFamily="18" charset="0"/>
              </a:rPr>
              <a:t>International Journal of Refractory Metals and Hard Materials </a:t>
            </a:r>
            <a:r>
              <a:rPr lang="en-GB" sz="2600" b="1" dirty="0" smtClean="0">
                <a:latin typeface="Times New Roman" panose="02020603050405020304" pitchFamily="18" charset="0"/>
                <a:cs typeface="Times New Roman" panose="02020603050405020304" pitchFamily="18" charset="0"/>
              </a:rPr>
              <a:t>51 </a:t>
            </a:r>
            <a:r>
              <a:rPr lang="en-GB" sz="2600" dirty="0">
                <a:latin typeface="Times New Roman" panose="02020603050405020304" pitchFamily="18" charset="0"/>
                <a:cs typeface="Times New Roman" panose="02020603050405020304" pitchFamily="18" charset="0"/>
              </a:rPr>
              <a:t>201-06</a:t>
            </a:r>
            <a:r>
              <a:rPr lang="en-GB" sz="2600" dirty="0" smtClean="0">
                <a:latin typeface="Times New Roman" panose="02020603050405020304" pitchFamily="18" charset="0"/>
                <a:cs typeface="Times New Roman" panose="02020603050405020304" pitchFamily="18" charset="0"/>
              </a:rPr>
              <a:t>.</a:t>
            </a:r>
          </a:p>
          <a:p>
            <a:pPr marL="0" indent="0" algn="just">
              <a:buNone/>
            </a:pPr>
            <a:r>
              <a:rPr lang="en-GB" sz="2600" dirty="0">
                <a:latin typeface="Times New Roman" panose="02020603050405020304" pitchFamily="18" charset="0"/>
                <a:cs typeface="Times New Roman" panose="02020603050405020304" pitchFamily="18" charset="0"/>
              </a:rPr>
              <a:t>[</a:t>
            </a:r>
            <a:r>
              <a:rPr lang="en-GB" sz="2600" dirty="0" smtClean="0">
                <a:latin typeface="Times New Roman" panose="02020603050405020304" pitchFamily="18" charset="0"/>
                <a:cs typeface="Times New Roman" panose="02020603050405020304" pitchFamily="18" charset="0"/>
              </a:rPr>
              <a:t>9]      Reddy </a:t>
            </a:r>
            <a:r>
              <a:rPr lang="en-GB" sz="2600" dirty="0" err="1">
                <a:latin typeface="Times New Roman" panose="02020603050405020304" pitchFamily="18" charset="0"/>
                <a:cs typeface="Times New Roman" panose="02020603050405020304" pitchFamily="18" charset="0"/>
              </a:rPr>
              <a:t>Sreeram</a:t>
            </a:r>
            <a:r>
              <a:rPr lang="en-GB" sz="2600" dirty="0">
                <a:latin typeface="Times New Roman" panose="02020603050405020304" pitchFamily="18" charset="0"/>
                <a:cs typeface="Times New Roman" panose="02020603050405020304" pitchFamily="18" charset="0"/>
              </a:rPr>
              <a:t> </a:t>
            </a:r>
            <a:r>
              <a:rPr lang="en-GB" sz="2600" dirty="0" smtClean="0">
                <a:latin typeface="Times New Roman" panose="02020603050405020304" pitchFamily="18" charset="0"/>
                <a:cs typeface="Times New Roman" panose="02020603050405020304" pitchFamily="18" charset="0"/>
              </a:rPr>
              <a:t>T V, </a:t>
            </a:r>
            <a:r>
              <a:rPr lang="en-GB" sz="2600" dirty="0" err="1" smtClean="0">
                <a:latin typeface="Times New Roman" panose="02020603050405020304" pitchFamily="18" charset="0"/>
                <a:cs typeface="Times New Roman" panose="02020603050405020304" pitchFamily="18" charset="0"/>
              </a:rPr>
              <a:t>Sornakumar</a:t>
            </a:r>
            <a:r>
              <a:rPr lang="en-GB" sz="2600" dirty="0" smtClean="0">
                <a:latin typeface="Times New Roman" panose="02020603050405020304" pitchFamily="18" charset="0"/>
                <a:cs typeface="Times New Roman" panose="02020603050405020304" pitchFamily="18" charset="0"/>
              </a:rPr>
              <a:t> T, Reddy </a:t>
            </a:r>
            <a:r>
              <a:rPr lang="en-GB" sz="2600" dirty="0" err="1">
                <a:latin typeface="Times New Roman" panose="02020603050405020304" pitchFamily="18" charset="0"/>
                <a:cs typeface="Times New Roman" panose="02020603050405020304" pitchFamily="18" charset="0"/>
              </a:rPr>
              <a:t>Venkataraman</a:t>
            </a:r>
            <a:r>
              <a:rPr lang="en-GB" sz="2600" dirty="0">
                <a:latin typeface="Times New Roman" panose="02020603050405020304" pitchFamily="18" charset="0"/>
                <a:cs typeface="Times New Roman" panose="02020603050405020304" pitchFamily="18" charset="0"/>
              </a:rPr>
              <a:t> </a:t>
            </a:r>
            <a:r>
              <a:rPr lang="en-GB" sz="2600" dirty="0" smtClean="0">
                <a:latin typeface="Times New Roman" panose="02020603050405020304" pitchFamily="18" charset="0"/>
                <a:cs typeface="Times New Roman" panose="02020603050405020304" pitchFamily="18" charset="0"/>
              </a:rPr>
              <a:t>M and </a:t>
            </a:r>
            <a:r>
              <a:rPr lang="en-GB" sz="2600" dirty="0" err="1" smtClean="0">
                <a:latin typeface="Times New Roman" panose="02020603050405020304" pitchFamily="18" charset="0"/>
                <a:cs typeface="Times New Roman" panose="02020603050405020304" pitchFamily="18" charset="0"/>
              </a:rPr>
              <a:t>Venkatram</a:t>
            </a:r>
            <a:r>
              <a:rPr lang="en-GB" sz="2600" dirty="0" smtClean="0">
                <a:latin typeface="Times New Roman" panose="02020603050405020304" pitchFamily="18" charset="0"/>
                <a:cs typeface="Times New Roman" panose="02020603050405020304" pitchFamily="18" charset="0"/>
              </a:rPr>
              <a:t> R </a:t>
            </a:r>
            <a:r>
              <a:rPr lang="en-GB" sz="2600" dirty="0">
                <a:latin typeface="Times New Roman" panose="02020603050405020304" pitchFamily="18" charset="0"/>
                <a:cs typeface="Times New Roman" panose="02020603050405020304" pitchFamily="18" charset="0"/>
              </a:rPr>
              <a:t>Machinability of C45 steel with Deep Cryogenic treated Tungsten carbide cutting tool inserts 2009 </a:t>
            </a:r>
            <a:r>
              <a:rPr lang="en-GB" sz="2600" i="1" dirty="0">
                <a:latin typeface="Times New Roman" panose="02020603050405020304" pitchFamily="18" charset="0"/>
                <a:cs typeface="Times New Roman" panose="02020603050405020304" pitchFamily="18" charset="0"/>
              </a:rPr>
              <a:t>International Journal of Refractory Metals and Hard Materials </a:t>
            </a:r>
            <a:r>
              <a:rPr lang="en-GB" sz="2600" b="1" dirty="0">
                <a:latin typeface="Times New Roman" panose="02020603050405020304" pitchFamily="18" charset="0"/>
                <a:cs typeface="Times New Roman" panose="02020603050405020304" pitchFamily="18" charset="0"/>
              </a:rPr>
              <a:t>27</a:t>
            </a:r>
            <a:r>
              <a:rPr lang="en-GB" sz="2600" dirty="0">
                <a:latin typeface="Times New Roman" panose="02020603050405020304" pitchFamily="18" charset="0"/>
                <a:cs typeface="Times New Roman" panose="02020603050405020304" pitchFamily="18" charset="0"/>
              </a:rPr>
              <a:t> Issue 1 181.85.</a:t>
            </a:r>
            <a:endParaRPr lang="en-IN" sz="2600" dirty="0">
              <a:latin typeface="Times New Roman" panose="02020603050405020304" pitchFamily="18" charset="0"/>
              <a:cs typeface="Times New Roman" panose="02020603050405020304" pitchFamily="18" charset="0"/>
            </a:endParaRPr>
          </a:p>
          <a:p>
            <a:pPr marL="0" indent="0" algn="just">
              <a:buNone/>
            </a:pPr>
            <a:endParaRPr lang="en-IN" sz="2600"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a:p>
            <a:pPr algn="just"/>
            <a:endParaRPr lang="en-IN" dirty="0"/>
          </a:p>
        </p:txBody>
      </p:sp>
      <p:sp>
        <p:nvSpPr>
          <p:cNvPr id="2" name="Date Placeholder 1"/>
          <p:cNvSpPr>
            <a:spLocks noGrp="1"/>
          </p:cNvSpPr>
          <p:nvPr>
            <p:ph type="dt" sz="half" idx="10"/>
          </p:nvPr>
        </p:nvSpPr>
        <p:spPr/>
        <p:txBody>
          <a:bodyPr/>
          <a:lstStyle/>
          <a:p>
            <a:fld id="{259CE1A0-0117-47E6-A015-5E289B442781}" type="datetime1">
              <a:rPr lang="en-IN" smtClean="0"/>
              <a:t>05-09-2018</a:t>
            </a:fld>
            <a:endParaRPr lang="en-IN"/>
          </a:p>
        </p:txBody>
      </p:sp>
      <p:sp>
        <p:nvSpPr>
          <p:cNvPr id="4" name="Slide Number Placeholder 3"/>
          <p:cNvSpPr>
            <a:spLocks noGrp="1"/>
          </p:cNvSpPr>
          <p:nvPr>
            <p:ph type="sldNum" sz="quarter" idx="12"/>
          </p:nvPr>
        </p:nvSpPr>
        <p:spPr/>
        <p:txBody>
          <a:bodyPr/>
          <a:lstStyle/>
          <a:p>
            <a:fld id="{2AC02E05-E77C-428F-8AD2-C742DD2752DB}" type="slidenum">
              <a:rPr lang="en-IN" smtClean="0"/>
              <a:t>32</a:t>
            </a:fld>
            <a:endParaRPr lang="en-IN"/>
          </a:p>
        </p:txBody>
      </p:sp>
    </p:spTree>
    <p:extLst>
      <p:ext uri="{BB962C8B-B14F-4D97-AF65-F5344CB8AC3E}">
        <p14:creationId xmlns:p14="http://schemas.microsoft.com/office/powerpoint/2010/main" val="67228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1" y="646530"/>
            <a:ext cx="10515600" cy="4351338"/>
          </a:xfrm>
        </p:spPr>
        <p:txBody>
          <a:bodyPr>
            <a:normAutofit/>
          </a:bodyPr>
          <a:lstStyle/>
          <a:p>
            <a:pPr marL="0" indent="0" algn="just">
              <a:buNone/>
            </a:pPr>
            <a:r>
              <a:rPr lang="en-GB" sz="2600" dirty="0" smtClean="0">
                <a:latin typeface="Times New Roman" panose="02020603050405020304" pitchFamily="18" charset="0"/>
                <a:cs typeface="Times New Roman" panose="02020603050405020304" pitchFamily="18" charset="0"/>
              </a:rPr>
              <a:t>[10] Reddy </a:t>
            </a:r>
            <a:r>
              <a:rPr lang="en-GB" sz="2600" dirty="0" err="1">
                <a:latin typeface="Times New Roman" panose="02020603050405020304" pitchFamily="18" charset="0"/>
                <a:cs typeface="Times New Roman" panose="02020603050405020304" pitchFamily="18" charset="0"/>
              </a:rPr>
              <a:t>Sreeram</a:t>
            </a:r>
            <a:r>
              <a:rPr lang="en-GB" sz="2600" dirty="0">
                <a:latin typeface="Times New Roman" panose="02020603050405020304" pitchFamily="18" charset="0"/>
                <a:cs typeface="Times New Roman" panose="02020603050405020304" pitchFamily="18" charset="0"/>
              </a:rPr>
              <a:t> </a:t>
            </a:r>
            <a:r>
              <a:rPr lang="en-GB" sz="2600" dirty="0" smtClean="0">
                <a:latin typeface="Times New Roman" panose="02020603050405020304" pitchFamily="18" charset="0"/>
                <a:cs typeface="Times New Roman" panose="02020603050405020304" pitchFamily="18" charset="0"/>
              </a:rPr>
              <a:t>T V, </a:t>
            </a:r>
            <a:r>
              <a:rPr lang="en-GB" sz="2600" dirty="0" err="1">
                <a:latin typeface="Times New Roman" panose="02020603050405020304" pitchFamily="18" charset="0"/>
                <a:cs typeface="Times New Roman" panose="02020603050405020304" pitchFamily="18" charset="0"/>
              </a:rPr>
              <a:t>Sornakumar</a:t>
            </a:r>
            <a:r>
              <a:rPr lang="en-GB" sz="2600" dirty="0">
                <a:latin typeface="Times New Roman" panose="02020603050405020304" pitchFamily="18" charset="0"/>
                <a:cs typeface="Times New Roman" panose="02020603050405020304" pitchFamily="18" charset="0"/>
              </a:rPr>
              <a:t> </a:t>
            </a:r>
            <a:r>
              <a:rPr lang="en-GB" sz="2600" dirty="0" smtClean="0">
                <a:latin typeface="Times New Roman" panose="02020603050405020304" pitchFamily="18" charset="0"/>
                <a:cs typeface="Times New Roman" panose="02020603050405020304" pitchFamily="18" charset="0"/>
              </a:rPr>
              <a:t>T, Reddy </a:t>
            </a:r>
            <a:r>
              <a:rPr lang="en-GB" sz="2600" dirty="0" err="1">
                <a:latin typeface="Times New Roman" panose="02020603050405020304" pitchFamily="18" charset="0"/>
                <a:cs typeface="Times New Roman" panose="02020603050405020304" pitchFamily="18" charset="0"/>
              </a:rPr>
              <a:t>Venkataraman</a:t>
            </a:r>
            <a:r>
              <a:rPr lang="en-GB" sz="2600" dirty="0">
                <a:latin typeface="Times New Roman" panose="02020603050405020304" pitchFamily="18" charset="0"/>
                <a:cs typeface="Times New Roman" panose="02020603050405020304" pitchFamily="18" charset="0"/>
              </a:rPr>
              <a:t> </a:t>
            </a:r>
            <a:r>
              <a:rPr lang="en-GB" sz="2600" dirty="0" smtClean="0">
                <a:latin typeface="Times New Roman" panose="02020603050405020304" pitchFamily="18" charset="0"/>
                <a:cs typeface="Times New Roman" panose="02020603050405020304" pitchFamily="18" charset="0"/>
              </a:rPr>
              <a:t>M and </a:t>
            </a:r>
            <a:r>
              <a:rPr lang="en-GB" sz="2600" dirty="0" err="1">
                <a:latin typeface="Times New Roman" panose="02020603050405020304" pitchFamily="18" charset="0"/>
                <a:cs typeface="Times New Roman" panose="02020603050405020304" pitchFamily="18" charset="0"/>
              </a:rPr>
              <a:t>Senthilkumar</a:t>
            </a:r>
            <a:r>
              <a:rPr lang="en-GB" sz="2600" dirty="0">
                <a:latin typeface="Times New Roman" panose="02020603050405020304" pitchFamily="18" charset="0"/>
                <a:cs typeface="Times New Roman" panose="02020603050405020304" pitchFamily="18" charset="0"/>
              </a:rPr>
              <a:t> </a:t>
            </a:r>
            <a:r>
              <a:rPr lang="en-GB" sz="2600" dirty="0" smtClean="0">
                <a:latin typeface="Times New Roman" panose="02020603050405020304" pitchFamily="18" charset="0"/>
                <a:cs typeface="Times New Roman" panose="02020603050405020304" pitchFamily="18" charset="0"/>
              </a:rPr>
              <a:t>A </a:t>
            </a:r>
            <a:r>
              <a:rPr lang="en-GB" sz="2600" dirty="0">
                <a:latin typeface="Times New Roman" panose="02020603050405020304" pitchFamily="18" charset="0"/>
                <a:cs typeface="Times New Roman" panose="02020603050405020304" pitchFamily="18" charset="0"/>
              </a:rPr>
              <a:t>Turning studies of Deep Cryogenic treated p-40 Tungsten carbide cutting tool inserts 2009 </a:t>
            </a:r>
            <a:r>
              <a:rPr lang="en-GB" sz="2600" i="1" dirty="0">
                <a:latin typeface="Times New Roman" panose="02020603050405020304" pitchFamily="18" charset="0"/>
                <a:cs typeface="Times New Roman" panose="02020603050405020304" pitchFamily="18" charset="0"/>
              </a:rPr>
              <a:t>Machining Science and Technology</a:t>
            </a:r>
            <a:r>
              <a:rPr lang="en-GB" sz="2600" dirty="0">
                <a:latin typeface="Times New Roman" panose="02020603050405020304" pitchFamily="18" charset="0"/>
                <a:cs typeface="Times New Roman" panose="02020603050405020304" pitchFamily="18" charset="0"/>
              </a:rPr>
              <a:t> </a:t>
            </a:r>
            <a:r>
              <a:rPr lang="en-GB" sz="2600" b="1" dirty="0" smtClean="0">
                <a:latin typeface="Times New Roman" panose="02020603050405020304" pitchFamily="18" charset="0"/>
                <a:cs typeface="Times New Roman" panose="02020603050405020304" pitchFamily="18" charset="0"/>
              </a:rPr>
              <a:t>13 </a:t>
            </a:r>
            <a:r>
              <a:rPr lang="en-GB" sz="2600" dirty="0">
                <a:latin typeface="Times New Roman" panose="02020603050405020304" pitchFamily="18" charset="0"/>
                <a:cs typeface="Times New Roman" panose="02020603050405020304" pitchFamily="18" charset="0"/>
              </a:rPr>
              <a:t>Issue 2 269-81</a:t>
            </a:r>
            <a:r>
              <a:rPr lang="en-GB" sz="2600" dirty="0" smtClean="0">
                <a:latin typeface="Times New Roman" panose="02020603050405020304" pitchFamily="18" charset="0"/>
                <a:cs typeface="Times New Roman" panose="02020603050405020304" pitchFamily="18" charset="0"/>
              </a:rPr>
              <a:t>.</a:t>
            </a:r>
          </a:p>
          <a:p>
            <a:pPr marL="0" indent="0" algn="just">
              <a:buNone/>
            </a:pPr>
            <a:r>
              <a:rPr lang="en-GB" sz="2600" dirty="0" smtClean="0">
                <a:latin typeface="Times New Roman" panose="02020603050405020304" pitchFamily="18" charset="0"/>
                <a:cs typeface="Times New Roman" panose="02020603050405020304" pitchFamily="18" charset="0"/>
              </a:rPr>
              <a:t>[11] Gill Singh S, Singh J, Singh H and Singh R Metallurgical and mechanical characteristics of Cryogenically treated Tungsten carbide (WC–Co) 2012 </a:t>
            </a:r>
            <a:r>
              <a:rPr lang="en-GB" sz="2600" i="1" dirty="0" smtClean="0">
                <a:latin typeface="Times New Roman" panose="02020603050405020304" pitchFamily="18" charset="0"/>
                <a:cs typeface="Times New Roman" panose="02020603050405020304" pitchFamily="18" charset="0"/>
              </a:rPr>
              <a:t>The</a:t>
            </a:r>
            <a:r>
              <a:rPr lang="en-GB" sz="2600" dirty="0" smtClean="0">
                <a:latin typeface="Times New Roman" panose="02020603050405020304" pitchFamily="18" charset="0"/>
                <a:cs typeface="Times New Roman" panose="02020603050405020304" pitchFamily="18" charset="0"/>
              </a:rPr>
              <a:t> </a:t>
            </a:r>
            <a:r>
              <a:rPr lang="en-GB" sz="2600" i="1" dirty="0" smtClean="0">
                <a:latin typeface="Times New Roman" panose="02020603050405020304" pitchFamily="18" charset="0"/>
                <a:cs typeface="Times New Roman" panose="02020603050405020304" pitchFamily="18" charset="0"/>
              </a:rPr>
              <a:t>International Journal of Advanced Manufacturing Technology </a:t>
            </a:r>
            <a:r>
              <a:rPr lang="en-GB" sz="2600" b="1" dirty="0" smtClean="0">
                <a:latin typeface="Times New Roman" panose="02020603050405020304" pitchFamily="18" charset="0"/>
                <a:cs typeface="Times New Roman" panose="02020603050405020304" pitchFamily="18" charset="0"/>
              </a:rPr>
              <a:t>58 </a:t>
            </a:r>
            <a:r>
              <a:rPr lang="en-GB" sz="2600" dirty="0" smtClean="0">
                <a:latin typeface="Times New Roman" panose="02020603050405020304" pitchFamily="18" charset="0"/>
                <a:cs typeface="Times New Roman" panose="02020603050405020304" pitchFamily="18" charset="0"/>
              </a:rPr>
              <a:t>Issues 1-4 119-131.</a:t>
            </a:r>
            <a:endParaRPr lang="en-IN" sz="2600" dirty="0" smtClean="0">
              <a:latin typeface="Times New Roman" panose="02020603050405020304" pitchFamily="18" charset="0"/>
              <a:cs typeface="Times New Roman" panose="02020603050405020304" pitchFamily="18" charset="0"/>
            </a:endParaRPr>
          </a:p>
          <a:p>
            <a:pPr marL="0" indent="0" algn="just">
              <a:buNone/>
            </a:pPr>
            <a:endParaRPr lang="en-IN" sz="2600" dirty="0">
              <a:latin typeface="Times New Roman" panose="02020603050405020304" pitchFamily="18" charset="0"/>
              <a:cs typeface="Times New Roman" panose="02020603050405020304" pitchFamily="18" charset="0"/>
            </a:endParaRPr>
          </a:p>
          <a:p>
            <a:pPr algn="just"/>
            <a:endParaRPr lang="en-IN" sz="260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58C09399-29E6-4B5D-B42A-CA0A18C43716}" type="datetime1">
              <a:rPr lang="en-IN" smtClean="0"/>
              <a:t>05-09-2018</a:t>
            </a:fld>
            <a:endParaRPr lang="en-IN"/>
          </a:p>
        </p:txBody>
      </p:sp>
      <p:sp>
        <p:nvSpPr>
          <p:cNvPr id="4" name="Slide Number Placeholder 3"/>
          <p:cNvSpPr>
            <a:spLocks noGrp="1"/>
          </p:cNvSpPr>
          <p:nvPr>
            <p:ph type="sldNum" sz="quarter" idx="12"/>
          </p:nvPr>
        </p:nvSpPr>
        <p:spPr/>
        <p:txBody>
          <a:bodyPr/>
          <a:lstStyle/>
          <a:p>
            <a:fld id="{2AC02E05-E77C-428F-8AD2-C742DD2752DB}" type="slidenum">
              <a:rPr lang="en-IN" smtClean="0"/>
              <a:t>33</a:t>
            </a:fld>
            <a:endParaRPr lang="en-IN"/>
          </a:p>
        </p:txBody>
      </p:sp>
    </p:spTree>
    <p:extLst>
      <p:ext uri="{BB962C8B-B14F-4D97-AF65-F5344CB8AC3E}">
        <p14:creationId xmlns:p14="http://schemas.microsoft.com/office/powerpoint/2010/main" val="4154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86" y="319315"/>
            <a:ext cx="10515600" cy="5567082"/>
          </a:xfrm>
        </p:spPr>
        <p:txBody>
          <a:bodyPr>
            <a:normAutofit fontScale="90000"/>
          </a:bodyPr>
          <a:lstStyle/>
          <a:p>
            <a:pPr algn="ctr"/>
            <a:r>
              <a:rPr lang="en-IN" sz="7200" dirty="0" smtClean="0">
                <a:latin typeface="Times New Roman" panose="02020603050405020304" pitchFamily="18" charset="0"/>
                <a:cs typeface="Times New Roman" panose="02020603050405020304" pitchFamily="18" charset="0"/>
              </a:rPr>
              <a:t/>
            </a:r>
            <a:br>
              <a:rPr lang="en-IN" sz="7200" dirty="0" smtClean="0">
                <a:latin typeface="Times New Roman" panose="02020603050405020304" pitchFamily="18" charset="0"/>
                <a:cs typeface="Times New Roman" panose="02020603050405020304" pitchFamily="18" charset="0"/>
              </a:rPr>
            </a:br>
            <a:r>
              <a:rPr lang="en-IN" sz="7200" dirty="0" smtClean="0">
                <a:latin typeface="Times New Roman" panose="02020603050405020304" pitchFamily="18" charset="0"/>
                <a:cs typeface="Times New Roman" panose="02020603050405020304" pitchFamily="18" charset="0"/>
              </a:rPr>
              <a:t/>
            </a:r>
            <a:br>
              <a:rPr lang="en-IN" sz="7200" dirty="0" smtClean="0">
                <a:latin typeface="Times New Roman" panose="02020603050405020304" pitchFamily="18" charset="0"/>
                <a:cs typeface="Times New Roman" panose="02020603050405020304" pitchFamily="18" charset="0"/>
              </a:rPr>
            </a:br>
            <a:r>
              <a:rPr lang="en-IN" sz="7200" dirty="0" smtClean="0">
                <a:latin typeface="Times New Roman" panose="02020603050405020304" pitchFamily="18" charset="0"/>
                <a:cs typeface="Times New Roman" panose="02020603050405020304" pitchFamily="18" charset="0"/>
              </a:rPr>
              <a:t>Thank You For </a:t>
            </a:r>
            <a:br>
              <a:rPr lang="en-IN" sz="7200" dirty="0" smtClean="0">
                <a:latin typeface="Times New Roman" panose="02020603050405020304" pitchFamily="18" charset="0"/>
                <a:cs typeface="Times New Roman" panose="02020603050405020304" pitchFamily="18" charset="0"/>
              </a:rPr>
            </a:br>
            <a:r>
              <a:rPr lang="en-IN" sz="7200" dirty="0">
                <a:latin typeface="Times New Roman" panose="02020603050405020304" pitchFamily="18" charset="0"/>
                <a:cs typeface="Times New Roman" panose="02020603050405020304" pitchFamily="18" charset="0"/>
              </a:rPr>
              <a:t> </a:t>
            </a:r>
            <a:r>
              <a:rPr lang="en-IN" sz="7200" dirty="0" smtClean="0">
                <a:latin typeface="Times New Roman" panose="02020603050405020304" pitchFamily="18" charset="0"/>
                <a:cs typeface="Times New Roman" panose="02020603050405020304" pitchFamily="18" charset="0"/>
              </a:rPr>
              <a:t>    Your Time… </a:t>
            </a:r>
            <a:br>
              <a:rPr lang="en-IN" sz="7200" dirty="0" smtClean="0">
                <a:latin typeface="Times New Roman" panose="02020603050405020304" pitchFamily="18" charset="0"/>
                <a:cs typeface="Times New Roman" panose="02020603050405020304" pitchFamily="18" charset="0"/>
              </a:rPr>
            </a:br>
            <a:r>
              <a:rPr lang="en-IN" sz="7200" dirty="0">
                <a:latin typeface="Times New Roman" panose="02020603050405020304" pitchFamily="18" charset="0"/>
                <a:cs typeface="Times New Roman" panose="02020603050405020304" pitchFamily="18" charset="0"/>
              </a:rPr>
              <a:t/>
            </a:r>
            <a:br>
              <a:rPr lang="en-IN" sz="7200" dirty="0">
                <a:latin typeface="Times New Roman" panose="02020603050405020304" pitchFamily="18" charset="0"/>
                <a:cs typeface="Times New Roman" panose="02020603050405020304" pitchFamily="18" charset="0"/>
              </a:rPr>
            </a:br>
            <a:r>
              <a:rPr lang="en-IN" sz="7200" dirty="0" smtClean="0">
                <a:latin typeface="Times New Roman" panose="02020603050405020304" pitchFamily="18" charset="0"/>
                <a:cs typeface="Times New Roman" panose="02020603050405020304" pitchFamily="18" charset="0"/>
              </a:rPr>
              <a:t>                                  </a:t>
            </a:r>
            <a:r>
              <a:rPr lang="en-IN" sz="2200" dirty="0" smtClean="0">
                <a:latin typeface="Times New Roman" panose="02020603050405020304" pitchFamily="18" charset="0"/>
                <a:cs typeface="Times New Roman" panose="02020603050405020304" pitchFamily="18" charset="0"/>
              </a:rPr>
              <a:t/>
            </a:r>
            <a:br>
              <a:rPr lang="en-IN" sz="2200" dirty="0" smtClean="0">
                <a:latin typeface="Times New Roman" panose="02020603050405020304" pitchFamily="18" charset="0"/>
                <a:cs typeface="Times New Roman" panose="02020603050405020304" pitchFamily="18" charset="0"/>
              </a:rPr>
            </a:br>
            <a:r>
              <a:rPr lang="en-IN" sz="2200" dirty="0" smtClean="0">
                <a:latin typeface="Times New Roman" panose="02020603050405020304" pitchFamily="18" charset="0"/>
                <a:cs typeface="Times New Roman" panose="02020603050405020304" pitchFamily="18" charset="0"/>
              </a:rPr>
              <a:t> </a:t>
            </a:r>
            <a:r>
              <a:rPr lang="en-IN" sz="2200" dirty="0">
                <a:solidFill>
                  <a:schemeClr val="tx1"/>
                </a:solidFill>
                <a:latin typeface="Times New Roman" panose="02020603050405020304" pitchFamily="18" charset="0"/>
                <a:cs typeface="Times New Roman" panose="02020603050405020304" pitchFamily="18" charset="0"/>
              </a:rPr>
              <a:t>r.bhatia2194@gmail.com</a:t>
            </a:r>
            <a:r>
              <a:rPr lang="en-IN" sz="2200" dirty="0" smtClean="0">
                <a:solidFill>
                  <a:schemeClr val="tx1"/>
                </a:solidFill>
                <a:latin typeface="Times New Roman" panose="02020603050405020304" pitchFamily="18" charset="0"/>
                <a:cs typeface="Times New Roman" panose="02020603050405020304" pitchFamily="18" charset="0"/>
              </a:rPr>
              <a:t>              meghc2007@gmail.com</a:t>
            </a:r>
            <a:r>
              <a:rPr lang="en-IN" sz="7200" dirty="0" smtClean="0">
                <a:latin typeface="Times New Roman" panose="02020603050405020304" pitchFamily="18" charset="0"/>
                <a:cs typeface="Times New Roman" panose="02020603050405020304" pitchFamily="18" charset="0"/>
              </a:rPr>
              <a:t/>
            </a:r>
            <a:br>
              <a:rPr lang="en-IN" sz="7200" dirty="0" smtClean="0">
                <a:latin typeface="Times New Roman" panose="02020603050405020304" pitchFamily="18" charset="0"/>
                <a:cs typeface="Times New Roman" panose="02020603050405020304" pitchFamily="18" charset="0"/>
              </a:rPr>
            </a:br>
            <a:r>
              <a:rPr lang="en-IN" sz="7200" dirty="0" smtClean="0">
                <a:latin typeface="Times New Roman" panose="02020603050405020304" pitchFamily="18" charset="0"/>
                <a:cs typeface="Times New Roman" panose="02020603050405020304" pitchFamily="18" charset="0"/>
              </a:rPr>
              <a:t>                                       </a:t>
            </a:r>
            <a:r>
              <a:rPr lang="en-IN" sz="7200" dirty="0">
                <a:latin typeface="Times New Roman" panose="02020603050405020304" pitchFamily="18" charset="0"/>
                <a:cs typeface="Times New Roman" panose="02020603050405020304" pitchFamily="18" charset="0"/>
              </a:rPr>
              <a:t/>
            </a:r>
            <a:br>
              <a:rPr lang="en-IN" sz="7200" dirty="0">
                <a:latin typeface="Times New Roman" panose="02020603050405020304" pitchFamily="18" charset="0"/>
                <a:cs typeface="Times New Roman" panose="02020603050405020304" pitchFamily="18" charset="0"/>
              </a:rPr>
            </a:br>
            <a:r>
              <a:rPr lang="en-IN" sz="7200" dirty="0" smtClean="0">
                <a:latin typeface="Times New Roman" panose="02020603050405020304" pitchFamily="18" charset="0"/>
                <a:cs typeface="Times New Roman" panose="02020603050405020304" pitchFamily="18" charset="0"/>
              </a:rPr>
              <a:t> </a:t>
            </a:r>
            <a:endParaRPr lang="en-IN" sz="72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13BAC618-2A35-4826-8308-2A8D0CD0D359}" type="datetime1">
              <a:rPr lang="en-IN" smtClean="0"/>
              <a:t>05-09-2018</a:t>
            </a:fld>
            <a:endParaRPr lang="en-IN" dirty="0"/>
          </a:p>
        </p:txBody>
      </p:sp>
      <p:sp>
        <p:nvSpPr>
          <p:cNvPr id="4" name="Slide Number Placeholder 3"/>
          <p:cNvSpPr>
            <a:spLocks noGrp="1"/>
          </p:cNvSpPr>
          <p:nvPr>
            <p:ph type="sldNum" sz="quarter" idx="12"/>
          </p:nvPr>
        </p:nvSpPr>
        <p:spPr/>
        <p:txBody>
          <a:bodyPr/>
          <a:lstStyle/>
          <a:p>
            <a:fld id="{2AC02E05-E77C-428F-8AD2-C742DD2752DB}" type="slidenum">
              <a:rPr lang="en-IN" smtClean="0"/>
              <a:t>34</a:t>
            </a:fld>
            <a:endParaRPr lang="en-IN" dirty="0"/>
          </a:p>
        </p:txBody>
      </p:sp>
    </p:spTree>
    <p:extLst>
      <p:ext uri="{BB962C8B-B14F-4D97-AF65-F5344CB8AC3E}">
        <p14:creationId xmlns:p14="http://schemas.microsoft.com/office/powerpoint/2010/main" val="43969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pPr algn="ctr"/>
            <a:r>
              <a:rPr lang="en-US" sz="3200" b="1" dirty="0" smtClean="0">
                <a:latin typeface="Times New Roman" panose="02020603050405020304" pitchFamily="18" charset="0"/>
                <a:cs typeface="Times New Roman" panose="02020603050405020304" pitchFamily="18" charset="0"/>
              </a:rPr>
              <a:t>2. SIGNIFICANCE OF CRYOGENIC TREATMENT ON TUNGSTEN CARBIDE.</a:t>
            </a:r>
            <a:br>
              <a:rPr lang="en-US" sz="3200" b="1" dirty="0" smtClean="0">
                <a:latin typeface="Times New Roman" panose="02020603050405020304" pitchFamily="18" charset="0"/>
                <a:cs typeface="Times New Roman" panose="02020603050405020304" pitchFamily="18" charset="0"/>
              </a:rPr>
            </a:br>
            <a:endParaRPr lang="en-IN" sz="3200" b="1" dirty="0"/>
          </a:p>
        </p:txBody>
      </p:sp>
      <p:sp>
        <p:nvSpPr>
          <p:cNvPr id="3" name="Content Placeholder 2"/>
          <p:cNvSpPr>
            <a:spLocks noGrp="1"/>
          </p:cNvSpPr>
          <p:nvPr>
            <p:ph idx="1"/>
          </p:nvPr>
        </p:nvSpPr>
        <p:spPr>
          <a:xfrm>
            <a:off x="609600" y="1275972"/>
            <a:ext cx="10972800" cy="4713287"/>
          </a:xfrm>
        </p:spPr>
        <p:txBody>
          <a:bodyPr/>
          <a:lstStyle/>
          <a:p>
            <a:pPr algn="just">
              <a:buFont typeface="Wingdings" panose="05000000000000000000" pitchFamily="2" charset="2"/>
              <a:buChar char="§"/>
            </a:pPr>
            <a:r>
              <a:rPr lang="en-IN" sz="2600" dirty="0" smtClean="0">
                <a:latin typeface="Times" panose="02020603050405020304" pitchFamily="18" charset="0"/>
                <a:cs typeface="Times" panose="02020603050405020304" pitchFamily="18" charset="0"/>
              </a:rPr>
              <a:t>Tungsten carbide is prepared by Sintering process in which a secondary hard and brittle phase (i.e. </a:t>
            </a:r>
            <a:r>
              <a:rPr lang="el-GR" sz="2600" dirty="0" smtClean="0">
                <a:latin typeface="Times" panose="02020603050405020304" pitchFamily="18" charset="0"/>
                <a:cs typeface="Times" panose="02020603050405020304" pitchFamily="18" charset="0"/>
              </a:rPr>
              <a:t>η</a:t>
            </a:r>
            <a:r>
              <a:rPr lang="en-IN" sz="2600" dirty="0" smtClean="0">
                <a:latin typeface="Times" panose="02020603050405020304" pitchFamily="18" charset="0"/>
                <a:cs typeface="Times" panose="02020603050405020304" pitchFamily="18" charset="0"/>
              </a:rPr>
              <a:t>-phase) is produced as a result of Decarburizing reactions during sintering.</a:t>
            </a:r>
          </a:p>
          <a:p>
            <a:pPr algn="just">
              <a:buFont typeface="Wingdings" panose="05000000000000000000" pitchFamily="2" charset="2"/>
              <a:buChar char="§"/>
            </a:pPr>
            <a:r>
              <a:rPr lang="en-IN" sz="2600" dirty="0" smtClean="0">
                <a:latin typeface="Times" panose="02020603050405020304" pitchFamily="18" charset="0"/>
                <a:cs typeface="Times" panose="02020603050405020304" pitchFamily="18" charset="0"/>
              </a:rPr>
              <a:t>Also, this phase is generated during high temperature Chemical Vapour Deposition (CVD) coating on the substrate (WC).</a:t>
            </a:r>
          </a:p>
          <a:p>
            <a:pPr algn="just">
              <a:buFont typeface="Wingdings" panose="05000000000000000000" pitchFamily="2" charset="2"/>
              <a:buChar char="§"/>
            </a:pPr>
            <a:r>
              <a:rPr lang="en-IN" sz="2600" dirty="0" smtClean="0">
                <a:latin typeface="Times" panose="02020603050405020304" pitchFamily="18" charset="0"/>
                <a:cs typeface="Times" panose="02020603050405020304" pitchFamily="18" charset="0"/>
              </a:rPr>
              <a:t>Its distribution depends on the carbon content and other factors like compacting pressure, sintering temperature etc.</a:t>
            </a:r>
          </a:p>
          <a:p>
            <a:pPr algn="just">
              <a:buFont typeface="Wingdings" panose="05000000000000000000" pitchFamily="2" charset="2"/>
              <a:buChar char="§"/>
            </a:pPr>
            <a:r>
              <a:rPr lang="en-IN" sz="2600" dirty="0" smtClean="0">
                <a:latin typeface="Times" panose="02020603050405020304" pitchFamily="18" charset="0"/>
                <a:cs typeface="Times" panose="02020603050405020304" pitchFamily="18" charset="0"/>
              </a:rPr>
              <a:t>Cryogenic Treatment is done in order to ensure approximate uniformity in the  </a:t>
            </a:r>
            <a:r>
              <a:rPr lang="el-GR" sz="2600" dirty="0" smtClean="0">
                <a:latin typeface="Times" panose="02020603050405020304" pitchFamily="18" charset="0"/>
                <a:cs typeface="Times" panose="02020603050405020304" pitchFamily="18" charset="0"/>
              </a:rPr>
              <a:t>η</a:t>
            </a:r>
            <a:r>
              <a:rPr lang="en-IN" sz="2600" dirty="0" smtClean="0">
                <a:latin typeface="Times" panose="02020603050405020304" pitchFamily="18" charset="0"/>
                <a:cs typeface="Times" panose="02020603050405020304" pitchFamily="18" charset="0"/>
              </a:rPr>
              <a:t>-phase distribution throughout the microstructure of the sample.</a:t>
            </a:r>
          </a:p>
          <a:p>
            <a:pPr algn="just">
              <a:buFont typeface="Wingdings" panose="05000000000000000000" pitchFamily="2" charset="2"/>
              <a:buChar char="§"/>
            </a:pPr>
            <a:r>
              <a:rPr lang="en-IN" sz="2600" dirty="0" smtClean="0">
                <a:latin typeface="Times" panose="02020603050405020304" pitchFamily="18" charset="0"/>
                <a:cs typeface="Times" panose="02020603050405020304" pitchFamily="18" charset="0"/>
              </a:rPr>
              <a:t>Uniform distribution of above will ensure the enhancement in mechanical properties of the material i.e. hardness etc.</a:t>
            </a:r>
            <a:endParaRPr lang="en-IN" sz="2600" dirty="0">
              <a:latin typeface="Times" panose="02020603050405020304" pitchFamily="18" charset="0"/>
              <a:cs typeface="Times" panose="02020603050405020304" pitchFamily="18" charset="0"/>
            </a:endParaRPr>
          </a:p>
        </p:txBody>
      </p:sp>
      <p:sp>
        <p:nvSpPr>
          <p:cNvPr id="4" name="Date Placeholder 3"/>
          <p:cNvSpPr>
            <a:spLocks noGrp="1"/>
          </p:cNvSpPr>
          <p:nvPr>
            <p:ph type="dt" sz="half" idx="10"/>
          </p:nvPr>
        </p:nvSpPr>
        <p:spPr/>
        <p:txBody>
          <a:bodyPr/>
          <a:lstStyle/>
          <a:p>
            <a:fld id="{9999CAA2-DC78-44D8-A90A-9F04DB8D28A4}"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4</a:t>
            </a:fld>
            <a:endParaRPr lang="en-IN"/>
          </a:p>
        </p:txBody>
      </p:sp>
    </p:spTree>
    <p:extLst>
      <p:ext uri="{BB962C8B-B14F-4D97-AF65-F5344CB8AC3E}">
        <p14:creationId xmlns:p14="http://schemas.microsoft.com/office/powerpoint/2010/main" val="223937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2"/>
          <p:cNvSpPr/>
          <p:nvPr/>
        </p:nvSpPr>
        <p:spPr bwMode="auto">
          <a:xfrm>
            <a:off x="1544275" y="2588455"/>
            <a:ext cx="154743" cy="2841674"/>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Arial" charset="0"/>
            </a:endParaRPr>
          </a:p>
        </p:txBody>
      </p:sp>
      <p:sp>
        <p:nvSpPr>
          <p:cNvPr id="5" name="Right Arrow 4"/>
          <p:cNvSpPr/>
          <p:nvPr/>
        </p:nvSpPr>
        <p:spPr bwMode="auto">
          <a:xfrm>
            <a:off x="1649163" y="5397222"/>
            <a:ext cx="3840480" cy="18288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Arial" charset="0"/>
            </a:endParaRPr>
          </a:p>
        </p:txBody>
      </p:sp>
      <p:sp>
        <p:nvSpPr>
          <p:cNvPr id="6" name="Up Arrow 5"/>
          <p:cNvSpPr/>
          <p:nvPr/>
        </p:nvSpPr>
        <p:spPr bwMode="auto">
          <a:xfrm rot="18826737">
            <a:off x="3232586" y="2691639"/>
            <a:ext cx="163714" cy="286795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800" i="0" u="none" strike="noStrike" normalizeH="0" baseline="0" smtClean="0">
              <a:ln w="0"/>
              <a:solidFill>
                <a:schemeClr val="accent1"/>
              </a:solidFill>
              <a:effectLst>
                <a:outerShdw blurRad="38100" dist="25400" dir="5400000" algn="ctr" rotWithShape="0">
                  <a:srgbClr val="6E747A">
                    <a:alpha val="43000"/>
                  </a:srgbClr>
                </a:outerShdw>
              </a:effectLst>
              <a:latin typeface="Arial" charset="0"/>
            </a:endParaRPr>
          </a:p>
        </p:txBody>
      </p:sp>
      <p:sp>
        <p:nvSpPr>
          <p:cNvPr id="7" name="TextBox 6"/>
          <p:cNvSpPr txBox="1"/>
          <p:nvPr/>
        </p:nvSpPr>
        <p:spPr>
          <a:xfrm>
            <a:off x="943445" y="2806504"/>
            <a:ext cx="584775" cy="2405576"/>
          </a:xfrm>
          <a:prstGeom prst="rect">
            <a:avLst/>
          </a:prstGeom>
          <a:noFill/>
        </p:spPr>
        <p:txBody>
          <a:bodyPr vert="vert270" wrap="square" rtlCol="0">
            <a:spAutoFit/>
          </a:bodyPr>
          <a:lstStyle/>
          <a:p>
            <a:r>
              <a:rPr lang="en-IN" sz="2600" dirty="0" smtClean="0">
                <a:solidFill>
                  <a:schemeClr val="accent6">
                    <a:lumMod val="75000"/>
                  </a:schemeClr>
                </a:solidFill>
                <a:latin typeface="Times" panose="02020603050405020304" pitchFamily="18" charset="0"/>
                <a:cs typeface="Times" panose="02020603050405020304" pitchFamily="18" charset="0"/>
              </a:rPr>
              <a:t>Wear Resistance</a:t>
            </a:r>
            <a:endParaRPr lang="en-IN" sz="2600" dirty="0">
              <a:solidFill>
                <a:schemeClr val="accent6">
                  <a:lumMod val="75000"/>
                </a:schemeClr>
              </a:solidFill>
              <a:latin typeface="Times" panose="02020603050405020304" pitchFamily="18" charset="0"/>
              <a:cs typeface="Times" panose="02020603050405020304" pitchFamily="18" charset="0"/>
            </a:endParaRPr>
          </a:p>
        </p:txBody>
      </p:sp>
      <p:sp>
        <p:nvSpPr>
          <p:cNvPr id="8" name="TextBox 7"/>
          <p:cNvSpPr txBox="1"/>
          <p:nvPr/>
        </p:nvSpPr>
        <p:spPr>
          <a:xfrm rot="5400000">
            <a:off x="3277015" y="4949042"/>
            <a:ext cx="584775" cy="1674056"/>
          </a:xfrm>
          <a:prstGeom prst="rect">
            <a:avLst/>
          </a:prstGeom>
          <a:noFill/>
        </p:spPr>
        <p:txBody>
          <a:bodyPr vert="vert270" wrap="square" rtlCol="0">
            <a:spAutoFit/>
          </a:bodyPr>
          <a:lstStyle/>
          <a:p>
            <a:r>
              <a:rPr lang="en-IN" sz="2600" dirty="0" smtClean="0">
                <a:solidFill>
                  <a:schemeClr val="accent6">
                    <a:lumMod val="75000"/>
                  </a:schemeClr>
                </a:solidFill>
                <a:latin typeface="Times" panose="02020603050405020304" pitchFamily="18" charset="0"/>
                <a:cs typeface="Times" panose="02020603050405020304" pitchFamily="18" charset="0"/>
              </a:rPr>
              <a:t>Toughness</a:t>
            </a:r>
            <a:endParaRPr lang="en-IN" sz="2600" dirty="0">
              <a:solidFill>
                <a:schemeClr val="accent6">
                  <a:lumMod val="75000"/>
                </a:schemeClr>
              </a:solidFill>
              <a:latin typeface="Times" panose="02020603050405020304" pitchFamily="18" charset="0"/>
              <a:cs typeface="Times" panose="02020603050405020304" pitchFamily="18" charset="0"/>
            </a:endParaRPr>
          </a:p>
        </p:txBody>
      </p:sp>
      <p:sp>
        <p:nvSpPr>
          <p:cNvPr id="9" name="TextBox 8"/>
          <p:cNvSpPr txBox="1"/>
          <p:nvPr/>
        </p:nvSpPr>
        <p:spPr>
          <a:xfrm>
            <a:off x="2521212" y="2854011"/>
            <a:ext cx="902320" cy="369597"/>
          </a:xfrm>
          <a:prstGeom prst="rect">
            <a:avLst/>
          </a:prstGeom>
          <a:noFill/>
        </p:spPr>
        <p:txBody>
          <a:bodyPr wrap="square" rtlCol="0">
            <a:spAutoFit/>
          </a:bodyPr>
          <a:lstStyle/>
          <a:p>
            <a:r>
              <a:rPr lang="en-IN" dirty="0" smtClean="0"/>
              <a:t>&lt;4 %</a:t>
            </a:r>
            <a:endParaRPr lang="en-IN" dirty="0"/>
          </a:p>
        </p:txBody>
      </p:sp>
      <p:sp>
        <p:nvSpPr>
          <p:cNvPr id="10" name="TextBox 9"/>
          <p:cNvSpPr txBox="1"/>
          <p:nvPr/>
        </p:nvSpPr>
        <p:spPr>
          <a:xfrm>
            <a:off x="3089881" y="3377300"/>
            <a:ext cx="1306308" cy="369332"/>
          </a:xfrm>
          <a:prstGeom prst="rect">
            <a:avLst/>
          </a:prstGeom>
          <a:noFill/>
        </p:spPr>
        <p:txBody>
          <a:bodyPr wrap="square" rtlCol="0">
            <a:spAutoFit/>
          </a:bodyPr>
          <a:lstStyle/>
          <a:p>
            <a:r>
              <a:rPr lang="en-IN" dirty="0" smtClean="0"/>
              <a:t>4 % - 10 %</a:t>
            </a:r>
            <a:endParaRPr lang="en-IN" dirty="0"/>
          </a:p>
        </p:txBody>
      </p:sp>
      <p:sp>
        <p:nvSpPr>
          <p:cNvPr id="11" name="TextBox 10"/>
          <p:cNvSpPr txBox="1"/>
          <p:nvPr/>
        </p:nvSpPr>
        <p:spPr>
          <a:xfrm>
            <a:off x="3688320" y="4009292"/>
            <a:ext cx="1436221" cy="369332"/>
          </a:xfrm>
          <a:prstGeom prst="rect">
            <a:avLst/>
          </a:prstGeom>
          <a:noFill/>
        </p:spPr>
        <p:txBody>
          <a:bodyPr wrap="square" rtlCol="0">
            <a:spAutoFit/>
          </a:bodyPr>
          <a:lstStyle/>
          <a:p>
            <a:r>
              <a:rPr lang="en-IN" dirty="0" smtClean="0"/>
              <a:t>10 % -16 %</a:t>
            </a:r>
            <a:endParaRPr lang="en-IN" dirty="0"/>
          </a:p>
        </p:txBody>
      </p:sp>
      <p:sp>
        <p:nvSpPr>
          <p:cNvPr id="12" name="TextBox 11"/>
          <p:cNvSpPr txBox="1"/>
          <p:nvPr/>
        </p:nvSpPr>
        <p:spPr>
          <a:xfrm>
            <a:off x="4406430" y="4653281"/>
            <a:ext cx="902320" cy="369332"/>
          </a:xfrm>
          <a:prstGeom prst="rect">
            <a:avLst/>
          </a:prstGeom>
          <a:noFill/>
        </p:spPr>
        <p:txBody>
          <a:bodyPr wrap="square" rtlCol="0">
            <a:spAutoFit/>
          </a:bodyPr>
          <a:lstStyle/>
          <a:p>
            <a:r>
              <a:rPr lang="en-IN" dirty="0" smtClean="0"/>
              <a:t>&gt;16 %</a:t>
            </a:r>
            <a:endParaRPr lang="en-IN" dirty="0"/>
          </a:p>
        </p:txBody>
      </p:sp>
      <p:sp>
        <p:nvSpPr>
          <p:cNvPr id="13" name="TextBox 12"/>
          <p:cNvSpPr txBox="1"/>
          <p:nvPr/>
        </p:nvSpPr>
        <p:spPr>
          <a:xfrm>
            <a:off x="399245" y="6078458"/>
            <a:ext cx="4793235" cy="492443"/>
          </a:xfrm>
          <a:prstGeom prst="rect">
            <a:avLst/>
          </a:prstGeom>
          <a:noFill/>
        </p:spPr>
        <p:txBody>
          <a:bodyPr wrap="square" rtlCol="0">
            <a:spAutoFit/>
          </a:bodyPr>
          <a:lstStyle/>
          <a:p>
            <a:r>
              <a:rPr lang="en-IN" sz="2600" b="1" dirty="0" smtClean="0">
                <a:latin typeface="Times" panose="02020603050405020304" pitchFamily="18" charset="0"/>
                <a:cs typeface="Times" panose="02020603050405020304" pitchFamily="18" charset="0"/>
              </a:rPr>
              <a:t>Fig 1.</a:t>
            </a:r>
            <a:r>
              <a:rPr lang="en-IN" sz="2600" dirty="0" smtClean="0">
                <a:latin typeface="Times" panose="02020603050405020304" pitchFamily="18" charset="0"/>
                <a:cs typeface="Times" panose="02020603050405020304" pitchFamily="18" charset="0"/>
              </a:rPr>
              <a:t> Effect of Binder Content.</a:t>
            </a:r>
            <a:endParaRPr lang="en-IN" sz="2600" dirty="0">
              <a:latin typeface="Times" panose="02020603050405020304" pitchFamily="18" charset="0"/>
              <a:cs typeface="Times" panose="02020603050405020304" pitchFamily="18" charset="0"/>
            </a:endParaRPr>
          </a:p>
        </p:txBody>
      </p:sp>
      <p:sp>
        <p:nvSpPr>
          <p:cNvPr id="14" name="TextBox 13"/>
          <p:cNvSpPr txBox="1"/>
          <p:nvPr/>
        </p:nvSpPr>
        <p:spPr>
          <a:xfrm>
            <a:off x="4857590" y="6516252"/>
            <a:ext cx="7488737" cy="369332"/>
          </a:xfrm>
          <a:prstGeom prst="rect">
            <a:avLst/>
          </a:prstGeom>
          <a:noFill/>
        </p:spPr>
        <p:txBody>
          <a:bodyPr wrap="square" rtlCol="0">
            <a:spAutoFit/>
          </a:bodyPr>
          <a:lstStyle/>
          <a:p>
            <a:r>
              <a:rPr lang="en-IN" b="1" i="1" smtClean="0">
                <a:latin typeface="Times" panose="02020603050405020304" pitchFamily="18" charset="0"/>
                <a:cs typeface="Times" panose="02020603050405020304" pitchFamily="18" charset="0"/>
              </a:rPr>
              <a:t>Picture Source-</a:t>
            </a:r>
            <a:r>
              <a:rPr lang="en-IN" i="1" smtClean="0">
                <a:latin typeface="Times" panose="02020603050405020304" pitchFamily="18" charset="0"/>
                <a:cs typeface="Times" panose="02020603050405020304" pitchFamily="18" charset="0"/>
              </a:rPr>
              <a:t> www.tappi.org/content/events/10PLACE/papers/lemaistre.pdf</a:t>
            </a:r>
            <a:endParaRPr lang="en-IN" i="1" dirty="0">
              <a:latin typeface="Times" panose="02020603050405020304" pitchFamily="18" charset="0"/>
              <a:cs typeface="Times" panose="02020603050405020304" pitchFamily="18" charset="0"/>
            </a:endParaRPr>
          </a:p>
        </p:txBody>
      </p:sp>
      <p:sp>
        <p:nvSpPr>
          <p:cNvPr id="15" name="TextBox 14"/>
          <p:cNvSpPr txBox="1"/>
          <p:nvPr/>
        </p:nvSpPr>
        <p:spPr>
          <a:xfrm>
            <a:off x="631065" y="238106"/>
            <a:ext cx="10947042" cy="2092881"/>
          </a:xfrm>
          <a:prstGeom prst="rect">
            <a:avLst/>
          </a:prstGeom>
          <a:noFill/>
        </p:spPr>
        <p:txBody>
          <a:bodyPr wrap="square" rtlCol="0">
            <a:spAutoFit/>
          </a:bodyPr>
          <a:lstStyle/>
          <a:p>
            <a:pPr algn="just"/>
            <a:r>
              <a:rPr lang="en-IN" sz="2600" dirty="0" smtClean="0">
                <a:latin typeface="Times" panose="02020603050405020304" pitchFamily="18" charset="0"/>
                <a:cs typeface="Times" panose="02020603050405020304" pitchFamily="18" charset="0"/>
              </a:rPr>
              <a:t>The properties of Cemented Tungsten Carbide grades are generally determined by:</a:t>
            </a:r>
          </a:p>
          <a:p>
            <a:pPr marL="285750" indent="-285750">
              <a:buFont typeface="Arial" panose="020B0604020202020204" pitchFamily="34" charset="0"/>
              <a:buChar char="•"/>
            </a:pPr>
            <a:r>
              <a:rPr lang="en-IN" sz="2600" i="1" dirty="0" smtClean="0">
                <a:latin typeface="Times" panose="02020603050405020304" pitchFamily="18" charset="0"/>
                <a:cs typeface="Times" panose="02020603050405020304" pitchFamily="18" charset="0"/>
              </a:rPr>
              <a:t>Binder content.</a:t>
            </a:r>
          </a:p>
          <a:p>
            <a:pPr marL="285750" indent="-285750">
              <a:buFont typeface="Arial" panose="020B0604020202020204" pitchFamily="34" charset="0"/>
              <a:buChar char="•"/>
            </a:pPr>
            <a:r>
              <a:rPr lang="en-IN" sz="2600" i="1" dirty="0" smtClean="0">
                <a:latin typeface="Times" panose="02020603050405020304" pitchFamily="18" charset="0"/>
                <a:cs typeface="Times" panose="02020603050405020304" pitchFamily="18" charset="0"/>
              </a:rPr>
              <a:t>Grain size.</a:t>
            </a:r>
          </a:p>
          <a:p>
            <a:pPr marL="285750" indent="-285750">
              <a:buFont typeface="Arial" panose="020B0604020202020204" pitchFamily="34" charset="0"/>
              <a:buChar char="•"/>
            </a:pPr>
            <a:r>
              <a:rPr lang="en-IN" sz="2600" i="1" dirty="0" smtClean="0">
                <a:latin typeface="Times" panose="02020603050405020304" pitchFamily="18" charset="0"/>
                <a:cs typeface="Times" panose="02020603050405020304" pitchFamily="18" charset="0"/>
              </a:rPr>
              <a:t>Secondary Carbides.</a:t>
            </a:r>
            <a:endParaRPr lang="en-IN" sz="2600" i="1" dirty="0">
              <a:latin typeface="Times" panose="02020603050405020304" pitchFamily="18" charset="0"/>
              <a:cs typeface="Times" panose="02020603050405020304" pitchFamily="18" charset="0"/>
            </a:endParaRPr>
          </a:p>
        </p:txBody>
      </p:sp>
      <p:sp>
        <p:nvSpPr>
          <p:cNvPr id="24" name="TextBox 23"/>
          <p:cNvSpPr txBox="1"/>
          <p:nvPr/>
        </p:nvSpPr>
        <p:spPr>
          <a:xfrm>
            <a:off x="6555176" y="2688991"/>
            <a:ext cx="584775" cy="2405576"/>
          </a:xfrm>
          <a:prstGeom prst="rect">
            <a:avLst/>
          </a:prstGeom>
          <a:noFill/>
        </p:spPr>
        <p:txBody>
          <a:bodyPr vert="vert270" wrap="square" rtlCol="0">
            <a:spAutoFit/>
          </a:bodyPr>
          <a:lstStyle/>
          <a:p>
            <a:r>
              <a:rPr lang="en-IN" sz="2600" dirty="0" smtClean="0">
                <a:solidFill>
                  <a:schemeClr val="accent6">
                    <a:lumMod val="75000"/>
                  </a:schemeClr>
                </a:solidFill>
                <a:latin typeface="Times" panose="02020603050405020304" pitchFamily="18" charset="0"/>
                <a:cs typeface="Times" panose="02020603050405020304" pitchFamily="18" charset="0"/>
              </a:rPr>
              <a:t>Wear Resistance</a:t>
            </a:r>
            <a:endParaRPr lang="en-IN" sz="2600" dirty="0">
              <a:solidFill>
                <a:schemeClr val="accent6">
                  <a:lumMod val="75000"/>
                </a:schemeClr>
              </a:solidFill>
              <a:latin typeface="Times" panose="02020603050405020304" pitchFamily="18" charset="0"/>
              <a:cs typeface="Times" panose="02020603050405020304" pitchFamily="18" charset="0"/>
            </a:endParaRPr>
          </a:p>
        </p:txBody>
      </p:sp>
      <p:sp>
        <p:nvSpPr>
          <p:cNvPr id="25" name="Right Arrow 24"/>
          <p:cNvSpPr/>
          <p:nvPr/>
        </p:nvSpPr>
        <p:spPr bwMode="auto">
          <a:xfrm>
            <a:off x="7167964" y="5397222"/>
            <a:ext cx="3840480" cy="18288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Arial" charset="0"/>
            </a:endParaRPr>
          </a:p>
        </p:txBody>
      </p:sp>
      <p:sp>
        <p:nvSpPr>
          <p:cNvPr id="26" name="Up Arrow 25"/>
          <p:cNvSpPr/>
          <p:nvPr/>
        </p:nvSpPr>
        <p:spPr bwMode="auto">
          <a:xfrm>
            <a:off x="7062579" y="2555548"/>
            <a:ext cx="154743" cy="2841674"/>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Arial" charset="0"/>
            </a:endParaRPr>
          </a:p>
        </p:txBody>
      </p:sp>
      <p:sp>
        <p:nvSpPr>
          <p:cNvPr id="27" name="Up Arrow 26"/>
          <p:cNvSpPr/>
          <p:nvPr/>
        </p:nvSpPr>
        <p:spPr bwMode="auto">
          <a:xfrm rot="18826737">
            <a:off x="8806854" y="2597188"/>
            <a:ext cx="163714" cy="286795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800" i="0" u="none" strike="noStrike" normalizeH="0" baseline="0" smtClean="0">
              <a:ln w="0"/>
              <a:solidFill>
                <a:schemeClr val="accent1"/>
              </a:solidFill>
              <a:effectLst>
                <a:outerShdw blurRad="38100" dist="25400" dir="5400000" algn="ctr" rotWithShape="0">
                  <a:srgbClr val="6E747A">
                    <a:alpha val="43000"/>
                  </a:srgbClr>
                </a:outerShdw>
              </a:effectLst>
              <a:latin typeface="Arial" charset="0"/>
            </a:endParaRPr>
          </a:p>
        </p:txBody>
      </p:sp>
      <p:sp>
        <p:nvSpPr>
          <p:cNvPr id="28" name="TextBox 27"/>
          <p:cNvSpPr txBox="1"/>
          <p:nvPr/>
        </p:nvSpPr>
        <p:spPr>
          <a:xfrm>
            <a:off x="9331983" y="3982554"/>
            <a:ext cx="1436221" cy="369332"/>
          </a:xfrm>
          <a:prstGeom prst="rect">
            <a:avLst/>
          </a:prstGeom>
          <a:noFill/>
        </p:spPr>
        <p:txBody>
          <a:bodyPr wrap="square" rtlCol="0">
            <a:spAutoFit/>
          </a:bodyPr>
          <a:lstStyle/>
          <a:p>
            <a:r>
              <a:rPr lang="en-IN" dirty="0" smtClean="0">
                <a:latin typeface="Times" panose="02020603050405020304" pitchFamily="18" charset="0"/>
                <a:cs typeface="Times" panose="02020603050405020304" pitchFamily="18" charset="0"/>
              </a:rPr>
              <a:t>Medium 1-2</a:t>
            </a:r>
            <a:endParaRPr lang="en-IN" dirty="0">
              <a:latin typeface="Times" panose="02020603050405020304" pitchFamily="18" charset="0"/>
              <a:cs typeface="Times" panose="02020603050405020304" pitchFamily="18" charset="0"/>
            </a:endParaRPr>
          </a:p>
        </p:txBody>
      </p:sp>
      <p:sp>
        <p:nvSpPr>
          <p:cNvPr id="29" name="TextBox 28"/>
          <p:cNvSpPr txBox="1"/>
          <p:nvPr/>
        </p:nvSpPr>
        <p:spPr>
          <a:xfrm>
            <a:off x="9980699" y="4709441"/>
            <a:ext cx="1399481" cy="369332"/>
          </a:xfrm>
          <a:prstGeom prst="rect">
            <a:avLst/>
          </a:prstGeom>
          <a:noFill/>
        </p:spPr>
        <p:txBody>
          <a:bodyPr wrap="square" rtlCol="0">
            <a:spAutoFit/>
          </a:bodyPr>
          <a:lstStyle/>
          <a:p>
            <a:r>
              <a:rPr lang="en-IN" dirty="0" smtClean="0">
                <a:latin typeface="Times" panose="02020603050405020304" pitchFamily="18" charset="0"/>
                <a:cs typeface="Times" panose="02020603050405020304" pitchFamily="18" charset="0"/>
              </a:rPr>
              <a:t>Coarse&gt;3</a:t>
            </a:r>
            <a:endParaRPr lang="en-IN" dirty="0">
              <a:latin typeface="Times" panose="02020603050405020304" pitchFamily="18" charset="0"/>
              <a:cs typeface="Times" panose="02020603050405020304" pitchFamily="18" charset="0"/>
            </a:endParaRPr>
          </a:p>
        </p:txBody>
      </p:sp>
      <p:sp>
        <p:nvSpPr>
          <p:cNvPr id="30" name="TextBox 29"/>
          <p:cNvSpPr txBox="1"/>
          <p:nvPr/>
        </p:nvSpPr>
        <p:spPr>
          <a:xfrm>
            <a:off x="8058938" y="2773526"/>
            <a:ext cx="1822665" cy="369332"/>
          </a:xfrm>
          <a:prstGeom prst="rect">
            <a:avLst/>
          </a:prstGeom>
          <a:noFill/>
        </p:spPr>
        <p:txBody>
          <a:bodyPr wrap="square" rtlCol="0">
            <a:spAutoFit/>
          </a:bodyPr>
          <a:lstStyle/>
          <a:p>
            <a:r>
              <a:rPr lang="en-IN" dirty="0" smtClean="0">
                <a:latin typeface="Times" panose="02020603050405020304" pitchFamily="18" charset="0"/>
                <a:cs typeface="Times" panose="02020603050405020304" pitchFamily="18" charset="0"/>
              </a:rPr>
              <a:t>Ultra fine 0.5</a:t>
            </a:r>
            <a:endParaRPr lang="en-IN" dirty="0">
              <a:latin typeface="Times" panose="02020603050405020304" pitchFamily="18" charset="0"/>
              <a:cs typeface="Times" panose="02020603050405020304" pitchFamily="18" charset="0"/>
            </a:endParaRPr>
          </a:p>
        </p:txBody>
      </p:sp>
      <p:sp>
        <p:nvSpPr>
          <p:cNvPr id="31" name="TextBox 30"/>
          <p:cNvSpPr txBox="1"/>
          <p:nvPr/>
        </p:nvSpPr>
        <p:spPr>
          <a:xfrm>
            <a:off x="8707814" y="3335548"/>
            <a:ext cx="1869189" cy="369332"/>
          </a:xfrm>
          <a:prstGeom prst="rect">
            <a:avLst/>
          </a:prstGeom>
          <a:noFill/>
        </p:spPr>
        <p:txBody>
          <a:bodyPr wrap="square" rtlCol="0">
            <a:spAutoFit/>
          </a:bodyPr>
          <a:lstStyle/>
          <a:p>
            <a:r>
              <a:rPr lang="en-IN" dirty="0" smtClean="0">
                <a:latin typeface="Times" panose="02020603050405020304" pitchFamily="18" charset="0"/>
                <a:cs typeface="Times" panose="02020603050405020304" pitchFamily="18" charset="0"/>
              </a:rPr>
              <a:t>Sub micron 0.8</a:t>
            </a:r>
            <a:endParaRPr lang="en-IN" dirty="0">
              <a:latin typeface="Times" panose="02020603050405020304" pitchFamily="18" charset="0"/>
              <a:cs typeface="Times" panose="02020603050405020304" pitchFamily="18" charset="0"/>
            </a:endParaRPr>
          </a:p>
        </p:txBody>
      </p:sp>
      <p:sp>
        <p:nvSpPr>
          <p:cNvPr id="32" name="TextBox 31"/>
          <p:cNvSpPr txBox="1"/>
          <p:nvPr/>
        </p:nvSpPr>
        <p:spPr>
          <a:xfrm>
            <a:off x="7217322" y="6094450"/>
            <a:ext cx="4793235" cy="492443"/>
          </a:xfrm>
          <a:prstGeom prst="rect">
            <a:avLst/>
          </a:prstGeom>
          <a:noFill/>
        </p:spPr>
        <p:txBody>
          <a:bodyPr wrap="square" rtlCol="0">
            <a:spAutoFit/>
          </a:bodyPr>
          <a:lstStyle/>
          <a:p>
            <a:r>
              <a:rPr lang="en-IN" sz="2600" b="1" dirty="0" smtClean="0">
                <a:latin typeface="Times" panose="02020603050405020304" pitchFamily="18" charset="0"/>
                <a:cs typeface="Times" panose="02020603050405020304" pitchFamily="18" charset="0"/>
              </a:rPr>
              <a:t>Fig 2.</a:t>
            </a:r>
            <a:r>
              <a:rPr lang="en-IN" sz="2600" dirty="0" smtClean="0">
                <a:latin typeface="Times" panose="02020603050405020304" pitchFamily="18" charset="0"/>
                <a:cs typeface="Times" panose="02020603050405020304" pitchFamily="18" charset="0"/>
              </a:rPr>
              <a:t> Effect of Grain Size.</a:t>
            </a:r>
            <a:endParaRPr lang="en-IN" sz="2600" dirty="0">
              <a:latin typeface="Times" panose="02020603050405020304" pitchFamily="18" charset="0"/>
              <a:cs typeface="Times" panose="02020603050405020304" pitchFamily="18" charset="0"/>
            </a:endParaRPr>
          </a:p>
        </p:txBody>
      </p:sp>
      <p:sp>
        <p:nvSpPr>
          <p:cNvPr id="33" name="TextBox 32"/>
          <p:cNvSpPr txBox="1"/>
          <p:nvPr/>
        </p:nvSpPr>
        <p:spPr>
          <a:xfrm rot="5400000">
            <a:off x="8729359" y="4974824"/>
            <a:ext cx="584775" cy="1674056"/>
          </a:xfrm>
          <a:prstGeom prst="rect">
            <a:avLst/>
          </a:prstGeom>
          <a:noFill/>
        </p:spPr>
        <p:txBody>
          <a:bodyPr vert="vert270" wrap="square" rtlCol="0">
            <a:spAutoFit/>
          </a:bodyPr>
          <a:lstStyle/>
          <a:p>
            <a:r>
              <a:rPr lang="en-IN" sz="2600" dirty="0" smtClean="0">
                <a:solidFill>
                  <a:schemeClr val="accent6">
                    <a:lumMod val="75000"/>
                  </a:schemeClr>
                </a:solidFill>
                <a:latin typeface="Times" panose="02020603050405020304" pitchFamily="18" charset="0"/>
                <a:cs typeface="Times" panose="02020603050405020304" pitchFamily="18" charset="0"/>
              </a:rPr>
              <a:t>Toughness</a:t>
            </a:r>
            <a:endParaRPr lang="en-IN" sz="2600" dirty="0">
              <a:solidFill>
                <a:schemeClr val="accent6">
                  <a:lumMod val="75000"/>
                </a:schemeClr>
              </a:solidFill>
              <a:latin typeface="Times" panose="02020603050405020304" pitchFamily="18" charset="0"/>
              <a:cs typeface="Times" panose="02020603050405020304" pitchFamily="18" charset="0"/>
            </a:endParaRPr>
          </a:p>
        </p:txBody>
      </p:sp>
      <p:sp>
        <p:nvSpPr>
          <p:cNvPr id="2" name="Date Placeholder 1"/>
          <p:cNvSpPr>
            <a:spLocks noGrp="1"/>
          </p:cNvSpPr>
          <p:nvPr>
            <p:ph type="dt" sz="half" idx="10"/>
          </p:nvPr>
        </p:nvSpPr>
        <p:spPr/>
        <p:txBody>
          <a:bodyPr/>
          <a:lstStyle/>
          <a:p>
            <a:fld id="{E8E57018-E004-4180-A2C4-0C1FF647D057}" type="datetime1">
              <a:rPr lang="en-IN" smtClean="0"/>
              <a:t>05-09-2018</a:t>
            </a:fld>
            <a:endParaRPr lang="en-IN"/>
          </a:p>
        </p:txBody>
      </p:sp>
      <p:sp>
        <p:nvSpPr>
          <p:cNvPr id="4" name="Slide Number Placeholder 3"/>
          <p:cNvSpPr>
            <a:spLocks noGrp="1"/>
          </p:cNvSpPr>
          <p:nvPr>
            <p:ph type="sldNum" sz="quarter" idx="12"/>
          </p:nvPr>
        </p:nvSpPr>
        <p:spPr/>
        <p:txBody>
          <a:bodyPr/>
          <a:lstStyle/>
          <a:p>
            <a:fld id="{2AC02E05-E77C-428F-8AD2-C742DD2752DB}" type="slidenum">
              <a:rPr lang="en-IN" smtClean="0"/>
              <a:t>5</a:t>
            </a:fld>
            <a:endParaRPr lang="en-IN"/>
          </a:p>
        </p:txBody>
      </p:sp>
    </p:spTree>
    <p:extLst>
      <p:ext uri="{BB962C8B-B14F-4D97-AF65-F5344CB8AC3E}">
        <p14:creationId xmlns:p14="http://schemas.microsoft.com/office/powerpoint/2010/main" val="342739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ppt_x"/>
                                          </p:val>
                                        </p:tav>
                                        <p:tav tm="100000">
                                          <p:val>
                                            <p:strVal val="#ppt_x"/>
                                          </p:val>
                                        </p:tav>
                                      </p:tavLst>
                                    </p:anim>
                                    <p:anim calcmode="lin" valueType="num">
                                      <p:cBhvr additive="base">
                                        <p:cTn id="90" dur="500" fill="hold"/>
                                        <p:tgtEl>
                                          <p:spTgt spid="2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ppt_x"/>
                                          </p:val>
                                        </p:tav>
                                        <p:tav tm="100000">
                                          <p:val>
                                            <p:strVal val="#ppt_x"/>
                                          </p:val>
                                        </p:tav>
                                      </p:tavLst>
                                    </p:anim>
                                    <p:anim calcmode="lin" valueType="num">
                                      <p:cBhvr additive="base">
                                        <p:cTn id="9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P spid="10" grpId="0"/>
      <p:bldP spid="11" grpId="0"/>
      <p:bldP spid="12" grpId="0"/>
      <p:bldP spid="13" grpId="0"/>
      <p:bldP spid="14" grpId="0"/>
      <p:bldP spid="15" grpId="0"/>
      <p:bldP spid="24" grpId="0"/>
      <p:bldP spid="25" grpId="0" animBg="1"/>
      <p:bldP spid="26" grpId="0" animBg="1"/>
      <p:bldP spid="27" grpId="0" animBg="1"/>
      <p:bldP spid="28"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2318160"/>
              </p:ext>
            </p:extLst>
          </p:nvPr>
        </p:nvGraphicFramePr>
        <p:xfrm>
          <a:off x="706582" y="974524"/>
          <a:ext cx="10623552" cy="5087558"/>
        </p:xfrm>
        <a:graphic>
          <a:graphicData uri="http://schemas.openxmlformats.org/drawingml/2006/table">
            <a:tbl>
              <a:tblPr firstRow="1" firstCol="1" bandRow="1">
                <a:tableStyleId>{5940675A-B579-460E-94D1-54222C63F5DA}</a:tableStyleId>
              </a:tblPr>
              <a:tblGrid>
                <a:gridCol w="1032066">
                  <a:extLst>
                    <a:ext uri="{9D8B030D-6E8A-4147-A177-3AD203B41FA5}">
                      <a16:colId xmlns:a16="http://schemas.microsoft.com/office/drawing/2014/main" val="596135075"/>
                    </a:ext>
                  </a:extLst>
                </a:gridCol>
                <a:gridCol w="3176862">
                  <a:extLst>
                    <a:ext uri="{9D8B030D-6E8A-4147-A177-3AD203B41FA5}">
                      <a16:colId xmlns:a16="http://schemas.microsoft.com/office/drawing/2014/main" val="3294937115"/>
                    </a:ext>
                  </a:extLst>
                </a:gridCol>
                <a:gridCol w="862534">
                  <a:extLst>
                    <a:ext uri="{9D8B030D-6E8A-4147-A177-3AD203B41FA5}">
                      <a16:colId xmlns:a16="http://schemas.microsoft.com/office/drawing/2014/main" val="1216795873"/>
                    </a:ext>
                  </a:extLst>
                </a:gridCol>
                <a:gridCol w="5552090">
                  <a:extLst>
                    <a:ext uri="{9D8B030D-6E8A-4147-A177-3AD203B41FA5}">
                      <a16:colId xmlns:a16="http://schemas.microsoft.com/office/drawing/2014/main" val="2304994970"/>
                    </a:ext>
                  </a:extLst>
                </a:gridCol>
              </a:tblGrid>
              <a:tr h="311323">
                <a:tc>
                  <a:txBody>
                    <a:bodyPr/>
                    <a:lstStyle/>
                    <a:p>
                      <a:pPr marL="0" marR="0" algn="just">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Sr.No</a:t>
                      </a:r>
                      <a:r>
                        <a:rPr lang="en-US" sz="2400" b="0" dirty="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Author</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Year</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Work</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024920"/>
                  </a:ext>
                </a:extLst>
              </a:tr>
              <a:tr h="1940008">
                <a:tc>
                  <a:txBody>
                    <a:bodyPr/>
                    <a:lstStyle/>
                    <a:p>
                      <a:pPr marL="0" marR="0" algn="ctr">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1</a:t>
                      </a:r>
                      <a:r>
                        <a:rPr lang="en-US" sz="2400" b="0" dirty="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P Baldessera </a:t>
                      </a:r>
                      <a:r>
                        <a:rPr lang="en-US" sz="2400" b="0" dirty="0">
                          <a:effectLst/>
                          <a:latin typeface="Times New Roman" panose="02020603050405020304" pitchFamily="18" charset="0"/>
                          <a:cs typeface="Times New Roman" panose="02020603050405020304" pitchFamily="18" charset="0"/>
                        </a:rPr>
                        <a:t>and </a:t>
                      </a: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C </a:t>
                      </a:r>
                      <a:r>
                        <a:rPr lang="en-US" sz="2400" b="0" dirty="0">
                          <a:effectLst/>
                          <a:latin typeface="Times New Roman" panose="02020603050405020304" pitchFamily="18" charset="0"/>
                          <a:cs typeface="Times New Roman" panose="02020603050405020304" pitchFamily="18" charset="0"/>
                        </a:rPr>
                        <a:t>Delprete</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2008</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gn="just">
                        <a:lnSpc>
                          <a:spcPct val="107000"/>
                        </a:lnSpc>
                        <a:spcBef>
                          <a:spcPts val="0"/>
                        </a:spcBef>
                        <a:spcAft>
                          <a:spcPts val="0"/>
                        </a:spcAft>
                        <a:buFont typeface="Wingdings" panose="05000000000000000000" pitchFamily="2" charset="2"/>
                        <a:buChar char="§"/>
                      </a:pPr>
                      <a:r>
                        <a:rPr lang="en-US" sz="2400" b="0" dirty="0">
                          <a:effectLst/>
                          <a:latin typeface="Times New Roman" panose="02020603050405020304" pitchFamily="18" charset="0"/>
                          <a:cs typeface="Times New Roman" panose="02020603050405020304" pitchFamily="18" charset="0"/>
                        </a:rPr>
                        <a:t>Cryogenic treatment led to Re-alignment of grains which relieved the internal stresses present in the material.</a:t>
                      </a:r>
                    </a:p>
                    <a:p>
                      <a:pPr marL="342900" marR="0" lvl="0" indent="-342900" algn="just">
                        <a:lnSpc>
                          <a:spcPct val="107000"/>
                        </a:lnSpc>
                        <a:spcBef>
                          <a:spcPts val="0"/>
                        </a:spcBef>
                        <a:spcAft>
                          <a:spcPts val="0"/>
                        </a:spcAft>
                        <a:buFont typeface="Wingdings" panose="05000000000000000000" pitchFamily="2" charset="2"/>
                        <a:buChar char="§"/>
                      </a:pPr>
                      <a:r>
                        <a:rPr lang="en-US" sz="2400" b="0" dirty="0">
                          <a:effectLst/>
                          <a:latin typeface="Times New Roman" panose="02020603050405020304" pitchFamily="18" charset="0"/>
                          <a:cs typeface="Times New Roman" panose="02020603050405020304" pitchFamily="18" charset="0"/>
                        </a:rPr>
                        <a:t>Increased precipitation of η-phase was </a:t>
                      </a:r>
                      <a:r>
                        <a:rPr lang="en-US" sz="2400" b="0" dirty="0" smtClean="0">
                          <a:effectLst/>
                          <a:latin typeface="Times New Roman" panose="02020603050405020304" pitchFamily="18" charset="0"/>
                          <a:cs typeface="Times New Roman" panose="02020603050405020304" pitchFamily="18" charset="0"/>
                        </a:rPr>
                        <a:t>observed</a:t>
                      </a:r>
                      <a:r>
                        <a:rPr lang="en-US" sz="2400" b="0" baseline="0" dirty="0" smtClean="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3225542"/>
                  </a:ext>
                </a:extLst>
              </a:tr>
              <a:tr h="637061">
                <a:tc>
                  <a:txBody>
                    <a:bodyPr/>
                    <a:lstStyle/>
                    <a:p>
                      <a:pPr marL="0" marR="0" algn="ctr">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2</a:t>
                      </a:r>
                      <a:r>
                        <a:rPr lang="en-US" sz="2400" b="0" dirty="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J </a:t>
                      </a:r>
                      <a:r>
                        <a:rPr lang="en-US" sz="2400" b="0" dirty="0">
                          <a:effectLst/>
                          <a:latin typeface="Times New Roman" panose="02020603050405020304" pitchFamily="18" charset="0"/>
                          <a:cs typeface="Times New Roman" panose="02020603050405020304" pitchFamily="18" charset="0"/>
                        </a:rPr>
                        <a:t>Yong and C Ding</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2011</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lnSpc>
                          <a:spcPct val="107000"/>
                        </a:lnSpc>
                        <a:spcBef>
                          <a:spcPts val="0"/>
                        </a:spcBef>
                        <a:spcAft>
                          <a:spcPts val="0"/>
                        </a:spcAft>
                        <a:buFont typeface="Wingdings" panose="05000000000000000000" pitchFamily="2" charset="2"/>
                        <a:buChar char="§"/>
                      </a:pPr>
                      <a:r>
                        <a:rPr lang="en-US" sz="2400" b="0" dirty="0">
                          <a:effectLst/>
                          <a:latin typeface="Times New Roman" panose="02020603050405020304" pitchFamily="18" charset="0"/>
                          <a:cs typeface="Times New Roman" panose="02020603050405020304" pitchFamily="18" charset="0"/>
                        </a:rPr>
                        <a:t>Bending resistance and toughness was found by them to be </a:t>
                      </a:r>
                      <a:r>
                        <a:rPr lang="en-US" sz="2400" b="0" dirty="0" smtClean="0">
                          <a:effectLst/>
                          <a:latin typeface="Times New Roman" panose="02020603050405020304" pitchFamily="18" charset="0"/>
                          <a:cs typeface="Times New Roman" panose="02020603050405020304" pitchFamily="18" charset="0"/>
                        </a:rPr>
                        <a:t>unresponsive</a:t>
                      </a:r>
                      <a:r>
                        <a:rPr lang="en-US" sz="2400" b="0" baseline="0" dirty="0" smtClean="0">
                          <a:effectLst/>
                          <a:latin typeface="Times New Roman" panose="02020603050405020304" pitchFamily="18" charset="0"/>
                          <a:cs typeface="Times New Roman" panose="02020603050405020304" pitchFamily="18" charset="0"/>
                        </a:rPr>
                        <a:t> (WC-Co).</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7688603"/>
                  </a:ext>
                </a:extLst>
              </a:tr>
              <a:tr h="1288535">
                <a:tc>
                  <a:txBody>
                    <a:bodyPr/>
                    <a:lstStyle/>
                    <a:p>
                      <a:pPr marL="0" marR="0" algn="ctr">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3</a:t>
                      </a:r>
                      <a:r>
                        <a:rPr lang="en-US" sz="2400" b="0" dirty="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S </a:t>
                      </a:r>
                      <a:r>
                        <a:rPr lang="en-US" sz="2400" b="0" dirty="0">
                          <a:effectLst/>
                          <a:latin typeface="Times New Roman" panose="02020603050405020304" pitchFamily="18" charset="0"/>
                          <a:cs typeface="Times New Roman" panose="02020603050405020304" pitchFamily="18" charset="0"/>
                        </a:rPr>
                        <a:t>Akinsioglu, </a:t>
                      </a:r>
                      <a:r>
                        <a:rPr lang="en-US" sz="2400" b="0" dirty="0" smtClean="0">
                          <a:effectLst/>
                          <a:latin typeface="Times New Roman" panose="02020603050405020304" pitchFamily="18" charset="0"/>
                          <a:cs typeface="Times New Roman" panose="02020603050405020304" pitchFamily="18" charset="0"/>
                        </a:rPr>
                        <a:t>H </a:t>
                      </a: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Gokkaya  </a:t>
                      </a:r>
                      <a:r>
                        <a:rPr lang="en-US" sz="2400" b="0" dirty="0">
                          <a:effectLst/>
                          <a:latin typeface="Times New Roman" panose="02020603050405020304" pitchFamily="18" charset="0"/>
                          <a:cs typeface="Times New Roman" panose="02020603050405020304" pitchFamily="18" charset="0"/>
                        </a:rPr>
                        <a:t>and I Uyugur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2015</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lnSpc>
                          <a:spcPct val="107000"/>
                        </a:lnSpc>
                        <a:spcBef>
                          <a:spcPts val="0"/>
                        </a:spcBef>
                        <a:spcAft>
                          <a:spcPts val="0"/>
                        </a:spcAft>
                        <a:buFont typeface="Wingdings" panose="05000000000000000000" pitchFamily="2" charset="2"/>
                        <a:buChar char="§"/>
                      </a:pPr>
                      <a:r>
                        <a:rPr lang="en-US" sz="2400" b="0" dirty="0">
                          <a:effectLst/>
                          <a:latin typeface="Times New Roman" panose="02020603050405020304" pitchFamily="18" charset="0"/>
                          <a:cs typeface="Times New Roman" panose="02020603050405020304" pitchFamily="18" charset="0"/>
                        </a:rPr>
                        <a:t>Improvement in properties of the treated tool such as resistance to chipping and plastic deformation.</a:t>
                      </a:r>
                    </a:p>
                    <a:p>
                      <a:pPr marL="342900" marR="0" lvl="0" indent="-342900" algn="just">
                        <a:lnSpc>
                          <a:spcPct val="107000"/>
                        </a:lnSpc>
                        <a:spcBef>
                          <a:spcPts val="0"/>
                        </a:spcBef>
                        <a:spcAft>
                          <a:spcPts val="0"/>
                        </a:spcAft>
                        <a:buFont typeface="Wingdings" panose="05000000000000000000" pitchFamily="2" charset="2"/>
                        <a:buChar char="§"/>
                      </a:pPr>
                      <a:r>
                        <a:rPr lang="en-US" sz="2400" b="0" dirty="0">
                          <a:effectLst/>
                          <a:latin typeface="Times New Roman" panose="02020603050405020304" pitchFamily="18" charset="0"/>
                          <a:cs typeface="Times New Roman" panose="02020603050405020304" pitchFamily="18" charset="0"/>
                        </a:rPr>
                        <a:t>Better heat dissipation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6079364"/>
                  </a:ext>
                </a:extLst>
              </a:tr>
            </a:tbl>
          </a:graphicData>
        </a:graphic>
      </p:graphicFrame>
      <p:sp>
        <p:nvSpPr>
          <p:cNvPr id="3" name="TextBox 2"/>
          <p:cNvSpPr txBox="1"/>
          <p:nvPr/>
        </p:nvSpPr>
        <p:spPr>
          <a:xfrm>
            <a:off x="1219201" y="235527"/>
            <a:ext cx="9795162" cy="553998"/>
          </a:xfrm>
          <a:prstGeom prst="rect">
            <a:avLst/>
          </a:prstGeom>
          <a:noFill/>
        </p:spPr>
        <p:txBody>
          <a:bodyPr wrap="square" rtlCol="0">
            <a:spAutoFit/>
          </a:bodyPr>
          <a:lstStyle/>
          <a:p>
            <a:r>
              <a:rPr lang="en-US" sz="3000" b="1" dirty="0">
                <a:solidFill>
                  <a:schemeClr val="accent6">
                    <a:lumMod val="75000"/>
                  </a:schemeClr>
                </a:solidFill>
                <a:latin typeface="Times New Roman" panose="02020603050405020304" pitchFamily="18" charset="0"/>
                <a:cs typeface="Times New Roman" panose="02020603050405020304" pitchFamily="18" charset="0"/>
              </a:rPr>
              <a:t>3</a:t>
            </a:r>
            <a:r>
              <a:rPr lang="en-US" sz="3000" b="1" dirty="0" smtClean="0">
                <a:solidFill>
                  <a:schemeClr val="accent6">
                    <a:lumMod val="75000"/>
                  </a:schemeClr>
                </a:solidFill>
                <a:latin typeface="Times New Roman" panose="02020603050405020304" pitchFamily="18" charset="0"/>
                <a:cs typeface="Times New Roman" panose="02020603050405020304" pitchFamily="18" charset="0"/>
              </a:rPr>
              <a:t>. LITERATURE STUDY OF THE PREVIOUS WORK</a:t>
            </a:r>
            <a:endParaRPr lang="en-US" sz="3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53CDA8CA-3D86-4D8F-BA0F-BA642269E954}"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6</a:t>
            </a:fld>
            <a:endParaRPr lang="en-IN"/>
          </a:p>
        </p:txBody>
      </p:sp>
    </p:spTree>
    <p:extLst>
      <p:ext uri="{BB962C8B-B14F-4D97-AF65-F5344CB8AC3E}">
        <p14:creationId xmlns:p14="http://schemas.microsoft.com/office/powerpoint/2010/main" val="182466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4251057"/>
              </p:ext>
            </p:extLst>
          </p:nvPr>
        </p:nvGraphicFramePr>
        <p:xfrm>
          <a:off x="685800" y="459322"/>
          <a:ext cx="10824882" cy="5497725"/>
        </p:xfrm>
        <a:graphic>
          <a:graphicData uri="http://schemas.openxmlformats.org/drawingml/2006/table">
            <a:tbl>
              <a:tblPr firstRow="1" firstCol="1" bandRow="1">
                <a:tableStyleId>{5940675A-B579-460E-94D1-54222C63F5DA}</a:tableStyleId>
              </a:tblPr>
              <a:tblGrid>
                <a:gridCol w="578224">
                  <a:extLst>
                    <a:ext uri="{9D8B030D-6E8A-4147-A177-3AD203B41FA5}">
                      <a16:colId xmlns:a16="http://schemas.microsoft.com/office/drawing/2014/main" val="1524933575"/>
                    </a:ext>
                  </a:extLst>
                </a:gridCol>
                <a:gridCol w="3789726">
                  <a:extLst>
                    <a:ext uri="{9D8B030D-6E8A-4147-A177-3AD203B41FA5}">
                      <a16:colId xmlns:a16="http://schemas.microsoft.com/office/drawing/2014/main" val="3451615132"/>
                    </a:ext>
                  </a:extLst>
                </a:gridCol>
                <a:gridCol w="868223">
                  <a:extLst>
                    <a:ext uri="{9D8B030D-6E8A-4147-A177-3AD203B41FA5}">
                      <a16:colId xmlns:a16="http://schemas.microsoft.com/office/drawing/2014/main" val="2168258172"/>
                    </a:ext>
                  </a:extLst>
                </a:gridCol>
                <a:gridCol w="5588709">
                  <a:extLst>
                    <a:ext uri="{9D8B030D-6E8A-4147-A177-3AD203B41FA5}">
                      <a16:colId xmlns:a16="http://schemas.microsoft.com/office/drawing/2014/main" val="2597424715"/>
                    </a:ext>
                  </a:extLst>
                </a:gridCol>
              </a:tblGrid>
              <a:tr h="3310519">
                <a:tc>
                  <a:txBody>
                    <a:bodyPr/>
                    <a:lstStyle/>
                    <a:p>
                      <a:pPr marL="0" marR="0" algn="ctr">
                        <a:lnSpc>
                          <a:spcPct val="107000"/>
                        </a:lnSpc>
                        <a:spcBef>
                          <a:spcPts val="0"/>
                        </a:spcBef>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rPr>
                        <a:t>4.</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GB" sz="24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algn="just">
                        <a:lnSpc>
                          <a:spcPct val="107000"/>
                        </a:lnSpc>
                        <a:spcBef>
                          <a:spcPts val="0"/>
                        </a:spcBef>
                        <a:spcAft>
                          <a:spcPts val="0"/>
                        </a:spcAft>
                      </a:pPr>
                      <a:endParaRPr lang="en-GB" sz="24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algn="just">
                        <a:lnSpc>
                          <a:spcPct val="107000"/>
                        </a:lnSpc>
                        <a:spcBef>
                          <a:spcPts val="0"/>
                        </a:spcBef>
                        <a:spcAft>
                          <a:spcPts val="0"/>
                        </a:spcAft>
                      </a:pPr>
                      <a:endParaRPr lang="en-GB" sz="24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07000"/>
                        </a:lnSpc>
                        <a:spcBef>
                          <a:spcPts val="0"/>
                        </a:spcBef>
                        <a:spcAft>
                          <a:spcPts val="0"/>
                        </a:spcAft>
                      </a:pPr>
                      <a:r>
                        <a:rPr lang="en-GB" sz="2400" b="0" kern="1200" dirty="0" smtClean="0">
                          <a:solidFill>
                            <a:schemeClr val="tx1"/>
                          </a:solidFill>
                          <a:effectLst/>
                          <a:latin typeface="Times New Roman" panose="02020603050405020304" pitchFamily="18" charset="0"/>
                          <a:ea typeface="+mn-ea"/>
                          <a:cs typeface="Times New Roman" panose="02020603050405020304" pitchFamily="18" charset="0"/>
                        </a:rPr>
                        <a:t>A N Ozbek,</a:t>
                      </a:r>
                      <a:r>
                        <a:rPr lang="en-GB" sz="2400" b="0" kern="1200" baseline="0" dirty="0" smtClean="0">
                          <a:solidFill>
                            <a:schemeClr val="tx1"/>
                          </a:solidFill>
                          <a:effectLst/>
                          <a:latin typeface="Times New Roman" panose="02020603050405020304" pitchFamily="18" charset="0"/>
                          <a:ea typeface="+mn-ea"/>
                          <a:cs typeface="Times New Roman" panose="02020603050405020304" pitchFamily="18" charset="0"/>
                        </a:rPr>
                        <a:t> A </a:t>
                      </a:r>
                      <a:r>
                        <a:rPr lang="en-GB" sz="2400" b="0" kern="1200" dirty="0" smtClean="0">
                          <a:solidFill>
                            <a:schemeClr val="tx1"/>
                          </a:solidFill>
                          <a:effectLst/>
                          <a:latin typeface="Times New Roman" panose="02020603050405020304" pitchFamily="18" charset="0"/>
                          <a:ea typeface="+mn-ea"/>
                          <a:cs typeface="Times New Roman" panose="02020603050405020304" pitchFamily="18" charset="0"/>
                        </a:rPr>
                        <a:t>Cicek,</a:t>
                      </a:r>
                      <a:r>
                        <a:rPr lang="en-GB" sz="24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p>
                    <a:p>
                      <a:pPr marL="0" marR="0" algn="ctr">
                        <a:lnSpc>
                          <a:spcPct val="107000"/>
                        </a:lnSpc>
                        <a:spcBef>
                          <a:spcPts val="0"/>
                        </a:spcBef>
                        <a:spcAft>
                          <a:spcPts val="0"/>
                        </a:spcAft>
                      </a:pPr>
                      <a:r>
                        <a:rPr lang="en-GB" sz="2400" b="0" kern="1200" baseline="0" dirty="0" smtClean="0">
                          <a:solidFill>
                            <a:schemeClr val="tx1"/>
                          </a:solidFill>
                          <a:effectLst/>
                          <a:latin typeface="Times New Roman" panose="02020603050405020304" pitchFamily="18" charset="0"/>
                          <a:ea typeface="+mn-ea"/>
                          <a:cs typeface="Times New Roman" panose="02020603050405020304" pitchFamily="18" charset="0"/>
                        </a:rPr>
                        <a:t>M </a:t>
                      </a:r>
                      <a:r>
                        <a:rPr lang="en-GB" sz="2400" b="0" kern="1200" dirty="0" smtClean="0">
                          <a:solidFill>
                            <a:schemeClr val="tx1"/>
                          </a:solidFill>
                          <a:effectLst/>
                          <a:latin typeface="Times New Roman" panose="02020603050405020304" pitchFamily="18" charset="0"/>
                          <a:ea typeface="+mn-ea"/>
                          <a:cs typeface="Times New Roman" panose="02020603050405020304" pitchFamily="18" charset="0"/>
                        </a:rPr>
                        <a:t>Gulesin and</a:t>
                      </a:r>
                      <a:r>
                        <a:rPr lang="en-GB" sz="24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GB" sz="2400" b="0" kern="1200" dirty="0" smtClean="0">
                          <a:solidFill>
                            <a:schemeClr val="tx1"/>
                          </a:solidFill>
                          <a:effectLst/>
                          <a:latin typeface="Times New Roman" panose="02020603050405020304" pitchFamily="18" charset="0"/>
                          <a:ea typeface="+mn-ea"/>
                          <a:cs typeface="Times New Roman" panose="02020603050405020304" pitchFamily="18" charset="0"/>
                        </a:rPr>
                        <a:t>Ozbek O</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rPr>
                        <a:t>2016</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lnSpc>
                          <a:spcPct val="107000"/>
                        </a:lnSpc>
                        <a:spcBef>
                          <a:spcPts val="0"/>
                        </a:spcBef>
                        <a:spcAft>
                          <a:spcPts val="0"/>
                        </a:spcAft>
                        <a:buFont typeface="Wingdings" panose="05000000000000000000" pitchFamily="2" charset="2"/>
                        <a:buChar char="§"/>
                      </a:pP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An</a:t>
                      </a:r>
                      <a:r>
                        <a:rPr lang="en-US" sz="24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experimental study that concluded that the amount of η-phase and flank wear improved by 5.4 % and 34 % respectively in the treated sample as compared to the untreated one. </a:t>
                      </a:r>
                    </a:p>
                    <a:p>
                      <a:pPr marL="342900" marR="0" lvl="0" indent="-342900" algn="just">
                        <a:lnSpc>
                          <a:spcPct val="107000"/>
                        </a:lnSpc>
                        <a:spcBef>
                          <a:spcPts val="0"/>
                        </a:spcBef>
                        <a:spcAft>
                          <a:spcPts val="0"/>
                        </a:spcAft>
                        <a:buFont typeface="Wingdings" panose="05000000000000000000" pitchFamily="2" charset="2"/>
                        <a:buChar char="§"/>
                      </a:pP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Built-up-edges was also found to be significantly more in the untreated sample (WC-Co).</a:t>
                      </a:r>
                      <a:endParaRPr lang="en-US" sz="2400" b="0" dirty="0" smtClean="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6146810"/>
                  </a:ext>
                </a:extLst>
              </a:tr>
              <a:tr h="2187206">
                <a:tc>
                  <a:txBody>
                    <a:bodyPr/>
                    <a:lstStyle/>
                    <a:p>
                      <a:pPr marL="0" marR="0" algn="ctr">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5.</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R.G</a:t>
                      </a:r>
                      <a:r>
                        <a:rPr lang="en-US" sz="2400" b="0" dirty="0">
                          <a:effectLst/>
                          <a:latin typeface="Times New Roman" panose="02020603050405020304" pitchFamily="18" charset="0"/>
                          <a:cs typeface="Times New Roman" panose="02020603050405020304" pitchFamily="18" charset="0"/>
                        </a:rPr>
                        <a:t>. Deshpande and K.A. </a:t>
                      </a:r>
                      <a:r>
                        <a:rPr lang="en-US" sz="2400" b="0" dirty="0" smtClean="0">
                          <a:effectLst/>
                          <a:latin typeface="Times New Roman" panose="02020603050405020304" pitchFamily="18" charset="0"/>
                          <a:cs typeface="Times New Roman" panose="02020603050405020304" pitchFamily="18" charset="0"/>
                        </a:rPr>
                        <a:t>Venugopal.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US" sz="2400" b="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0" dirty="0" smtClean="0">
                          <a:effectLst/>
                          <a:latin typeface="Times New Roman" panose="02020603050405020304" pitchFamily="18" charset="0"/>
                          <a:cs typeface="Times New Roman" panose="02020603050405020304" pitchFamily="18" charset="0"/>
                        </a:rPr>
                        <a:t>2018</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lnSpc>
                          <a:spcPct val="107000"/>
                        </a:lnSpc>
                        <a:spcBef>
                          <a:spcPts val="0"/>
                        </a:spcBef>
                        <a:spcAft>
                          <a:spcPts val="0"/>
                        </a:spcAft>
                        <a:buFont typeface="Wingdings" panose="05000000000000000000" pitchFamily="2" charset="2"/>
                        <a:buChar char="§"/>
                      </a:pPr>
                      <a:r>
                        <a:rPr lang="en-US" sz="2400" b="0" dirty="0">
                          <a:effectLst/>
                          <a:latin typeface="Times New Roman" panose="02020603050405020304" pitchFamily="18" charset="0"/>
                          <a:cs typeface="Times New Roman" panose="02020603050405020304" pitchFamily="18" charset="0"/>
                        </a:rPr>
                        <a:t>Observed the wear pattern on both the treated and the untreated tool.</a:t>
                      </a:r>
                    </a:p>
                    <a:p>
                      <a:pPr marL="342900" marR="0" lvl="0" indent="-342900" algn="just">
                        <a:lnSpc>
                          <a:spcPct val="107000"/>
                        </a:lnSpc>
                        <a:spcBef>
                          <a:spcPts val="0"/>
                        </a:spcBef>
                        <a:spcAft>
                          <a:spcPts val="0"/>
                        </a:spcAft>
                        <a:buFont typeface="Wingdings" panose="05000000000000000000" pitchFamily="2" charset="2"/>
                        <a:buChar char="§"/>
                      </a:pPr>
                      <a:r>
                        <a:rPr lang="en-US" sz="2400" b="0" dirty="0">
                          <a:effectLst/>
                          <a:latin typeface="Times New Roman" panose="02020603050405020304" pitchFamily="18" charset="0"/>
                          <a:cs typeface="Times New Roman" panose="02020603050405020304" pitchFamily="18" charset="0"/>
                        </a:rPr>
                        <a:t>Concluded that the wear pattern was both regular and less in number in the treated </a:t>
                      </a:r>
                      <a:r>
                        <a:rPr lang="en-US" sz="2400" b="0" dirty="0" smtClean="0">
                          <a:effectLst/>
                          <a:latin typeface="Times New Roman" panose="02020603050405020304" pitchFamily="18" charset="0"/>
                          <a:cs typeface="Times New Roman" panose="02020603050405020304" pitchFamily="18" charset="0"/>
                        </a:rPr>
                        <a:t>tool (WC-Co).</a:t>
                      </a:r>
                    </a:p>
                  </a:txBody>
                  <a:tcPr marL="68580" marR="68580" marT="0" marB="0"/>
                </a:tc>
                <a:extLst>
                  <a:ext uri="{0D108BD9-81ED-4DB2-BD59-A6C34878D82A}">
                    <a16:rowId xmlns:a16="http://schemas.microsoft.com/office/drawing/2014/main" val="551736559"/>
                  </a:ext>
                </a:extLst>
              </a:tr>
            </a:tbl>
          </a:graphicData>
        </a:graphic>
      </p:graphicFrame>
      <p:sp>
        <p:nvSpPr>
          <p:cNvPr id="3" name="Date Placeholder 2"/>
          <p:cNvSpPr>
            <a:spLocks noGrp="1"/>
          </p:cNvSpPr>
          <p:nvPr>
            <p:ph type="dt" sz="half" idx="10"/>
          </p:nvPr>
        </p:nvSpPr>
        <p:spPr/>
        <p:txBody>
          <a:bodyPr/>
          <a:lstStyle/>
          <a:p>
            <a:fld id="{A7306FA9-6C5F-4836-BB0F-9F6125FDDEE1}" type="datetime1">
              <a:rPr lang="en-IN" smtClean="0"/>
              <a:t>05-09-2018</a:t>
            </a:fld>
            <a:endParaRPr lang="en-IN"/>
          </a:p>
        </p:txBody>
      </p:sp>
      <p:sp>
        <p:nvSpPr>
          <p:cNvPr id="4" name="Slide Number Placeholder 3"/>
          <p:cNvSpPr>
            <a:spLocks noGrp="1"/>
          </p:cNvSpPr>
          <p:nvPr>
            <p:ph type="sldNum" sz="quarter" idx="12"/>
          </p:nvPr>
        </p:nvSpPr>
        <p:spPr/>
        <p:txBody>
          <a:bodyPr/>
          <a:lstStyle/>
          <a:p>
            <a:fld id="{2AC02E05-E77C-428F-8AD2-C742DD2752DB}" type="slidenum">
              <a:rPr lang="en-IN" smtClean="0"/>
              <a:t>7</a:t>
            </a:fld>
            <a:endParaRPr lang="en-IN"/>
          </a:p>
        </p:txBody>
      </p:sp>
    </p:spTree>
    <p:extLst>
      <p:ext uri="{BB962C8B-B14F-4D97-AF65-F5344CB8AC3E}">
        <p14:creationId xmlns:p14="http://schemas.microsoft.com/office/powerpoint/2010/main" val="31240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607091"/>
            <a:ext cx="10882647" cy="584775"/>
          </a:xfrm>
          <a:prstGeom prst="rect">
            <a:avLst/>
          </a:prstGeom>
          <a:noFill/>
        </p:spPr>
        <p:txBody>
          <a:bodyPr wrap="square" rtlCol="0">
            <a:spAutoFit/>
          </a:bodyPr>
          <a:lstStyle/>
          <a:p>
            <a:pPr algn="ctr"/>
            <a:r>
              <a:rPr lang="en-IN" sz="3200" b="1" dirty="0" smtClean="0">
                <a:solidFill>
                  <a:schemeClr val="accent6">
                    <a:lumMod val="75000"/>
                  </a:schemeClr>
                </a:solidFill>
                <a:latin typeface="Times" panose="02020603050405020304" pitchFamily="18" charset="0"/>
                <a:cs typeface="Times" panose="02020603050405020304" pitchFamily="18" charset="0"/>
              </a:rPr>
              <a:t>4. </a:t>
            </a:r>
            <a:r>
              <a:rPr lang="en-US" sz="3200" b="1" dirty="0" smtClean="0">
                <a:solidFill>
                  <a:schemeClr val="accent6">
                    <a:lumMod val="75000"/>
                  </a:schemeClr>
                </a:solidFill>
                <a:latin typeface="Times" panose="02020603050405020304" pitchFamily="18" charset="0"/>
                <a:cs typeface="Times" panose="02020603050405020304" pitchFamily="18" charset="0"/>
              </a:rPr>
              <a:t>OBJECTIVE OF THE EXPERIMENTAL WORK</a:t>
            </a:r>
            <a:endParaRPr lang="en-IN" sz="3200" b="1" dirty="0">
              <a:solidFill>
                <a:schemeClr val="accent6">
                  <a:lumMod val="75000"/>
                </a:schemeClr>
              </a:solidFill>
              <a:latin typeface="Times" panose="02020603050405020304" pitchFamily="18" charset="0"/>
              <a:cs typeface="Times" panose="02020603050405020304" pitchFamily="18" charset="0"/>
            </a:endParaRPr>
          </a:p>
        </p:txBody>
      </p:sp>
      <p:sp>
        <p:nvSpPr>
          <p:cNvPr id="3" name="TextBox 2"/>
          <p:cNvSpPr txBox="1"/>
          <p:nvPr/>
        </p:nvSpPr>
        <p:spPr>
          <a:xfrm>
            <a:off x="618186" y="1822930"/>
            <a:ext cx="10985679" cy="4093428"/>
          </a:xfrm>
          <a:prstGeom prst="rect">
            <a:avLst/>
          </a:prstGeom>
          <a:noFill/>
        </p:spPr>
        <p:txBody>
          <a:bodyPr wrap="square" rtlCol="0">
            <a:spAutoFit/>
          </a:bodyPr>
          <a:lstStyle/>
          <a:p>
            <a:pPr marL="457200" indent="-457200" algn="just">
              <a:buFont typeface="Arial" panose="020B0604020202020204" pitchFamily="34" charset="0"/>
              <a:buChar char="•"/>
            </a:pPr>
            <a:r>
              <a:rPr lang="en-IN" sz="2600" dirty="0" smtClean="0">
                <a:latin typeface="Times New Roman" panose="02020603050405020304" pitchFamily="18" charset="0"/>
                <a:cs typeface="Times New Roman" panose="02020603050405020304" pitchFamily="18" charset="0"/>
              </a:rPr>
              <a:t>To </a:t>
            </a:r>
            <a:r>
              <a:rPr lang="en-IN" sz="2600" dirty="0">
                <a:latin typeface="Times New Roman" panose="02020603050405020304" pitchFamily="18" charset="0"/>
                <a:cs typeface="Times New Roman" panose="02020603050405020304" pitchFamily="18" charset="0"/>
              </a:rPr>
              <a:t>experimentally </a:t>
            </a:r>
            <a:r>
              <a:rPr lang="en-IN" sz="2600" dirty="0" smtClean="0">
                <a:latin typeface="Times New Roman" panose="02020603050405020304" pitchFamily="18" charset="0"/>
                <a:cs typeface="Times New Roman" panose="02020603050405020304" pitchFamily="18" charset="0"/>
              </a:rPr>
              <a:t>investigate </a:t>
            </a:r>
            <a:r>
              <a:rPr lang="en-IN" sz="2600" dirty="0">
                <a:latin typeface="Times New Roman" panose="02020603050405020304" pitchFamily="18" charset="0"/>
                <a:cs typeface="Times New Roman" panose="02020603050405020304" pitchFamily="18" charset="0"/>
              </a:rPr>
              <a:t>and compare the metallurgical behaviour </a:t>
            </a:r>
            <a:r>
              <a:rPr lang="en-IN" sz="2600" dirty="0" smtClean="0">
                <a:latin typeface="Times New Roman" panose="02020603050405020304" pitchFamily="18" charset="0"/>
                <a:cs typeface="Times New Roman" panose="02020603050405020304" pitchFamily="18" charset="0"/>
              </a:rPr>
              <a:t>of </a:t>
            </a:r>
            <a:r>
              <a:rPr lang="en-IN" sz="2600" dirty="0">
                <a:latin typeface="Times New Roman" panose="02020603050405020304" pitchFamily="18" charset="0"/>
                <a:cs typeface="Times New Roman" panose="02020603050405020304" pitchFamily="18" charset="0"/>
              </a:rPr>
              <a:t>the Untreated and Deep Cryogenically Treated coated Tungsten Carbide.</a:t>
            </a:r>
            <a:r>
              <a:rPr lang="en-IN" sz="2600" b="1" i="1" dirty="0">
                <a:latin typeface="Times New Roman" panose="02020603050405020304" pitchFamily="18" charset="0"/>
                <a:cs typeface="Times New Roman" panose="02020603050405020304" pitchFamily="18" charset="0"/>
              </a:rPr>
              <a:t> </a:t>
            </a:r>
            <a:endParaRPr lang="en-IN" sz="2600" b="1" i="1"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IN" sz="2600" b="1" i="1"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IN" sz="2600" dirty="0" smtClean="0">
                <a:latin typeface="Times New Roman" panose="02020603050405020304" pitchFamily="18" charset="0"/>
                <a:cs typeface="Times New Roman" panose="02020603050405020304" pitchFamily="18" charset="0"/>
              </a:rPr>
              <a:t>To compare the change in distribution of </a:t>
            </a:r>
            <a:r>
              <a:rPr lang="el-GR" sz="2600" dirty="0" smtClean="0">
                <a:latin typeface="Times New Roman" panose="02020603050405020304" pitchFamily="18" charset="0"/>
                <a:cs typeface="Times New Roman" panose="02020603050405020304" pitchFamily="18" charset="0"/>
              </a:rPr>
              <a:t>η</a:t>
            </a:r>
            <a:r>
              <a:rPr lang="en-IN" sz="2600" dirty="0" smtClean="0">
                <a:latin typeface="Times New Roman" panose="02020603050405020304" pitchFamily="18" charset="0"/>
                <a:cs typeface="Times New Roman" panose="02020603050405020304" pitchFamily="18" charset="0"/>
              </a:rPr>
              <a:t>-phase and its effect on the coated carbide after Deep Cryogenic Treatment.</a:t>
            </a:r>
          </a:p>
          <a:p>
            <a:pPr marL="457200" indent="-457200" algn="just">
              <a:buFont typeface="Arial" panose="020B0604020202020204" pitchFamily="34" charset="0"/>
              <a:buChar char="•"/>
            </a:pPr>
            <a:endParaRPr lang="en-IN" sz="26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IN" sz="2600" dirty="0" smtClean="0">
                <a:latin typeface="Times New Roman" panose="02020603050405020304" pitchFamily="18" charset="0"/>
                <a:cs typeface="Times New Roman" panose="02020603050405020304" pitchFamily="18" charset="0"/>
              </a:rPr>
              <a:t>To analyse its machining performance while turning Austenitic Stainless steel -310. </a:t>
            </a:r>
          </a:p>
          <a:p>
            <a:pPr marL="457200" indent="-457200" algn="just">
              <a:buFont typeface="Arial" panose="020B0604020202020204" pitchFamily="34" charset="0"/>
              <a:buChar char="•"/>
            </a:pPr>
            <a:endParaRPr lang="en-IN" sz="2600" b="1" i="1" dirty="0">
              <a:latin typeface="Times New Roman" panose="02020603050405020304" pitchFamily="18" charset="0"/>
              <a:cs typeface="Times New Roman" panose="02020603050405020304" pitchFamily="18" charset="0"/>
            </a:endParaRPr>
          </a:p>
          <a:p>
            <a:pPr algn="just"/>
            <a:endParaRPr lang="en-IN" sz="2600" dirty="0"/>
          </a:p>
        </p:txBody>
      </p:sp>
      <p:sp>
        <p:nvSpPr>
          <p:cNvPr id="4" name="Date Placeholder 3"/>
          <p:cNvSpPr>
            <a:spLocks noGrp="1"/>
          </p:cNvSpPr>
          <p:nvPr>
            <p:ph type="dt" sz="half" idx="10"/>
          </p:nvPr>
        </p:nvSpPr>
        <p:spPr/>
        <p:txBody>
          <a:bodyPr/>
          <a:lstStyle/>
          <a:p>
            <a:fld id="{4C5A824F-4BA1-4089-B9ED-6DC92D6F293C}"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8</a:t>
            </a:fld>
            <a:endParaRPr lang="en-IN"/>
          </a:p>
        </p:txBody>
      </p:sp>
    </p:spTree>
    <p:extLst>
      <p:ext uri="{BB962C8B-B14F-4D97-AF65-F5344CB8AC3E}">
        <p14:creationId xmlns:p14="http://schemas.microsoft.com/office/powerpoint/2010/main" val="133930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41343793"/>
              </p:ext>
            </p:extLst>
          </p:nvPr>
        </p:nvGraphicFramePr>
        <p:xfrm>
          <a:off x="706583" y="1223682"/>
          <a:ext cx="10668000" cy="4466461"/>
        </p:xfrm>
        <a:graphic>
          <a:graphicData uri="http://schemas.openxmlformats.org/drawingml/2006/table">
            <a:tbl>
              <a:tblPr firstRow="1" firstCol="1" bandRow="1">
                <a:tableStyleId>{5940675A-B579-460E-94D1-54222C63F5DA}</a:tableStyleId>
              </a:tblPr>
              <a:tblGrid>
                <a:gridCol w="2682076">
                  <a:extLst>
                    <a:ext uri="{9D8B030D-6E8A-4147-A177-3AD203B41FA5}">
                      <a16:colId xmlns:a16="http://schemas.microsoft.com/office/drawing/2014/main" val="617047790"/>
                    </a:ext>
                  </a:extLst>
                </a:gridCol>
                <a:gridCol w="7985924">
                  <a:extLst>
                    <a:ext uri="{9D8B030D-6E8A-4147-A177-3AD203B41FA5}">
                      <a16:colId xmlns:a16="http://schemas.microsoft.com/office/drawing/2014/main" val="3602818923"/>
                    </a:ext>
                  </a:extLst>
                </a:gridCol>
              </a:tblGrid>
              <a:tr h="551329">
                <a:tc>
                  <a:txBody>
                    <a:bodyPr/>
                    <a:lstStyle/>
                    <a:p>
                      <a:pPr marL="0" marR="0" algn="ctr">
                        <a:spcBef>
                          <a:spcPts val="0"/>
                        </a:spcBef>
                        <a:spcAft>
                          <a:spcPts val="0"/>
                        </a:spcAft>
                      </a:pPr>
                      <a:r>
                        <a:rPr lang="en-US" sz="2600" dirty="0">
                          <a:effectLst/>
                          <a:latin typeface="Times New Roman" panose="02020603050405020304" pitchFamily="18" charset="0"/>
                          <a:cs typeface="Times New Roman" panose="02020603050405020304" pitchFamily="18" charset="0"/>
                        </a:rPr>
                        <a:t>Phase</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600" dirty="0">
                          <a:effectLst/>
                          <a:latin typeface="Times New Roman" panose="02020603050405020304" pitchFamily="18" charset="0"/>
                          <a:cs typeface="Times New Roman" panose="02020603050405020304" pitchFamily="18" charset="0"/>
                        </a:rPr>
                        <a:t>Definition of Phase</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0744293"/>
                  </a:ext>
                </a:extLst>
              </a:tr>
              <a:tr h="1305044">
                <a:tc>
                  <a:txBody>
                    <a:bodyPr/>
                    <a:lstStyle/>
                    <a:p>
                      <a:pPr marL="0" marR="0" algn="ctr">
                        <a:spcBef>
                          <a:spcPts val="0"/>
                        </a:spcBef>
                        <a:spcAft>
                          <a:spcPts val="0"/>
                        </a:spcAft>
                      </a:pPr>
                      <a:endParaRPr lang="en-US" sz="2600" dirty="0" smtClean="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600" dirty="0" smtClean="0">
                          <a:effectLst/>
                          <a:latin typeface="Times New Roman" panose="02020603050405020304" pitchFamily="18" charset="0"/>
                          <a:cs typeface="Times New Roman" panose="02020603050405020304" pitchFamily="18" charset="0"/>
                        </a:rPr>
                        <a:t>α</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600" dirty="0" smtClean="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600" dirty="0" smtClean="0">
                          <a:effectLst/>
                          <a:latin typeface="Times New Roman" panose="02020603050405020304" pitchFamily="18" charset="0"/>
                          <a:cs typeface="Times New Roman" panose="02020603050405020304" pitchFamily="18" charset="0"/>
                        </a:rPr>
                        <a:t>Tungsten </a:t>
                      </a:r>
                      <a:r>
                        <a:rPr lang="en-US" sz="2600" dirty="0">
                          <a:effectLst/>
                          <a:latin typeface="Times New Roman" panose="02020603050405020304" pitchFamily="18" charset="0"/>
                          <a:cs typeface="Times New Roman" panose="02020603050405020304" pitchFamily="18" charset="0"/>
                        </a:rPr>
                        <a:t>carbide (WC)-</a:t>
                      </a:r>
                      <a:r>
                        <a:rPr lang="en-US" sz="2600" i="1" dirty="0">
                          <a:effectLst/>
                          <a:latin typeface="Times New Roman" panose="02020603050405020304" pitchFamily="18" charset="0"/>
                          <a:cs typeface="Times New Roman" panose="02020603050405020304" pitchFamily="18" charset="0"/>
                        </a:rPr>
                        <a:t>Grey uneven angular shaped</a:t>
                      </a:r>
                      <a:endPar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4985836"/>
                  </a:ext>
                </a:extLst>
              </a:tr>
              <a:tr h="1305044">
                <a:tc>
                  <a:txBody>
                    <a:bodyPr/>
                    <a:lstStyle/>
                    <a:p>
                      <a:pPr marL="0" marR="0" algn="ctr">
                        <a:spcBef>
                          <a:spcPts val="0"/>
                        </a:spcBef>
                        <a:spcAft>
                          <a:spcPts val="0"/>
                        </a:spcAft>
                      </a:pPr>
                      <a:endParaRPr lang="en-US" sz="2600" dirty="0" smtClean="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600" dirty="0" smtClean="0">
                          <a:effectLst/>
                          <a:latin typeface="Times New Roman" panose="02020603050405020304" pitchFamily="18" charset="0"/>
                          <a:cs typeface="Times New Roman" panose="02020603050405020304" pitchFamily="18" charset="0"/>
                        </a:rPr>
                        <a:t>β</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600" dirty="0" smtClean="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600" dirty="0" smtClean="0">
                          <a:effectLst/>
                          <a:latin typeface="Times New Roman" panose="02020603050405020304" pitchFamily="18" charset="0"/>
                          <a:cs typeface="Times New Roman" panose="02020603050405020304" pitchFamily="18" charset="0"/>
                        </a:rPr>
                        <a:t>Cobalt </a:t>
                      </a:r>
                      <a:r>
                        <a:rPr lang="en-US" sz="2600" dirty="0">
                          <a:effectLst/>
                          <a:latin typeface="Times New Roman" panose="02020603050405020304" pitchFamily="18" charset="0"/>
                          <a:cs typeface="Times New Roman" panose="02020603050405020304" pitchFamily="18" charset="0"/>
                        </a:rPr>
                        <a:t>Binder (Co)-</a:t>
                      </a:r>
                      <a:r>
                        <a:rPr lang="en-US" sz="2600" i="1" dirty="0">
                          <a:effectLst/>
                          <a:latin typeface="Times New Roman" panose="02020603050405020304" pitchFamily="18" charset="0"/>
                          <a:cs typeface="Times New Roman" panose="02020603050405020304" pitchFamily="18" charset="0"/>
                        </a:rPr>
                        <a:t>white region</a:t>
                      </a:r>
                      <a:endPar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8893666"/>
                  </a:ext>
                </a:extLst>
              </a:tr>
              <a:tr h="1305044">
                <a:tc>
                  <a:txBody>
                    <a:bodyPr/>
                    <a:lstStyle/>
                    <a:p>
                      <a:pPr marL="0" marR="0" algn="ctr">
                        <a:spcBef>
                          <a:spcPts val="0"/>
                        </a:spcBef>
                        <a:spcAft>
                          <a:spcPts val="0"/>
                        </a:spcAft>
                      </a:pPr>
                      <a:endParaRPr lang="en-US" sz="2600" dirty="0" smtClean="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600" dirty="0" smtClean="0">
                          <a:effectLst/>
                          <a:latin typeface="Times New Roman" panose="02020603050405020304" pitchFamily="18" charset="0"/>
                          <a:cs typeface="Times New Roman" panose="02020603050405020304" pitchFamily="18" charset="0"/>
                        </a:rPr>
                        <a:t>η</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600" dirty="0" smtClean="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600" dirty="0" smtClean="0">
                          <a:effectLst/>
                          <a:latin typeface="Times New Roman" panose="02020603050405020304" pitchFamily="18" charset="0"/>
                          <a:cs typeface="Times New Roman" panose="02020603050405020304" pitchFamily="18" charset="0"/>
                        </a:rPr>
                        <a:t>Complex </a:t>
                      </a:r>
                      <a:r>
                        <a:rPr lang="en-US" sz="2600" dirty="0">
                          <a:effectLst/>
                          <a:latin typeface="Times New Roman" panose="02020603050405020304" pitchFamily="18" charset="0"/>
                          <a:cs typeface="Times New Roman" panose="02020603050405020304" pitchFamily="18" charset="0"/>
                        </a:rPr>
                        <a:t>Carbide (Co</a:t>
                      </a:r>
                      <a:r>
                        <a:rPr lang="en-US" sz="2600" baseline="-25000" dirty="0">
                          <a:effectLst/>
                          <a:latin typeface="Times New Roman" panose="02020603050405020304" pitchFamily="18" charset="0"/>
                          <a:cs typeface="Times New Roman" panose="02020603050405020304" pitchFamily="18" charset="0"/>
                        </a:rPr>
                        <a:t>3</a:t>
                      </a:r>
                      <a:r>
                        <a:rPr lang="en-US" sz="2600" dirty="0">
                          <a:effectLst/>
                          <a:latin typeface="Times New Roman" panose="02020603050405020304" pitchFamily="18" charset="0"/>
                          <a:cs typeface="Times New Roman" panose="02020603050405020304" pitchFamily="18" charset="0"/>
                        </a:rPr>
                        <a:t>W</a:t>
                      </a:r>
                      <a:r>
                        <a:rPr lang="en-US" sz="2600" baseline="-25000" dirty="0">
                          <a:effectLst/>
                          <a:latin typeface="Times New Roman" panose="02020603050405020304" pitchFamily="18" charset="0"/>
                          <a:cs typeface="Times New Roman" panose="02020603050405020304" pitchFamily="18" charset="0"/>
                        </a:rPr>
                        <a:t>10</a:t>
                      </a:r>
                      <a:r>
                        <a:rPr lang="en-US" sz="2600" dirty="0">
                          <a:effectLst/>
                          <a:latin typeface="Times New Roman" panose="02020603050405020304" pitchFamily="18" charset="0"/>
                          <a:cs typeface="Times New Roman" panose="02020603050405020304" pitchFamily="18" charset="0"/>
                        </a:rPr>
                        <a:t>C</a:t>
                      </a:r>
                      <a:r>
                        <a:rPr lang="en-US" sz="2600" baseline="-25000" dirty="0">
                          <a:effectLst/>
                          <a:latin typeface="Times New Roman" panose="02020603050405020304" pitchFamily="18" charset="0"/>
                          <a:cs typeface="Times New Roman" panose="02020603050405020304" pitchFamily="18" charset="0"/>
                        </a:rPr>
                        <a:t>3.4</a:t>
                      </a:r>
                      <a:r>
                        <a:rPr lang="en-US" sz="2600" dirty="0">
                          <a:effectLst/>
                          <a:latin typeface="Times New Roman" panose="02020603050405020304" pitchFamily="18" charset="0"/>
                          <a:cs typeface="Times New Roman" panose="02020603050405020304" pitchFamily="18" charset="0"/>
                        </a:rPr>
                        <a:t>, Co</a:t>
                      </a:r>
                      <a:r>
                        <a:rPr lang="en-US" sz="2600" baseline="-25000" dirty="0">
                          <a:effectLst/>
                          <a:latin typeface="Times New Roman" panose="02020603050405020304" pitchFamily="18" charset="0"/>
                          <a:cs typeface="Times New Roman" panose="02020603050405020304" pitchFamily="18" charset="0"/>
                        </a:rPr>
                        <a:t>3</a:t>
                      </a:r>
                      <a:r>
                        <a:rPr lang="en-US" sz="2600" dirty="0">
                          <a:effectLst/>
                          <a:latin typeface="Times New Roman" panose="02020603050405020304" pitchFamily="18" charset="0"/>
                          <a:cs typeface="Times New Roman" panose="02020603050405020304" pitchFamily="18" charset="0"/>
                        </a:rPr>
                        <a:t>W</a:t>
                      </a:r>
                      <a:r>
                        <a:rPr lang="en-US" sz="2600" baseline="-25000" dirty="0">
                          <a:effectLst/>
                          <a:latin typeface="Times New Roman" panose="02020603050405020304" pitchFamily="18" charset="0"/>
                          <a:cs typeface="Times New Roman" panose="02020603050405020304" pitchFamily="18" charset="0"/>
                        </a:rPr>
                        <a:t>3</a:t>
                      </a:r>
                      <a:r>
                        <a:rPr lang="en-US" sz="2600" dirty="0">
                          <a:effectLst/>
                          <a:latin typeface="Times New Roman" panose="02020603050405020304" pitchFamily="18" charset="0"/>
                          <a:cs typeface="Times New Roman" panose="02020603050405020304" pitchFamily="18" charset="0"/>
                        </a:rPr>
                        <a:t>C</a:t>
                      </a:r>
                      <a:r>
                        <a:rPr lang="en-US" sz="2600" dirty="0" smtClean="0">
                          <a:effectLst/>
                          <a:latin typeface="Times New Roman" panose="02020603050405020304" pitchFamily="18" charset="0"/>
                          <a:cs typeface="Times New Roman" panose="02020603050405020304" pitchFamily="18" charset="0"/>
                        </a:rPr>
                        <a:t>)-</a:t>
                      </a:r>
                      <a:r>
                        <a:rPr lang="en-US" sz="2600" i="1" dirty="0" smtClean="0">
                          <a:effectLst/>
                          <a:latin typeface="Times New Roman" panose="02020603050405020304" pitchFamily="18" charset="0"/>
                          <a:cs typeface="Times New Roman" panose="02020603050405020304" pitchFamily="18" charset="0"/>
                        </a:rPr>
                        <a:t>dark </a:t>
                      </a:r>
                      <a:r>
                        <a:rPr lang="en-US" sz="2600" i="1" dirty="0">
                          <a:effectLst/>
                          <a:latin typeface="Times New Roman" panose="02020603050405020304" pitchFamily="18" charset="0"/>
                          <a:cs typeface="Times New Roman" panose="02020603050405020304" pitchFamily="18" charset="0"/>
                        </a:rPr>
                        <a:t>region</a:t>
                      </a:r>
                      <a:endPar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3196404"/>
                  </a:ext>
                </a:extLst>
              </a:tr>
            </a:tbl>
          </a:graphicData>
        </a:graphic>
      </p:graphicFrame>
      <p:sp>
        <p:nvSpPr>
          <p:cNvPr id="3" name="TextBox 2"/>
          <p:cNvSpPr txBox="1"/>
          <p:nvPr/>
        </p:nvSpPr>
        <p:spPr>
          <a:xfrm>
            <a:off x="706583" y="318655"/>
            <a:ext cx="10529453" cy="553998"/>
          </a:xfrm>
          <a:prstGeom prst="rect">
            <a:avLst/>
          </a:prstGeom>
          <a:noFill/>
        </p:spPr>
        <p:txBody>
          <a:bodyPr wrap="square" rtlCol="0">
            <a:spAutoFit/>
          </a:bodyPr>
          <a:lstStyle/>
          <a:p>
            <a:pPr algn="ctr"/>
            <a:r>
              <a:rPr lang="en-US" sz="3000" b="1" dirty="0">
                <a:solidFill>
                  <a:schemeClr val="accent6">
                    <a:lumMod val="75000"/>
                  </a:schemeClr>
                </a:solidFill>
                <a:latin typeface="Times New Roman" panose="02020603050405020304" pitchFamily="18" charset="0"/>
                <a:cs typeface="Times New Roman" panose="02020603050405020304" pitchFamily="18" charset="0"/>
              </a:rPr>
              <a:t>5</a:t>
            </a:r>
            <a:r>
              <a:rPr lang="en-US" sz="3000" b="1" dirty="0" smtClean="0">
                <a:solidFill>
                  <a:schemeClr val="accent6">
                    <a:lumMod val="75000"/>
                  </a:schemeClr>
                </a:solidFill>
                <a:latin typeface="Times New Roman" panose="02020603050405020304" pitchFamily="18" charset="0"/>
                <a:cs typeface="Times New Roman" panose="02020603050405020304" pitchFamily="18" charset="0"/>
              </a:rPr>
              <a:t>. PHASES PRESENT IN THE COATED CARBIDE</a:t>
            </a:r>
            <a:endParaRPr lang="en-US" sz="3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03ABE7B-4D1F-4246-B8BE-E5A523C05FA4}" type="datetime1">
              <a:rPr lang="en-IN" smtClean="0"/>
              <a:t>05-09-2018</a:t>
            </a:fld>
            <a:endParaRPr lang="en-IN"/>
          </a:p>
        </p:txBody>
      </p:sp>
      <p:sp>
        <p:nvSpPr>
          <p:cNvPr id="5" name="Slide Number Placeholder 4"/>
          <p:cNvSpPr>
            <a:spLocks noGrp="1"/>
          </p:cNvSpPr>
          <p:nvPr>
            <p:ph type="sldNum" sz="quarter" idx="12"/>
          </p:nvPr>
        </p:nvSpPr>
        <p:spPr/>
        <p:txBody>
          <a:bodyPr/>
          <a:lstStyle/>
          <a:p>
            <a:fld id="{2AC02E05-E77C-428F-8AD2-C742DD2752DB}" type="slidenum">
              <a:rPr lang="en-IN" smtClean="0"/>
              <a:t>9</a:t>
            </a:fld>
            <a:endParaRPr lang="en-IN"/>
          </a:p>
        </p:txBody>
      </p:sp>
    </p:spTree>
    <p:extLst>
      <p:ext uri="{BB962C8B-B14F-4D97-AF65-F5344CB8AC3E}">
        <p14:creationId xmlns:p14="http://schemas.microsoft.com/office/powerpoint/2010/main" val="179640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2238</TotalTime>
  <Words>2103</Words>
  <Application>Microsoft Office PowerPoint</Application>
  <PresentationFormat>Widescreen</PresentationFormat>
  <Paragraphs>411</Paragraphs>
  <Slides>34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Garamond</vt:lpstr>
      <vt:lpstr>Times</vt:lpstr>
      <vt:lpstr>Times New Roman</vt:lpstr>
      <vt:lpstr>Wingdings</vt:lpstr>
      <vt:lpstr>Edge</vt:lpstr>
      <vt:lpstr>Metallurgical changes of Cryogenically treated Coated Carbide (KC9225) and its performance while wet machining (turning) of Austenitic Stainless Steel - 310</vt:lpstr>
      <vt:lpstr>MAJOR HIGHLIGHTS</vt:lpstr>
      <vt:lpstr>1. INTRODUCTION TO CRYOGENICS TREATMENT.  </vt:lpstr>
      <vt:lpstr>2. SIGNIFICANCE OF CRYOGENIC TREATMENT ON TUNGSTEN CARBIDE.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RESULTS AND DISCUSSIONS</vt:lpstr>
      <vt:lpstr>PowerPoint Presentation</vt:lpstr>
      <vt:lpstr>PowerPoint Presentation</vt:lpstr>
      <vt:lpstr>PowerPoint Presentation</vt:lpstr>
      <vt:lpstr>c. Machining Analysis</vt:lpstr>
      <vt:lpstr>PowerPoint Presentation</vt:lpstr>
      <vt:lpstr>d. Wear resistance analysis using FESEM and SEM</vt:lpstr>
      <vt:lpstr>PowerPoint Presentation</vt:lpstr>
      <vt:lpstr>PowerPoint Presentation</vt:lpstr>
      <vt:lpstr>8. INFERENCES</vt:lpstr>
      <vt:lpstr>PowerPoint Presentation</vt:lpstr>
      <vt:lpstr>9. FUTURE SCOPE OF WORK</vt:lpstr>
      <vt:lpstr>PowerPoint Presentation</vt:lpstr>
      <vt:lpstr>10. REFERENCES. </vt:lpstr>
      <vt:lpstr>PowerPoint Presentation</vt:lpstr>
      <vt:lpstr>PowerPoint Presentation</vt:lpstr>
      <vt:lpstr>  Thank You For       Your Time…                                       r.bhatia2194@gmail.com              meghc2007@gmail.com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Raju Bhatia</dc:creator>
  <cp:lastModifiedBy>Raju Bhatia</cp:lastModifiedBy>
  <cp:revision>236</cp:revision>
  <dcterms:created xsi:type="dcterms:W3CDTF">2018-08-18T05:34:13Z</dcterms:created>
  <dcterms:modified xsi:type="dcterms:W3CDTF">2018-09-05T10:20:39Z</dcterms:modified>
</cp:coreProperties>
</file>