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0" r:id="rId3"/>
    <p:sldId id="273" r:id="rId4"/>
    <p:sldId id="270" r:id="rId5"/>
    <p:sldId id="285" r:id="rId6"/>
    <p:sldId id="286" r:id="rId7"/>
    <p:sldId id="294" r:id="rId8"/>
    <p:sldId id="288" r:id="rId9"/>
    <p:sldId id="289" r:id="rId10"/>
    <p:sldId id="291" r:id="rId11"/>
    <p:sldId id="274" r:id="rId12"/>
    <p:sldId id="292" r:id="rId13"/>
    <p:sldId id="297" r:id="rId14"/>
    <p:sldId id="296" r:id="rId15"/>
  </p:sldIdLst>
  <p:sldSz cx="9144000" cy="5143500" type="screen16x9"/>
  <p:notesSz cx="7104063" cy="10234613"/>
  <p:defaultTextStyle>
    <a:defPPr>
      <a:defRPr lang="en-US"/>
    </a:defPPr>
    <a:lvl1pPr marL="0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6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2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98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5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1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997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3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29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070" autoAdjust="0"/>
  </p:normalViewPr>
  <p:slideViewPr>
    <p:cSldViewPr>
      <p:cViewPr>
        <p:scale>
          <a:sx n="66" d="100"/>
          <a:sy n="66" d="100"/>
        </p:scale>
        <p:origin x="-3588" y="-12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2AE7CB37-2548-4026-8CEA-E52C055EB527}" type="datetimeFigureOut">
              <a:rPr lang="ko-KR" altLang="en-US" smtClean="0"/>
              <a:pPr/>
              <a:t>2018-09-01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1A9C975-C009-446B-87FC-E96B082AB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200439D6-7233-4A38-9BEF-02962197C97F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CBD30A-4FEE-48A9-B863-B79A60957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14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66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2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98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5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1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997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3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29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6763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8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5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7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1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6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9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73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9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66" indent="0">
              <a:buNone/>
              <a:defRPr sz="1800" b="1"/>
            </a:lvl2pPr>
            <a:lvl3pPr marL="816332" indent="0">
              <a:buNone/>
              <a:defRPr sz="1600" b="1"/>
            </a:lvl3pPr>
            <a:lvl4pPr marL="1224498" indent="0">
              <a:buNone/>
              <a:defRPr sz="1400" b="1"/>
            </a:lvl4pPr>
            <a:lvl5pPr marL="1632665" indent="0">
              <a:buNone/>
              <a:defRPr sz="1400" b="1"/>
            </a:lvl5pPr>
            <a:lvl6pPr marL="2040831" indent="0">
              <a:buNone/>
              <a:defRPr sz="1400" b="1"/>
            </a:lvl6pPr>
            <a:lvl7pPr marL="2448997" indent="0">
              <a:buNone/>
              <a:defRPr sz="1400" b="1"/>
            </a:lvl7pPr>
            <a:lvl8pPr marL="2857163" indent="0">
              <a:buNone/>
              <a:defRPr sz="1400" b="1"/>
            </a:lvl8pPr>
            <a:lvl9pPr marL="32653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66" indent="0">
              <a:buNone/>
              <a:defRPr sz="1800" b="1"/>
            </a:lvl2pPr>
            <a:lvl3pPr marL="816332" indent="0">
              <a:buNone/>
              <a:defRPr sz="1600" b="1"/>
            </a:lvl3pPr>
            <a:lvl4pPr marL="1224498" indent="0">
              <a:buNone/>
              <a:defRPr sz="1400" b="1"/>
            </a:lvl4pPr>
            <a:lvl5pPr marL="1632665" indent="0">
              <a:buNone/>
              <a:defRPr sz="1400" b="1"/>
            </a:lvl5pPr>
            <a:lvl6pPr marL="2040831" indent="0">
              <a:buNone/>
              <a:defRPr sz="1400" b="1"/>
            </a:lvl6pPr>
            <a:lvl7pPr marL="2448997" indent="0">
              <a:buNone/>
              <a:defRPr sz="1400" b="1"/>
            </a:lvl7pPr>
            <a:lvl8pPr marL="2857163" indent="0">
              <a:buNone/>
              <a:defRPr sz="1400" b="1"/>
            </a:lvl8pPr>
            <a:lvl9pPr marL="32653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82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5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3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66" indent="0">
              <a:buNone/>
              <a:defRPr sz="1100"/>
            </a:lvl2pPr>
            <a:lvl3pPr marL="816332" indent="0">
              <a:buNone/>
              <a:defRPr sz="900"/>
            </a:lvl3pPr>
            <a:lvl4pPr marL="1224498" indent="0">
              <a:buNone/>
              <a:defRPr sz="800"/>
            </a:lvl4pPr>
            <a:lvl5pPr marL="1632665" indent="0">
              <a:buNone/>
              <a:defRPr sz="800"/>
            </a:lvl5pPr>
            <a:lvl6pPr marL="2040831" indent="0">
              <a:buNone/>
              <a:defRPr sz="800"/>
            </a:lvl6pPr>
            <a:lvl7pPr marL="2448997" indent="0">
              <a:buNone/>
              <a:defRPr sz="800"/>
            </a:lvl7pPr>
            <a:lvl8pPr marL="2857163" indent="0">
              <a:buNone/>
              <a:defRPr sz="800"/>
            </a:lvl8pPr>
            <a:lvl9pPr marL="32653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48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49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6" indent="0">
              <a:buNone/>
              <a:defRPr sz="2500"/>
            </a:lvl2pPr>
            <a:lvl3pPr marL="816332" indent="0">
              <a:buNone/>
              <a:defRPr sz="2200"/>
            </a:lvl3pPr>
            <a:lvl4pPr marL="1224498" indent="0">
              <a:buNone/>
              <a:defRPr sz="1800"/>
            </a:lvl4pPr>
            <a:lvl5pPr marL="1632665" indent="0">
              <a:buNone/>
              <a:defRPr sz="1800"/>
            </a:lvl5pPr>
            <a:lvl6pPr marL="2040831" indent="0">
              <a:buNone/>
              <a:defRPr sz="1800"/>
            </a:lvl6pPr>
            <a:lvl7pPr marL="2448997" indent="0">
              <a:buNone/>
              <a:defRPr sz="1800"/>
            </a:lvl7pPr>
            <a:lvl8pPr marL="2857163" indent="0">
              <a:buNone/>
              <a:defRPr sz="1800"/>
            </a:lvl8pPr>
            <a:lvl9pPr marL="326532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66" indent="0">
              <a:buNone/>
              <a:defRPr sz="1100"/>
            </a:lvl2pPr>
            <a:lvl3pPr marL="816332" indent="0">
              <a:buNone/>
              <a:defRPr sz="900"/>
            </a:lvl3pPr>
            <a:lvl4pPr marL="1224498" indent="0">
              <a:buNone/>
              <a:defRPr sz="800"/>
            </a:lvl4pPr>
            <a:lvl5pPr marL="1632665" indent="0">
              <a:buNone/>
              <a:defRPr sz="800"/>
            </a:lvl5pPr>
            <a:lvl6pPr marL="2040831" indent="0">
              <a:buNone/>
              <a:defRPr sz="800"/>
            </a:lvl6pPr>
            <a:lvl7pPr marL="2448997" indent="0">
              <a:buNone/>
              <a:defRPr sz="800"/>
            </a:lvl7pPr>
            <a:lvl8pPr marL="2857163" indent="0">
              <a:buNone/>
              <a:defRPr sz="800"/>
            </a:lvl8pPr>
            <a:lvl9pPr marL="32653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3" tIns="40816" rIns="81633" bIns="408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3" tIns="40816" rIns="81633" bIns="408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3" tIns="40816" rIns="81633" bIns="4081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DB34-60E4-48CD-8CE2-B06CFCC3F53A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3" tIns="40816" rIns="81633" bIns="4081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3" tIns="40816" rIns="81633" bIns="4081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318E-F5C6-4423-8044-5EA92D7A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53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3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25" indent="-306125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0" indent="-255104" algn="l" defTabSz="816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5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2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48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4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0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46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13" indent="-204083" algn="l" defTabSz="816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6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2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98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5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1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7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3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29" algn="l" defTabSz="8163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9600" y="2622532"/>
            <a:ext cx="8153400" cy="10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M. Ranot</a:t>
            </a:r>
            <a:r>
              <a:rPr lang="en-US" altLang="ko-KR" sz="1800" b="1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 Y. S</a:t>
            </a:r>
            <a:r>
              <a:rPr lang="en-US" altLang="ko-KR" sz="18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. Oh</a:t>
            </a:r>
            <a:r>
              <a:rPr lang="en-US" altLang="ko-KR" sz="18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</a:t>
            </a:r>
            <a:r>
              <a:rPr lang="en-US" altLang="ko-KR" sz="18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</a:t>
            </a:r>
            <a:r>
              <a:rPr lang="en-US" altLang="ko-KR" sz="1800" dirty="0"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8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S. H. 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Kang</a:t>
            </a:r>
            <a:r>
              <a:rPr lang="en-US" altLang="ko-KR" sz="1800" b="1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 S. H. Jang</a:t>
            </a:r>
            <a:r>
              <a:rPr lang="en-US" altLang="ko-KR" sz="1800" b="1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 D. Y. Hwang</a:t>
            </a:r>
            <a:r>
              <a:rPr lang="en-US" altLang="ko-KR" sz="1800" b="1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 and </a:t>
            </a:r>
            <a:r>
              <a:rPr lang="en-US" altLang="ko-KR" sz="18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K. C. </a:t>
            </a:r>
            <a:r>
              <a:rPr lang="en-US" altLang="ko-KR" sz="1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Chung</a:t>
            </a:r>
            <a:r>
              <a:rPr lang="en-US" altLang="ko-KR" sz="1800" b="1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</a:t>
            </a:r>
          </a:p>
          <a:p>
            <a:pPr algn="ctr" eaLnBrk="1" hangingPunct="1"/>
            <a:endParaRPr lang="en-US" altLang="ko-KR" b="1" baseline="30000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Korea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Institute of Materials Science, Changwon, 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Korea</a:t>
            </a:r>
            <a:endParaRPr lang="en-US" altLang="ko-KR" i="1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Kiswire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Ltd, Daejeon,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endParaRPr kumimoji="0" lang="ko-KR" altLang="en-US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0" name="Picture 5" descr="C:\Users\kims\Desktop\New folder\logo_01\signature_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" y="4581367"/>
            <a:ext cx="1238809" cy="5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-2733"/>
            <a:ext cx="9144000" cy="21979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Jc at both self and high field of MgB</a:t>
            </a:r>
            <a:r>
              <a:rPr lang="en-US" altLang="ko-KR" sz="37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superconductor </a:t>
            </a:r>
            <a:endParaRPr lang="en-US" altLang="ko-KR" sz="3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ko-KR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altLang="ko-KR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co-doping route</a:t>
            </a:r>
            <a:endParaRPr lang="en-US" altLang="ko-KR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ICEC27-ICMC 2018"/>
          <p:cNvPicPr>
            <a:picLocks noChangeAspect="1" noChangeArrowheads="1"/>
          </p:cNvPicPr>
          <p:nvPr/>
        </p:nvPicPr>
        <p:blipFill>
          <a:blip r:embed="rId4" cstate="print"/>
          <a:srcRect t="9763"/>
          <a:stretch>
            <a:fillRect/>
          </a:stretch>
        </p:blipFill>
        <p:spPr bwMode="auto">
          <a:xfrm>
            <a:off x="6743700" y="4477900"/>
            <a:ext cx="2362200" cy="6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9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sz="39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sz="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properties of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39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81000" y="4096724"/>
            <a:ext cx="8686800" cy="91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 Systematic </a:t>
            </a:r>
            <a:r>
              <a:rPr kumimoji="0" lang="en-US" altLang="ko-KR" sz="18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enhancement in</a:t>
            </a:r>
            <a:r>
              <a:rPr kumimoji="0" lang="en-US" altLang="ko-KR" sz="1800" b="1" i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J</a:t>
            </a:r>
            <a:r>
              <a:rPr kumimoji="0" lang="en-US" altLang="ko-KR" sz="1800" b="1" baseline="-250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c</a:t>
            </a:r>
            <a:r>
              <a:rPr kumimoji="0" lang="en-US" altLang="ko-KR" sz="18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upon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with the doping </a:t>
            </a:r>
            <a:r>
              <a:rPr kumimoji="0" lang="en-US" altLang="ko-KR" sz="18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level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of chloroform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Improvement of </a:t>
            </a:r>
            <a:r>
              <a:rPr kumimoji="0" lang="en-US" altLang="ko-KR" sz="1800" b="1" i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J</a:t>
            </a:r>
            <a:r>
              <a:rPr kumimoji="0" lang="en-US" altLang="ko-KR" sz="1800" b="1" baseline="-250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c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both at low &amp; high fields and 5 &amp; 20 K</a:t>
            </a:r>
            <a:endParaRPr kumimoji="0" lang="en-US" altLang="ko-KR" sz="18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pic>
        <p:nvPicPr>
          <p:cNvPr id="12523" name="Picture 235" descr="C:\Users\kcchung\Desktop\그림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92" y="768348"/>
            <a:ext cx="870200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161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 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33828" y="739320"/>
            <a:ext cx="8534400" cy="41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Chloroform-doped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MgB</a:t>
            </a:r>
            <a:r>
              <a:rPr kumimoji="0" lang="en-US" altLang="en-US" sz="2000" b="1" baseline="-250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bulk samples were prepared</a:t>
            </a:r>
          </a:p>
          <a:p>
            <a:pPr algn="just" eaLnBrk="1" hangingPunct="1">
              <a:spcAft>
                <a:spcPts val="504"/>
              </a:spcAft>
            </a:pPr>
            <a:r>
              <a:rPr kumimoji="0" lang="en-US" altLang="en-US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using coating approach.</a:t>
            </a: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endParaRPr kumimoji="0" lang="en-US" altLang="en-US" sz="2000" b="1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</a:t>
            </a:r>
            <a:r>
              <a:rPr kumimoji="0" lang="en-US" altLang="en-US" sz="2000" b="1" dirty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elemental mapping</a:t>
            </a:r>
            <a:r>
              <a:rPr kumimoji="0" lang="en-US" altLang="en-US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confirms the presence of </a:t>
            </a:r>
            <a:r>
              <a:rPr kumimoji="0" lang="en-US" altLang="en-US" sz="2000" b="1" dirty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Cl</a:t>
            </a:r>
            <a:endParaRPr kumimoji="0" lang="en-US" altLang="en-US" sz="2000" b="1" dirty="0" smtClean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</a:pP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on </a:t>
            </a:r>
            <a:r>
              <a:rPr kumimoji="0" lang="en-US" altLang="en-US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 powder. </a:t>
            </a:r>
            <a:endParaRPr kumimoji="0" lang="en-US" altLang="en-US" sz="20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endParaRPr kumimoji="0" lang="en-US" altLang="en-US" sz="20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altLang="ko-KR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altLang="ko-KR" sz="2000" b="1" baseline="-250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ko-KR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ko-KR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observed with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CHCl</a:t>
            </a:r>
            <a:r>
              <a:rPr lang="en-US" altLang="ko-KR" sz="2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doping</a:t>
            </a:r>
            <a:endParaRPr lang="en-US" altLang="ko-KR" sz="2000" b="1" baseline="-25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</a:pP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un-doped 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MgB</a:t>
            </a:r>
            <a:r>
              <a:rPr kumimoji="0" lang="en-US" altLang="en-US" sz="2000" b="1" baseline="-25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endParaRPr kumimoji="0" lang="en-US" alt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504"/>
              </a:spcAft>
              <a:buFont typeface="Wingdings" pitchFamily="2" charset="2"/>
              <a:buChar char="v"/>
            </a:pPr>
            <a:r>
              <a:rPr kumimoji="0"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Enhancement could be attributed to the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</a:p>
          <a:p>
            <a:pPr algn="just" eaLnBrk="1" hangingPunct="1">
              <a:spcAft>
                <a:spcPts val="504"/>
              </a:spcAft>
            </a:pPr>
            <a:r>
              <a:rPr kumimoji="0" lang="en-US" altLang="en-US" sz="2000" b="1" dirty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of C and Cl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altLang="en-US" sz="20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142" y="692148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smtClean="0">
                <a:latin typeface="+mn-ea"/>
              </a:rPr>
              <a:t>This work was supported by industrial Technology Innovation Program (Grant No. 10053590) funded by the Ministry of Trade, Industry and Energy (MOTIE), Korea</a:t>
            </a:r>
            <a:endParaRPr lang="ko-KR" altLang="en-US" sz="1800" b="1" dirty="0">
              <a:latin typeface="+mn-ea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092198" y="1949540"/>
            <a:ext cx="70866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 very much </a:t>
            </a:r>
          </a:p>
          <a:p>
            <a:pPr algn="ctr"/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 your kind attentions</a:t>
            </a:r>
            <a:endParaRPr lang="ko-KR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9" name="Picture 2" descr="ICEC27-ICMC 2018"/>
          <p:cNvPicPr>
            <a:picLocks noChangeAspect="1" noChangeArrowheads="1"/>
          </p:cNvPicPr>
          <p:nvPr/>
        </p:nvPicPr>
        <p:blipFill>
          <a:blip r:embed="rId3" cstate="print"/>
          <a:srcRect t="9763"/>
          <a:stretch>
            <a:fillRect/>
          </a:stretch>
        </p:blipFill>
        <p:spPr bwMode="auto">
          <a:xfrm>
            <a:off x="6743700" y="4477900"/>
            <a:ext cx="2362200" cy="614800"/>
          </a:xfrm>
          <a:prstGeom prst="rect">
            <a:avLst/>
          </a:prstGeom>
          <a:noFill/>
        </p:spPr>
      </p:pic>
      <p:pic>
        <p:nvPicPr>
          <p:cNvPr id="60" name="Picture 5" descr="C:\Users\kims\Desktop\New folder\logo_01\signature_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" y="4581367"/>
            <a:ext cx="1238809" cy="5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58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kcchung\Desktop\그림16.png"/>
          <p:cNvPicPr>
            <a:picLocks noChangeAspect="1" noChangeArrowheads="1"/>
          </p:cNvPicPr>
          <p:nvPr/>
        </p:nvPicPr>
        <p:blipFill>
          <a:blip r:embed="rId2" cstate="print"/>
          <a:srcRect l="3835" t="8716" r="12380" b="3246"/>
          <a:stretch>
            <a:fillRect/>
          </a:stretch>
        </p:blipFill>
        <p:spPr bwMode="auto">
          <a:xfrm>
            <a:off x="76200" y="862692"/>
            <a:ext cx="4908319" cy="394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Jc-B property of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 20 K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895350"/>
            <a:ext cx="3886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Jc at low-fields increased </a:t>
            </a:r>
          </a:p>
          <a:p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 to 2 ml of CHCl</a:t>
            </a:r>
            <a:r>
              <a:rPr lang="en-US" altLang="ko-KR" sz="2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possibly due to the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Cl doping(?)</a:t>
            </a:r>
          </a:p>
          <a:p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0" name="Picture 2" descr="C:\Users\kcchung\Desktop\그림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14550"/>
            <a:ext cx="3429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Flux pinning property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876800" y="1029615"/>
            <a:ext cx="3962400" cy="13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Doped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samples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showed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flux pinning force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of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un-doped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MgB</a:t>
            </a:r>
            <a:r>
              <a:rPr lang="en-US" sz="2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ko-KR" sz="20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421" name="Picture 37" descr="C:\Users\kcchung\Desktop\그림6.png"/>
          <p:cNvPicPr>
            <a:picLocks noChangeAspect="1" noChangeArrowheads="1"/>
          </p:cNvPicPr>
          <p:nvPr/>
        </p:nvPicPr>
        <p:blipFill>
          <a:blip r:embed="rId2" cstate="print"/>
          <a:srcRect l="4072" t="9218" r="10569" b="3248"/>
          <a:stretch>
            <a:fillRect/>
          </a:stretch>
        </p:blipFill>
        <p:spPr bwMode="auto">
          <a:xfrm>
            <a:off x="152400" y="895350"/>
            <a:ext cx="46482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99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79151"/>
            <a:ext cx="365760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1110"/>
            <a:ext cx="373380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Best </a:t>
            </a:r>
            <a:r>
              <a:rPr lang="en-US" altLang="ko-KR" sz="3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dopant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39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355743" y="666750"/>
            <a:ext cx="4063857" cy="13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504"/>
              </a:spcAft>
            </a:pPr>
            <a:r>
              <a:rPr lang="en-US" altLang="en-US" sz="1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kumimoji="0" lang="en-US" altLang="ko-KR" sz="1800" b="1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olid-state </a:t>
            </a:r>
            <a:r>
              <a:rPr kumimoji="0" lang="en-US" altLang="ko-KR" sz="1800" b="1" dirty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mixing</a:t>
            </a:r>
          </a:p>
          <a:p>
            <a:pPr marL="306125" indent="-306125" eaLnBrk="1" hangingPunct="1">
              <a:spcAft>
                <a:spcPts val="504"/>
              </a:spcAft>
              <a:buFont typeface="Wingdings" pitchFamily="2" charset="2"/>
              <a:buChar char="§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Agglomeration of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additives</a:t>
            </a:r>
            <a:endParaRPr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Issue: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homogeneous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</a:t>
            </a:r>
            <a:endParaRPr kumimoji="0" lang="en-US" altLang="ko-KR" sz="17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buFont typeface="Wingdings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 additives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  <a:endParaRPr kumimoji="0" lang="en-US" altLang="en-US" sz="17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104900" y="4806950"/>
            <a:ext cx="2779512" cy="28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S. X. Dou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et al.</a:t>
            </a:r>
            <a:r>
              <a:rPr lang="fr-FR" altLang="ko-KR" sz="1300" b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,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APL</a:t>
            </a:r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 81, 3419 (2002)</a:t>
            </a:r>
            <a:endParaRPr lang="ko-KR" altLang="en-US" sz="1300" b="1" dirty="0">
              <a:solidFill>
                <a:srgbClr val="FF0000"/>
              </a:solidFill>
              <a:latin typeface="Times New Roman" pitchFamily="18" charset="0"/>
              <a:ea typeface="Dotum" pitchFamily="50" charset="-127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358913" y="2139950"/>
            <a:ext cx="1993887" cy="3594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nano </a:t>
            </a:r>
            <a:r>
              <a:rPr kumimoji="0" lang="en-US" altLang="ko-KR" sz="1800" b="1" dirty="0" err="1" smtClean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SiC</a:t>
            </a:r>
            <a:r>
              <a:rPr kumimoji="0" lang="en-US" altLang="ko-KR" sz="1800" b="1" dirty="0" smtClean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-doped</a:t>
            </a:r>
            <a:endParaRPr lang="en-US" altLang="ko-KR" sz="1800" b="1" baseline="-25000" dirty="0">
              <a:solidFill>
                <a:srgbClr val="C00000"/>
              </a:solidFill>
              <a:latin typeface="Thoma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248836" y="4794250"/>
            <a:ext cx="3107764" cy="2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S. Zhou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et al.</a:t>
            </a:r>
            <a:r>
              <a:rPr lang="fr-FR" altLang="ko-KR" sz="1300" b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,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Adv. Mater.</a:t>
            </a:r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 19, 1373 (2007)</a:t>
            </a:r>
            <a:endParaRPr lang="ko-KR" altLang="en-US" sz="1300" b="1" dirty="0">
              <a:solidFill>
                <a:srgbClr val="FF0000"/>
              </a:solidFill>
              <a:latin typeface="Times New Roman" pitchFamily="18" charset="0"/>
              <a:ea typeface="Dotum" pitchFamily="50" charset="-127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5405479" y="2129974"/>
            <a:ext cx="2824121" cy="35455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Sugar (C</a:t>
            </a:r>
            <a:r>
              <a:rPr kumimoji="0" lang="en-US" altLang="ko-KR" sz="1800" b="1" baseline="-25000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6</a:t>
            </a:r>
            <a:r>
              <a:rPr kumimoji="0" lang="en-US" altLang="ko-KR" sz="1800" b="1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H</a:t>
            </a:r>
            <a:r>
              <a:rPr kumimoji="0" lang="en-US" altLang="ko-KR" sz="1800" b="1" baseline="-25000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12</a:t>
            </a:r>
            <a:r>
              <a:rPr kumimoji="0" lang="en-US" altLang="ko-KR" sz="1800" b="1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O</a:t>
            </a:r>
            <a:r>
              <a:rPr kumimoji="0" lang="en-US" altLang="ko-KR" sz="1800" b="1" baseline="-25000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6</a:t>
            </a:r>
            <a:r>
              <a:rPr kumimoji="0" lang="en-US" altLang="ko-KR" sz="1800" b="1" dirty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)-</a:t>
            </a:r>
            <a:r>
              <a:rPr kumimoji="0" lang="en-US" altLang="ko-KR" sz="1800" b="1" dirty="0" smtClean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doped</a:t>
            </a:r>
            <a:endParaRPr lang="en-US" altLang="ko-KR" sz="1800" b="1" baseline="-25000" dirty="0">
              <a:solidFill>
                <a:srgbClr val="C00000"/>
              </a:solidFill>
              <a:latin typeface="Thoma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4829129" y="666750"/>
            <a:ext cx="3781471" cy="13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504"/>
              </a:spcAft>
            </a:pPr>
            <a:r>
              <a:rPr lang="en-US" altLang="ko-KR" sz="18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Wet-mixing </a:t>
            </a:r>
            <a:r>
              <a:rPr lang="en-US" altLang="ko-KR" sz="1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endParaRPr kumimoji="0" lang="en-US" altLang="ko-KR" sz="1800" b="1" dirty="0">
              <a:solidFill>
                <a:srgbClr val="0000FF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anose="05000000000000000000" pitchFamily="2" charset="2"/>
              <a:buChar char="§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 coating of B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powder</a:t>
            </a:r>
            <a:endParaRPr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anose="05000000000000000000" pitchFamily="2" charset="2"/>
              <a:buChar char="§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in self-field, </a:t>
            </a:r>
            <a:r>
              <a:rPr kumimoji="0" lang="en-US" altLang="ko-KR" sz="1700" b="1" i="1" dirty="0">
                <a:latin typeface="Tahoma" pitchFamily="34" charset="0"/>
                <a:ea typeface="맑은 고딕" pitchFamily="50" charset="-127"/>
              </a:rPr>
              <a:t>J</a:t>
            </a:r>
            <a:r>
              <a:rPr kumimoji="0" lang="en-US" altLang="ko-KR" sz="1700" b="1" baseline="-25000" dirty="0">
                <a:latin typeface="Tahoma" pitchFamily="34" charset="0"/>
                <a:ea typeface="맑은 고딕" pitchFamily="50" charset="-127"/>
              </a:rPr>
              <a:t>c</a:t>
            </a:r>
            <a:r>
              <a:rPr kumimoji="0" lang="en-US" altLang="ko-KR" sz="1700" b="1" dirty="0">
                <a:latin typeface="Tahoma" pitchFamily="34" charset="0"/>
                <a:ea typeface="맑은 고딕" pitchFamily="50" charset="-127"/>
              </a:rPr>
              <a:t>(</a:t>
            </a:r>
            <a:r>
              <a:rPr kumimoji="0" lang="en-US" altLang="ko-KR" sz="1700" b="1" i="1" dirty="0">
                <a:latin typeface="Tahoma" pitchFamily="34" charset="0"/>
                <a:ea typeface="맑은 고딕" pitchFamily="50" charset="-127"/>
              </a:rPr>
              <a:t>H</a:t>
            </a:r>
            <a:r>
              <a:rPr kumimoji="0" lang="en-US" altLang="ko-KR" sz="1700" b="1" dirty="0" smtClean="0">
                <a:latin typeface="Tahoma" pitchFamily="34" charset="0"/>
                <a:ea typeface="맑은 고딕" pitchFamily="50" charset="-127"/>
              </a:rPr>
              <a:t>)</a:t>
            </a:r>
            <a:endParaRPr kumimoji="0" lang="en-US" altLang="ko-KR" sz="17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buFont typeface="Wingdings" panose="05000000000000000000" pitchFamily="2" charset="2"/>
              <a:buChar char="§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MgO and high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resistivity</a:t>
            </a:r>
            <a:endParaRPr kumimoji="0" lang="en-US" altLang="en-US" sz="17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4362456" y="702084"/>
            <a:ext cx="4467566" cy="10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1071"/>
              </a:spcAft>
            </a:pPr>
            <a:r>
              <a:rPr lang="en-US" altLang="en-US" sz="18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altLang="ko-KR" sz="18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olution </a:t>
            </a:r>
            <a:r>
              <a:rPr kumimoji="0" lang="en-US" altLang="ko-KR" sz="1800" b="1" dirty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marL="306125" indent="-306125" eaLnBrk="1" hangingPunct="1">
              <a:spcAft>
                <a:spcPts val="504"/>
              </a:spcAft>
              <a:buFont typeface="Wingdings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coating on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by pyrolysis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PMMA</a:t>
            </a:r>
            <a:endParaRPr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itchFamily="2" charset="2"/>
              <a:buChar char="§"/>
            </a:pPr>
            <a:r>
              <a:rPr kumimoji="0" lang="en-US" altLang="ko-KR" sz="1700" b="1" i="1" dirty="0" err="1">
                <a:latin typeface="Tahoma" pitchFamily="34" charset="0"/>
                <a:ea typeface="맑은 고딕" pitchFamily="50" charset="-127"/>
              </a:rPr>
              <a:t>J</a:t>
            </a:r>
            <a:r>
              <a:rPr kumimoji="0" lang="en-US" altLang="ko-KR" sz="1700" b="1" baseline="-25000" dirty="0" err="1">
                <a:latin typeface="Tahoma" pitchFamily="34" charset="0"/>
                <a:ea typeface="맑은 고딕" pitchFamily="50" charset="-127"/>
              </a:rPr>
              <a:t>c</a:t>
            </a:r>
            <a:r>
              <a:rPr kumimoji="0" lang="en-US" altLang="ko-KR" sz="1700" b="1" dirty="0">
                <a:latin typeface="Tahoma" pitchFamily="34" charset="0"/>
                <a:ea typeface="맑은 고딕" pitchFamily="50" charset="-127"/>
              </a:rPr>
              <a:t>(H) and</a:t>
            </a:r>
            <a:r>
              <a:rPr kumimoji="0" lang="en-US" altLang="ko-KR" sz="1700" b="1" i="1" dirty="0">
                <a:latin typeface="Tahoma" pitchFamily="34" charset="0"/>
                <a:ea typeface="맑은 고딕" pitchFamily="50" charset="-127"/>
              </a:rPr>
              <a:t> </a:t>
            </a:r>
            <a:r>
              <a:rPr kumimoji="0" lang="en-US" altLang="ko-KR" sz="1700" b="1" i="1" dirty="0" err="1">
                <a:latin typeface="Tahoma" pitchFamily="34" charset="0"/>
                <a:ea typeface="맑은 고딕" pitchFamily="50" charset="-127"/>
              </a:rPr>
              <a:t>J</a:t>
            </a:r>
            <a:r>
              <a:rPr kumimoji="0" lang="en-US" altLang="ko-KR" sz="1700" b="1" baseline="-25000" dirty="0" err="1">
                <a:latin typeface="Tahoma" pitchFamily="34" charset="0"/>
                <a:ea typeface="맑은 고딕" pitchFamily="50" charset="-127"/>
              </a:rPr>
              <a:t>c</a:t>
            </a:r>
            <a:r>
              <a:rPr kumimoji="0" lang="en-US" altLang="ko-KR" sz="1700" b="1" dirty="0">
                <a:latin typeface="Tahoma" pitchFamily="34" charset="0"/>
                <a:ea typeface="맑은 고딕" pitchFamily="50" charset="-127"/>
              </a:rPr>
              <a:t>(0).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reduction in </a:t>
            </a:r>
            <a:r>
              <a:rPr lang="en-US" altLang="ko-KR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ko-KR" sz="17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altLang="en-US" sz="14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5646" y="709899"/>
            <a:ext cx="3155103" cy="14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1071"/>
              </a:spcAft>
            </a:pPr>
            <a:r>
              <a:rPr lang="fr-FR" altLang="ko-KR" sz="18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C-encapsulated Boron</a:t>
            </a:r>
            <a:endParaRPr kumimoji="0" lang="en-US" altLang="ko-KR" sz="1800" b="1" dirty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anose="05000000000000000000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 plasma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</a:t>
            </a:r>
            <a:endParaRPr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anose="05000000000000000000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Gaseous source of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spcAft>
                <a:spcPts val="504"/>
              </a:spcAft>
              <a:buFont typeface="Wingdings" panose="05000000000000000000" pitchFamily="2" charset="2"/>
              <a:buChar char="§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kumimoji="0" lang="en-US" altLang="ko-KR" sz="1700" b="1" i="1" dirty="0">
                <a:latin typeface="Tahoma" pitchFamily="34" charset="0"/>
                <a:ea typeface="맑은 고딕" pitchFamily="50" charset="-127"/>
              </a:rPr>
              <a:t>J</a:t>
            </a:r>
            <a:r>
              <a:rPr kumimoji="0" lang="en-US" altLang="ko-KR" sz="1700" b="1" baseline="-25000" dirty="0">
                <a:latin typeface="Tahoma" pitchFamily="34" charset="0"/>
                <a:ea typeface="맑은 고딕" pitchFamily="50" charset="-127"/>
              </a:rPr>
              <a:t>c</a:t>
            </a:r>
            <a:r>
              <a:rPr kumimoji="0" lang="en-US" altLang="ko-KR" sz="1700" b="1" dirty="0">
                <a:latin typeface="Tahoma" pitchFamily="34" charset="0"/>
                <a:ea typeface="맑은 고딕" pitchFamily="50" charset="-127"/>
              </a:rPr>
              <a:t>(</a:t>
            </a:r>
            <a:r>
              <a:rPr kumimoji="0" lang="en-US" altLang="ko-KR" sz="1700" b="1" i="1" dirty="0">
                <a:latin typeface="Tahoma" pitchFamily="34" charset="0"/>
                <a:ea typeface="맑은 고딕" pitchFamily="50" charset="-127"/>
              </a:rPr>
              <a:t>H</a:t>
            </a:r>
            <a:r>
              <a:rPr kumimoji="0" lang="en-US" altLang="ko-KR" sz="1700" b="1" dirty="0">
                <a:latin typeface="Tahoma" pitchFamily="34" charset="0"/>
                <a:ea typeface="맑은 고딕" pitchFamily="50" charset="-127"/>
              </a:rPr>
              <a:t>) </a:t>
            </a:r>
            <a:r>
              <a:rPr kumimoji="0" lang="en-US" altLang="ko-KR" sz="1700" b="1" dirty="0" smtClean="0">
                <a:latin typeface="Tahoma" pitchFamily="34" charset="0"/>
                <a:ea typeface="맑은 고딕" pitchFamily="50" charset="-127"/>
              </a:rPr>
              <a:t>performance</a:t>
            </a:r>
            <a:endParaRPr kumimoji="0" lang="en-US" altLang="ko-KR" sz="1700" b="1" dirty="0" smtClean="0">
              <a:latin typeface="Tahoma" pitchFamily="34" charset="0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6" y="2134746"/>
            <a:ext cx="3506884" cy="25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24073" y="4768188"/>
            <a:ext cx="31383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300" b="1" dirty="0" smtClean="0">
                <a:latin typeface="Times New Roman" pitchFamily="18" charset="0"/>
                <a:cs typeface="Times New Roman" pitchFamily="18" charset="0"/>
              </a:rPr>
              <a:t>J.H. Kim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et al.</a:t>
            </a:r>
            <a:r>
              <a:rPr lang="fr-FR" altLang="ko-KR" sz="1300" b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,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Adv. Mater.</a:t>
            </a:r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300" b="1" dirty="0" smtClean="0">
                <a:latin typeface="Times New Roman" pitchFamily="18" charset="0"/>
                <a:cs typeface="Times New Roman" pitchFamily="18" charset="0"/>
              </a:rPr>
              <a:t>23, 4942 </a:t>
            </a:r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300" b="1" dirty="0" smtClean="0">
                <a:latin typeface="Times New Roman" pitchFamily="18" charset="0"/>
                <a:cs typeface="Times New Roman" pitchFamily="18" charset="0"/>
              </a:rPr>
              <a:t>2011)</a:t>
            </a:r>
            <a:endParaRPr lang="ko-KR" altLang="en-US" sz="1300" b="1" dirty="0">
              <a:solidFill>
                <a:srgbClr val="FF0000"/>
              </a:solidFill>
              <a:latin typeface="Times New Roman" pitchFamily="18" charset="0"/>
              <a:ea typeface="Dotum" pitchFamily="50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Best </a:t>
            </a:r>
            <a:r>
              <a:rPr lang="en-US" altLang="ko-KR" sz="3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dopant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39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85950"/>
            <a:ext cx="3581400" cy="278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5334000" y="4743450"/>
            <a:ext cx="294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82" tIns="48591" rIns="97182" bIns="4859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300" b="1" dirty="0" err="1">
                <a:latin typeface="Times New Roman" pitchFamily="18" charset="0"/>
                <a:cs typeface="Times New Roman" pitchFamily="18" charset="0"/>
              </a:rPr>
              <a:t>Ranot</a:t>
            </a:r>
            <a:r>
              <a:rPr lang="en-US" altLang="ko-KR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3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et al., </a:t>
            </a:r>
            <a:r>
              <a:rPr lang="fr-FR" altLang="ko-KR" sz="1300" b="1" i="1" dirty="0" smtClean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JALCOM</a:t>
            </a:r>
            <a:r>
              <a:rPr lang="fr-FR" altLang="ko-KR" sz="1300" b="1" dirty="0" smtClean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 724 (2017)  507</a:t>
            </a:r>
            <a:endParaRPr lang="ko-KR" altLang="en-US" sz="1300" b="1" dirty="0">
              <a:solidFill>
                <a:srgbClr val="FF0000"/>
              </a:solidFill>
              <a:latin typeface="Times New Roman" pitchFamily="18" charset="0"/>
              <a:ea typeface="Dotum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2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this work</a:t>
            </a:r>
            <a:endParaRPr lang="en-US" altLang="ko-K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30200" y="3229173"/>
            <a:ext cx="33348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Wang </a:t>
            </a:r>
            <a:r>
              <a:rPr lang="fr-FR" altLang="ko-KR" sz="14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et al.</a:t>
            </a:r>
            <a:r>
              <a:rPr lang="fr-FR" altLang="ko-KR" sz="1400" b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, </a:t>
            </a:r>
            <a:r>
              <a:rPr lang="fr-FR" altLang="ko-KR" sz="1400" b="1" i="1" dirty="0" err="1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Phy</a:t>
            </a:r>
            <a:r>
              <a:rPr lang="fr-FR" altLang="ko-KR" sz="14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. </a:t>
            </a:r>
            <a:r>
              <a:rPr lang="fr-FR" altLang="ko-KR" sz="1400" b="1" i="1" dirty="0" err="1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Rev</a:t>
            </a:r>
            <a:r>
              <a:rPr lang="fr-FR" altLang="ko-KR" sz="1400" b="1" i="1" dirty="0">
                <a:latin typeface="Times New Roman" pitchFamily="18" charset="0"/>
                <a:ea typeface="Dotum" pitchFamily="50" charset="-127"/>
                <a:cs typeface="Times New Roman" pitchFamily="18" charset="0"/>
              </a:rPr>
              <a:t>. B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81, 224514 (2010)</a:t>
            </a:r>
            <a:endParaRPr lang="ko-KR" altLang="en-US" sz="1300" b="1" dirty="0">
              <a:solidFill>
                <a:srgbClr val="FF0000"/>
              </a:solidFill>
              <a:latin typeface="Times New Roman" pitchFamily="18" charset="0"/>
              <a:ea typeface="Dotum" pitchFamily="50" charset="-127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41300" y="3625850"/>
            <a:ext cx="3581400" cy="11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1071"/>
              </a:spcAft>
            </a:pPr>
            <a:r>
              <a:rPr lang="en-US" altLang="ko-KR" sz="18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</a:t>
            </a:r>
            <a:r>
              <a:rPr lang="en-US" altLang="ko-KR" sz="1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doping source</a:t>
            </a:r>
            <a:endParaRPr kumimoji="0" lang="en-US" altLang="ko-KR" sz="1800" b="1" dirty="0">
              <a:solidFill>
                <a:srgbClr val="0000FF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306125" indent="-306125" eaLnBrk="1" hangingPunct="1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SiCl</a:t>
            </a:r>
            <a:r>
              <a:rPr lang="en-US" altLang="ko-KR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free of </a:t>
            </a:r>
            <a:r>
              <a:rPr lang="en-US" altLang="ko-K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</a:t>
            </a:r>
          </a:p>
          <a:p>
            <a:pPr marL="306125" indent="-306125" eaLnBrk="1" hangingPunct="1">
              <a:buFont typeface="Wingdings" panose="05000000000000000000" pitchFamily="2" charset="2"/>
              <a:buChar char="§"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6125" indent="-306125" eaLnBrk="1" hangingPunct="1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</a:t>
            </a:r>
            <a:r>
              <a:rPr kumimoji="0" lang="en-US" altLang="ko-KR" b="1" i="1" dirty="0">
                <a:latin typeface="Tahoma" pitchFamily="34" charset="0"/>
                <a:ea typeface="맑은 고딕" pitchFamily="50" charset="-127"/>
              </a:rPr>
              <a:t>J</a:t>
            </a:r>
            <a:r>
              <a:rPr kumimoji="0" lang="en-US" altLang="ko-KR" b="1" baseline="-25000" dirty="0">
                <a:latin typeface="Tahoma" pitchFamily="34" charset="0"/>
                <a:ea typeface="맑은 고딕" pitchFamily="50" charset="-127"/>
              </a:rPr>
              <a:t>c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little reduction in </a:t>
            </a:r>
            <a:r>
              <a:rPr lang="en-US" altLang="ko-KR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ko-KR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altLang="en-US" b="1" baseline="-250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" y="742950"/>
            <a:ext cx="336676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267200" y="768350"/>
            <a:ext cx="4419600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</a:t>
            </a:r>
            <a:r>
              <a:rPr kumimoji="0" lang="en-US" altLang="ko-KR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Chlorofor</a:t>
            </a:r>
            <a:r>
              <a:rPr lang="en-US" altLang="ko-KR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CHCl</a:t>
            </a:r>
            <a:r>
              <a:rPr lang="en-US" altLang="ko-KR" sz="24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?</a:t>
            </a:r>
            <a:endParaRPr lang="en-US" altLang="ko-K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3975100" y="1257349"/>
            <a:ext cx="4876800" cy="374010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8036" indent="-288036" eaLnBrk="1" hangingPunct="1">
              <a:buFont typeface="Wingdings" panose="05000000000000000000" pitchFamily="2" charset="2"/>
              <a:buChar char="ü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endParaRPr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en-US" altLang="ko-KR" sz="17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easy for uniform mixing of powders</a:t>
            </a:r>
          </a:p>
          <a:p>
            <a:pPr eaLnBrk="1" hangingPunct="1"/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(ii) no solvent required</a:t>
            </a: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endParaRPr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coat on B at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R.T.</a:t>
            </a:r>
            <a:endParaRPr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endParaRPr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oxygen (O)</a:t>
            </a: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endParaRPr lang="vi-VN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r>
              <a:rPr kumimoji="0" lang="vi-VN" altLang="ko-KR" sz="17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ko-KR" sz="17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vi-VN" altLang="ko-KR" sz="17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ko-KR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0" lang="vi-VN" altLang="ko-KR" sz="17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vi-VN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co-doping </a:t>
            </a:r>
            <a:r>
              <a:rPr kumimoji="0" lang="vi-VN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  <a:endParaRPr kumimoji="0"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36" indent="-288036" eaLnBrk="1" hangingPunct="1">
              <a:buFont typeface="Wingdings" panose="05000000000000000000" pitchFamily="2" charset="2"/>
              <a:buChar char="ü"/>
            </a:pPr>
            <a:endParaRPr kumimoji="0"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Molar mass of each element in CHCl</a:t>
            </a:r>
            <a:r>
              <a:rPr kumimoji="0" lang="en-US" altLang="ko-KR" sz="17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eaLnBrk="1" hangingPunct="1"/>
            <a:r>
              <a:rPr kumimoji="0"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M(Cl) = 89.095 %</a:t>
            </a:r>
          </a:p>
          <a:p>
            <a:pPr eaLnBrk="1" hangingPunct="1"/>
            <a:r>
              <a:rPr kumimoji="0" lang="en-US" altLang="ko-KR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M(C)  = 10.061 %</a:t>
            </a:r>
          </a:p>
          <a:p>
            <a:pPr eaLnBrk="1" hangingPunct="1"/>
            <a:r>
              <a:rPr kumimoji="0" lang="en-US" altLang="ko-KR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M(H)  = 0.844 </a:t>
            </a: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en-US" altLang="ko-K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 study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23950" y="1223546"/>
            <a:ext cx="215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 (Mg + B) + </a:t>
            </a:r>
            <a:r>
              <a:rPr lang="en-US" alt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CHCl</a:t>
            </a:r>
            <a:r>
              <a:rPr lang="en-US" altLang="en-US" b="1" baseline="-25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altLang="en-US" sz="2200" b="1" baseline="-25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914400" y="4235968"/>
            <a:ext cx="7467600" cy="6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 Coating 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approach </a:t>
            </a:r>
            <a:r>
              <a:rPr kumimoji="0" lang="en-US" altLang="en-US" sz="2000" b="1" dirty="0" smtClean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kumimoji="0" lang="en-US" altLang="en-US" sz="2000" b="1" dirty="0">
                <a:solidFill>
                  <a:srgbClr val="0000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favorable</a:t>
            </a:r>
            <a:r>
              <a:rPr kumimoji="0" lang="en-US" altLang="en-US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altLang="ko-KR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altLang="ko-KR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</a:t>
            </a:r>
            <a:r>
              <a:rPr kumimoji="0" lang="en-US" altLang="en-US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</a:t>
            </a:r>
            <a:r>
              <a:rPr lang="vi-VN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ko-KR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vi-VN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approach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.</a:t>
            </a:r>
            <a:endParaRPr kumimoji="0" lang="en-US" altLang="ko-KR" sz="20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53015" y="819150"/>
            <a:ext cx="2671785" cy="4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2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Coating approach</a:t>
            </a:r>
            <a:endParaRPr lang="en-US" altLang="ko-KR" sz="22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62015" y="819150"/>
            <a:ext cx="2754371" cy="4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2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approach</a:t>
            </a:r>
            <a:endParaRPr lang="en-US" altLang="ko-KR" sz="22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0" y="1214021"/>
            <a:ext cx="213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 Mg + (B + </a:t>
            </a:r>
            <a:r>
              <a:rPr lang="en-US" alt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CHCl</a:t>
            </a:r>
            <a:r>
              <a:rPr lang="en-US" altLang="en-US" b="1" baseline="-25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altLang="en-US" sz="2200" b="1" baseline="-25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318" name="Picture 126" descr="C:\Users\kcchung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28750"/>
            <a:ext cx="4048126" cy="276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19" name="Picture 127" descr="C:\Users\kcchung\Desktop\그림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28750"/>
            <a:ext cx="4052887" cy="276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아래쪽 화살표 15"/>
          <p:cNvSpPr/>
          <p:nvPr/>
        </p:nvSpPr>
        <p:spPr>
          <a:xfrm flipV="1">
            <a:off x="7620000" y="2571750"/>
            <a:ext cx="381000" cy="766936"/>
          </a:xfrm>
          <a:prstGeom prst="downArrow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 flipV="1">
            <a:off x="6781800" y="2876550"/>
            <a:ext cx="381000" cy="766936"/>
          </a:xfrm>
          <a:prstGeom prst="downArrow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3352800" y="2724150"/>
            <a:ext cx="381000" cy="757064"/>
          </a:xfrm>
          <a:prstGeom prst="downArrow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>
            <a:off x="2362200" y="2876550"/>
            <a:ext cx="381000" cy="757064"/>
          </a:xfrm>
          <a:prstGeom prst="downArrow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944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 for doped Boron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215900" y="750888"/>
            <a:ext cx="3786045" cy="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TEM for CHCl</a:t>
            </a:r>
            <a:r>
              <a:rPr kumimoji="0" lang="en-US" altLang="ko-KR" sz="2000" b="1" baseline="-25000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3 </a:t>
            </a:r>
            <a:r>
              <a:rPr kumimoji="0" lang="en-US" altLang="ko-KR" sz="2000" b="1" dirty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treated Boron</a:t>
            </a:r>
            <a:endParaRPr lang="en-US" altLang="ko-KR" sz="2000" b="1" u="sng" dirty="0">
              <a:solidFill>
                <a:srgbClr val="0000FF"/>
              </a:solidFill>
              <a:latin typeface="Thoma"/>
              <a:ea typeface="맑은 고딕" pitchFamily="50" charset="-127"/>
              <a:cs typeface="Tahoma" pitchFamily="34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 cstate="print"/>
          <a:srcRect b="63930"/>
          <a:stretch>
            <a:fillRect/>
          </a:stretch>
        </p:blipFill>
        <p:spPr bwMode="auto">
          <a:xfrm>
            <a:off x="190499" y="1233780"/>
            <a:ext cx="3886201" cy="7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3" cstate="print"/>
          <a:srcRect l="6091" t="43641" r="55839"/>
          <a:stretch>
            <a:fillRect/>
          </a:stretch>
        </p:blipFill>
        <p:spPr bwMode="auto">
          <a:xfrm>
            <a:off x="63500" y="188595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 l="51774" t="43641" r="17770"/>
          <a:stretch>
            <a:fillRect/>
          </a:stretch>
        </p:blipFill>
        <p:spPr bwMode="auto">
          <a:xfrm>
            <a:off x="2286000" y="1966912"/>
            <a:ext cx="2362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3760810" y="3391717"/>
            <a:ext cx="72512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n-ea"/>
              </a:rPr>
              <a:t>~6 nm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322" y="2116492"/>
            <a:ext cx="113507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Amorphous</a:t>
            </a: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carbon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510" y="3138318"/>
            <a:ext cx="72512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n-ea"/>
              </a:rPr>
              <a:t>~3 nm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158" y="971550"/>
            <a:ext cx="4216742" cy="22098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953000" y="3269218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TEM, Elemental Mapping Analysis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259826" y="4121150"/>
            <a:ext cx="8610600" cy="9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Amorphous carbon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layer formed on the surface of Boron powder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Chlorine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element also found inside the Boron </a:t>
            </a:r>
          </a:p>
        </p:txBody>
      </p:sp>
    </p:spTree>
    <p:extLst>
      <p:ext uri="{BB962C8B-B14F-4D97-AF65-F5344CB8AC3E}">
        <p14:creationId xmlns="" xmlns:p14="http://schemas.microsoft.com/office/powerpoint/2010/main" val="36514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M-T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curves of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with CHCl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42950"/>
            <a:ext cx="4648200" cy="340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오른쪽 화살표 7"/>
          <p:cNvSpPr/>
          <p:nvPr/>
        </p:nvSpPr>
        <p:spPr>
          <a:xfrm flipH="1">
            <a:off x="2860576" y="1657350"/>
            <a:ext cx="2016224" cy="720080"/>
          </a:xfrm>
          <a:prstGeom prst="rightArrow">
            <a:avLst/>
          </a:prstGeom>
          <a:solidFill>
            <a:srgbClr val="4F81BD">
              <a:alpha val="40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334000" y="833382"/>
          <a:ext cx="3456384" cy="3033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1728192"/>
              </a:tblGrid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CHCl</a:t>
                      </a:r>
                      <a:r>
                        <a:rPr lang="en-US" altLang="ko-KR" sz="1800" b="1" baseline="-25000" dirty="0" smtClean="0"/>
                        <a:t>3</a:t>
                      </a:r>
                      <a:r>
                        <a:rPr lang="en-US" altLang="ko-KR" sz="1800" b="1" baseline="0" dirty="0" smtClean="0"/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Tc (K)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Pure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</a:rPr>
                        <a:t>37.50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0.5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</a:rPr>
                        <a:t>37.74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1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</a:rPr>
                        <a:t>37.65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2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</a:rPr>
                        <a:t>36.79</a:t>
                      </a:r>
                      <a:endParaRPr lang="ko-KR" altLang="en-US" sz="1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4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</a:rPr>
                        <a:t>35.84</a:t>
                      </a:r>
                      <a:endParaRPr lang="ko-KR" altLang="en-US" sz="1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8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</a:rPr>
                        <a:t>35.35</a:t>
                      </a:r>
                      <a:endParaRPr lang="ko-KR" altLang="en-US" sz="1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92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/>
                        <a:t>12 ml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08166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816332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224498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632665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040831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448997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857163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265329" algn="l" defTabSz="816332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</a:rPr>
                        <a:t>34.75</a:t>
                      </a:r>
                      <a:endParaRPr lang="ko-KR" altLang="en-US" sz="1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15900" y="4133850"/>
            <a:ext cx="8851900" cy="9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No noticeable change in T</a:t>
            </a:r>
            <a:r>
              <a:rPr kumimoji="0" lang="en-US" altLang="ko-KR" sz="1800" b="1" baseline="-250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c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with chloroform </a:t>
            </a:r>
            <a:r>
              <a:rPr kumimoji="0" lang="en-US" altLang="ko-KR" sz="1800" b="1" dirty="0" smtClean="0">
                <a:solidFill>
                  <a:srgbClr val="C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less than 1ml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T</a:t>
            </a:r>
            <a:r>
              <a:rPr kumimoji="0" lang="en-US" altLang="ko-KR" sz="1800" b="1" baseline="-250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c</a:t>
            </a:r>
            <a:r>
              <a:rPr kumimoji="0" lang="en-US" altLang="ko-KR" sz="18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decreased when chloroform used </a:t>
            </a:r>
            <a:r>
              <a:rPr kumimoji="0" lang="en-US" altLang="ko-KR" sz="1800" b="1" dirty="0" smtClean="0">
                <a:solidFill>
                  <a:srgbClr val="0000FF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more than 2 ml (Carbon substitution)</a:t>
            </a:r>
          </a:p>
        </p:txBody>
      </p:sp>
    </p:spTree>
    <p:extLst>
      <p:ext uri="{BB962C8B-B14F-4D97-AF65-F5344CB8AC3E}">
        <p14:creationId xmlns="" xmlns:p14="http://schemas.microsoft.com/office/powerpoint/2010/main" val="25727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XRD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patterns 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with CHCl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3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28601" y="4622185"/>
            <a:ext cx="8534400" cy="3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Shift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(100) and (110)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reflections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towards higher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angles, no </a:t>
            </a:r>
            <a:r>
              <a:rPr lang="en-US" altLang="ko-K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(002</a:t>
            </a:r>
            <a:r>
              <a:rPr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altLang="ko-K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ko-K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0" y="742950"/>
            <a:ext cx="3636000" cy="181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26" y="2658708"/>
            <a:ext cx="3636000" cy="174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742951"/>
            <a:ext cx="2895599" cy="180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616570"/>
            <a:ext cx="2895600" cy="180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10168" y="829908"/>
            <a:ext cx="126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/>
              <a:t>a-axis</a:t>
            </a:r>
            <a:endParaRPr lang="ko-KR" alt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3158" y="2714286"/>
            <a:ext cx="1260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/>
              <a:t>c-axis</a:t>
            </a:r>
            <a:endParaRPr lang="ko-KR" altLang="en-US" sz="1800" b="1" dirty="0"/>
          </a:p>
        </p:txBody>
      </p:sp>
    </p:spTree>
    <p:extLst>
      <p:ext uri="{BB962C8B-B14F-4D97-AF65-F5344CB8AC3E}">
        <p14:creationId xmlns="" xmlns:p14="http://schemas.microsoft.com/office/powerpoint/2010/main" val="4090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0" y="1"/>
            <a:ext cx="9144000" cy="6215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6" rIns="81633" bIns="40816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&amp; Cl element analysis of MgB</a:t>
            </a:r>
            <a:r>
              <a:rPr lang="en-US" altLang="ko-KR" sz="39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39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8" y="1123950"/>
            <a:ext cx="3091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37936" y="2746194"/>
            <a:ext cx="1524000" cy="5651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en-US" altLang="ko-KR" b="1" dirty="0" smtClean="0"/>
              <a:t>Carbon </a:t>
            </a:r>
            <a:r>
              <a:rPr lang="en-US" altLang="ko-KR" b="1" dirty="0" smtClean="0"/>
              <a:t>content</a:t>
            </a:r>
            <a:endParaRPr lang="en-US" altLang="ko-KR" b="1" dirty="0" smtClean="0"/>
          </a:p>
          <a:p>
            <a:r>
              <a:rPr lang="en-US" altLang="ko-KR" b="1" dirty="0" smtClean="0"/>
              <a:t>(calculated, </a:t>
            </a:r>
            <a:r>
              <a:rPr lang="en-US" altLang="ko-KR" b="1" dirty="0" smtClean="0"/>
              <a:t>at. %)</a:t>
            </a:r>
            <a:endParaRPr lang="ko-KR" altLang="en-US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4326" y="1123950"/>
            <a:ext cx="2927874" cy="27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19600" y="2777940"/>
            <a:ext cx="1599306" cy="5651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en-US" altLang="ko-KR" b="1" dirty="0" smtClean="0"/>
              <a:t>Carbon </a:t>
            </a:r>
            <a:r>
              <a:rPr lang="en-US" altLang="ko-KR" b="1" dirty="0" smtClean="0"/>
              <a:t>content</a:t>
            </a:r>
            <a:endParaRPr lang="en-US" altLang="ko-KR" b="1" dirty="0" smtClean="0"/>
          </a:p>
          <a:p>
            <a:r>
              <a:rPr lang="en-US" altLang="ko-KR" b="1" dirty="0" smtClean="0"/>
              <a:t>(measured, </a:t>
            </a:r>
            <a:r>
              <a:rPr lang="en-US" altLang="ko-KR" b="1" dirty="0" smtClean="0"/>
              <a:t>wt. %)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44558" y="776118"/>
            <a:ext cx="233211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CS Analyzer (CS744</a:t>
            </a:r>
            <a:r>
              <a:rPr lang="en-US" altLang="ko-KR" sz="1600" b="1" dirty="0" smtClean="0"/>
              <a:t>, LECO)</a:t>
            </a:r>
            <a:endParaRPr lang="ko-KR" altLang="en-US" sz="1600" b="1" dirty="0"/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066800" y="4171950"/>
            <a:ext cx="6963909" cy="6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6" rIns="81633" bIns="408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 Both 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C and Cl amount was found to be increased </a:t>
            </a:r>
            <a:endParaRPr kumimoji="0" lang="en-US" altLang="ko-KR" sz="2000" b="1" dirty="0" smtClean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eaLnBrk="1" hangingPunct="1"/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   upon 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increasing the doping level of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chloroform</a:t>
            </a:r>
            <a:r>
              <a:rPr kumimoji="0" lang="en-US" altLang="ko-KR" sz="20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.</a:t>
            </a:r>
            <a:endParaRPr kumimoji="0" lang="en-US" altLang="ko-KR" sz="20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pic>
        <p:nvPicPr>
          <p:cNvPr id="10482" name="Picture 242" descr="C:\Users\kcchung\Desktop\그림3.png"/>
          <p:cNvPicPr>
            <a:picLocks noChangeAspect="1" noChangeArrowheads="1"/>
          </p:cNvPicPr>
          <p:nvPr/>
        </p:nvPicPr>
        <p:blipFill>
          <a:blip r:embed="rId5" cstate="print"/>
          <a:srcRect l="4784" t="8558" r="12654" b="3637"/>
          <a:stretch>
            <a:fillRect/>
          </a:stretch>
        </p:blipFill>
        <p:spPr bwMode="auto">
          <a:xfrm>
            <a:off x="6204474" y="1118796"/>
            <a:ext cx="2895600" cy="2743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92888" y="785396"/>
            <a:ext cx="134151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</a:rPr>
              <a:t>EDS analysis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232" y="2788698"/>
            <a:ext cx="1600200" cy="5651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Chlorine content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(measured, </a:t>
            </a:r>
            <a:r>
              <a:rPr lang="en-US" altLang="ko-KR" b="1" dirty="0" smtClean="0">
                <a:solidFill>
                  <a:srgbClr val="0000FF"/>
                </a:solidFill>
              </a:rPr>
              <a:t>wt. %)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306" y="785396"/>
            <a:ext cx="19812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Calculated from XRD</a:t>
            </a:r>
            <a:endParaRPr lang="ko-KR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8752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711</Words>
  <Application>Microsoft Office PowerPoint</Application>
  <PresentationFormat>화면 슬라이드 쇼(16:9)</PresentationFormat>
  <Paragraphs>125</Paragraphs>
  <Slides>14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kcchung</cp:lastModifiedBy>
  <cp:revision>394</cp:revision>
  <cp:lastPrinted>2017-11-03T02:04:09Z</cp:lastPrinted>
  <dcterms:created xsi:type="dcterms:W3CDTF">2016-07-06T02:20:01Z</dcterms:created>
  <dcterms:modified xsi:type="dcterms:W3CDTF">2018-09-01T09:32:50Z</dcterms:modified>
</cp:coreProperties>
</file>