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1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87" autoAdjust="0"/>
    <p:restoredTop sz="94660"/>
  </p:normalViewPr>
  <p:slideViewPr>
    <p:cSldViewPr snapToGrid="0">
      <p:cViewPr>
        <p:scale>
          <a:sx n="100" d="100"/>
          <a:sy n="100" d="100"/>
        </p:scale>
        <p:origin x="73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23C7-4C02-4528-8A87-DCCF1C0644EB}" type="datetimeFigureOut">
              <a:rPr lang="zh-CN" altLang="en-US" smtClean="0"/>
              <a:t>2018/9/5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57867-F1BC-44ED-932C-6C6E8702EC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2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2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33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1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2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8250028" y="311755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2" y="313204"/>
            <a:ext cx="3212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900" spc="-45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5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6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8" y="313203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4"/>
            <a:ext cx="487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900" spc="-45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5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6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>
          <p15:clr>
            <a:srgbClr val="FBAE40"/>
          </p15:clr>
        </p15:guide>
        <p15:guide id="8" pos="389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8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1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8250028" y="313203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8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1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lvl="0" indent="-17145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 smtClean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4"/>
            <a:ext cx="487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900" spc="-45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>
          <p15:clr>
            <a:srgbClr val="FBAE40"/>
          </p15:clr>
        </p15:guide>
        <p15:guide id="8" pos="389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2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5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5" y="5245250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1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171450" lvl="0" indent="-17145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smtClean="0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6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单击此处添加日期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2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2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75" y="3608990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7896" y="1371600"/>
            <a:ext cx="8410492" cy="926932"/>
          </a:xfrm>
        </p:spPr>
        <p:txBody>
          <a:bodyPr>
            <a:noAutofit/>
          </a:bodyPr>
          <a:lstStyle>
            <a:lvl1pPr algn="ctr">
              <a:defRPr sz="4950" b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3073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9FA30-9544-4BD1-86D3-E58E7CE0EC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17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7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81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7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7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2" y="311755"/>
            <a:ext cx="315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900" smtClean="0"/>
              <a:pPr lvl="0"/>
              <a:t>‹#›</a:t>
            </a:fld>
            <a:endParaRPr lang="zh-CN" altLang="en-US" sz="900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8" y="311755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7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81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5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7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500"/>
            </a:lvl1pPr>
            <a:lvl2pPr>
              <a:buClr>
                <a:schemeClr val="accent1"/>
              </a:buClr>
              <a:defRPr sz="135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050"/>
            </a:lvl4pPr>
            <a:lvl5pPr>
              <a:buClr>
                <a:schemeClr val="accent1"/>
              </a:buClr>
              <a:defRPr sz="1050"/>
            </a:lvl5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81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5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矩形 9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2" y="313204"/>
            <a:ext cx="3212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900" spc="-45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8" y="311755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5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4" name="文本框 13"/>
          <p:cNvSpPr txBox="1"/>
          <p:nvPr/>
        </p:nvSpPr>
        <p:spPr>
          <a:xfrm>
            <a:off x="8250028" y="311755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5" y="6100775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2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15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>
          <p15:clr>
            <a:srgbClr val="FBAE40"/>
          </p15:clr>
        </p15:guide>
        <p15:guide id="8" pos="15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7" y="975604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7" y="975604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8" y="311755"/>
            <a:ext cx="485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spc="-45" baseline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900" spc="-45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7" y="311755"/>
            <a:ext cx="447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900" smtClean="0"/>
              <a:pPr lvl="0"/>
              <a:t>‹#›</a:t>
            </a:fld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microsoft.com/office/2007/relationships/hdphoto" Target="../media/hdphoto1.wdp"/><Relationship Id="rId22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70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1231686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9" y="863024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4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6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1231686"/>
            <a:ext cx="9144000" cy="332713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8675602" y="6442951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66716FD-DF14-4D21-8220-6D84A1D7BE55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ransition spd="med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8.emf"/><Relationship Id="rId13" Type="http://schemas.openxmlformats.org/officeDocument/2006/relationships/image" Target="../media/image220.png"/><Relationship Id="rId14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0.emf"/><Relationship Id="rId5" Type="http://schemas.openxmlformats.org/officeDocument/2006/relationships/image" Target="../media/image280.png"/><Relationship Id="rId6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4.emf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3075" y="4081906"/>
            <a:ext cx="8371840" cy="899510"/>
          </a:xfrm>
        </p:spPr>
        <p:txBody>
          <a:bodyPr/>
          <a:lstStyle/>
          <a:p>
            <a:r>
              <a:rPr lang="en-US" altLang="zh-CN" sz="2800" dirty="0" smtClean="0"/>
              <a:t>Flow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behavior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of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LN</a:t>
            </a:r>
            <a:r>
              <a:rPr lang="en-US" altLang="zh-CN" sz="1800" dirty="0" smtClean="0"/>
              <a:t>2</a:t>
            </a:r>
            <a:r>
              <a:rPr lang="en-US" altLang="zh-CN" sz="2800" dirty="0" smtClean="0"/>
              <a:t> in </a:t>
            </a:r>
            <a:r>
              <a:rPr lang="en-US" altLang="zh-CN" sz="2800" dirty="0"/>
              <a:t>helically corrugated pipes with insertion of HTS power transmission cables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862" y="5286316"/>
            <a:ext cx="6806961" cy="775890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en-US" altLang="zh-CN" b="1" u="sng" dirty="0" err="1" smtClean="0"/>
              <a:t>Zhongqi</a:t>
            </a:r>
            <a:r>
              <a:rPr lang="en-US" altLang="zh-CN" b="1" u="sng" dirty="0" smtClean="0"/>
              <a:t> </a:t>
            </a:r>
            <a:r>
              <a:rPr lang="en-US" altLang="zh-CN" b="1" u="sng" dirty="0" err="1" smtClean="0"/>
              <a:t>Zuo</a:t>
            </a:r>
            <a:r>
              <a:rPr lang="en-US" altLang="zh-CN" dirty="0"/>
              <a:t>; </a:t>
            </a:r>
            <a:r>
              <a:rPr lang="en-US" altLang="zh-CN" dirty="0" err="1" smtClean="0"/>
              <a:t>Wenbing</a:t>
            </a:r>
            <a:r>
              <a:rPr lang="en-US" altLang="zh-CN" dirty="0" smtClean="0"/>
              <a:t> Jiang</a:t>
            </a:r>
            <a:r>
              <a:rPr lang="en-US" altLang="zh-CN" dirty="0"/>
              <a:t>; </a:t>
            </a:r>
            <a:r>
              <a:rPr lang="en-US" altLang="zh-CN" dirty="0" err="1"/>
              <a:t>Zhiguang</a:t>
            </a:r>
            <a:r>
              <a:rPr lang="en-US" altLang="zh-CN" dirty="0" smtClean="0"/>
              <a:t> Yu</a:t>
            </a:r>
            <a:r>
              <a:rPr lang="en-US" altLang="zh-CN" dirty="0"/>
              <a:t>; </a:t>
            </a:r>
            <a:r>
              <a:rPr lang="en-US" altLang="zh-CN" dirty="0" smtClean="0"/>
              <a:t>Yonghua Huang </a:t>
            </a:r>
            <a:r>
              <a:rPr lang="en-US" altLang="zh-CN" dirty="0"/>
              <a:t>*</a:t>
            </a:r>
            <a:endParaRPr lang="en-US" altLang="zh-CN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94129" y="201705"/>
            <a:ext cx="41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ICEC27-ICMC2018, Sep. 3-7, Oxford, UK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2729" y="5954629"/>
            <a:ext cx="5688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* Correspondence: huangyh@sjtu.edu.cn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                              800 </a:t>
            </a:r>
            <a:r>
              <a:rPr lang="en-US" altLang="zh-CN" sz="1600" dirty="0" err="1" smtClean="0">
                <a:solidFill>
                  <a:schemeClr val="bg1"/>
                </a:solidFill>
              </a:rPr>
              <a:t>Dongchuan</a:t>
            </a:r>
            <a:r>
              <a:rPr lang="en-US" altLang="zh-CN" sz="1600" dirty="0" smtClean="0">
                <a:solidFill>
                  <a:schemeClr val="bg1"/>
                </a:solidFill>
              </a:rPr>
              <a:t> Rd., Shanghai, China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505" y="-77802"/>
            <a:ext cx="4266978" cy="153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0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5917"/>
            <a:ext cx="3532957" cy="2999243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Results-Velocity profiles</a:t>
            </a:r>
            <a:endParaRPr kumimoji="1" lang="zh-CN" altLang="en-US" dirty="0"/>
          </a:p>
        </p:txBody>
      </p:sp>
      <p:grpSp>
        <p:nvGrpSpPr>
          <p:cNvPr id="4" name="组合 46"/>
          <p:cNvGrpSpPr/>
          <p:nvPr/>
        </p:nvGrpSpPr>
        <p:grpSpPr>
          <a:xfrm>
            <a:off x="7673751" y="1324027"/>
            <a:ext cx="1444327" cy="1157035"/>
            <a:chOff x="6169128" y="4522157"/>
            <a:chExt cx="2085616" cy="167076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0"/>
            <a:stretch/>
          </p:blipFill>
          <p:spPr>
            <a:xfrm>
              <a:off x="6482184" y="4522157"/>
              <a:ext cx="1772560" cy="1670765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" name="直接箭头连接符 42"/>
            <p:cNvCxnSpPr/>
            <p:nvPr/>
          </p:nvCxnSpPr>
          <p:spPr>
            <a:xfrm flipV="1">
              <a:off x="6333181" y="5671403"/>
              <a:ext cx="0" cy="307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6169128" y="5563682"/>
                  <a:ext cx="1537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004098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128" y="5563682"/>
                  <a:ext cx="153761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64706" r="-52941" b="-791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直接箭头连接符 44"/>
            <p:cNvCxnSpPr/>
            <p:nvPr/>
          </p:nvCxnSpPr>
          <p:spPr>
            <a:xfrm>
              <a:off x="6333181" y="5981652"/>
              <a:ext cx="3092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6642431" y="5807583"/>
                  <a:ext cx="1393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004098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2431" y="5807583"/>
                  <a:ext cx="139334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46667" r="-46667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矩形 12"/>
          <p:cNvSpPr/>
          <p:nvPr/>
        </p:nvSpPr>
        <p:spPr>
          <a:xfrm>
            <a:off x="1421396" y="4731469"/>
            <a:ext cx="6789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alone the vertical line with 3 and 4 inserted cables (u=0.5 m/s).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08957" y="5000947"/>
            <a:ext cx="78643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velocity peaks appear between the cables and the pipe wall.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changes more rapidly with 4 inserted cables.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pitch of the twisted cables has significant influence on velocity profiles.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of velocity mainly appears near the gaps and the center hole.</a:t>
            </a:r>
          </a:p>
        </p:txBody>
      </p:sp>
      <p:cxnSp>
        <p:nvCxnSpPr>
          <p:cNvPr id="11" name="直线箭头连接符 10"/>
          <p:cNvCxnSpPr/>
          <p:nvPr/>
        </p:nvCxnSpPr>
        <p:spPr>
          <a:xfrm flipV="1">
            <a:off x="6829116" y="4114801"/>
            <a:ext cx="552798" cy="3265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1421396" y="2594232"/>
            <a:ext cx="872066" cy="872066"/>
          </a:xfrm>
          <a:prstGeom prst="ellipse">
            <a:avLst/>
          </a:prstGeom>
          <a:solidFill>
            <a:schemeClr val="accent6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63185" y="1565490"/>
            <a:ext cx="1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peak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线箭头连接符 19"/>
          <p:cNvCxnSpPr/>
          <p:nvPr/>
        </p:nvCxnSpPr>
        <p:spPr>
          <a:xfrm flipV="1">
            <a:off x="1411129" y="1821185"/>
            <a:ext cx="210619" cy="270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/>
          <p:cNvCxnSpPr/>
          <p:nvPr/>
        </p:nvCxnSpPr>
        <p:spPr>
          <a:xfrm flipH="1" flipV="1">
            <a:off x="2463867" y="1811055"/>
            <a:ext cx="171196" cy="239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777876" y="1468412"/>
            <a:ext cx="3522133" cy="3178454"/>
            <a:chOff x="3440610" y="1576617"/>
            <a:chExt cx="3522133" cy="317845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0610" y="1760100"/>
              <a:ext cx="3522133" cy="2994971"/>
            </a:xfrm>
            <a:prstGeom prst="rect">
              <a:avLst/>
            </a:prstGeom>
          </p:spPr>
        </p:pic>
        <p:sp>
          <p:nvSpPr>
            <p:cNvPr id="15" name="椭圆 14"/>
            <p:cNvSpPr/>
            <p:nvPr/>
          </p:nvSpPr>
          <p:spPr>
            <a:xfrm>
              <a:off x="4787683" y="2057060"/>
              <a:ext cx="1128272" cy="1086715"/>
            </a:xfrm>
            <a:prstGeom prst="ellipse">
              <a:avLst/>
            </a:prstGeom>
            <a:solidFill>
              <a:schemeClr val="accent6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830486" y="1576617"/>
              <a:ext cx="1192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peak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5" name="直线箭头连接符 24"/>
            <p:cNvCxnSpPr/>
            <p:nvPr/>
          </p:nvCxnSpPr>
          <p:spPr>
            <a:xfrm flipV="1">
              <a:off x="4680105" y="1860038"/>
              <a:ext cx="247495" cy="218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箭头连接符 26"/>
            <p:cNvCxnSpPr/>
            <p:nvPr/>
          </p:nvCxnSpPr>
          <p:spPr>
            <a:xfrm flipH="1" flipV="1">
              <a:off x="5799642" y="1838802"/>
              <a:ext cx="271394" cy="240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46"/>
          <p:cNvGrpSpPr/>
          <p:nvPr/>
        </p:nvGrpSpPr>
        <p:grpSpPr>
          <a:xfrm>
            <a:off x="2874796" y="1456295"/>
            <a:ext cx="1570113" cy="1157035"/>
            <a:chOff x="4562283" y="4795480"/>
            <a:chExt cx="2267252" cy="167076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974"/>
            <a:stretch/>
          </p:blipFill>
          <p:spPr>
            <a:xfrm>
              <a:off x="5090070" y="4795480"/>
              <a:ext cx="1739465" cy="1670765"/>
            </a:xfrm>
            <a:prstGeom prst="rect">
              <a:avLst/>
            </a:prstGeom>
          </p:spPr>
        </p:pic>
        <p:cxnSp>
          <p:nvCxnSpPr>
            <p:cNvPr id="28" name="直接箭头连接符 42"/>
            <p:cNvCxnSpPr/>
            <p:nvPr/>
          </p:nvCxnSpPr>
          <p:spPr>
            <a:xfrm flipV="1">
              <a:off x="4726337" y="5630863"/>
              <a:ext cx="0" cy="3078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/>
                <p:cNvSpPr txBox="1"/>
                <p:nvPr/>
              </p:nvSpPr>
              <p:spPr>
                <a:xfrm>
                  <a:off x="4562283" y="5523141"/>
                  <a:ext cx="153760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004098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283" y="5523141"/>
                  <a:ext cx="153760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23077" r="-19231" b="-2571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接箭头连接符 44"/>
            <p:cNvCxnSpPr/>
            <p:nvPr/>
          </p:nvCxnSpPr>
          <p:spPr>
            <a:xfrm>
              <a:off x="4726337" y="5941111"/>
              <a:ext cx="3092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本框 32"/>
                <p:cNvSpPr txBox="1"/>
                <p:nvPr/>
              </p:nvSpPr>
              <p:spPr>
                <a:xfrm>
                  <a:off x="4959484" y="5719049"/>
                  <a:ext cx="13933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solidFill>
                              <a:srgbClr val="004098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zh-CN" altLang="en-US" sz="1400" dirty="0">
                    <a:solidFill>
                      <a:srgbClr val="004098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文本框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484" y="5719049"/>
                  <a:ext cx="139334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18182" r="-1363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28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3" y="1548464"/>
            <a:ext cx="3785605" cy="31214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Results-Relation between </a:t>
                </a:r>
                <a:r>
                  <a:rPr kumimoji="1" lang="en-US" altLang="zh-CN" i="1" dirty="0" smtClean="0"/>
                  <a:t>Re</a:t>
                </a:r>
                <a:r>
                  <a:rPr kumimoji="1"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𝒇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092" t="-1064" b="-11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37" y="1564717"/>
            <a:ext cx="3828896" cy="31622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022115" y="4565829"/>
                <a:ext cx="27280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 A (3 cables,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333333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333333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333333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333333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mm)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15" y="4565829"/>
                <a:ext cx="272801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71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/>
        </p:nvSpPr>
        <p:spPr>
          <a:xfrm>
            <a:off x="323748" y="4870412"/>
            <a:ext cx="87127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gradually goes to plain as Reynold number increases.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determines how the friction factor changes with Reynold number.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pitch of cables decreases, the friction factor increases.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Friction factor increases at first in Group A, but decreases in Group D.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193986" y="4608460"/>
                <a:ext cx="272801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Group D (4 cables,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rgbClr val="333333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rgbClr val="333333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rgbClr val="333333"/>
                            </a:solidFill>
                            <a:latin typeface="Cambria Math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333333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altLang="zh-CN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mm)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86" y="4608460"/>
                <a:ext cx="2728017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670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3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7" y="1795548"/>
            <a:ext cx="4482781" cy="4046855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Results-the friction factor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81255" y="5842403"/>
                <a:ext cx="37973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Friction factor for all cases with Re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333333"/>
                        </a:solidFill>
                        <a:latin typeface="Cambria Math" charset="0"/>
                        <a:cs typeface="Times New Roman" panose="02020603050405020304" pitchFamily="18" charset="0"/>
                      </a:rPr>
                      <m:t>≃4100</m:t>
                    </m:r>
                  </m:oMath>
                </a14:m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55" y="5842403"/>
                <a:ext cx="3797373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82" t="-1961" b="-196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4778628" y="1902863"/>
            <a:ext cx="41351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the diameter of cables from 5 mm to 8 mm brings a 28% increase in friction factor.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 friction factor is in Case D12, where the flow area is smallest, and the turbulence intensity is high.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Gaps between cables each other and the total crossing sectional area of cables directly influence the effect of the pitches of cables on friction factor.</a:t>
            </a:r>
          </a:p>
        </p:txBody>
      </p:sp>
    </p:spTree>
    <p:extLst>
      <p:ext uri="{BB962C8B-B14F-4D97-AF65-F5344CB8AC3E}">
        <p14:creationId xmlns:p14="http://schemas.microsoft.com/office/powerpoint/2010/main" val="12268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Results-Distribution of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𝒉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2" t="-1064" b="-11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组合 24"/>
          <p:cNvGrpSpPr/>
          <p:nvPr/>
        </p:nvGrpSpPr>
        <p:grpSpPr>
          <a:xfrm>
            <a:off x="551982" y="1725935"/>
            <a:ext cx="5312341" cy="2914860"/>
            <a:chOff x="177915" y="1007872"/>
            <a:chExt cx="8713694" cy="4923186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" t="45494" r="3303" b="44975"/>
            <a:stretch/>
          </p:blipFill>
          <p:spPr>
            <a:xfrm>
              <a:off x="273078" y="1007872"/>
              <a:ext cx="8568879" cy="63398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62" r="52956" b="81757"/>
            <a:stretch/>
          </p:blipFill>
          <p:spPr>
            <a:xfrm>
              <a:off x="3524915" y="1632867"/>
              <a:ext cx="2989026" cy="419747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3149600" y="1588675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A2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" t="45005" r="5073" b="44731"/>
            <a:stretch/>
          </p:blipFill>
          <p:spPr>
            <a:xfrm>
              <a:off x="273078" y="3317219"/>
              <a:ext cx="8606117" cy="68275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14" r="54254" b="82142"/>
            <a:stretch/>
          </p:blipFill>
          <p:spPr>
            <a:xfrm>
              <a:off x="3644904" y="4054628"/>
              <a:ext cx="2933811" cy="426578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3144959" y="4026342"/>
              <a:ext cx="4138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C8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00" r="54797" b="82267"/>
            <a:stretch/>
          </p:blipFill>
          <p:spPr>
            <a:xfrm>
              <a:off x="3644904" y="2986528"/>
              <a:ext cx="2869037" cy="40781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0" t="43236" r="2986" b="43267"/>
            <a:stretch/>
          </p:blipFill>
          <p:spPr>
            <a:xfrm>
              <a:off x="273078" y="2050874"/>
              <a:ext cx="8618531" cy="89785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3149600" y="295123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B5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65" r="4706" b="42271"/>
            <a:stretch/>
          </p:blipFill>
          <p:spPr>
            <a:xfrm>
              <a:off x="177915" y="4483390"/>
              <a:ext cx="8713694" cy="102197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1" r="55475" b="82578"/>
            <a:stretch/>
          </p:blipFill>
          <p:spPr>
            <a:xfrm>
              <a:off x="3677290" y="5505366"/>
              <a:ext cx="2869037" cy="425692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3144959" y="5505366"/>
              <a:ext cx="499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D11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913141" y="4668707"/>
            <a:ext cx="4951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coefficient values in corresponding case (u=0.7m/s).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9993" y="4976484"/>
            <a:ext cx="8368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transfer coefficient increases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of the cable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is stronger at heaved part on the cables, and is weak at depressed part.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of heat transfer coefficient are similar with different cable geometries.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Averaged HTC is suggested for heat transfer calculation in such corrugated pipes. </a:t>
            </a:r>
          </a:p>
        </p:txBody>
      </p:sp>
      <p:sp>
        <p:nvSpPr>
          <p:cNvPr id="32" name="矩形 31"/>
          <p:cNvSpPr/>
          <p:nvPr/>
        </p:nvSpPr>
        <p:spPr>
          <a:xfrm>
            <a:off x="456148" y="1807552"/>
            <a:ext cx="678960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834053" y="3880595"/>
                <a:ext cx="2612344" cy="950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𝑐𝑎𝑏𝑙𝑒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=44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W</m:t>
                      </m:r>
                      <m:r>
                        <a:rPr lang="en-US" altLang="zh-CN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b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dirty="0" smtClean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𝑝𝑖𝑝𝑒</m:t>
                          </m:r>
                        </m:sub>
                      </m:sSub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15</m:t>
                      </m:r>
                      <m:r>
                        <a:rPr lang="en-US" altLang="zh-CN" i="1">
                          <a:solidFill>
                            <a:schemeClr val="tx1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Cambria Math" charset="0"/>
                        </a:rPr>
                        <m:t>W</m:t>
                      </m:r>
                      <m:r>
                        <a:rPr lang="en-US" altLang="zh-CN">
                          <a:solidFill>
                            <a:schemeClr val="tx1"/>
                          </a:solidFill>
                          <a:latin typeface="Cambria Math" charset="0"/>
                        </a:rPr>
                        <m:t>/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m</m:t>
                          </m:r>
                        </m:e>
                        <m:sup>
                          <m:r>
                            <a:rPr lang="en-US" altLang="zh-CN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053" y="3880595"/>
                <a:ext cx="2612344" cy="950260"/>
              </a:xfrm>
              <a:prstGeom prst="rect">
                <a:avLst/>
              </a:prstGeom>
              <a:blipFill rotWithShape="0">
                <a:blip r:embed="rId11"/>
                <a:stretch>
                  <a:fillRect t="-38065" b="-167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49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86" y="1548464"/>
            <a:ext cx="4271001" cy="343004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2"/>
              <p:cNvSpPr>
                <a:spLocks noGrp="1"/>
              </p:cNvSpPr>
              <p:nvPr>
                <p:ph type="title"/>
              </p:nvPr>
            </p:nvSpPr>
            <p:spPr>
              <a:xfrm>
                <a:off x="494024" y="974281"/>
                <a:ext cx="8372163" cy="574183"/>
              </a:xfrm>
            </p:spPr>
            <p:txBody>
              <a:bodyPr/>
              <a:lstStyle/>
              <a:p>
                <a:r>
                  <a:rPr kumimoji="1" lang="en-US" altLang="zh-CN" dirty="0" smtClean="0"/>
                  <a:t>Results-averaged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𝒉</m:t>
                    </m:r>
                  </m:oMath>
                </a14:m>
                <a:r>
                  <a:rPr kumimoji="1" lang="en-US" altLang="zh-CN" dirty="0" smtClean="0"/>
                  <a:t> on cables and pipe wall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4024" y="974281"/>
                <a:ext cx="8372163" cy="574183"/>
              </a:xfrm>
              <a:blipFill>
                <a:blip r:embed="rId3"/>
                <a:stretch>
                  <a:fillRect l="-1092" t="-1064" b="-11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1548464"/>
            <a:ext cx="4271003" cy="34300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6036" y="5078839"/>
            <a:ext cx="8353367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3077" y="4824620"/>
            <a:ext cx="408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heat transfer coefficient on cable surfaces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09864" y="4824620"/>
            <a:ext cx="4081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heat 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coefficient on pipe wall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558" y="4986036"/>
            <a:ext cx="880307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Apparent divergence in growth rate of the HTC can be observed on cable surfaces, in contrast, the growth rates are similar on the pipe wall side.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changing the pitch of the cables, the HTC changes little on cable surfaces, however, the values vary a lot on the pipe wall, especially in cases with large cables inserted.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25783" y="3621170"/>
            <a:ext cx="952501" cy="558944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箭头连接符 10"/>
          <p:cNvCxnSpPr/>
          <p:nvPr/>
        </p:nvCxnSpPr>
        <p:spPr>
          <a:xfrm flipH="1" flipV="1">
            <a:off x="5520267" y="4394201"/>
            <a:ext cx="601133" cy="1921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059" y="3463259"/>
            <a:ext cx="1808671" cy="100114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28225" y="3455035"/>
            <a:ext cx="952501" cy="541347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683039" y="3455035"/>
            <a:ext cx="1827691" cy="980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箭头连接符 16"/>
          <p:cNvCxnSpPr/>
          <p:nvPr/>
        </p:nvCxnSpPr>
        <p:spPr>
          <a:xfrm>
            <a:off x="1880726" y="3875389"/>
            <a:ext cx="771986" cy="129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6069" y="3519002"/>
            <a:ext cx="1847767" cy="93178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917496" y="3494760"/>
            <a:ext cx="1827691" cy="98026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箭头连接符 20"/>
          <p:cNvCxnSpPr>
            <a:stCxn id="2" idx="3"/>
          </p:cNvCxnSpPr>
          <p:nvPr/>
        </p:nvCxnSpPr>
        <p:spPr>
          <a:xfrm>
            <a:off x="6378284" y="3900642"/>
            <a:ext cx="527785" cy="14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507837" y="972902"/>
            <a:ext cx="8372163" cy="574183"/>
          </a:xfrm>
        </p:spPr>
        <p:txBody>
          <a:bodyPr/>
          <a:lstStyle/>
          <a:p>
            <a:r>
              <a:rPr kumimoji="1" lang="en-US" altLang="zh-CN" dirty="0" smtClean="0"/>
              <a:t>Results-Correlations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32" y="1658017"/>
            <a:ext cx="3217935" cy="25979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3886686"/>
            <a:ext cx="1845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cables surface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0457" y="3944569"/>
            <a:ext cx="1525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pipe wall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5" y="1554889"/>
            <a:ext cx="3236137" cy="26692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0" y="4151476"/>
            <a:ext cx="3301722" cy="26655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65" y="4182400"/>
            <a:ext cx="3285068" cy="2652117"/>
          </a:xfrm>
          <a:prstGeom prst="rect">
            <a:avLst/>
          </a:prstGeom>
        </p:spPr>
      </p:pic>
      <p:cxnSp>
        <p:nvCxnSpPr>
          <p:cNvPr id="6" name="直线箭头连接符 5"/>
          <p:cNvCxnSpPr/>
          <p:nvPr/>
        </p:nvCxnSpPr>
        <p:spPr>
          <a:xfrm>
            <a:off x="3242127" y="2353733"/>
            <a:ext cx="851203" cy="333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850967" y="2724349"/>
            <a:ext cx="1169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altLang="zh-CN" sz="1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cable size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线箭头连接符 14"/>
          <p:cNvCxnSpPr/>
          <p:nvPr/>
        </p:nvCxnSpPr>
        <p:spPr>
          <a:xfrm flipH="1">
            <a:off x="1736535" y="4479854"/>
            <a:ext cx="260992" cy="40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282148" y="4803240"/>
            <a:ext cx="1169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Equivalent diameter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4024" y="1776459"/>
            <a:ext cx="83616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beginning and the ending of the cables, high and low pressure region exists.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decrease rate in the bellows part is significantly larger than that in the plain part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inserted cables from 5 mm to 8 mm will bring a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in friction factor in average.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cables and overall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 size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influence friction factor greatly.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cable size will enhance heat transfer in the pipe. 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cable size, Reynold number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Nusselt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are proposed both for cable surfaces and pipe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wall. The predicted Nu agree well with the simulation data.</a:t>
            </a:r>
          </a:p>
        </p:txBody>
      </p:sp>
    </p:spTree>
    <p:extLst>
      <p:ext uri="{BB962C8B-B14F-4D97-AF65-F5344CB8AC3E}">
        <p14:creationId xmlns:p14="http://schemas.microsoft.com/office/powerpoint/2010/main" val="20757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1229" y="1151421"/>
            <a:ext cx="8410492" cy="926932"/>
          </a:xfrm>
        </p:spPr>
        <p:txBody>
          <a:bodyPr/>
          <a:lstStyle/>
          <a:p>
            <a:r>
              <a:rPr kumimoji="1" lang="en-US" altLang="zh-CN" dirty="0" smtClean="0"/>
              <a:t>Thank you for your attention!</a:t>
            </a:r>
            <a:br>
              <a:rPr kumimoji="1" lang="en-US" altLang="zh-CN" dirty="0" smtClean="0"/>
            </a:br>
            <a:endParaRPr kumimoji="1" lang="zh-CN" altLang="en-US" sz="2000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623499" y="5875820"/>
            <a:ext cx="8481249" cy="982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5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1600" dirty="0" smtClean="0"/>
              <a:t>This work is supported by </a:t>
            </a:r>
            <a:r>
              <a:rPr kumimoji="1" lang="en-US" altLang="zh-CN" sz="1600" dirty="0"/>
              <a:t>the </a:t>
            </a:r>
            <a:r>
              <a:rPr kumimoji="1" lang="en-US" altLang="zh-CN" sz="1600" dirty="0" smtClean="0"/>
              <a:t>Shanghai </a:t>
            </a:r>
            <a:r>
              <a:rPr kumimoji="1" lang="en-US" altLang="zh-CN" sz="1600" dirty="0"/>
              <a:t>Science and Technology Committee </a:t>
            </a:r>
            <a:r>
              <a:rPr kumimoji="1" lang="en-US" altLang="zh-CN" sz="1600" dirty="0" smtClean="0"/>
              <a:t>Project (STCSM </a:t>
            </a:r>
            <a:r>
              <a:rPr kumimoji="1" lang="en-US" altLang="zh-CN" sz="1600" dirty="0"/>
              <a:t>No. 16DZ2291500</a:t>
            </a:r>
            <a:r>
              <a:rPr kumimoji="1" lang="en-US" altLang="zh-CN" sz="1600" dirty="0" smtClean="0"/>
              <a:t>).</a:t>
            </a:r>
          </a:p>
          <a:p>
            <a:pPr algn="l"/>
            <a:endParaRPr kumimoji="1" lang="en-US" altLang="zh-CN" sz="1600" dirty="0" smtClean="0"/>
          </a:p>
          <a:p>
            <a:pPr algn="l"/>
            <a:r>
              <a:rPr kumimoji="1" lang="en-US" altLang="zh-CN" sz="1600" dirty="0" smtClean="0"/>
              <a:t>Correspondence email:  huangyh@sjtu.edu.cn</a:t>
            </a:r>
            <a:br>
              <a:rPr kumimoji="1" lang="en-US" altLang="zh-CN" sz="1600" dirty="0" smtClean="0"/>
            </a:br>
            <a:endParaRPr kumimoji="1"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8263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9960" y="986473"/>
            <a:ext cx="8372163" cy="574183"/>
          </a:xfrm>
        </p:spPr>
        <p:txBody>
          <a:bodyPr/>
          <a:lstStyle/>
          <a:p>
            <a:r>
              <a:rPr lang="en-US" altLang="zh-CN" dirty="0" smtClean="0">
                <a:cs typeface="Times New Roman" panose="02020603050405020304" pitchFamily="18" charset="0"/>
              </a:rPr>
              <a:t>Introduction 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232470" y="1684166"/>
            <a:ext cx="8629653" cy="14075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cables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changes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zh-CN" sz="16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 in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vacuum-jacked pipes.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is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twisted cables are inserted in </a:t>
            </a: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helically corrugated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pipes.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drop and temperature rise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key parameters for deployment of HTS transmission lines.</a:t>
            </a:r>
          </a:p>
        </p:txBody>
      </p:sp>
      <p:pic>
        <p:nvPicPr>
          <p:cNvPr id="1026" name="Picture 2" descr="https://qph.fs.quoracdn.net/main-qimg-5e016b31e37df294cd8e55cb2580bc42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0" y="4239007"/>
            <a:ext cx="4170915" cy="218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539468" y="6425758"/>
            <a:ext cx="46058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>
                <a:solidFill>
                  <a:schemeClr val="bg2"/>
                </a:solidFill>
              </a:rPr>
              <a:t>https://www.quora.com/Can-superconductors-be-used-to-reduce-transmission-losses-in-power-lines</a:t>
            </a:r>
          </a:p>
        </p:txBody>
      </p:sp>
      <p:sp>
        <p:nvSpPr>
          <p:cNvPr id="12" name="矩形 11"/>
          <p:cNvSpPr/>
          <p:nvPr/>
        </p:nvSpPr>
        <p:spPr>
          <a:xfrm>
            <a:off x="1539468" y="6117981"/>
            <a:ext cx="30744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typical HTS cable structure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11" y="4105440"/>
            <a:ext cx="4143494" cy="2280248"/>
          </a:xfrm>
          <a:prstGeom prst="rect">
            <a:avLst/>
          </a:prstGeom>
        </p:spPr>
      </p:pic>
      <p:sp>
        <p:nvSpPr>
          <p:cNvPr id="4" name="下箭头 3"/>
          <p:cNvSpPr/>
          <p:nvPr/>
        </p:nvSpPr>
        <p:spPr>
          <a:xfrm>
            <a:off x="4253753" y="3114017"/>
            <a:ext cx="282388" cy="19722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9960" y="3355813"/>
            <a:ext cx="7983071" cy="507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 of LN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helically corrugated pipes with insertion of HTS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cables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ea typeface="Times New Roman" charset="0"/>
                <a:cs typeface="Times New Roman" charset="0"/>
              </a:rPr>
              <a:t>Introduction</a:t>
            </a:r>
            <a:endParaRPr kumimoji="1" lang="zh-CN" altLang="en-US" dirty="0">
              <a:ea typeface="Times New Roman" charset="0"/>
              <a:cs typeface="Times New Roman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412803"/>
              </p:ext>
            </p:extLst>
          </p:nvPr>
        </p:nvGraphicFramePr>
        <p:xfrm>
          <a:off x="282574" y="1856241"/>
          <a:ext cx="5247504" cy="478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4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63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33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4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Author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Year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Method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Fluid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Kauder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1974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0~1000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Weisend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1990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He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8000~150000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Bernhard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1996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2000~3000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Fuchino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2001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5000~20000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Lee et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2003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Sim.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10000~800000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Koh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2004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10000~40000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Jaiman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Sim.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10000~8E7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Ivanov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2011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Exp.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6000~20000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Sasaki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2011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Sim.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2000~30000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Popiel</a:t>
                      </a: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2013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Sim.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2000~30000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Calomio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et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2015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E&amp;S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H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2000~30000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 et</a:t>
                      </a:r>
                      <a:r>
                        <a:rPr lang="en-US" altLang="zh-CN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al.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2017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Sim.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</a:t>
                      </a:r>
                      <a:r>
                        <a:rPr lang="en-US" altLang="zh-CN" baseline="-25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zh-CN" altLang="en-US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1000~100000</a:t>
                      </a:r>
                      <a:endParaRPr lang="zh-CN" altLang="en-US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66446" y="1548464"/>
            <a:ext cx="4282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typical research on flow in pipes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4"/>
          <p:cNvSpPr>
            <a:spLocks noGrp="1"/>
          </p:cNvSpPr>
          <p:nvPr>
            <p:ph sz="quarter" idx="10"/>
          </p:nvPr>
        </p:nvSpPr>
        <p:spPr>
          <a:xfrm>
            <a:off x="5706355" y="1916245"/>
            <a:ext cx="3437645" cy="4642398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study on pressure drop in helically corrugated pipes with multiple cable insertion.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should be covered for the LN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correlations. 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 to friction factor,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Nusselt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 regarding heat transfer will be concerned as well.</a:t>
            </a:r>
          </a:p>
        </p:txBody>
      </p:sp>
    </p:spTree>
    <p:extLst>
      <p:ext uri="{BB962C8B-B14F-4D97-AF65-F5344CB8AC3E}">
        <p14:creationId xmlns:p14="http://schemas.microsoft.com/office/powerpoint/2010/main" val="98785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ea typeface="Times New Roman" charset="0"/>
                <a:cs typeface="Times New Roman" charset="0"/>
              </a:rPr>
              <a:t>Geometry Model</a:t>
            </a:r>
            <a:endParaRPr kumimoji="1" lang="zh-CN" alt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7826" y="3644310"/>
            <a:ext cx="3275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diagram of the corrugated pipe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98168" y="5754008"/>
            <a:ext cx="3445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section of the corrugated pipe, with 3 or 4 cables inserted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3" y="1796361"/>
            <a:ext cx="8729521" cy="1902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952" y="3977114"/>
            <a:ext cx="3686048" cy="1781757"/>
          </a:xfrm>
          <a:prstGeom prst="rect">
            <a:avLst/>
          </a:prstGeom>
        </p:spPr>
      </p:pic>
      <p:sp>
        <p:nvSpPr>
          <p:cNvPr id="10" name="内容占位符 1"/>
          <p:cNvSpPr>
            <a:spLocks noGrp="1"/>
          </p:cNvSpPr>
          <p:nvPr>
            <p:ph sz="quarter" idx="10"/>
          </p:nvPr>
        </p:nvSpPr>
        <p:spPr>
          <a:xfrm>
            <a:off x="168801" y="3940303"/>
            <a:ext cx="5409259" cy="2549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Plain parts (inlet and outlet part) are designed to get fully developed flow.</a:t>
            </a:r>
          </a:p>
          <a:p>
            <a:pPr>
              <a:lnSpc>
                <a:spcPct val="150000"/>
              </a:lnSpc>
            </a:pP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LN</a:t>
            </a:r>
            <a:r>
              <a:rPr kumimoji="1" lang="en-US" altLang="zh-CN" sz="1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kumimoji="1"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flow is helical because of the geometry of the pipe and the cables.</a:t>
            </a:r>
          </a:p>
          <a:p>
            <a:pPr>
              <a:lnSpc>
                <a:spcPct val="150000"/>
              </a:lnSpc>
            </a:pP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Cable are loosely entangled, and little gaps and center hole exist between the cables.</a:t>
            </a:r>
          </a:p>
        </p:txBody>
      </p:sp>
    </p:spTree>
    <p:extLst>
      <p:ext uri="{BB962C8B-B14F-4D97-AF65-F5344CB8AC3E}">
        <p14:creationId xmlns:p14="http://schemas.microsoft.com/office/powerpoint/2010/main" val="646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337346" y="1936502"/>
            <a:ext cx="8685517" cy="38800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i="1" dirty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kumimoji="1" lang="el-GR" altLang="zh-CN" sz="2000" i="1" dirty="0" smtClean="0">
                <a:latin typeface="Times New Roman" charset="0"/>
                <a:ea typeface="Times New Roman" charset="0"/>
                <a:cs typeface="Times New Roman" charset="0"/>
              </a:rPr>
              <a:t>ω</a:t>
            </a:r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 Shear Stress Transport (SST) model is adopted (for spin turbulence flow).</a:t>
            </a:r>
          </a:p>
          <a:p>
            <a:pPr>
              <a:lnSpc>
                <a:spcPct val="150000"/>
              </a:lnSpc>
            </a:pPr>
            <a:endParaRPr kumimoji="1"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Hybrid mesh: Tetra mesh inside the interface, and hex mesh outside.</a:t>
            </a:r>
            <a:r>
              <a:rPr kumimoji="1" lang="en-US" altLang="zh-CN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en-US" altLang="zh-CN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kumimoji="1" lang="en-US" altLang="zh-CN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kumimoji="1" lang="en-US" altLang="zh-CN" sz="2000" dirty="0" smtClean="0">
                <a:latin typeface="Times New Roman" charset="0"/>
                <a:ea typeface="Times New Roman" charset="0"/>
                <a:cs typeface="Times New Roman" charset="0"/>
              </a:rPr>
              <a:t>Mesh size near the corrugation is carefully tuned to improve mesh quality.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atin typeface="+mj-ea"/>
                <a:cs typeface="Times New Roman" charset="0"/>
              </a:rPr>
              <a:t>Physical Model</a:t>
            </a:r>
            <a:endParaRPr kumimoji="1" lang="zh-CN" altLang="en-US" dirty="0">
              <a:latin typeface="+mj-ea"/>
              <a:cs typeface="Times New Roman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7346" y="4631946"/>
            <a:ext cx="8267929" cy="1327369"/>
            <a:chOff x="494024" y="3777705"/>
            <a:chExt cx="8267929" cy="132736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10" t="40745" r="5000" b="41771"/>
            <a:stretch/>
          </p:blipFill>
          <p:spPr>
            <a:xfrm>
              <a:off x="494024" y="3777705"/>
              <a:ext cx="8267929" cy="940833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963661" y="3975169"/>
              <a:ext cx="5107466" cy="54590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cxnSp>
          <p:nvCxnSpPr>
            <p:cNvPr id="8" name="直线箭头连接符 7"/>
            <p:cNvCxnSpPr/>
            <p:nvPr/>
          </p:nvCxnSpPr>
          <p:spPr>
            <a:xfrm flipV="1">
              <a:off x="2151614" y="4521074"/>
              <a:ext cx="170166" cy="3136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608652" y="4797297"/>
              <a:ext cx="8213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interface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线箭头连接符 14"/>
            <p:cNvCxnSpPr/>
            <p:nvPr/>
          </p:nvCxnSpPr>
          <p:spPr>
            <a:xfrm flipV="1">
              <a:off x="3564806" y="4448811"/>
              <a:ext cx="278295" cy="394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3122333" y="4765855"/>
              <a:ext cx="11793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Tetra mesh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直线箭头连接符 16"/>
            <p:cNvCxnSpPr/>
            <p:nvPr/>
          </p:nvCxnSpPr>
          <p:spPr>
            <a:xfrm flipV="1">
              <a:off x="7190601" y="4464713"/>
              <a:ext cx="278295" cy="394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740087" y="4797297"/>
              <a:ext cx="11793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Hex mesh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01655" y="4521074"/>
              <a:ext cx="456612" cy="197464"/>
            </a:xfrm>
            <a:prstGeom prst="rect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21" name="直线箭头连接符 20"/>
          <p:cNvCxnSpPr/>
          <p:nvPr/>
        </p:nvCxnSpPr>
        <p:spPr>
          <a:xfrm flipV="1">
            <a:off x="3930899" y="5673978"/>
            <a:ext cx="306802" cy="469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84524" y="2504106"/>
            <a:ext cx="260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Kinematic Eddy Viscosity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59" y="2937782"/>
            <a:ext cx="1647825" cy="4381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34709" y="2504106"/>
            <a:ext cx="2686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Turbulence Kinetic Energy</a:t>
            </a:r>
            <a:endParaRPr kumimoji="1" lang="zh-CN" alt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11" y="2945586"/>
            <a:ext cx="4010025" cy="4857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7346" y="361989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Times New Roman" charset="0"/>
                <a:ea typeface="Times New Roman" charset="0"/>
                <a:cs typeface="Times New Roman" charset="0"/>
              </a:rPr>
              <a:t>Specific Dissipation Rate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10" y="3575403"/>
            <a:ext cx="6115050" cy="485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6794914" y="2521851"/>
                <a:ext cx="2162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Residual</a:t>
                </a:r>
                <a:r>
                  <a:rPr kumimoji="1" lang="zh-CN" altLang="en-US" dirty="0">
                    <a:latin typeface="Times New Roman" charset="0"/>
                    <a:ea typeface="Times New Roman" charset="0"/>
                    <a:cs typeface="Times New Roman" charset="0"/>
                  </a:rPr>
                  <a:t>：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1×</m:t>
                    </m:r>
                    <m:sSup>
                      <m:sSupPr>
                        <m:ctrlPr>
                          <a:rPr kumimoji="1" lang="en-US" altLang="zh-CN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914" y="2521851"/>
                <a:ext cx="2162708" cy="369332"/>
              </a:xfrm>
              <a:prstGeom prst="rect">
                <a:avLst/>
              </a:prstGeom>
              <a:blipFill>
                <a:blip r:embed="rId6"/>
                <a:stretch>
                  <a:fillRect l="-2542" t="-13333" r="-2260" b="-2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4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Validation-Water experiment</a:t>
            </a:r>
            <a:endParaRPr kumimoji="1"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2682" y="3665913"/>
            <a:ext cx="3489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the water experimental setup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57" y="1600473"/>
            <a:ext cx="3963898" cy="306920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701109" y="5171486"/>
            <a:ext cx="3210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Re&lt;700: Relative standard deviation within 7.5%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Re&gt;2000: Measurement uncertainty enlarges</a:t>
            </a:r>
          </a:p>
        </p:txBody>
      </p:sp>
      <p:sp>
        <p:nvSpPr>
          <p:cNvPr id="18" name="矩形 17"/>
          <p:cNvSpPr/>
          <p:nvPr/>
        </p:nvSpPr>
        <p:spPr>
          <a:xfrm>
            <a:off x="6080312" y="4539406"/>
            <a:ext cx="2785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pressure drop of water in 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sim. &amp; exp.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6"/>
          <a:stretch/>
        </p:blipFill>
        <p:spPr>
          <a:xfrm>
            <a:off x="573464" y="4048801"/>
            <a:ext cx="3650273" cy="2408257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V="1">
            <a:off x="491306" y="5287264"/>
            <a:ext cx="1056860" cy="18694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-19968" y="5287264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700054" y="4440116"/>
            <a:ext cx="605841" cy="13444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246580" y="4261750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 flipV="1">
            <a:off x="3161575" y="4742231"/>
            <a:ext cx="1111947" cy="34589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251543" y="4934239"/>
            <a:ext cx="94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flowmeter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3630291" y="5885623"/>
            <a:ext cx="643231" cy="108777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269720" y="5863984"/>
            <a:ext cx="1385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Pressure gauge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9" y="1679067"/>
            <a:ext cx="4444740" cy="2056924"/>
          </a:xfrm>
        </p:spPr>
      </p:pic>
      <p:sp>
        <p:nvSpPr>
          <p:cNvPr id="4" name="矩形 3"/>
          <p:cNvSpPr/>
          <p:nvPr/>
        </p:nvSpPr>
        <p:spPr>
          <a:xfrm>
            <a:off x="3259549" y="3093057"/>
            <a:ext cx="1144320" cy="23854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07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383958" y="1656526"/>
            <a:ext cx="8372163" cy="4921498"/>
          </a:xfrm>
        </p:spPr>
        <p:txBody>
          <a:bodyPr>
            <a:normAutofit/>
          </a:bodyPr>
          <a:lstStyle/>
          <a:p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Grid Convergence Method (GCI): check discretization error of mesh with LN</a:t>
            </a:r>
            <a:r>
              <a:rPr kumimoji="1" lang="en-US" altLang="zh-CN" sz="1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kumimoji="1" lang="en-US" altLang="zh-CN" sz="1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1800" dirty="0" smtClean="0">
                <a:latin typeface="Times New Roman" charset="0"/>
                <a:ea typeface="Times New Roman" charset="0"/>
                <a:cs typeface="Times New Roman" charset="0"/>
              </a:rPr>
              <a:t>flow.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Validation-GCI method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106951"/>
                  </p:ext>
                </p:extLst>
              </p:nvPr>
            </p:nvGraphicFramePr>
            <p:xfrm>
              <a:off x="1401370" y="2321584"/>
              <a:ext cx="6096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P(Pa)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𝚫</m:t>
                              </m:r>
                              <m:r>
                                <a:rPr lang="en-US" altLang="zh-CN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𝐏</m:t>
                              </m:r>
                              <m:r>
                                <a:rPr lang="en-US" altLang="zh-CN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(</m:t>
                              </m:r>
                              <m:r>
                                <a:rPr lang="en-US" altLang="zh-CN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𝐏𝐚</m:t>
                              </m:r>
                              <m:r>
                                <a:rPr lang="en-US" altLang="zh-CN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/</m:t>
                              </m:r>
                              <m:r>
                                <a:rPr lang="en-US" altLang="zh-CN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𝐦</m:t>
                              </m:r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1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(m/s)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28.30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7.91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10.94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𝑎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5.33%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2.44%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7.17%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𝑒𝑥𝑡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0.31%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2.00%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3.38%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𝐺𝐶</m:t>
                                </m:r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𝑓𝑖𝑛𝑒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21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0.39%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2.46%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4.37%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106951"/>
                  </p:ext>
                </p:extLst>
              </p:nvPr>
            </p:nvGraphicFramePr>
            <p:xfrm>
              <a:off x="1401370" y="2321584"/>
              <a:ext cx="6096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P(Pa)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800" t="-1639" r="-102000" b="-6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0800" t="-1639" r="-2000" b="-6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" t="-101639" r="-302400" b="-5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" t="-201639" r="-3024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1.13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" t="-301639" r="-3024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28.30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7.91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10.94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" t="-401639" r="-3024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5.33%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2.44%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7.17%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" t="-501639" r="-3024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0.31%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2.00%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3.38%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00" t="-601639" r="-3024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0.39%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2.46%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4.37%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矩形 4"/>
          <p:cNvSpPr/>
          <p:nvPr/>
        </p:nvSpPr>
        <p:spPr>
          <a:xfrm>
            <a:off x="2569578" y="2013807"/>
            <a:ext cx="3489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 discretization error using GCI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1850" y="5078330"/>
            <a:ext cx="83282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Mesh and algorithm: bring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both pressure and pressure drop.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of the velocity at the peak of corrugations is relatively larger but </a:t>
            </a:r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due to the skewness of mesh in this region.</a:t>
            </a:r>
          </a:p>
        </p:txBody>
      </p:sp>
    </p:spTree>
    <p:extLst>
      <p:ext uri="{BB962C8B-B14F-4D97-AF65-F5344CB8AC3E}">
        <p14:creationId xmlns:p14="http://schemas.microsoft.com/office/powerpoint/2010/main" val="577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44" y="1798657"/>
            <a:ext cx="4313491" cy="2485135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solidFill>
                  <a:srgbClr val="004098"/>
                </a:solidFill>
              </a:rPr>
              <a:t>Case definition</a:t>
            </a:r>
            <a:endParaRPr kumimoji="1" lang="zh-CN" altLang="en-US" dirty="0">
              <a:solidFill>
                <a:srgbClr val="004098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083060"/>
                  </p:ext>
                </p:extLst>
              </p:nvPr>
            </p:nvGraphicFramePr>
            <p:xfrm>
              <a:off x="795728" y="4688378"/>
              <a:ext cx="7450808" cy="1780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080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1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1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xmlns="" val="20012"/>
                        </a:ext>
                      </a:extLst>
                    </a:gridCol>
                  </a:tblGrid>
                  <a:tr h="2715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No.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A1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A2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A3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B4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B5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B6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C9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D10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D11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D12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L/P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 dirty="0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(mm)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 </a:t>
                          </a:r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(10mm</a:t>
                          </a: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)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2.77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2.77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2.77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1.87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1.87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4083060"/>
                  </p:ext>
                </p:extLst>
              </p:nvPr>
            </p:nvGraphicFramePr>
            <p:xfrm>
              <a:off x="795728" y="4688378"/>
              <a:ext cx="7450808" cy="17805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08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540000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No.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A1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A2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A3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B4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B5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B6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C9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D10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D11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D12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L/P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1.74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2.11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2.67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29" t="-181967" r="-67169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3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4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29" t="-281967" r="-67169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5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8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29" t="-381967" r="-6716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2.77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2.77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2.77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 smtClean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2.20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2.50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1.87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latin typeface="Times New Roman" charset="0"/>
                              <a:ea typeface="Times New Roman" charset="0"/>
                              <a:cs typeface="Times New Roman" charset="0"/>
                            </a:rPr>
                            <a:t>1.87</a:t>
                          </a:r>
                          <a:endParaRPr lang="zh-CN" altLang="en-US" dirty="0">
                            <a:latin typeface="Times New Roman" charset="0"/>
                            <a:ea typeface="Times New Roman" charset="0"/>
                            <a:cs typeface="Times New Roman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/>
          <p:cNvSpPr/>
          <p:nvPr/>
        </p:nvSpPr>
        <p:spPr>
          <a:xfrm>
            <a:off x="2935590" y="4390045"/>
            <a:ext cx="34890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geometries used in the simulations 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109219" y="1748564"/>
                <a:ext cx="410870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case, 12 velocities ranging from 0.1~1 m/s were investigated.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Reynold number ranging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  <a:cs typeface="Times New Roman" panose="02020603050405020304" pitchFamily="18" charset="0"/>
                      </a:rPr>
                      <m:t>1×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  <a:cs typeface="Times New Roman" panose="02020603050405020304" pitchFamily="18" charset="0"/>
                      </a:rPr>
                      <m:t>~1×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cases.</a:t>
                </a:r>
              </a:p>
              <a:p>
                <a:pPr marL="285750" indent="-285750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164 simulations divided into 12 groups were conducted totally.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219" y="1748564"/>
                <a:ext cx="4108704" cy="2585323"/>
              </a:xfrm>
              <a:prstGeom prst="rect">
                <a:avLst/>
              </a:prstGeom>
              <a:blipFill>
                <a:blip r:embed="rId4"/>
                <a:stretch>
                  <a:fillRect l="-890" r="-1187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378600" y="1957084"/>
            <a:ext cx="42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A1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352" y="2862459"/>
            <a:ext cx="42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A2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5352" y="3683401"/>
            <a:ext cx="420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A3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43" y="701094"/>
            <a:ext cx="5035157" cy="10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 smtClean="0"/>
                  <a:t>Results-Distribution of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𝒖</m:t>
                    </m:r>
                  </m:oMath>
                </a14:m>
                <a:r>
                  <a:rPr kumimoji="1" lang="en-US" altLang="zh-CN" dirty="0" smtClean="0"/>
                  <a:t> and </a:t>
                </a:r>
                <a14:m>
                  <m:oMath xmlns:m="http://schemas.openxmlformats.org/officeDocument/2006/math">
                    <m:r>
                      <a:rPr kumimoji="1" lang="en-US" altLang="zh-CN" b="1" i="1" smtClean="0">
                        <a:latin typeface="Cambria Math" charset="0"/>
                      </a:rPr>
                      <m:t>𝑷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标题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2" t="-1064" b="-117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1646668" y="4636863"/>
            <a:ext cx="4186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and velocity distribution in the pipe (</a:t>
            </a:r>
            <a:r>
              <a:rPr lang="en-US" altLang="zh-CN" sz="14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=0.5m/s)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9952" y="5048056"/>
            <a:ext cx="74607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 rate is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in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bellows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than in plain section.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different geometry of inserted cables are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is not zero in the gaps and the center hole.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2" y="1865823"/>
            <a:ext cx="6189624" cy="2771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0967" y="2665387"/>
            <a:ext cx="3686048" cy="178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9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HuangYH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uangYH" id="{4237A54D-931F-47CD-8E5E-316CB55C3E01}" vid="{56CB53DC-9F6F-4324-89E3-842564DADDB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交大ppt新模板</Template>
  <TotalTime>19376</TotalTime>
  <Words>1380</Words>
  <Application>Microsoft Macintosh PowerPoint</Application>
  <PresentationFormat>全屏显示(4:3)</PresentationFormat>
  <Paragraphs>281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等线</vt:lpstr>
      <vt:lpstr>等线 Light</vt:lpstr>
      <vt:lpstr>微软雅黑</vt:lpstr>
      <vt:lpstr>HuangYH</vt:lpstr>
      <vt:lpstr>Flow behavior of LN2 in helically corrugated pipes with insertion of HTS power transmission cables</vt:lpstr>
      <vt:lpstr>Introduction </vt:lpstr>
      <vt:lpstr>Introduction</vt:lpstr>
      <vt:lpstr>Geometry Model</vt:lpstr>
      <vt:lpstr>Physical Model</vt:lpstr>
      <vt:lpstr>Validation-Water experiment</vt:lpstr>
      <vt:lpstr>Validation-GCI method</vt:lpstr>
      <vt:lpstr>Case definition</vt:lpstr>
      <vt:lpstr>Results-Distribution of u and P</vt:lpstr>
      <vt:lpstr>Results-Velocity profiles</vt:lpstr>
      <vt:lpstr>Results-Relation between Re and f</vt:lpstr>
      <vt:lpstr>Results-the friction factor</vt:lpstr>
      <vt:lpstr>Results-Distribution of h</vt:lpstr>
      <vt:lpstr>Results-averaged h on cables and pipe wall</vt:lpstr>
      <vt:lpstr>Results-Correlations</vt:lpstr>
      <vt:lpstr>Conclusion</vt:lpstr>
      <vt:lpstr>Thank you for your attention! 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MrZZQi</dc:creator>
  <cp:lastModifiedBy>Zuo Zhongqi</cp:lastModifiedBy>
  <cp:revision>85</cp:revision>
  <dcterms:created xsi:type="dcterms:W3CDTF">2018-08-08T12:18:57Z</dcterms:created>
  <dcterms:modified xsi:type="dcterms:W3CDTF">2018-09-05T08:28:05Z</dcterms:modified>
</cp:coreProperties>
</file>