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9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7B7"/>
    <a:srgbClr val="C5FF8B"/>
    <a:srgbClr val="B0FF61"/>
    <a:srgbClr val="07F33F"/>
    <a:srgbClr val="B9FDC1"/>
    <a:srgbClr val="B7F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291" autoAdjust="0"/>
  </p:normalViewPr>
  <p:slideViewPr>
    <p:cSldViewPr snapToGrid="0">
      <p:cViewPr varScale="1">
        <p:scale>
          <a:sx n="64" d="100"/>
          <a:sy n="64" d="100"/>
        </p:scale>
        <p:origin x="95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6F193-31E3-4561-B770-583ABA1761F1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F71D1-1772-44CB-88D2-70A9F223E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29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6F193-31E3-4561-B770-583ABA1761F1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F71D1-1772-44CB-88D2-70A9F223E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644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6F193-31E3-4561-B770-583ABA1761F1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F71D1-1772-44CB-88D2-70A9F223E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481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6F193-31E3-4561-B770-583ABA1761F1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F71D1-1772-44CB-88D2-70A9F223E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7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6F193-31E3-4561-B770-583ABA1761F1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F71D1-1772-44CB-88D2-70A9F223E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24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6F193-31E3-4561-B770-583ABA1761F1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F71D1-1772-44CB-88D2-70A9F223E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460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6F193-31E3-4561-B770-583ABA1761F1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F71D1-1772-44CB-88D2-70A9F223E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146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6F193-31E3-4561-B770-583ABA1761F1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F71D1-1772-44CB-88D2-70A9F223E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645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6F193-31E3-4561-B770-583ABA1761F1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F71D1-1772-44CB-88D2-70A9F223E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251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6F193-31E3-4561-B770-583ABA1761F1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F71D1-1772-44CB-88D2-70A9F223E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558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6F193-31E3-4561-B770-583ABA1761F1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F71D1-1772-44CB-88D2-70A9F223E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829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6F193-31E3-4561-B770-583ABA1761F1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F71D1-1772-44CB-88D2-70A9F223E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225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33B90C7-63D1-4ED5-A666-1860BC15A8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3257" y="965198"/>
            <a:ext cx="6766078" cy="4927601"/>
          </a:xfrm>
        </p:spPr>
        <p:txBody>
          <a:bodyPr anchor="ctr">
            <a:normAutofit fontScale="90000"/>
          </a:bodyPr>
          <a:lstStyle/>
          <a:p>
            <a:r>
              <a:rPr lang="en-US" sz="5600" dirty="0"/>
              <a:t>Presenter: </a:t>
            </a:r>
            <a:r>
              <a:rPr lang="en-US" sz="5600" b="1" dirty="0"/>
              <a:t>Rafael Domenikos</a:t>
            </a:r>
            <a:br>
              <a:rPr lang="en-US" sz="5600" b="1" dirty="0"/>
            </a:br>
            <a:br>
              <a:rPr lang="en-US" sz="5600" b="1" dirty="0"/>
            </a:br>
            <a:r>
              <a:rPr lang="en-US" sz="5600" b="1" u="sng" dirty="0"/>
              <a:t>A Different Approach at Solid and </a:t>
            </a:r>
            <a:r>
              <a:rPr lang="en-US" sz="5600" b="1" u="sng" dirty="0" err="1"/>
              <a:t>Supersolid</a:t>
            </a:r>
            <a:r>
              <a:rPr lang="en-US" sz="5600" b="1" u="sng" dirty="0"/>
              <a:t> Helium 4</a:t>
            </a:r>
            <a:br>
              <a:rPr lang="en-US" sz="5600" b="1" u="sng" dirty="0"/>
            </a:br>
            <a:br>
              <a:rPr lang="en-US" sz="5600" b="1" dirty="0"/>
            </a:br>
            <a:r>
              <a:rPr lang="en-US" sz="5600" dirty="0"/>
              <a:t>National Technical University of Athens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93EF0C2-EE57-40DD-B754-BF1477FAB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9870" y="0"/>
            <a:ext cx="4072130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D0B2294D-EDCA-49B8-BAB6-82060BDB72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54570" y="965199"/>
            <a:ext cx="3093963" cy="4927602"/>
          </a:xfrm>
        </p:spPr>
        <p:txBody>
          <a:bodyPr anchor="ctr">
            <a:normAutofit/>
          </a:bodyPr>
          <a:lstStyle/>
          <a:p>
            <a:pPr algn="l"/>
            <a:r>
              <a:rPr lang="en-US" sz="1400">
                <a:solidFill>
                  <a:srgbClr val="FFFFFF"/>
                </a:solidFill>
              </a:rPr>
              <a:t>Authors: </a:t>
            </a:r>
            <a:r>
              <a:rPr lang="en-US" sz="1400" b="1">
                <a:solidFill>
                  <a:srgbClr val="FFFFFF"/>
                </a:solidFill>
              </a:rPr>
              <a:t>Domenikos Rafael</a:t>
            </a:r>
            <a:r>
              <a:rPr lang="en-US" sz="1400" b="1" baseline="30000">
                <a:solidFill>
                  <a:srgbClr val="FFFFFF"/>
                </a:solidFill>
              </a:rPr>
              <a:t>1</a:t>
            </a:r>
            <a:r>
              <a:rPr lang="en-US" sz="1400" b="1">
                <a:solidFill>
                  <a:srgbClr val="FFFFFF"/>
                </a:solidFill>
              </a:rPr>
              <a:t> and Rogdakis Emmanouil</a:t>
            </a:r>
            <a:r>
              <a:rPr lang="en-US" sz="1400" b="1" baseline="30000">
                <a:solidFill>
                  <a:srgbClr val="FFFFFF"/>
                </a:solidFill>
              </a:rPr>
              <a:t>2</a:t>
            </a:r>
            <a:endParaRPr lang="en-US" sz="1400">
              <a:solidFill>
                <a:srgbClr val="FFFFFF"/>
              </a:solidFill>
            </a:endParaRPr>
          </a:p>
          <a:p>
            <a:pPr algn="l"/>
            <a:r>
              <a:rPr lang="en-US" sz="1400" baseline="30000">
                <a:solidFill>
                  <a:srgbClr val="FFFFFF"/>
                </a:solidFill>
              </a:rPr>
              <a:t>1 </a:t>
            </a:r>
            <a:r>
              <a:rPr lang="en-US" sz="1400">
                <a:solidFill>
                  <a:srgbClr val="FFFFFF"/>
                </a:solidFill>
              </a:rPr>
              <a:t>Mechanical Engineer, Ph.D. Candidate NTUA, Laboratory of Applied Thermodynamics, School of Mechanical Engineering, Thermal Engineering Section, National Technical University of Athens, Heroon Polytechniou 9, Zografou Campus, 15780, Athens, Greece</a:t>
            </a:r>
          </a:p>
          <a:p>
            <a:pPr algn="l"/>
            <a:r>
              <a:rPr lang="en-US" sz="1400" baseline="30000">
                <a:solidFill>
                  <a:srgbClr val="FFFFFF"/>
                </a:solidFill>
              </a:rPr>
              <a:t>2</a:t>
            </a:r>
            <a:r>
              <a:rPr lang="en-US" sz="1400">
                <a:solidFill>
                  <a:srgbClr val="FFFFFF"/>
                </a:solidFill>
              </a:rPr>
              <a:t> Professor NTUA, Mechanical Engineer, Ph.D. , Laboratory of Applied Thermodynamics, School of Mechanical Engineering, Thermal Engineering Section, National Technical University of Athens, Heroon Polytechniou 9, Zografou Campus, 15780, Athens, Greece</a:t>
            </a:r>
          </a:p>
          <a:p>
            <a:pPr algn="l"/>
            <a:r>
              <a:rPr lang="en-US" sz="1400">
                <a:solidFill>
                  <a:srgbClr val="FFFFFF"/>
                </a:solidFill>
              </a:rPr>
              <a:t>E-mail: rdomenikos@gmail.com</a:t>
            </a:r>
          </a:p>
          <a:p>
            <a:pPr algn="l"/>
            <a:endParaRPr lang="en-US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0594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5986A64-C594-4ECE-8C59-4A57B342C4BB}"/>
              </a:ext>
            </a:extLst>
          </p:cNvPr>
          <p:cNvSpPr txBox="1"/>
          <p:nvPr/>
        </p:nvSpPr>
        <p:spPr>
          <a:xfrm>
            <a:off x="0" y="6228522"/>
            <a:ext cx="12192000" cy="369332"/>
          </a:xfrm>
          <a:prstGeom prst="rect">
            <a:avLst/>
          </a:prstGeom>
          <a:solidFill>
            <a:srgbClr val="C5FF8B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FDA0D243-2B5C-4CE7-85D8-1917EE9CB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  <a:solidFill>
            <a:srgbClr val="C5FF8B"/>
          </a:solidFill>
        </p:spPr>
        <p:txBody>
          <a:bodyPr/>
          <a:lstStyle/>
          <a:p>
            <a:pPr algn="ctr"/>
            <a:r>
              <a:rPr lang="en-US" b="1" dirty="0"/>
              <a:t>Checking the Results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6E9A373-F03A-405C-B80C-92249292A2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To have an idea if our calculations point towards the correct phenomena and results we compare the to Kim’s et al. experiment, replicating in a mathematical form and adding our model:</a:t>
            </a:r>
          </a:p>
          <a:p>
            <a:pPr marL="0" indent="0">
              <a:buNone/>
            </a:pPr>
            <a:r>
              <a:rPr lang="en-US" dirty="0"/>
              <a:t>                                                Results:</a:t>
            </a:r>
          </a:p>
          <a:p>
            <a:pPr marL="0" indent="0">
              <a:buNone/>
            </a:pPr>
            <a:r>
              <a:rPr lang="en-US" dirty="0"/>
              <a:t>                                              ex.  </a:t>
            </a:r>
            <a:r>
              <a:rPr lang="el-GR" dirty="0"/>
              <a:t>ΔΤ=~ 12</a:t>
            </a:r>
            <a:r>
              <a:rPr lang="en-US" dirty="0"/>
              <a:t>23ns for T=0.1 and </a:t>
            </a:r>
            <a:r>
              <a:rPr lang="el-GR" dirty="0"/>
              <a:t>ΔΤ=~1239</a:t>
            </a:r>
            <a:r>
              <a:rPr lang="en-US" dirty="0"/>
              <a:t>ns</a:t>
            </a:r>
            <a:r>
              <a:rPr lang="el-GR" dirty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                                   for T=0.2K at the same P</a:t>
            </a:r>
          </a:p>
          <a:p>
            <a:pPr marL="3657600" lvl="8" indent="0">
              <a:buNone/>
            </a:pPr>
            <a:endParaRPr lang="en-US" dirty="0"/>
          </a:p>
          <a:p>
            <a:pPr marL="3657600" lvl="8" indent="0">
              <a:buNone/>
            </a:pPr>
            <a:r>
              <a:rPr lang="en-US" sz="2000" dirty="0"/>
              <a:t>We find that the final result is within a reasonable margin of error for our initial generalizations and input.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                               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CC287282-B44A-42A6-A1B7-E0D4DAB4A2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403" y="3063240"/>
            <a:ext cx="3584901" cy="366238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7E63CA9-66A7-4A02-8EFC-90DF4B516A57}"/>
              </a:ext>
            </a:extLst>
          </p:cNvPr>
          <p:cNvSpPr txBox="1"/>
          <p:nvPr/>
        </p:nvSpPr>
        <p:spPr>
          <a:xfrm>
            <a:off x="838200" y="6540959"/>
            <a:ext cx="1941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Figure from Ref [3]</a:t>
            </a:r>
          </a:p>
        </p:txBody>
      </p:sp>
    </p:spTree>
    <p:extLst>
      <p:ext uri="{BB962C8B-B14F-4D97-AF65-F5344CB8AC3E}">
        <p14:creationId xmlns:p14="http://schemas.microsoft.com/office/powerpoint/2010/main" val="33769579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BEF2E06-8F32-4369-8B0E-FC18E1473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  <a:solidFill>
            <a:srgbClr val="C5FF8B"/>
          </a:solidFill>
        </p:spPr>
        <p:txBody>
          <a:bodyPr/>
          <a:lstStyle/>
          <a:p>
            <a:pPr algn="ctr"/>
            <a:r>
              <a:rPr lang="en-US" b="1" dirty="0"/>
              <a:t>Conclusions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5E92DA1-DF8C-43BD-9FA6-6F033CC637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3200" dirty="0"/>
              <a:t>Mathematically sound method to describe </a:t>
            </a:r>
            <a:r>
              <a:rPr lang="en-US" sz="3200" dirty="0" err="1"/>
              <a:t>supersolidity</a:t>
            </a:r>
            <a:r>
              <a:rPr lang="en-US" sz="3200" dirty="0"/>
              <a:t> at a perfect helium 4 crystal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3200" dirty="0"/>
              <a:t>Uses similar methods with the approach used in the study of </a:t>
            </a:r>
            <a:r>
              <a:rPr lang="en-US" sz="3200" dirty="0" err="1"/>
              <a:t>superfluids</a:t>
            </a:r>
            <a:endParaRPr lang="en-US" sz="3200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3200" dirty="0"/>
              <a:t>The results when compared to the experiment seems very promising and within reasonable margin of error given that this is a very early estimate and application of this research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5632BC-9EFD-4162-A92C-BC27E6B16414}"/>
              </a:ext>
            </a:extLst>
          </p:cNvPr>
          <p:cNvSpPr txBox="1"/>
          <p:nvPr/>
        </p:nvSpPr>
        <p:spPr>
          <a:xfrm>
            <a:off x="0" y="6228522"/>
            <a:ext cx="12192000" cy="369332"/>
          </a:xfrm>
          <a:prstGeom prst="rect">
            <a:avLst/>
          </a:prstGeom>
          <a:solidFill>
            <a:srgbClr val="C5FF8B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171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B204684-342A-48F8-85C5-755C16F02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US" b="1" dirty="0"/>
              <a:t>Next Steps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523568C-D59E-4D64-8EC3-31B1EF9B61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Full Replication of Kim’s et al. experiment and test of the absolute accuracy of the method given finely tuned inputs and working assumptions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Tune the method to work with imperfections within the crystal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Derive a full representation of the </a:t>
            </a:r>
            <a:r>
              <a:rPr lang="en-US" sz="3200" dirty="0" err="1"/>
              <a:t>thermodynamical</a:t>
            </a:r>
            <a:r>
              <a:rPr lang="en-US" sz="3200" dirty="0"/>
              <a:t> equations of </a:t>
            </a:r>
            <a:r>
              <a:rPr lang="en-US" sz="3200" dirty="0" err="1"/>
              <a:t>supersolid</a:t>
            </a:r>
            <a:r>
              <a:rPr lang="en-US" sz="3200" dirty="0"/>
              <a:t> helium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37252-AB95-4EC0-92D2-A0976FBE67E3}"/>
              </a:ext>
            </a:extLst>
          </p:cNvPr>
          <p:cNvSpPr txBox="1"/>
          <p:nvPr/>
        </p:nvSpPr>
        <p:spPr>
          <a:xfrm>
            <a:off x="0" y="6228522"/>
            <a:ext cx="12192000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7343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0987C29-FFB7-4E1A-B698-F26E53B2B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ctr"/>
            <a:r>
              <a:rPr lang="en-US" b="1" dirty="0"/>
              <a:t>References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751E0AE-94F7-4B18-BAA6-447465440A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R Aziz &amp; V Nain &amp; J Carley &amp; W Taylor &amp; G McConville, An accurate intermolecular potential for helium, J. </a:t>
            </a:r>
            <a:r>
              <a:rPr lang="en-US" dirty="0" err="1"/>
              <a:t>Chern</a:t>
            </a:r>
            <a:r>
              <a:rPr lang="en-US" dirty="0"/>
              <a:t>. Phys., Vol. </a:t>
            </a:r>
            <a:r>
              <a:rPr lang="en-US" b="1" dirty="0"/>
              <a:t>70</a:t>
            </a:r>
            <a:r>
              <a:rPr lang="en-US" dirty="0"/>
              <a:t>, No.9, 1 May 1979 </a:t>
            </a:r>
          </a:p>
          <a:p>
            <a:r>
              <a:rPr lang="en-US" dirty="0"/>
              <a:t>[2] R Domenikos &amp; E </a:t>
            </a:r>
            <a:r>
              <a:rPr lang="en-US" dirty="0" err="1"/>
              <a:t>Rogdakis</a:t>
            </a:r>
            <a:r>
              <a:rPr lang="en-US" dirty="0"/>
              <a:t>, An Improved Equations of State for Superfluid Helium 4, </a:t>
            </a:r>
            <a:r>
              <a:rPr lang="en-US" dirty="0" err="1"/>
              <a:t>Procedings</a:t>
            </a:r>
            <a:r>
              <a:rPr lang="en-US" dirty="0"/>
              <a:t> ICEC27-ICMC 18</a:t>
            </a:r>
          </a:p>
          <a:p>
            <a:r>
              <a:rPr lang="en-US" dirty="0"/>
              <a:t>[3] E Kim &amp; M Chan, Probable observation of a </a:t>
            </a:r>
            <a:r>
              <a:rPr lang="en-US" dirty="0" err="1"/>
              <a:t>supersolid</a:t>
            </a:r>
            <a:r>
              <a:rPr lang="en-US" dirty="0"/>
              <a:t> helium phase, NATURE, VOL </a:t>
            </a:r>
            <a:r>
              <a:rPr lang="en-US" b="1" dirty="0"/>
              <a:t>427</a:t>
            </a:r>
            <a:r>
              <a:rPr lang="en-US" dirty="0"/>
              <a:t>, 15 JANUARY 2004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30749F-009E-476B-9CAA-9A43A30D3AA1}"/>
              </a:ext>
            </a:extLst>
          </p:cNvPr>
          <p:cNvSpPr txBox="1"/>
          <p:nvPr/>
        </p:nvSpPr>
        <p:spPr>
          <a:xfrm>
            <a:off x="0" y="6228522"/>
            <a:ext cx="121920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6438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33F6FC8-0B5F-4496-8CD2-0500F1382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THANK YOU FOR YOU ATTENTION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323EB10-49FD-43C2-9B87-D97F68C25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000" b="1" u="sng" dirty="0"/>
              <a:t>QUESTIONS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239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123035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2B5EDB3-6230-419F-B47B-A393589D4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n-US" b="1" dirty="0"/>
              <a:t>Current Approaches - Problems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7A49900-3478-4C76-8C6A-4C3EE9147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0234" y="1778346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dirty="0"/>
              <a:t>Physics point of view: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Shadow Wavefunctions – More math intensive, impractical from an engineering perspective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Multi-Particle Coded Solutions for the quantum equations of the particles at each position – too time consuming, too many phenomena might be hidden from the code.</a:t>
            </a:r>
          </a:p>
          <a:p>
            <a:r>
              <a:rPr lang="en-US" sz="2400" dirty="0"/>
              <a:t>Macroscopic Point of view: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Focused at the production of the results using thermodynamics, cannot really provide a microscopical explanation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0" indent="0">
              <a:buNone/>
            </a:pPr>
            <a:r>
              <a:rPr lang="en-US" sz="2400" dirty="0"/>
              <a:t>No theory is yet universally accepted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There is too much knowledge in superfluidity to not draw from it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646465-5576-4F54-A840-AEF75C00C746}"/>
              </a:ext>
            </a:extLst>
          </p:cNvPr>
          <p:cNvSpPr txBox="1"/>
          <p:nvPr/>
        </p:nvSpPr>
        <p:spPr>
          <a:xfrm>
            <a:off x="0" y="6228522"/>
            <a:ext cx="12192000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356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3D8F3B8-9397-4C63-90EE-3315D1975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n-US" b="1" dirty="0"/>
              <a:t>The Proposed Approach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E7734A7-F380-4A79-A343-F59043A5AF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assumption that </a:t>
            </a:r>
            <a:r>
              <a:rPr lang="en-US" dirty="0" err="1"/>
              <a:t>supersolidity</a:t>
            </a:r>
            <a:r>
              <a:rPr lang="en-US" dirty="0"/>
              <a:t> is caused by the </a:t>
            </a:r>
            <a:r>
              <a:rPr lang="en-US" dirty="0" err="1"/>
              <a:t>superflow</a:t>
            </a:r>
            <a:r>
              <a:rPr lang="en-US" dirty="0"/>
              <a:t> of the vacancies formed within the lattice.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Superflow</a:t>
            </a:r>
            <a:r>
              <a:rPr lang="en-US" dirty="0"/>
              <a:t>                   Superfluid                   Bose – Einstein Condensate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Problem: The Vacuum does not have a wavefunction in order to calculate for BE condensation.</a:t>
            </a:r>
          </a:p>
        </p:txBody>
      </p:sp>
      <p:sp>
        <p:nvSpPr>
          <p:cNvPr id="9" name="Βέλος: Δεξιό 8">
            <a:extLst>
              <a:ext uri="{FF2B5EF4-FFF2-40B4-BE49-F238E27FC236}">
                <a16:creationId xmlns:a16="http://schemas.microsoft.com/office/drawing/2014/main" id="{F71E8AE5-83A2-473B-BA87-2A8FEE00174A}"/>
              </a:ext>
            </a:extLst>
          </p:cNvPr>
          <p:cNvSpPr/>
          <p:nvPr/>
        </p:nvSpPr>
        <p:spPr>
          <a:xfrm>
            <a:off x="2597426" y="3294063"/>
            <a:ext cx="1086678" cy="2816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Βέλος: Δεξιό 10">
            <a:extLst>
              <a:ext uri="{FF2B5EF4-FFF2-40B4-BE49-F238E27FC236}">
                <a16:creationId xmlns:a16="http://schemas.microsoft.com/office/drawing/2014/main" id="{39E9A6FE-DBE4-41C0-9F1B-4ABB6473227B}"/>
              </a:ext>
            </a:extLst>
          </p:cNvPr>
          <p:cNvSpPr/>
          <p:nvPr/>
        </p:nvSpPr>
        <p:spPr>
          <a:xfrm>
            <a:off x="5703405" y="3294063"/>
            <a:ext cx="1086678" cy="2816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Βέλος: Κάτω 11">
            <a:extLst>
              <a:ext uri="{FF2B5EF4-FFF2-40B4-BE49-F238E27FC236}">
                <a16:creationId xmlns:a16="http://schemas.microsoft.com/office/drawing/2014/main" id="{D368470B-0B4E-4379-81E8-CB79D4BF4688}"/>
              </a:ext>
            </a:extLst>
          </p:cNvPr>
          <p:cNvSpPr/>
          <p:nvPr/>
        </p:nvSpPr>
        <p:spPr>
          <a:xfrm rot="10800000">
            <a:off x="6096000" y="3532603"/>
            <a:ext cx="238540" cy="7951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D1ABCD3-A830-4BC3-B933-F49604B545D4}"/>
              </a:ext>
            </a:extLst>
          </p:cNvPr>
          <p:cNvSpPr txBox="1"/>
          <p:nvPr/>
        </p:nvSpPr>
        <p:spPr>
          <a:xfrm>
            <a:off x="5522841" y="4263889"/>
            <a:ext cx="14262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London’s Approach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B5B177D-DDB9-44A8-9A53-92641C3BE003}"/>
              </a:ext>
            </a:extLst>
          </p:cNvPr>
          <p:cNvSpPr txBox="1"/>
          <p:nvPr/>
        </p:nvSpPr>
        <p:spPr>
          <a:xfrm>
            <a:off x="0" y="6228522"/>
            <a:ext cx="1219200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008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AB32435-6005-40CC-9AC3-21DFF1D93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n-US" b="1" dirty="0"/>
              <a:t>Explaining the Approach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04AD719-5284-463C-8AB9-BA6500E0D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6729"/>
            <a:ext cx="10515600" cy="462645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vacuum is interpreted as a sum of two opposite wavefunctions</a:t>
            </a:r>
          </a:p>
          <a:p>
            <a:pPr lvl="1"/>
            <a:r>
              <a:rPr lang="en-US" dirty="0"/>
              <a:t>One being the Helium’s atom</a:t>
            </a:r>
          </a:p>
          <a:p>
            <a:pPr lvl="1"/>
            <a:r>
              <a:rPr lang="en-US" dirty="0"/>
              <a:t>The second being a </a:t>
            </a:r>
            <a:r>
              <a:rPr lang="en-US" b="1" u="sng" dirty="0">
                <a:solidFill>
                  <a:schemeClr val="accent2">
                    <a:lumMod val="75000"/>
                  </a:schemeClr>
                </a:solidFill>
              </a:rPr>
              <a:t>hypothetical particle with the exact opposite wave-function</a:t>
            </a:r>
          </a:p>
          <a:p>
            <a:r>
              <a:rPr lang="en-US" dirty="0"/>
              <a:t>A crystal with no imperfections is assumed at this point</a:t>
            </a:r>
          </a:p>
          <a:p>
            <a:pPr marL="0" indent="0">
              <a:buNone/>
            </a:pPr>
            <a:r>
              <a:rPr lang="en-US" dirty="0"/>
              <a:t>The hypothetical particles have the opposite wave-function of the helium particles, therefore:</a:t>
            </a:r>
          </a:p>
          <a:p>
            <a:pPr marL="0" indent="0" algn="ctr">
              <a:buNone/>
            </a:pPr>
            <a:r>
              <a:rPr lang="en-US" dirty="0"/>
              <a:t>Bosons </a:t>
            </a:r>
            <a:r>
              <a:rPr lang="en-US" sz="3600" dirty="0"/>
              <a:t>+</a:t>
            </a:r>
            <a:r>
              <a:rPr lang="en-US" dirty="0"/>
              <a:t> Known Wavefunction </a:t>
            </a:r>
            <a:r>
              <a:rPr lang="en-US" sz="3600" dirty="0"/>
              <a:t>+</a:t>
            </a:r>
            <a:r>
              <a:rPr lang="en-US" dirty="0"/>
              <a:t> Known Potential </a:t>
            </a:r>
          </a:p>
          <a:p>
            <a:pPr marL="0" indent="0" algn="ctr">
              <a:buNone/>
            </a:pPr>
            <a:r>
              <a:rPr lang="en-US" sz="3600" dirty="0"/>
              <a:t>=</a:t>
            </a:r>
          </a:p>
          <a:p>
            <a:pPr marL="0" indent="0" algn="ctr">
              <a:buNone/>
            </a:pPr>
            <a:r>
              <a:rPr lang="en-US" dirty="0"/>
              <a:t>Derivation of the Bose-Einstein Condensation Temperature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ADABDD-B9BA-45F5-8227-01F87AA2960C}"/>
              </a:ext>
            </a:extLst>
          </p:cNvPr>
          <p:cNvSpPr txBox="1"/>
          <p:nvPr/>
        </p:nvSpPr>
        <p:spPr>
          <a:xfrm>
            <a:off x="0" y="6228522"/>
            <a:ext cx="1219200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914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E58CCA5-C961-4B71-92F6-481B1B89FE55}"/>
              </a:ext>
            </a:extLst>
          </p:cNvPr>
          <p:cNvSpPr txBox="1"/>
          <p:nvPr/>
        </p:nvSpPr>
        <p:spPr>
          <a:xfrm>
            <a:off x="0" y="6228522"/>
            <a:ext cx="121920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8B4C7964-6CD6-4520-B795-FEDD3D847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n-US" b="1" dirty="0"/>
              <a:t>Helium as a Quantum Solid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9DD2B80-009E-462E-8D41-8A5B72F8D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To follow the prior method the exact potential at each point of the lattice needs to be known</a:t>
            </a:r>
          </a:p>
          <a:p>
            <a:pPr marL="0" indent="0">
              <a:buNone/>
            </a:pPr>
            <a:r>
              <a:rPr lang="en-US" sz="2400" dirty="0"/>
              <a:t>To find this we make use of the known [1] Lenard-Jones Potential for the helium 4 atom and find the overall potential at each point of the crystal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D5B795AB-2C65-4E5C-89F5-8671171F893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103"/>
          <a:stretch/>
        </p:blipFill>
        <p:spPr>
          <a:xfrm>
            <a:off x="422114" y="3326213"/>
            <a:ext cx="4177182" cy="301571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75B397E-EABD-4C50-8A26-074F91216306}"/>
              </a:ext>
            </a:extLst>
          </p:cNvPr>
          <p:cNvSpPr txBox="1"/>
          <p:nvPr/>
        </p:nvSpPr>
        <p:spPr>
          <a:xfrm>
            <a:off x="2382810" y="6208822"/>
            <a:ext cx="742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Å)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250776-677A-48FF-B128-805826607735}"/>
              </a:ext>
            </a:extLst>
          </p:cNvPr>
          <p:cNvSpPr txBox="1"/>
          <p:nvPr/>
        </p:nvSpPr>
        <p:spPr>
          <a:xfrm>
            <a:off x="5816222" y="3669668"/>
            <a:ext cx="49950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Knowing the potential we calculate the interatomic distance as a function of Temperature, Pressure, and Number of Atoms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B5F7164-B5C7-4A98-B51D-EB623E5FB7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8287" y="4951971"/>
            <a:ext cx="5532062" cy="747035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DDEBD2D4-4278-438C-ABE5-B2F24F45F1EF}"/>
              </a:ext>
            </a:extLst>
          </p:cNvPr>
          <p:cNvSpPr/>
          <p:nvPr/>
        </p:nvSpPr>
        <p:spPr>
          <a:xfrm>
            <a:off x="5362432" y="5364505"/>
            <a:ext cx="411709" cy="2401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556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66E81F60-324F-4558-9C54-6E07CC728A1A}"/>
              </a:ext>
            </a:extLst>
          </p:cNvPr>
          <p:cNvSpPr txBox="1"/>
          <p:nvPr/>
        </p:nvSpPr>
        <p:spPr>
          <a:xfrm>
            <a:off x="0" y="6228522"/>
            <a:ext cx="121920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38E679DF-E7CA-45BD-8E82-42772CA95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1999" cy="1690688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n-US" b="1" dirty="0"/>
              <a:t>Finding the Vacancies in the Lattice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6CB6BE9-6419-46B2-8FCC-38282263DA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finding the vacancies in the crystal we find the number of the aforementioned hypothetical particles that must be assumed.</a:t>
            </a:r>
          </a:p>
          <a:p>
            <a:endParaRPr lang="en-US" dirty="0"/>
          </a:p>
          <a:p>
            <a:r>
              <a:rPr lang="en-US" dirty="0"/>
              <a:t>A Vacancy formation can be due to:</a:t>
            </a:r>
          </a:p>
          <a:p>
            <a:pPr lvl="1"/>
            <a:r>
              <a:rPr lang="en-US" dirty="0"/>
              <a:t>Thermal Excitation</a:t>
            </a:r>
          </a:p>
          <a:p>
            <a:pPr lvl="1"/>
            <a:r>
              <a:rPr lang="en-US" dirty="0"/>
              <a:t>Quantum Tunneling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B2DA89E8-C616-4DE8-9195-10C3957D052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224" b="7013"/>
          <a:stretch/>
        </p:blipFill>
        <p:spPr>
          <a:xfrm>
            <a:off x="6316392" y="2618143"/>
            <a:ext cx="5037407" cy="3979711"/>
          </a:xfrm>
          <a:prstGeom prst="rect">
            <a:avLst/>
          </a:prstGeom>
        </p:spPr>
      </p:pic>
      <p:sp>
        <p:nvSpPr>
          <p:cNvPr id="9" name="Οβάλ 8">
            <a:extLst>
              <a:ext uri="{FF2B5EF4-FFF2-40B4-BE49-F238E27FC236}">
                <a16:creationId xmlns:a16="http://schemas.microsoft.com/office/drawing/2014/main" id="{DE5EAD75-9453-4E06-8111-8857CBF1CF06}"/>
              </a:ext>
            </a:extLst>
          </p:cNvPr>
          <p:cNvSpPr/>
          <p:nvPr/>
        </p:nvSpPr>
        <p:spPr>
          <a:xfrm>
            <a:off x="7673009" y="4479235"/>
            <a:ext cx="331304" cy="3313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Οβάλ 29">
            <a:extLst>
              <a:ext uri="{FF2B5EF4-FFF2-40B4-BE49-F238E27FC236}">
                <a16:creationId xmlns:a16="http://schemas.microsoft.com/office/drawing/2014/main" id="{B6987F2F-C8A8-4C32-BECC-47ADDD6CA205}"/>
              </a:ext>
            </a:extLst>
          </p:cNvPr>
          <p:cNvSpPr/>
          <p:nvPr/>
        </p:nvSpPr>
        <p:spPr>
          <a:xfrm>
            <a:off x="9932507" y="4828341"/>
            <a:ext cx="331304" cy="3313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Γραμμή σύνδεσης: Καμπύλη 19">
            <a:extLst>
              <a:ext uri="{FF2B5EF4-FFF2-40B4-BE49-F238E27FC236}">
                <a16:creationId xmlns:a16="http://schemas.microsoft.com/office/drawing/2014/main" id="{A48CAE0F-6217-41B6-83E3-DF95EA67635B}"/>
              </a:ext>
            </a:extLst>
          </p:cNvPr>
          <p:cNvCxnSpPr>
            <a:cxnSpLocks/>
            <a:stCxn id="9" idx="7"/>
          </p:cNvCxnSpPr>
          <p:nvPr/>
        </p:nvCxnSpPr>
        <p:spPr>
          <a:xfrm rot="16200000" flipH="1">
            <a:off x="8818115" y="3665432"/>
            <a:ext cx="417723" cy="2142365"/>
          </a:xfrm>
          <a:prstGeom prst="curvedConnector4">
            <a:avLst>
              <a:gd name="adj1" fmla="val -200659"/>
              <a:gd name="adj2" fmla="val 91958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Ευθύγραμμο βέλος σύνδεσης 31">
            <a:extLst>
              <a:ext uri="{FF2B5EF4-FFF2-40B4-BE49-F238E27FC236}">
                <a16:creationId xmlns:a16="http://schemas.microsoft.com/office/drawing/2014/main" id="{513E267F-682C-43A2-A550-08A2E04C0F71}"/>
              </a:ext>
            </a:extLst>
          </p:cNvPr>
          <p:cNvCxnSpPr>
            <a:stCxn id="9" idx="5"/>
            <a:endCxn id="30" idx="2"/>
          </p:cNvCxnSpPr>
          <p:nvPr/>
        </p:nvCxnSpPr>
        <p:spPr>
          <a:xfrm>
            <a:off x="7955795" y="4762021"/>
            <a:ext cx="1976712" cy="23197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D93B0499-44E5-45B2-AFD9-9EBF0B6AF3C4}"/>
              </a:ext>
            </a:extLst>
          </p:cNvPr>
          <p:cNvSpPr txBox="1"/>
          <p:nvPr/>
        </p:nvSpPr>
        <p:spPr>
          <a:xfrm>
            <a:off x="8655915" y="6496014"/>
            <a:ext cx="742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Å)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334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E20BD30-E8A1-43D3-911E-D4C243400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583634"/>
          </a:xfrm>
          <a:solidFill>
            <a:srgbClr val="FFB7B7"/>
          </a:solidFill>
        </p:spPr>
        <p:txBody>
          <a:bodyPr/>
          <a:lstStyle/>
          <a:p>
            <a:pPr algn="ctr"/>
            <a:r>
              <a:rPr lang="en-US" dirty="0"/>
              <a:t>Thermodynamic Properties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D2E6BAF-C0D6-45AD-BE90-59789A4030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It is important at this stage to derive some thermodynamic relations for the quantum solid with the vacancies, for later to be able to derive the thermodynamic properties of the </a:t>
            </a:r>
            <a:r>
              <a:rPr lang="en-US" dirty="0" err="1"/>
              <a:t>Supersolid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Heat Capacity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                      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Depending on Temperature, Volume and interatomic distance</a:t>
            </a:r>
          </a:p>
          <a:p>
            <a:pPr marL="0" indent="0">
              <a:buNone/>
            </a:pPr>
            <a:r>
              <a:rPr lang="en-US" dirty="0"/>
              <a:t>Integrated in the equation is the number of vacancies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2DB4B529-48BD-45CB-93C1-1D404CDEAE2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109" r="2141"/>
          <a:stretch/>
        </p:blipFill>
        <p:spPr>
          <a:xfrm>
            <a:off x="1033668" y="4001294"/>
            <a:ext cx="5685480" cy="127307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2EB246C-E18C-47D6-B4F1-4CDB2A6E9283}"/>
              </a:ext>
            </a:extLst>
          </p:cNvPr>
          <p:cNvSpPr txBox="1"/>
          <p:nvPr/>
        </p:nvSpPr>
        <p:spPr>
          <a:xfrm>
            <a:off x="0" y="6228522"/>
            <a:ext cx="12192000" cy="369332"/>
          </a:xfrm>
          <a:prstGeom prst="rect">
            <a:avLst/>
          </a:prstGeom>
          <a:solidFill>
            <a:srgbClr val="FFB7B7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800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AD828E-33E2-448A-9C45-31CE960D0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n-US" b="1" dirty="0"/>
              <a:t>Bose – Einstein Condensation Temperature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25DAB8B-24BD-44E8-A9FC-76FE5A2D8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To find the Bose – Einstein Condensation temperature we use the exact method used in the superfluid [2]. 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B589134D-39F2-4378-A3A2-F57C9DA4753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727" r="24563"/>
          <a:stretch/>
        </p:blipFill>
        <p:spPr>
          <a:xfrm>
            <a:off x="6389572" y="2630085"/>
            <a:ext cx="4964228" cy="422791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6887C43-1C37-4299-A9E2-B4F1E9803B70}"/>
              </a:ext>
            </a:extLst>
          </p:cNvPr>
          <p:cNvSpPr txBox="1"/>
          <p:nvPr/>
        </p:nvSpPr>
        <p:spPr>
          <a:xfrm>
            <a:off x="0" y="6228522"/>
            <a:ext cx="12192000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95F935-6276-4FC9-8A44-849B1585AEFE}"/>
              </a:ext>
            </a:extLst>
          </p:cNvPr>
          <p:cNvSpPr txBox="1"/>
          <p:nvPr/>
        </p:nvSpPr>
        <p:spPr>
          <a:xfrm>
            <a:off x="8871686" y="6228522"/>
            <a:ext cx="1179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 (Pa)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9B3B5B43-CCD4-48C2-896B-FC395AEA5B1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2433"/>
          <a:stretch/>
        </p:blipFill>
        <p:spPr>
          <a:xfrm>
            <a:off x="1130454" y="2816658"/>
            <a:ext cx="4833617" cy="3720964"/>
          </a:xfrm>
          <a:prstGeom prst="rect">
            <a:avLst/>
          </a:prstGeom>
        </p:spPr>
      </p:pic>
      <p:pic>
        <p:nvPicPr>
          <p:cNvPr id="8" name="Εικόνα 7">
            <a:extLst>
              <a:ext uri="{FF2B5EF4-FFF2-40B4-BE49-F238E27FC236}">
                <a16:creationId xmlns:a16="http://schemas.microsoft.com/office/drawing/2014/main" id="{4E187943-7087-485C-874E-B514B336AF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03" t="31018" r="93220" b="34804"/>
          <a:stretch/>
        </p:blipFill>
        <p:spPr>
          <a:xfrm>
            <a:off x="674427" y="3616656"/>
            <a:ext cx="327546" cy="1583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149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99552E1-09DD-4B03-942A-DF182749A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n-US" b="1" dirty="0"/>
              <a:t>Finding the Number of Condensed Particles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04F3363-2A1C-4561-915B-FD97715CF2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Given the width of the wavefunctions and the scaling of the crystal it is safe to assume that each particle can only condense with a neighboring one.</a:t>
            </a:r>
          </a:p>
          <a:p>
            <a:pPr marL="0" indent="0">
              <a:buNone/>
            </a:pPr>
            <a:r>
              <a:rPr lang="en-US" dirty="0"/>
              <a:t>Using the BE Distribution we find the number of particles at the ground state – using the temperature we want and the ground state energy for this temperature and pressure: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B75E339-85A1-4B06-BD30-3B816A2261C0}"/>
              </a:ext>
            </a:extLst>
          </p:cNvPr>
          <p:cNvSpPr txBox="1"/>
          <p:nvPr/>
        </p:nvSpPr>
        <p:spPr>
          <a:xfrm>
            <a:off x="0" y="6228522"/>
            <a:ext cx="12192000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pSp>
        <p:nvGrpSpPr>
          <p:cNvPr id="10" name="Ομάδα 9">
            <a:extLst>
              <a:ext uri="{FF2B5EF4-FFF2-40B4-BE49-F238E27FC236}">
                <a16:creationId xmlns:a16="http://schemas.microsoft.com/office/drawing/2014/main" id="{9AB705CA-82C7-4C74-9FF2-02E2D79FCE5D}"/>
              </a:ext>
            </a:extLst>
          </p:cNvPr>
          <p:cNvGrpSpPr/>
          <p:nvPr/>
        </p:nvGrpSpPr>
        <p:grpSpPr>
          <a:xfrm>
            <a:off x="5532977" y="4032780"/>
            <a:ext cx="3684104" cy="2565074"/>
            <a:chOff x="6785113" y="3732119"/>
            <a:chExt cx="2935661" cy="2269817"/>
          </a:xfrm>
        </p:grpSpPr>
        <p:pic>
          <p:nvPicPr>
            <p:cNvPr id="5" name="Εικόνα 4">
              <a:extLst>
                <a:ext uri="{FF2B5EF4-FFF2-40B4-BE49-F238E27FC236}">
                  <a16:creationId xmlns:a16="http://schemas.microsoft.com/office/drawing/2014/main" id="{DFF183B8-6A1B-4F69-B4A2-089370F676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9011" b="19135"/>
            <a:stretch/>
          </p:blipFill>
          <p:spPr>
            <a:xfrm>
              <a:off x="6785113" y="3732119"/>
              <a:ext cx="2935661" cy="2269817"/>
            </a:xfrm>
            <a:prstGeom prst="rect">
              <a:avLst/>
            </a:prstGeom>
          </p:spPr>
        </p:pic>
        <p:cxnSp>
          <p:nvCxnSpPr>
            <p:cNvPr id="9" name="Ευθεία γραμμή σύνδεσης 8">
              <a:extLst>
                <a:ext uri="{FF2B5EF4-FFF2-40B4-BE49-F238E27FC236}">
                  <a16:creationId xmlns:a16="http://schemas.microsoft.com/office/drawing/2014/main" id="{9F97941B-30FB-4444-B7C3-6953A60E0EC1}"/>
                </a:ext>
              </a:extLst>
            </p:cNvPr>
            <p:cNvCxnSpPr/>
            <p:nvPr/>
          </p:nvCxnSpPr>
          <p:spPr>
            <a:xfrm>
              <a:off x="8163339" y="4240696"/>
              <a:ext cx="0" cy="14179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433CC40C-A53C-4920-836B-0A8CF207770B}"/>
              </a:ext>
            </a:extLst>
          </p:cNvPr>
          <p:cNvSpPr txBox="1"/>
          <p:nvPr/>
        </p:nvSpPr>
        <p:spPr>
          <a:xfrm>
            <a:off x="7187670" y="5863115"/>
            <a:ext cx="374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Tc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2875B22-F014-4A43-B676-A3256790422C}"/>
              </a:ext>
            </a:extLst>
          </p:cNvPr>
          <p:cNvSpPr txBox="1"/>
          <p:nvPr/>
        </p:nvSpPr>
        <p:spPr>
          <a:xfrm>
            <a:off x="7187670" y="6372567"/>
            <a:ext cx="1192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 (K)</a:t>
            </a:r>
          </a:p>
        </p:txBody>
      </p:sp>
    </p:spTree>
    <p:extLst>
      <p:ext uri="{BB962C8B-B14F-4D97-AF65-F5344CB8AC3E}">
        <p14:creationId xmlns:p14="http://schemas.microsoft.com/office/powerpoint/2010/main" val="3847338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870</Words>
  <Application>Microsoft Office PowerPoint</Application>
  <PresentationFormat>Ευρεία οθόνη</PresentationFormat>
  <Paragraphs>88</Paragraphs>
  <Slides>14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Wingdings</vt:lpstr>
      <vt:lpstr>Office Theme</vt:lpstr>
      <vt:lpstr>Presenter: Rafael Domenikos  A Different Approach at Solid and Supersolid Helium 4  National Technical University of Athens</vt:lpstr>
      <vt:lpstr>Current Approaches - Problems</vt:lpstr>
      <vt:lpstr>The Proposed Approach</vt:lpstr>
      <vt:lpstr>Explaining the Approach</vt:lpstr>
      <vt:lpstr>Helium as a Quantum Solid</vt:lpstr>
      <vt:lpstr>Finding the Vacancies in the Lattice</vt:lpstr>
      <vt:lpstr>Thermodynamic Properties</vt:lpstr>
      <vt:lpstr>Bose – Einstein Condensation Temperature</vt:lpstr>
      <vt:lpstr>Finding the Number of Condensed Particles</vt:lpstr>
      <vt:lpstr>Checking the Results</vt:lpstr>
      <vt:lpstr>Conclusions</vt:lpstr>
      <vt:lpstr>Next Steps</vt:lpstr>
      <vt:lpstr>References </vt:lpstr>
      <vt:lpstr>THANK YOU FOR YOU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Different Approach at Solid and Supersolid Helium 4  Presenter: Rafael Domenikos</dc:title>
  <dc:creator>Emy Eleftheriou</dc:creator>
  <cp:lastModifiedBy>Emy Eleftheriou</cp:lastModifiedBy>
  <cp:revision>15</cp:revision>
  <dcterms:created xsi:type="dcterms:W3CDTF">2018-08-31T17:40:57Z</dcterms:created>
  <dcterms:modified xsi:type="dcterms:W3CDTF">2018-09-05T06:48:49Z</dcterms:modified>
</cp:coreProperties>
</file>