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62" r:id="rId2"/>
    <p:sldId id="284" r:id="rId3"/>
    <p:sldId id="280" r:id="rId4"/>
    <p:sldId id="260" r:id="rId5"/>
    <p:sldId id="257" r:id="rId6"/>
    <p:sldId id="259" r:id="rId7"/>
    <p:sldId id="258" r:id="rId8"/>
    <p:sldId id="263" r:id="rId9"/>
    <p:sldId id="281" r:id="rId10"/>
    <p:sldId id="264" r:id="rId11"/>
    <p:sldId id="265" r:id="rId12"/>
    <p:sldId id="266" r:id="rId13"/>
    <p:sldId id="273" r:id="rId14"/>
    <p:sldId id="274" r:id="rId15"/>
    <p:sldId id="267" r:id="rId16"/>
    <p:sldId id="268" r:id="rId17"/>
    <p:sldId id="275" r:id="rId18"/>
    <p:sldId id="276" r:id="rId19"/>
    <p:sldId id="278" r:id="rId20"/>
    <p:sldId id="271" r:id="rId21"/>
    <p:sldId id="277" r:id="rId22"/>
    <p:sldId id="279" r:id="rId23"/>
    <p:sldId id="282" r:id="rId24"/>
    <p:sldId id="286" r:id="rId25"/>
    <p:sldId id="283" r:id="rId26"/>
    <p:sldId id="285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E8282"/>
    <a:srgbClr val="FFCFC5"/>
    <a:srgbClr val="FDB1A9"/>
    <a:srgbClr val="FC8868"/>
    <a:srgbClr val="1BD402"/>
    <a:srgbClr val="1EF002"/>
    <a:srgbClr val="02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41" autoAdjust="0"/>
  </p:normalViewPr>
  <p:slideViewPr>
    <p:cSldViewPr snapToGrid="0">
      <p:cViewPr>
        <p:scale>
          <a:sx n="77" d="100"/>
          <a:sy n="77" d="100"/>
        </p:scale>
        <p:origin x="28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CD903-8A17-4E4C-A218-45356FE3BB80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8A40-A356-452A-8B01-91EEA120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5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8A40-A356-452A-8B01-91EEA1206A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High pressure: 55,000 atmospheres ( = tower of 5000 family-sized saloon cars stacked on a jar of peanut butter)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8A40-A356-452A-8B01-91EEA1206A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1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8A40-A356-452A-8B01-91EEA1206A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1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8A40-A356-452A-8B01-91EEA1206AA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5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8A40-A356-452A-8B01-91EEA1206AA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95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2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6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0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2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0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3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b="24627"/>
          <a:stretch/>
        </p:blipFill>
        <p:spPr>
          <a:xfrm>
            <a:off x="-1057" y="0"/>
            <a:ext cx="12193057" cy="13417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4357" y="-2623"/>
            <a:ext cx="7295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0599F-0B95-467D-92C2-3CF7123BE8D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15B2-12E1-46E4-B1DE-DDB817CF7B6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4" descr="https://upload.wikimedia.org/wikipedia/en/thumb/2/2f/University_of_Oxford.svg/1280px-University_of_Oxford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473" y="6326367"/>
            <a:ext cx="1731527" cy="5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materials.ox.ac.uk/uploads/images/website/oxm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0" y="6346978"/>
            <a:ext cx="2120485" cy="4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03" y="0"/>
            <a:ext cx="1621597" cy="1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5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6srvndarc.shn.e6.com/Images/Imagestore.nsf/all/D1BC585191DBF355802573A200489515?OpenDocu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"/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1" y="2015740"/>
            <a:ext cx="8446718" cy="2387600"/>
          </a:xfrm>
        </p:spPr>
        <p:txBody>
          <a:bodyPr>
            <a:noAutofit/>
          </a:bodyPr>
          <a:lstStyle/>
          <a:p>
            <a:r>
              <a:rPr lang="en-GB" sz="4800" b="1" dirty="0"/>
              <a:t>Manufacture and Characterisation of Bulk MgB</a:t>
            </a:r>
            <a:r>
              <a:rPr lang="en-GB" sz="4800" b="1" baseline="-25000" dirty="0"/>
              <a:t>2</a:t>
            </a:r>
            <a:r>
              <a:rPr lang="en-GB" sz="4800" b="1" dirty="0"/>
              <a:t> Superconductor with High Trapped Field for Biomedical </a:t>
            </a:r>
            <a:r>
              <a:rPr lang="en-GB" sz="4800" b="1" dirty="0" smtClean="0"/>
              <a:t>Applications</a:t>
            </a:r>
            <a:endParaRPr lang="en-GB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1" y="5185775"/>
            <a:ext cx="9144000" cy="1546965"/>
          </a:xfrm>
        </p:spPr>
        <p:txBody>
          <a:bodyPr>
            <a:normAutofit/>
          </a:bodyPr>
          <a:lstStyle/>
          <a:p>
            <a:r>
              <a:rPr lang="en-GB" sz="3500" dirty="0" smtClean="0"/>
              <a:t>Susie Speller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ICEC-ICMC, 4</a:t>
            </a:r>
            <a:r>
              <a:rPr lang="en-GB" baseline="30000" dirty="0" smtClean="0"/>
              <a:t>th</a:t>
            </a:r>
            <a:r>
              <a:rPr lang="en-GB" dirty="0" smtClean="0"/>
              <a:t> September 2018, Oxford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1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Hot Pressing at Element Six</a:t>
            </a:r>
            <a:endParaRPr lang="en-GB" b="1" dirty="0"/>
          </a:p>
        </p:txBody>
      </p:sp>
      <p:pic>
        <p:nvPicPr>
          <p:cNvPr id="4" name="Picture 4" descr="click to 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221" y="3468323"/>
            <a:ext cx="3778576" cy="26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:\Marketing\Events\Site openings\GIC 2013\Photography &amp; Filming\photos\HAB_8082.jpg"/>
          <p:cNvPicPr>
            <a:picLocks noChangeAspect="1" noChangeArrowheads="1"/>
          </p:cNvPicPr>
          <p:nvPr/>
        </p:nvPicPr>
        <p:blipFill rotWithShape="1">
          <a:blip r:embed="rId5"/>
          <a:srcRect l="13929" t="16632"/>
          <a:stretch/>
        </p:blipFill>
        <p:spPr bwMode="auto">
          <a:xfrm>
            <a:off x="313149" y="1521444"/>
            <a:ext cx="3180326" cy="46288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4357" y="6356540"/>
            <a:ext cx="448872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GB" sz="2400" kern="0" dirty="0" smtClean="0"/>
              <a:t>R&amp;D presses at E6 GIC, Harwell UK</a:t>
            </a:r>
          </a:p>
        </p:txBody>
      </p:sp>
      <p:pic>
        <p:nvPicPr>
          <p:cNvPr id="10" name="Picture 2" descr="Image result for element si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12" y="6181175"/>
            <a:ext cx="1807678" cy="7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58433" y="1728592"/>
            <a:ext cx="7553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Industrial scale R &amp; D presses at E6 Global Innovation Centre, Harwell.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High Pressure - High Temperature (HPHT) processing of large bulk samples under extreme conditions.</a:t>
            </a:r>
            <a:endParaRPr lang="en-GB" sz="2400" dirty="0">
              <a:solidFill>
                <a:srgbClr val="00206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276"/>
              </p:ext>
            </p:extLst>
          </p:nvPr>
        </p:nvGraphicFramePr>
        <p:xfrm>
          <a:off x="7687542" y="4183453"/>
          <a:ext cx="4211488" cy="1737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05744">
                  <a:extLst>
                    <a:ext uri="{9D8B030D-6E8A-4147-A177-3AD203B41FA5}">
                      <a16:colId xmlns:a16="http://schemas.microsoft.com/office/drawing/2014/main" val="3923107940"/>
                    </a:ext>
                  </a:extLst>
                </a:gridCol>
                <a:gridCol w="2105744">
                  <a:extLst>
                    <a:ext uri="{9D8B030D-6E8A-4147-A177-3AD203B41FA5}">
                      <a16:colId xmlns:a16="http://schemas.microsoft.com/office/drawing/2014/main" val="688939063"/>
                    </a:ext>
                  </a:extLst>
                </a:gridCol>
              </a:tblGrid>
              <a:tr h="78938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002060"/>
                          </a:solidFill>
                        </a:rPr>
                        <a:t>Temperature</a:t>
                      </a:r>
                      <a:endParaRPr lang="en-GB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002060"/>
                          </a:solidFill>
                        </a:rPr>
                        <a:t>900-1500</a:t>
                      </a:r>
                      <a:r>
                        <a:rPr lang="en-GB" sz="24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2400" b="0" baseline="30000" dirty="0" err="1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GB" sz="2400" b="0" baseline="0" dirty="0" err="1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GB" sz="2400" b="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2400" b="0" baseline="0" dirty="0" smtClean="0">
                          <a:solidFill>
                            <a:srgbClr val="002060"/>
                          </a:solidFill>
                        </a:rPr>
                        <a:t>(T1&lt;T2&lt;T3)</a:t>
                      </a:r>
                      <a:endParaRPr lang="en-GB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29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002060"/>
                          </a:solidFill>
                        </a:rPr>
                        <a:t>Pressure</a:t>
                      </a:r>
                      <a:endParaRPr lang="en-GB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002060"/>
                          </a:solidFill>
                        </a:rPr>
                        <a:t>4-8 </a:t>
                      </a:r>
                      <a:r>
                        <a:rPr lang="en-GB" sz="2400" b="0" dirty="0" err="1" smtClean="0">
                          <a:solidFill>
                            <a:srgbClr val="002060"/>
                          </a:solidFill>
                        </a:rPr>
                        <a:t>GPa</a:t>
                      </a:r>
                      <a:endParaRPr lang="en-GB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04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002060"/>
                          </a:solidFill>
                        </a:rPr>
                        <a:t>Time</a:t>
                      </a:r>
                      <a:endParaRPr lang="en-GB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rgbClr val="002060"/>
                          </a:solidFill>
                        </a:rPr>
                        <a:t>5-25 </a:t>
                      </a:r>
                      <a:r>
                        <a:rPr lang="en-GB" sz="2400" b="0" dirty="0" err="1" smtClean="0">
                          <a:solidFill>
                            <a:srgbClr val="002060"/>
                          </a:solidFill>
                        </a:rPr>
                        <a:t>mins</a:t>
                      </a:r>
                      <a:endParaRPr lang="en-GB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4358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87542" y="3682652"/>
            <a:ext cx="297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Processing Conditions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1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5883" y="2373879"/>
            <a:ext cx="6139296" cy="4013846"/>
            <a:chOff x="5400130" y="2188366"/>
            <a:chExt cx="6139296" cy="401384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0130" y="2188366"/>
              <a:ext cx="6139296" cy="401384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407932" y="2224610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B0F0"/>
                  </a:solidFill>
                </a:rPr>
                <a:t>●</a:t>
              </a:r>
              <a:endParaRPr lang="en-GB" sz="2400" dirty="0">
                <a:solidFill>
                  <a:srgbClr val="00B0F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13907" y="2620318"/>
              <a:ext cx="294498" cy="47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1BD402"/>
                  </a:solidFill>
                </a:rPr>
                <a:t>*</a:t>
              </a:r>
              <a:endParaRPr lang="en-GB" sz="2400" dirty="0">
                <a:solidFill>
                  <a:srgbClr val="1BD402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16749" y="2850828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o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79880" y="2277627"/>
              <a:ext cx="750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MgB</a:t>
              </a:r>
              <a:r>
                <a:rPr lang="en-GB" sz="2000" baseline="-25000" dirty="0" smtClean="0"/>
                <a:t>2</a:t>
              </a:r>
              <a:endParaRPr lang="en-GB" sz="2000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79880" y="2598882"/>
              <a:ext cx="750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MgB</a:t>
              </a:r>
              <a:r>
                <a:rPr lang="en-GB" sz="2000" baseline="-25000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93658" y="2903224"/>
              <a:ext cx="694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/>
                <a:t>MgO</a:t>
              </a:r>
              <a:endParaRPr lang="en-GB" sz="2000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Typical Microstructure</a:t>
            </a:r>
            <a:endParaRPr lang="en-GB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6769349" y="1386448"/>
            <a:ext cx="4837024" cy="5551074"/>
            <a:chOff x="75897" y="1399155"/>
            <a:chExt cx="4837024" cy="5551074"/>
          </a:xfrm>
        </p:grpSpPr>
        <p:grpSp>
          <p:nvGrpSpPr>
            <p:cNvPr id="17" name="Group 16"/>
            <p:cNvGrpSpPr/>
            <p:nvPr/>
          </p:nvGrpSpPr>
          <p:grpSpPr>
            <a:xfrm>
              <a:off x="102852" y="4072000"/>
              <a:ext cx="3598372" cy="2878229"/>
              <a:chOff x="4179776" y="1345495"/>
              <a:chExt cx="3598372" cy="2878229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4" cstate="print"/>
              <a:srcRect l="13240" t="3821" r="13363" b="7337"/>
              <a:stretch/>
            </p:blipFill>
            <p:spPr bwMode="auto">
              <a:xfrm>
                <a:off x="4179776" y="1345495"/>
                <a:ext cx="3598372" cy="2693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179776" y="3845421"/>
                <a:ext cx="1672384" cy="1936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246796" y="3930610"/>
                <a:ext cx="1538344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flipH="1">
                <a:off x="4610889" y="3854392"/>
                <a:ext cx="849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5 </a:t>
                </a:r>
                <a:r>
                  <a:rPr lang="en-GB" dirty="0" smtClean="0">
                    <a:latin typeface="Symbol" panose="05050102010706020507" pitchFamily="18" charset="2"/>
                  </a:rPr>
                  <a:t>m</a:t>
                </a:r>
                <a:r>
                  <a:rPr lang="en-GB" dirty="0" smtClean="0"/>
                  <a:t>m</a:t>
                </a:r>
                <a:endParaRPr lang="en-GB" dirty="0"/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8" t="3903" r="12863" b="7218"/>
            <a:stretch/>
          </p:blipFill>
          <p:spPr bwMode="auto">
            <a:xfrm>
              <a:off x="75897" y="1399158"/>
              <a:ext cx="3625327" cy="270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03853" y="1399155"/>
              <a:ext cx="1499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BSE image</a:t>
              </a:r>
              <a:endParaRPr lang="en-GB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897" y="4111348"/>
              <a:ext cx="2158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EDX phase map</a:t>
              </a:r>
              <a:endParaRPr lang="en-GB" sz="2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46395" y="4733366"/>
              <a:ext cx="216000" cy="216000"/>
            </a:xfrm>
            <a:prstGeom prst="rect">
              <a:avLst/>
            </a:prstGeom>
            <a:solidFill>
              <a:srgbClr val="02D9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62395" y="4641311"/>
              <a:ext cx="750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MgB</a:t>
              </a:r>
              <a:r>
                <a:rPr lang="en-GB" sz="2000" baseline="-25000" dirty="0" smtClean="0"/>
                <a:t>2</a:t>
              </a:r>
              <a:endParaRPr lang="en-GB" sz="2000" baseline="-25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46395" y="5225531"/>
              <a:ext cx="216000" cy="216000"/>
            </a:xfrm>
            <a:prstGeom prst="rect">
              <a:avLst/>
            </a:prstGeom>
            <a:solidFill>
              <a:srgbClr val="1EF00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62395" y="5133476"/>
              <a:ext cx="750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MgB</a:t>
              </a:r>
              <a:r>
                <a:rPr lang="en-GB" sz="2000" baseline="-25000" dirty="0"/>
                <a:t>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46395" y="5717696"/>
              <a:ext cx="216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62395" y="5625641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/>
                <a:t>MgO</a:t>
              </a:r>
              <a:endParaRPr lang="en-GB" sz="2000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46395" y="1510067"/>
              <a:ext cx="750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MgB</a:t>
              </a:r>
              <a:r>
                <a:rPr lang="en-GB" sz="2000" baseline="-25000" dirty="0" smtClean="0"/>
                <a:t>2</a:t>
              </a:r>
              <a:endParaRPr lang="en-GB" sz="2000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91472" y="2260315"/>
              <a:ext cx="921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MgB</a:t>
              </a:r>
              <a:r>
                <a:rPr lang="en-GB" sz="2000" baseline="-25000" dirty="0" smtClean="0"/>
                <a:t>4 </a:t>
              </a:r>
              <a:endParaRPr lang="en-GB" sz="20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5503" y="3010563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/>
                <a:t>MgO</a:t>
              </a:r>
              <a:endParaRPr lang="en-GB" sz="2000" dirty="0" smtClean="0"/>
            </a:p>
          </p:txBody>
        </p:sp>
        <p:cxnSp>
          <p:nvCxnSpPr>
            <p:cNvPr id="30" name="Straight Arrow Connector 29"/>
            <p:cNvCxnSpPr>
              <a:stCxn id="26" idx="1"/>
            </p:cNvCxnSpPr>
            <p:nvPr/>
          </p:nvCxnSpPr>
          <p:spPr>
            <a:xfrm flipH="1">
              <a:off x="2323652" y="1710122"/>
              <a:ext cx="1622743" cy="23514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7" idx="1"/>
            </p:cNvCxnSpPr>
            <p:nvPr/>
          </p:nvCxnSpPr>
          <p:spPr>
            <a:xfrm flipH="1">
              <a:off x="1484556" y="2460370"/>
              <a:ext cx="2506916" cy="49110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8" idx="1"/>
            </p:cNvCxnSpPr>
            <p:nvPr/>
          </p:nvCxnSpPr>
          <p:spPr>
            <a:xfrm flipH="1">
              <a:off x="1613647" y="3210618"/>
              <a:ext cx="2421856" cy="1522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604000" y="1739451"/>
            <a:ext cx="298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X-ray Diffraction (XRD)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70069" y="47034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BD402"/>
                </a:solidFill>
              </a:rPr>
              <a:t>*</a:t>
            </a:r>
            <a:endParaRPr lang="en-GB" sz="2400" dirty="0">
              <a:solidFill>
                <a:srgbClr val="1BD402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334516" y="2212570"/>
            <a:ext cx="4289686" cy="3244655"/>
            <a:chOff x="6820170" y="2091038"/>
            <a:chExt cx="4289686" cy="3244655"/>
          </a:xfrm>
        </p:grpSpPr>
        <p:sp>
          <p:nvSpPr>
            <p:cNvPr id="50" name="TextBox 49"/>
            <p:cNvSpPr txBox="1"/>
            <p:nvPr/>
          </p:nvSpPr>
          <p:spPr>
            <a:xfrm>
              <a:off x="6820170" y="487402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B0F0"/>
                  </a:solidFill>
                </a:rPr>
                <a:t>●</a:t>
              </a:r>
              <a:endParaRPr lang="en-GB" sz="2400" dirty="0">
                <a:solidFill>
                  <a:srgbClr val="00B0F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83342" y="2597873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B0F0"/>
                  </a:solidFill>
                </a:rPr>
                <a:t>●</a:t>
              </a:r>
              <a:endParaRPr lang="en-GB" sz="2400" dirty="0">
                <a:solidFill>
                  <a:srgbClr val="00B0F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739242" y="209103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B0F0"/>
                  </a:solidFill>
                </a:rPr>
                <a:t>●</a:t>
              </a:r>
              <a:endParaRPr lang="en-GB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982677" y="5122030"/>
            <a:ext cx="30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73821" y="50938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BD402"/>
                </a:solidFill>
              </a:rPr>
              <a:t>*</a:t>
            </a:r>
            <a:endParaRPr lang="en-GB" sz="2400" dirty="0">
              <a:solidFill>
                <a:srgbClr val="1BD40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01793" y="50458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BD402"/>
                </a:solidFill>
              </a:rPr>
              <a:t>*</a:t>
            </a:r>
            <a:endParaRPr lang="en-GB" sz="2400" dirty="0">
              <a:solidFill>
                <a:srgbClr val="1BD4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Microstructural Refinement</a:t>
            </a:r>
            <a:endParaRPr lang="en-GB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7574" y="2200415"/>
            <a:ext cx="11967432" cy="2742801"/>
            <a:chOff x="67233" y="2186968"/>
            <a:chExt cx="11967432" cy="2742801"/>
          </a:xfrm>
        </p:grpSpPr>
        <p:grpSp>
          <p:nvGrpSpPr>
            <p:cNvPr id="19" name="Group 18"/>
            <p:cNvGrpSpPr/>
            <p:nvPr/>
          </p:nvGrpSpPr>
          <p:grpSpPr>
            <a:xfrm>
              <a:off x="67233" y="2191871"/>
              <a:ext cx="2971538" cy="2689013"/>
              <a:chOff x="231048" y="2397476"/>
              <a:chExt cx="2658874" cy="227929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11" t="-534" r="-345" b="10085"/>
              <a:stretch/>
            </p:blipFill>
            <p:spPr>
              <a:xfrm>
                <a:off x="231048" y="2397476"/>
                <a:ext cx="2658874" cy="227929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368486" y="4307443"/>
                <a:ext cx="774000" cy="369332"/>
                <a:chOff x="454211" y="5067300"/>
                <a:chExt cx="774000" cy="36933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23875" y="5067300"/>
                  <a:ext cx="6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chemeClr val="bg1"/>
                      </a:solidFill>
                    </a:rPr>
                    <a:t>5 </a:t>
                  </a:r>
                  <a:r>
                    <a:rPr lang="en-GB" dirty="0" smtClean="0">
                      <a:solidFill>
                        <a:schemeClr val="bg1"/>
                      </a:solidFill>
                      <a:latin typeface="Symbol" panose="05050102010706020507" pitchFamily="18" charset="2"/>
                    </a:rPr>
                    <a:t>m</a:t>
                  </a:r>
                  <a:r>
                    <a:rPr lang="en-GB" dirty="0" smtClean="0">
                      <a:solidFill>
                        <a:schemeClr val="bg1"/>
                      </a:solidFill>
                    </a:rPr>
                    <a:t>m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54211" y="5109882"/>
                  <a:ext cx="77400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37"/>
            <p:cNvGrpSpPr/>
            <p:nvPr/>
          </p:nvGrpSpPr>
          <p:grpSpPr>
            <a:xfrm>
              <a:off x="3107245" y="2190521"/>
              <a:ext cx="2956509" cy="2739248"/>
              <a:chOff x="2912124" y="2245495"/>
              <a:chExt cx="2645427" cy="232188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756" b="10088"/>
              <a:stretch/>
            </p:blipFill>
            <p:spPr>
              <a:xfrm>
                <a:off x="2912124" y="2245495"/>
                <a:ext cx="2645427" cy="2279918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3015886" y="4198044"/>
                <a:ext cx="774000" cy="369332"/>
                <a:chOff x="454211" y="5067300"/>
                <a:chExt cx="774000" cy="369332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523875" y="5067300"/>
                  <a:ext cx="6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chemeClr val="bg1"/>
                      </a:solidFill>
                    </a:rPr>
                    <a:t>5 </a:t>
                  </a:r>
                  <a:r>
                    <a:rPr lang="en-GB" dirty="0" smtClean="0">
                      <a:solidFill>
                        <a:schemeClr val="bg1"/>
                      </a:solidFill>
                      <a:latin typeface="Symbol" panose="05050102010706020507" pitchFamily="18" charset="2"/>
                    </a:rPr>
                    <a:t>m</a:t>
                  </a:r>
                  <a:r>
                    <a:rPr lang="en-GB" dirty="0" smtClean="0">
                      <a:solidFill>
                        <a:schemeClr val="bg1"/>
                      </a:solidFill>
                    </a:rPr>
                    <a:t>m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54211" y="5109882"/>
                  <a:ext cx="77400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/>
            <p:cNvGrpSpPr/>
            <p:nvPr/>
          </p:nvGrpSpPr>
          <p:grpSpPr>
            <a:xfrm>
              <a:off x="6134859" y="2191501"/>
              <a:ext cx="2932305" cy="2689742"/>
              <a:chOff x="5652960" y="2245495"/>
              <a:chExt cx="2623770" cy="227991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2396" b="10088"/>
              <a:stretch/>
            </p:blipFill>
            <p:spPr>
              <a:xfrm>
                <a:off x="5652960" y="2245495"/>
                <a:ext cx="2623770" cy="2279918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5731266" y="4155462"/>
                <a:ext cx="774000" cy="369332"/>
                <a:chOff x="454211" y="5067300"/>
                <a:chExt cx="774000" cy="369332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23875" y="5067300"/>
                  <a:ext cx="6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chemeClr val="bg1"/>
                      </a:solidFill>
                    </a:rPr>
                    <a:t>5 </a:t>
                  </a:r>
                  <a:r>
                    <a:rPr lang="en-GB" dirty="0" smtClean="0">
                      <a:solidFill>
                        <a:schemeClr val="bg1"/>
                      </a:solidFill>
                      <a:latin typeface="Symbol" panose="05050102010706020507" pitchFamily="18" charset="2"/>
                    </a:rPr>
                    <a:t>m</a:t>
                  </a:r>
                  <a:r>
                    <a:rPr lang="en-GB" dirty="0" smtClean="0">
                      <a:solidFill>
                        <a:schemeClr val="bg1"/>
                      </a:solidFill>
                    </a:rPr>
                    <a:t>m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54211" y="5109882"/>
                  <a:ext cx="77400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/>
            <p:cNvGrpSpPr/>
            <p:nvPr/>
          </p:nvGrpSpPr>
          <p:grpSpPr>
            <a:xfrm>
              <a:off x="9138269" y="2186968"/>
              <a:ext cx="2896396" cy="2689013"/>
              <a:chOff x="9283699" y="2357894"/>
              <a:chExt cx="2591638" cy="227929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9" t="534" r="6059" b="9018"/>
              <a:stretch/>
            </p:blipFill>
            <p:spPr>
              <a:xfrm>
                <a:off x="9283699" y="2357894"/>
                <a:ext cx="2591638" cy="227929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9316056" y="4240626"/>
                <a:ext cx="774000" cy="369332"/>
                <a:chOff x="454211" y="5067300"/>
                <a:chExt cx="774000" cy="369332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523875" y="5067300"/>
                  <a:ext cx="6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chemeClr val="bg1"/>
                      </a:solidFill>
                    </a:rPr>
                    <a:t>5 </a:t>
                  </a:r>
                  <a:r>
                    <a:rPr lang="en-GB" dirty="0" smtClean="0">
                      <a:solidFill>
                        <a:schemeClr val="bg1"/>
                      </a:solidFill>
                      <a:latin typeface="Symbol" panose="05050102010706020507" pitchFamily="18" charset="2"/>
                    </a:rPr>
                    <a:t>m</a:t>
                  </a:r>
                  <a:r>
                    <a:rPr lang="en-GB" dirty="0" smtClean="0">
                      <a:solidFill>
                        <a:schemeClr val="bg1"/>
                      </a:solidFill>
                    </a:rPr>
                    <a:t>m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54211" y="5109882"/>
                  <a:ext cx="77400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" name="TextBox 39"/>
          <p:cNvSpPr txBox="1"/>
          <p:nvPr/>
        </p:nvSpPr>
        <p:spPr>
          <a:xfrm>
            <a:off x="261174" y="1613647"/>
            <a:ext cx="8820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Backscattered Electron Micrographs of Element Six HPHT for 15 </a:t>
            </a:r>
            <a:r>
              <a:rPr lang="en-GB" sz="2400" dirty="0" err="1" smtClean="0">
                <a:solidFill>
                  <a:srgbClr val="002060"/>
                </a:solidFill>
              </a:rPr>
              <a:t>mins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372417" y="5499847"/>
            <a:ext cx="9095208" cy="349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65175" y="5083921"/>
            <a:ext cx="474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Increasing Pressing Temperature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65175" y="5944437"/>
            <a:ext cx="474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Increasing Grain Size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8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</a:t>
            </a:r>
            <a:r>
              <a:rPr lang="en-GB" b="1" baseline="-25000" dirty="0" smtClean="0"/>
              <a:t>c</a:t>
            </a:r>
            <a:r>
              <a:rPr lang="en-GB" b="1" dirty="0" smtClean="0"/>
              <a:t> Measurements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t="15609" r="55675" b="63347"/>
          <a:stretch/>
        </p:blipFill>
        <p:spPr>
          <a:xfrm>
            <a:off x="8235836" y="1415903"/>
            <a:ext cx="1531345" cy="14432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10007280" y="1897692"/>
            <a:ext cx="188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T1 &lt; T2 &lt; T3</a:t>
            </a:r>
            <a:endParaRPr lang="en-GB" sz="2400" dirty="0"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70907" y="1550183"/>
            <a:ext cx="7630601" cy="5261471"/>
            <a:chOff x="2219077" y="1440190"/>
            <a:chExt cx="7630601" cy="52614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4"/>
            <a:stretch/>
          </p:blipFill>
          <p:spPr>
            <a:xfrm>
              <a:off x="2219077" y="1440190"/>
              <a:ext cx="7630601" cy="52614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6" t="8836" r="8983" b="6506"/>
            <a:stretch/>
          </p:blipFill>
          <p:spPr>
            <a:xfrm>
              <a:off x="3822854" y="1861852"/>
              <a:ext cx="3626616" cy="27982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921128" y="5299114"/>
              <a:ext cx="1057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5 </a:t>
              </a:r>
              <a:r>
                <a:rPr lang="en-GB" sz="2000" dirty="0" err="1" smtClean="0"/>
                <a:t>mT</a:t>
              </a:r>
              <a:endParaRPr lang="en-GB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67387" y="3958225"/>
            <a:ext cx="364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</a:t>
            </a:r>
            <a:r>
              <a:rPr lang="en-GB" sz="2400" baseline="-25000" dirty="0" smtClean="0">
                <a:solidFill>
                  <a:srgbClr val="002060"/>
                </a:solidFill>
              </a:rPr>
              <a:t>c </a:t>
            </a:r>
            <a:r>
              <a:rPr lang="en-GB" sz="2400" dirty="0" smtClean="0">
                <a:solidFill>
                  <a:srgbClr val="002060"/>
                </a:solidFill>
              </a:rPr>
              <a:t>very close to optimum value of 39 K.</a:t>
            </a:r>
            <a:endParaRPr lang="en-GB" sz="2400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0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Hysteresis Loops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86381" y="1883884"/>
            <a:ext cx="38344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All samples show hysteresis loops typical of polycrystalline type II superconductors with bulk pinning and well-connected grains.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Decreasing processing temperature increases size of hysteresis loop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2" y="925416"/>
            <a:ext cx="7752616" cy="5932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8898" y="5434310"/>
            <a:ext cx="891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 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673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J</a:t>
            </a:r>
            <a:r>
              <a:rPr lang="en-GB" b="1" baseline="-25000" dirty="0" err="1" smtClean="0"/>
              <a:t>c</a:t>
            </a:r>
            <a:r>
              <a:rPr lang="en-GB" b="1" dirty="0" smtClean="0"/>
              <a:t>(B) performance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9" y="1544120"/>
            <a:ext cx="5761646" cy="43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01" y="1544120"/>
            <a:ext cx="5761646" cy="432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2506" y="1894901"/>
            <a:ext cx="1101687" cy="99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23078" y="1894901"/>
            <a:ext cx="1101687" cy="99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0" t="13402" r="15769" b="65242"/>
          <a:stretch/>
        </p:blipFill>
        <p:spPr>
          <a:xfrm>
            <a:off x="4702455" y="1894901"/>
            <a:ext cx="1246654" cy="1266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0" t="13402" r="15369" b="65242"/>
          <a:stretch/>
        </p:blipFill>
        <p:spPr>
          <a:xfrm>
            <a:off x="10113759" y="1894901"/>
            <a:ext cx="1277683" cy="12669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4361" y="1566154"/>
            <a:ext cx="676112" cy="251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847951" y="1605592"/>
            <a:ext cx="676112" cy="251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95910" y="1469724"/>
            <a:ext cx="108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At 20 K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9681" y="1457198"/>
            <a:ext cx="108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At 27 K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7395" y="4661673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T1&lt;T2&lt;T3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215221" y="6013274"/>
            <a:ext cx="6308842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Lower processing temperatures → smaller grains → better </a:t>
            </a:r>
            <a:r>
              <a:rPr lang="en-GB" sz="2400" dirty="0" err="1" smtClean="0">
                <a:solidFill>
                  <a:schemeClr val="bg1"/>
                </a:solidFill>
              </a:rPr>
              <a:t>J</a:t>
            </a:r>
            <a:r>
              <a:rPr lang="en-GB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GB" sz="2400" dirty="0" smtClean="0">
                <a:solidFill>
                  <a:schemeClr val="bg1"/>
                </a:solidFill>
              </a:rPr>
              <a:t>(B) performance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0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Powder Modifications</a:t>
            </a:r>
            <a:endParaRPr lang="en-GB" b="1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931" y="2646745"/>
            <a:ext cx="2706859" cy="279830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077" y="2655746"/>
            <a:ext cx="3497945" cy="2789728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7429989" y="1693514"/>
            <a:ext cx="374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Field-Assisted Sintering Technology (FAST)*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51789" y="1914206"/>
            <a:ext cx="3192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High energy Ball Milling 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(BM)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285683" y="3224272"/>
            <a:ext cx="8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 MPa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6210016" y="6488668"/>
            <a:ext cx="428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</a:t>
            </a:r>
            <a:r>
              <a:rPr lang="en-GB" dirty="0" err="1" smtClean="0"/>
              <a:t>Guillon</a:t>
            </a:r>
            <a:r>
              <a:rPr lang="en-GB" dirty="0" smtClean="0"/>
              <a:t> et al,</a:t>
            </a:r>
            <a:r>
              <a:rPr lang="en-GB" dirty="0"/>
              <a:t> </a:t>
            </a:r>
            <a:r>
              <a:rPr lang="en-GB" dirty="0" smtClean="0"/>
              <a:t>Adv. Eng. Mat. </a:t>
            </a:r>
            <a:r>
              <a:rPr lang="en-GB" dirty="0"/>
              <a:t>2014, </a:t>
            </a:r>
            <a:r>
              <a:rPr lang="en-GB" dirty="0" smtClean="0"/>
              <a:t>16, 830 </a:t>
            </a:r>
            <a:endParaRPr lang="en-GB" dirty="0"/>
          </a:p>
        </p:txBody>
      </p:sp>
      <p:sp>
        <p:nvSpPr>
          <p:cNvPr id="90" name="Rounded Rectangle 89"/>
          <p:cNvSpPr/>
          <p:nvPr/>
        </p:nvSpPr>
        <p:spPr>
          <a:xfrm>
            <a:off x="613775" y="2491393"/>
            <a:ext cx="2225739" cy="8785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 Commercial MgB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Powder</a:t>
            </a:r>
            <a:endParaRPr lang="en-GB" sz="2400" dirty="0"/>
          </a:p>
        </p:txBody>
      </p:sp>
      <p:sp>
        <p:nvSpPr>
          <p:cNvPr id="91" name="Rounded Rectangle 90"/>
          <p:cNvSpPr/>
          <p:nvPr/>
        </p:nvSpPr>
        <p:spPr>
          <a:xfrm>
            <a:off x="726511" y="4453522"/>
            <a:ext cx="2113004" cy="991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 0.5-10 </a:t>
            </a:r>
            <a:r>
              <a:rPr lang="en-GB" sz="2400" dirty="0" err="1" smtClean="0"/>
              <a:t>wt</a:t>
            </a:r>
            <a:r>
              <a:rPr lang="en-GB" sz="2400" dirty="0"/>
              <a:t> </a:t>
            </a:r>
            <a:r>
              <a:rPr lang="en-GB" sz="2400" dirty="0" smtClean="0"/>
              <a:t>% </a:t>
            </a:r>
            <a:endParaRPr lang="en-GB" sz="2400" dirty="0"/>
          </a:p>
          <a:p>
            <a:pPr algn="ctr"/>
            <a:r>
              <a:rPr lang="en-GB" sz="2400" dirty="0" smtClean="0"/>
              <a:t>Y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 powder</a:t>
            </a:r>
          </a:p>
          <a:p>
            <a:pPr algn="ctr"/>
            <a:r>
              <a:rPr lang="en-GB" sz="2400" dirty="0" smtClean="0"/>
              <a:t>additions</a:t>
            </a:r>
          </a:p>
        </p:txBody>
      </p:sp>
      <p:sp>
        <p:nvSpPr>
          <p:cNvPr id="92" name="Right Arrow 91"/>
          <p:cNvSpPr/>
          <p:nvPr/>
        </p:nvSpPr>
        <p:spPr>
          <a:xfrm rot="1114960">
            <a:off x="2966506" y="3269281"/>
            <a:ext cx="675603" cy="279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ight Arrow 92"/>
          <p:cNvSpPr/>
          <p:nvPr/>
        </p:nvSpPr>
        <p:spPr>
          <a:xfrm>
            <a:off x="6858524" y="3883060"/>
            <a:ext cx="675603" cy="350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ight Arrow 94"/>
          <p:cNvSpPr/>
          <p:nvPr/>
        </p:nvSpPr>
        <p:spPr>
          <a:xfrm rot="20485040" flipV="1">
            <a:off x="2930733" y="4159992"/>
            <a:ext cx="675603" cy="279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4448383" y="5612323"/>
            <a:ext cx="1522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0-12 hours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39407" y="5567211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5, 30 </a:t>
            </a:r>
            <a:r>
              <a:rPr lang="en-GB" sz="2400" dirty="0" err="1" smtClean="0">
                <a:solidFill>
                  <a:srgbClr val="002060"/>
                </a:solidFill>
              </a:rPr>
              <a:t>mins</a:t>
            </a:r>
            <a:r>
              <a:rPr lang="en-GB" sz="2400" dirty="0" smtClean="0">
                <a:solidFill>
                  <a:srgbClr val="002060"/>
                </a:solidFill>
              </a:rPr>
              <a:t>, 950-1150 </a:t>
            </a:r>
            <a:r>
              <a:rPr lang="en-GB" sz="2400" baseline="30000" dirty="0" err="1" smtClean="0">
                <a:solidFill>
                  <a:srgbClr val="002060"/>
                </a:solidFill>
              </a:rPr>
              <a:t>o</a:t>
            </a:r>
            <a:r>
              <a:rPr lang="en-GB" sz="2400" dirty="0" err="1" smtClean="0">
                <a:solidFill>
                  <a:srgbClr val="002060"/>
                </a:solidFill>
              </a:rPr>
              <a:t>C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5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Effect of Milling on Powders</a:t>
            </a:r>
            <a:endParaRPr lang="en-GB" b="1" dirty="0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r="6426" b="5906"/>
          <a:stretch/>
        </p:blipFill>
        <p:spPr>
          <a:xfrm>
            <a:off x="6563637" y="1840276"/>
            <a:ext cx="5301531" cy="394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7358" y="231354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MgB</a:t>
            </a:r>
            <a:r>
              <a:rPr lang="en-GB" sz="2400" baseline="-25000" dirty="0" smtClean="0"/>
              <a:t>2</a:t>
            </a:r>
            <a:endParaRPr lang="en-GB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7315201" y="4559474"/>
            <a:ext cx="914400" cy="31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Y</a:t>
            </a:r>
            <a:r>
              <a:rPr lang="en-GB" sz="2400" baseline="-25000" dirty="0" smtClean="0">
                <a:solidFill>
                  <a:schemeClr val="tx1"/>
                </a:solidFill>
              </a:rPr>
              <a:t>2</a:t>
            </a:r>
            <a:r>
              <a:rPr lang="en-GB" sz="2400" dirty="0" smtClean="0">
                <a:solidFill>
                  <a:schemeClr val="tx1"/>
                </a:solidFill>
              </a:rPr>
              <a:t>O</a:t>
            </a:r>
            <a:r>
              <a:rPr lang="en-GB" sz="2400" baseline="-25000" dirty="0" smtClean="0">
                <a:solidFill>
                  <a:schemeClr val="tx1"/>
                </a:solidFill>
              </a:rPr>
              <a:t>3</a:t>
            </a:r>
            <a:endParaRPr lang="en-GB" sz="2400" baseline="-25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435" y="1604460"/>
            <a:ext cx="361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XRD of 2 </a:t>
            </a:r>
            <a:r>
              <a:rPr lang="en-GB" sz="2400" b="1" dirty="0" err="1" smtClean="0">
                <a:solidFill>
                  <a:srgbClr val="002060"/>
                </a:solidFill>
              </a:rPr>
              <a:t>wt</a:t>
            </a:r>
            <a:r>
              <a:rPr lang="en-GB" sz="2400" b="1" dirty="0" smtClean="0">
                <a:solidFill>
                  <a:srgbClr val="002060"/>
                </a:solidFill>
              </a:rPr>
              <a:t>% Y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b="1" dirty="0" smtClean="0">
                <a:solidFill>
                  <a:srgbClr val="002060"/>
                </a:solidFill>
              </a:rPr>
              <a:t>O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b="1" dirty="0" smtClean="0">
                <a:solidFill>
                  <a:srgbClr val="002060"/>
                </a:solidFill>
              </a:rPr>
              <a:t> sample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8980" y="2188494"/>
            <a:ext cx="2126452" cy="1048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146077" y="1639512"/>
            <a:ext cx="5958173" cy="4600517"/>
            <a:chOff x="321441" y="1639512"/>
            <a:chExt cx="5958173" cy="460051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6" r="6059"/>
            <a:stretch/>
          </p:blipFill>
          <p:spPr>
            <a:xfrm>
              <a:off x="837281" y="1839567"/>
              <a:ext cx="5442333" cy="41951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33962" y="1639512"/>
              <a:ext cx="1707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2060"/>
                  </a:solidFill>
                </a:rPr>
                <a:t>Particle Size</a:t>
              </a:r>
              <a:endParaRPr lang="en-GB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33754" y="5778364"/>
              <a:ext cx="214193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Milling Time (h)</a:t>
              </a:r>
              <a:endParaRPr lang="en-GB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441" y="2370362"/>
              <a:ext cx="923330" cy="327057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r>
                <a:rPr lang="en-GB" sz="2400" dirty="0" smtClean="0"/>
                <a:t>Median particle size (</a:t>
              </a:r>
              <a:r>
                <a:rPr lang="en-GB" sz="2400" dirty="0" smtClean="0">
                  <a:latin typeface="Symbol" panose="05050102010706020507" pitchFamily="18" charset="2"/>
                </a:rPr>
                <a:t>m</a:t>
              </a:r>
              <a:r>
                <a:rPr lang="en-GB" sz="2400" dirty="0" smtClean="0"/>
                <a:t>m)</a:t>
              </a:r>
            </a:p>
            <a:p>
              <a:endParaRPr lang="en-GB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2187" y="1994058"/>
              <a:ext cx="4972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</a:t>
              </a:r>
              <a:r>
                <a:rPr lang="en-GB" baseline="30000" dirty="0" smtClean="0"/>
                <a:t>2</a:t>
              </a:r>
              <a:endParaRPr lang="en-GB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0128" y="3697412"/>
              <a:ext cx="4972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</a:t>
              </a:r>
              <a:r>
                <a:rPr lang="en-GB" baseline="30000" dirty="0"/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29771" y="5422800"/>
              <a:ext cx="188645" cy="217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8287" y="5400766"/>
              <a:ext cx="497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  <a:r>
                <a:rPr lang="en-GB" baseline="30000" dirty="0" smtClean="0"/>
                <a:t>0</a:t>
              </a:r>
              <a:endParaRPr lang="en-GB" baseline="30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8416" y="5610484"/>
              <a:ext cx="4983601" cy="242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4563" y="5514754"/>
              <a:ext cx="497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8292" y="5547054"/>
              <a:ext cx="497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  <a:endParaRPr lang="en-GB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39941" y="5547054"/>
              <a:ext cx="497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1072" y="5526103"/>
              <a:ext cx="568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18814" y="5523342"/>
              <a:ext cx="592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21896" y="2193901"/>
              <a:ext cx="1528175" cy="549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Imag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32" t="7299" r="9401" b="80003"/>
            <a:stretch/>
          </p:blipFill>
          <p:spPr>
            <a:xfrm>
              <a:off x="4101653" y="2254686"/>
              <a:ext cx="1874160" cy="7814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6163232" y="3330162"/>
            <a:ext cx="923330" cy="9614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2400" dirty="0" smtClean="0"/>
              <a:t>Counts</a:t>
            </a:r>
          </a:p>
          <a:p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909089" y="5792009"/>
            <a:ext cx="8659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2</a:t>
            </a:r>
            <a:r>
              <a:rPr lang="en-GB" sz="2400" dirty="0" smtClean="0">
                <a:latin typeface="Symbol" panose="05050102010706020507" pitchFamily="18" charset="2"/>
              </a:rPr>
              <a:t>q</a:t>
            </a:r>
            <a:r>
              <a:rPr lang="en-GB" sz="2400" dirty="0" smtClean="0"/>
              <a:t> (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29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7441" r="57577" b="70759"/>
          <a:stretch/>
        </p:blipFill>
        <p:spPr>
          <a:xfrm>
            <a:off x="6967342" y="2242160"/>
            <a:ext cx="2643070" cy="1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7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XRD peak broadening analysis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51561" y="1594666"/>
            <a:ext cx="7109422" cy="5263334"/>
            <a:chOff x="67477" y="1420520"/>
            <a:chExt cx="6304134" cy="4823811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4385199"/>
                </p:ext>
              </p:extLst>
            </p:nvPr>
          </p:nvGraphicFramePr>
          <p:xfrm>
            <a:off x="67477" y="1420520"/>
            <a:ext cx="6304134" cy="4823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Graph" r:id="rId3" imgW="3920760" imgH="3000960" progId="Origin50.Graph">
                    <p:embed/>
                  </p:oleObj>
                </mc:Choice>
                <mc:Fallback>
                  <p:oleObj name="Graph" r:id="rId3" imgW="3920760" imgH="30009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7477" y="1420520"/>
                          <a:ext cx="6304134" cy="4823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Straight Arrow Connector 4"/>
            <p:cNvCxnSpPr/>
            <p:nvPr/>
          </p:nvCxnSpPr>
          <p:spPr>
            <a:xfrm flipH="1">
              <a:off x="1252937" y="3714275"/>
              <a:ext cx="8262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487425" y="4097548"/>
              <a:ext cx="8262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7455" y="2743200"/>
            <a:ext cx="37475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rgbClr val="002060"/>
                </a:solidFill>
              </a:rPr>
              <a:t>As milling time increases: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→ lattice strain increases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→ crystallite size decreases</a:t>
            </a:r>
          </a:p>
        </p:txBody>
      </p:sp>
    </p:spTree>
    <p:extLst>
      <p:ext uri="{BB962C8B-B14F-4D97-AF65-F5344CB8AC3E}">
        <p14:creationId xmlns:p14="http://schemas.microsoft.com/office/powerpoint/2010/main" val="237353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Effect on T</a:t>
            </a:r>
            <a:r>
              <a:rPr lang="en-GB" b="1" baseline="-25000" dirty="0" smtClean="0"/>
              <a:t>c</a:t>
            </a:r>
            <a:endParaRPr lang="en-GB" b="1" baseline="-25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3" y="1550087"/>
            <a:ext cx="7186424" cy="4876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6677" y="2175159"/>
            <a:ext cx="42745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Ball milling for 12 hours results in a small degradation in T</a:t>
            </a:r>
            <a:r>
              <a:rPr lang="en-GB" sz="2400" baseline="-25000" dirty="0" smtClean="0">
                <a:solidFill>
                  <a:srgbClr val="002060"/>
                </a:solidFill>
              </a:rPr>
              <a:t>c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Addition of Y</a:t>
            </a:r>
            <a:r>
              <a:rPr lang="en-GB" sz="2400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dirty="0" smtClean="0">
                <a:solidFill>
                  <a:srgbClr val="002060"/>
                </a:solidFill>
              </a:rPr>
              <a:t>O</a:t>
            </a:r>
            <a:r>
              <a:rPr lang="en-GB" sz="2400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dirty="0" smtClean="0">
                <a:solidFill>
                  <a:srgbClr val="002060"/>
                </a:solidFill>
              </a:rPr>
              <a:t> results in two discernible transitions, with the first onset at a similar temperature to the sample made from as-received MgB</a:t>
            </a:r>
            <a:r>
              <a:rPr lang="en-GB" sz="2400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dirty="0" smtClean="0">
                <a:solidFill>
                  <a:srgbClr val="002060"/>
                </a:solidFill>
              </a:rPr>
              <a:t> powder.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366" y="1349505"/>
            <a:ext cx="1113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Samples consolidated into bulks using FAST (1100 </a:t>
            </a:r>
            <a:r>
              <a:rPr lang="en-GB" sz="2400" baseline="30000" dirty="0" err="1" smtClean="0">
                <a:solidFill>
                  <a:srgbClr val="002060"/>
                </a:solidFill>
              </a:rPr>
              <a:t>o</a:t>
            </a:r>
            <a:r>
              <a:rPr lang="en-GB" sz="2400" dirty="0" err="1" smtClean="0">
                <a:solidFill>
                  <a:srgbClr val="002060"/>
                </a:solidFill>
              </a:rPr>
              <a:t>C</a:t>
            </a:r>
            <a:r>
              <a:rPr lang="en-GB" sz="2400" dirty="0" smtClean="0">
                <a:solidFill>
                  <a:srgbClr val="002060"/>
                </a:solidFill>
              </a:rPr>
              <a:t>, 50 MPa, 5 </a:t>
            </a:r>
            <a:r>
              <a:rPr lang="en-GB" sz="2400" dirty="0" err="1" smtClean="0">
                <a:solidFill>
                  <a:srgbClr val="002060"/>
                </a:solidFill>
              </a:rPr>
              <a:t>mins</a:t>
            </a:r>
            <a:r>
              <a:rPr lang="en-GB" sz="2400" dirty="0" smtClean="0">
                <a:solidFill>
                  <a:srgbClr val="002060"/>
                </a:solidFill>
              </a:rPr>
              <a:t>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9973" y="1966588"/>
            <a:ext cx="1728592" cy="901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7148" r="64121" b="75900"/>
          <a:stretch/>
        </p:blipFill>
        <p:spPr>
          <a:xfrm>
            <a:off x="1152396" y="1904123"/>
            <a:ext cx="2271430" cy="1127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1041" y="2868461"/>
            <a:ext cx="426326" cy="1991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2547" y="2236621"/>
            <a:ext cx="553998" cy="32553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2400" dirty="0" smtClean="0"/>
              <a:t>Normalised Susceptibility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9502" y="535415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 </a:t>
            </a:r>
            <a:r>
              <a:rPr lang="en-GB" sz="2400" dirty="0" err="1" smtClean="0"/>
              <a:t>mT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956545" y="5955437"/>
            <a:ext cx="5982874" cy="42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56545" y="5905696"/>
            <a:ext cx="5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35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1803" y="5868477"/>
            <a:ext cx="5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36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2481" y="5907784"/>
            <a:ext cx="5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37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97739" y="5870565"/>
            <a:ext cx="5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38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9715" y="5870565"/>
            <a:ext cx="5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39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20393" y="5909872"/>
            <a:ext cx="5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5651" y="5872653"/>
            <a:ext cx="5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41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600075" y="6217296"/>
            <a:ext cx="227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Temperature (K)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88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Acknowledgements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92" y="1637735"/>
            <a:ext cx="45479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Oxford Materials (</a:t>
            </a:r>
            <a:r>
              <a:rPr lang="en-GB" b="1" dirty="0" err="1" smtClean="0"/>
              <a:t>CfAS</a:t>
            </a:r>
            <a:r>
              <a:rPr lang="en-GB" b="1" dirty="0" smtClean="0"/>
              <a:t>)</a:t>
            </a:r>
          </a:p>
          <a:p>
            <a:r>
              <a:rPr lang="en-GB" dirty="0" smtClean="0"/>
              <a:t>Sajjad Amirkhanlou</a:t>
            </a:r>
          </a:p>
          <a:p>
            <a:r>
              <a:rPr lang="en-GB" dirty="0" smtClean="0"/>
              <a:t>Guillaume Matthews</a:t>
            </a:r>
          </a:p>
          <a:p>
            <a:r>
              <a:rPr lang="en-GB" dirty="0" smtClean="0"/>
              <a:t>Tim Davies</a:t>
            </a:r>
          </a:p>
          <a:p>
            <a:r>
              <a:rPr lang="en-GB" dirty="0" smtClean="0"/>
              <a:t>Chris Grovenor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Element Six</a:t>
            </a:r>
          </a:p>
          <a:p>
            <a:r>
              <a:rPr lang="en-GB" dirty="0" smtClean="0"/>
              <a:t>Edwin Eardley</a:t>
            </a:r>
          </a:p>
          <a:p>
            <a:r>
              <a:rPr lang="en-GB" dirty="0" smtClean="0"/>
              <a:t>Chris Wort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63639" y="1622034"/>
            <a:ext cx="437367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Cambridge Engineering</a:t>
            </a:r>
          </a:p>
          <a:p>
            <a:r>
              <a:rPr lang="en-GB" dirty="0" smtClean="0"/>
              <a:t>John Durrell</a:t>
            </a:r>
          </a:p>
          <a:p>
            <a:r>
              <a:rPr lang="en-GB" dirty="0" err="1" smtClean="0"/>
              <a:t>Difan</a:t>
            </a:r>
            <a:r>
              <a:rPr lang="en-GB" dirty="0" smtClean="0"/>
              <a:t> Zhou</a:t>
            </a:r>
          </a:p>
          <a:p>
            <a:r>
              <a:rPr lang="en-GB" dirty="0" smtClean="0"/>
              <a:t>David Cardwell</a:t>
            </a:r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STFC (RAL)</a:t>
            </a:r>
          </a:p>
          <a:p>
            <a:r>
              <a:rPr lang="en-GB" dirty="0" smtClean="0"/>
              <a:t>Matthew Hills</a:t>
            </a:r>
          </a:p>
          <a:p>
            <a:r>
              <a:rPr lang="en-GB" dirty="0" smtClean="0"/>
              <a:t>Tom Bradshaw</a:t>
            </a:r>
          </a:p>
          <a:p>
            <a:r>
              <a:rPr lang="en-GB" dirty="0" smtClean="0"/>
              <a:t>Simeon Greenwood</a:t>
            </a:r>
          </a:p>
          <a:p>
            <a:r>
              <a:rPr lang="en-GB" dirty="0" smtClean="0"/>
              <a:t>Martin Crook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239" y="2302704"/>
            <a:ext cx="2292912" cy="541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5043" y="6079350"/>
            <a:ext cx="376238" cy="128588"/>
          </a:xfrm>
          <a:prstGeom prst="rect">
            <a:avLst/>
          </a:prstGeom>
        </p:spPr>
      </p:pic>
      <p:pic>
        <p:nvPicPr>
          <p:cNvPr id="8" name="Picture 2" descr="https://epsrc.ukri.org/epsrc/cache/file/4D205EF0-2FD0-4813-9193A11A65BB6E46_featuretwocolumnwid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5" t="32451" r="28618" b="33775"/>
          <a:stretch/>
        </p:blipFill>
        <p:spPr bwMode="auto">
          <a:xfrm>
            <a:off x="3544869" y="6243389"/>
            <a:ext cx="1405958" cy="4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lement si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69" y="4384109"/>
            <a:ext cx="1807678" cy="7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stfc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479" y="4066837"/>
            <a:ext cx="2925354" cy="6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8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Effect on </a:t>
            </a:r>
            <a:r>
              <a:rPr lang="en-GB" b="1" dirty="0" err="1" smtClean="0"/>
              <a:t>J</a:t>
            </a:r>
            <a:r>
              <a:rPr lang="en-GB" b="1" baseline="-25000" dirty="0" err="1" smtClean="0"/>
              <a:t>c</a:t>
            </a:r>
            <a:endParaRPr lang="en-GB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09574" y="1495425"/>
            <a:ext cx="1115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Samples consolidated into bulks (density &gt;90%) using FAST (1100 </a:t>
            </a:r>
            <a:r>
              <a:rPr lang="en-GB" sz="2400" baseline="30000" dirty="0" err="1" smtClean="0">
                <a:solidFill>
                  <a:srgbClr val="002060"/>
                </a:solidFill>
              </a:rPr>
              <a:t>o</a:t>
            </a:r>
            <a:r>
              <a:rPr lang="en-GB" sz="2400" dirty="0" err="1" smtClean="0">
                <a:solidFill>
                  <a:srgbClr val="002060"/>
                </a:solidFill>
              </a:rPr>
              <a:t>C</a:t>
            </a:r>
            <a:r>
              <a:rPr lang="en-GB" sz="2400" dirty="0" smtClean="0">
                <a:solidFill>
                  <a:srgbClr val="002060"/>
                </a:solidFill>
              </a:rPr>
              <a:t>, 50 MPa, 5 </a:t>
            </a:r>
            <a:r>
              <a:rPr lang="en-GB" sz="2400" dirty="0" err="1" smtClean="0">
                <a:solidFill>
                  <a:srgbClr val="002060"/>
                </a:solidFill>
              </a:rPr>
              <a:t>mins</a:t>
            </a:r>
            <a:r>
              <a:rPr lang="en-GB" sz="2400" dirty="0" smtClean="0">
                <a:solidFill>
                  <a:srgbClr val="002060"/>
                </a:solidFill>
              </a:rPr>
              <a:t>)</a:t>
            </a:r>
            <a:endParaRPr lang="en-GB" sz="2400" dirty="0">
              <a:solidFill>
                <a:srgbClr val="00206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938520" y="2016690"/>
            <a:ext cx="6171689" cy="4364082"/>
            <a:chOff x="5938520" y="2016690"/>
            <a:chExt cx="6171689" cy="4364082"/>
          </a:xfrm>
        </p:grpSpPr>
        <p:pic>
          <p:nvPicPr>
            <p:cNvPr id="3" name="Imag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7" r="7729"/>
            <a:stretch/>
          </p:blipFill>
          <p:spPr>
            <a:xfrm>
              <a:off x="6000749" y="2016690"/>
              <a:ext cx="5873925" cy="411921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820405" y="2177190"/>
              <a:ext cx="1903957" cy="975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72383" y="2220694"/>
              <a:ext cx="782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20 K</a:t>
              </a:r>
              <a:endParaRPr lang="en-GB" sz="2400" dirty="0"/>
            </a:p>
          </p:txBody>
        </p:sp>
        <p:pic>
          <p:nvPicPr>
            <p:cNvPr id="13" name="Imag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61" t="7538" r="9535" b="71945"/>
            <a:stretch/>
          </p:blipFill>
          <p:spPr>
            <a:xfrm>
              <a:off x="6979131" y="4271731"/>
              <a:ext cx="2550325" cy="12370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6773339" y="5717794"/>
              <a:ext cx="5336870" cy="436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65921" y="5674532"/>
              <a:ext cx="338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0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94725" y="5689146"/>
              <a:ext cx="338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21441" y="5676620"/>
              <a:ext cx="338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50245" y="5703760"/>
              <a:ext cx="338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62347" y="5689146"/>
              <a:ext cx="338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78417" y="5703760"/>
              <a:ext cx="338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67763" y="5678708"/>
              <a:ext cx="338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49341" y="2211382"/>
              <a:ext cx="435660" cy="3531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5938520" y="3163292"/>
              <a:ext cx="553998" cy="13661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2400" dirty="0" err="1" smtClean="0"/>
                <a:t>J</a:t>
              </a:r>
              <a:r>
                <a:rPr lang="en-GB" sz="2400" baseline="-25000" dirty="0" err="1" smtClean="0"/>
                <a:t>c</a:t>
              </a:r>
              <a:r>
                <a:rPr lang="en-GB" sz="2400" dirty="0" smtClean="0"/>
                <a:t> (A/m</a:t>
              </a:r>
              <a:r>
                <a:rPr lang="en-GB" sz="2400" baseline="30000" dirty="0" smtClean="0"/>
                <a:t>2</a:t>
              </a:r>
              <a:r>
                <a:rPr lang="en-GB" sz="2400" dirty="0" smtClean="0"/>
                <a:t>)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6347743" y="4871571"/>
              <a:ext cx="6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  <a:r>
                <a:rPr lang="en-GB" baseline="30000" dirty="0" smtClean="0"/>
                <a:t>5</a:t>
              </a:r>
              <a:endParaRPr lang="en-GB" baseline="30000" dirty="0"/>
            </a:p>
          </p:txBody>
        </p:sp>
        <p:sp>
          <p:nvSpPr>
            <p:cNvPr id="45" name="TextBox 44"/>
            <p:cNvSpPr txBox="1"/>
            <p:nvPr/>
          </p:nvSpPr>
          <p:spPr>
            <a:xfrm flipH="1">
              <a:off x="6347743" y="4237254"/>
              <a:ext cx="6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  <a:r>
                <a:rPr lang="en-GB" baseline="30000" dirty="0"/>
                <a:t>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6347743" y="3599333"/>
              <a:ext cx="6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  <a:r>
                <a:rPr lang="en-GB" baseline="30000" dirty="0"/>
                <a:t>7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6347743" y="2965016"/>
              <a:ext cx="6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  <a:r>
                <a:rPr lang="en-GB" baseline="30000" dirty="0" smtClean="0"/>
                <a:t>8</a:t>
              </a:r>
              <a:endParaRPr lang="en-GB" baseline="30000" dirty="0"/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6351425" y="2351977"/>
              <a:ext cx="6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  <a:r>
                <a:rPr lang="en-GB" baseline="30000" dirty="0"/>
                <a:t>9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84898" y="5919107"/>
              <a:ext cx="3732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Applied magnetic field (T)</a:t>
              </a:r>
              <a:endParaRPr lang="en-GB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123543" y="2029216"/>
            <a:ext cx="6124292" cy="4419356"/>
            <a:chOff x="-123543" y="2029216"/>
            <a:chExt cx="6124292" cy="441935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8" r="7323"/>
            <a:stretch/>
          </p:blipFill>
          <p:spPr>
            <a:xfrm>
              <a:off x="0" y="2029216"/>
              <a:ext cx="5899759" cy="4106690"/>
            </a:xfrm>
            <a:prstGeom prst="rect">
              <a:avLst/>
            </a:prstGeom>
          </p:spPr>
        </p:pic>
        <p:grpSp>
          <p:nvGrpSpPr>
            <p:cNvPr id="50" name="Group 49"/>
            <p:cNvGrpSpPr/>
            <p:nvPr/>
          </p:nvGrpSpPr>
          <p:grpSpPr>
            <a:xfrm>
              <a:off x="-123543" y="2177190"/>
              <a:ext cx="6124292" cy="4271382"/>
              <a:chOff x="-123543" y="2177190"/>
              <a:chExt cx="6124292" cy="427138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20438" y="2179529"/>
                <a:ext cx="1903957" cy="975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Imag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61" t="7538" r="9535" b="71945"/>
              <a:stretch/>
            </p:blipFill>
            <p:spPr>
              <a:xfrm>
                <a:off x="1002081" y="4271731"/>
                <a:ext cx="2550325" cy="12370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110618" y="2223033"/>
                <a:ext cx="803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4 K</a:t>
                </a:r>
                <a:endParaRPr lang="en-GB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63879" y="5699342"/>
                <a:ext cx="5336870" cy="4365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42386" y="5986907"/>
                <a:ext cx="3732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Applied magnetic field (T)</a:t>
                </a:r>
                <a:endParaRPr lang="en-GB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3879" y="5672444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0</a:t>
                </a:r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41955" y="5687058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</a:t>
                </a:r>
                <a:endParaRPr lang="en-GB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55521" y="5674532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33597" y="5689146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3</a:t>
                </a:r>
                <a:endParaRPr lang="en-GB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45075" y="5687058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4</a:t>
                </a:r>
                <a:endParaRPr lang="en-GB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23151" y="5701672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636717" y="5689146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14793" y="5703760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7</a:t>
                </a:r>
                <a:endParaRPr lang="en-GB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03307" y="5691234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8</a:t>
                </a:r>
                <a:endParaRPr lang="en-GB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16873" y="5678708"/>
                <a:ext cx="338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9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92653" y="5693322"/>
                <a:ext cx="49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10</a:t>
                </a:r>
                <a:endParaRPr lang="en-GB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flipH="1">
                <a:off x="-123543" y="3140018"/>
                <a:ext cx="553998" cy="136619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2400" dirty="0" err="1" smtClean="0"/>
                  <a:t>J</a:t>
                </a:r>
                <a:r>
                  <a:rPr lang="en-GB" sz="2400" baseline="-25000" dirty="0" err="1" smtClean="0"/>
                  <a:t>c</a:t>
                </a:r>
                <a:r>
                  <a:rPr lang="en-GB" sz="2400" dirty="0" smtClean="0"/>
                  <a:t> (A/m</a:t>
                </a:r>
                <a:r>
                  <a:rPr lang="en-GB" sz="2400" baseline="30000" dirty="0" smtClean="0"/>
                  <a:t>2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8203" y="2177190"/>
                <a:ext cx="435660" cy="34952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flipH="1">
                <a:off x="373362" y="5136395"/>
                <a:ext cx="65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10</a:t>
                </a:r>
                <a:r>
                  <a:rPr lang="en-GB" baseline="30000" dirty="0" smtClean="0"/>
                  <a:t>5</a:t>
                </a:r>
                <a:endParaRPr lang="en-GB" baseline="30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flipH="1">
                <a:off x="373362" y="4451974"/>
                <a:ext cx="65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10</a:t>
                </a:r>
                <a:r>
                  <a:rPr lang="en-GB" baseline="30000" dirty="0"/>
                  <a:t>6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flipH="1">
                <a:off x="373362" y="3738897"/>
                <a:ext cx="65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10</a:t>
                </a:r>
                <a:r>
                  <a:rPr lang="en-GB" baseline="30000" dirty="0"/>
                  <a:t>7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flipH="1">
                <a:off x="373362" y="3054476"/>
                <a:ext cx="65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10</a:t>
                </a:r>
                <a:r>
                  <a:rPr lang="en-GB" baseline="30000" dirty="0" smtClean="0"/>
                  <a:t>8</a:t>
                </a:r>
                <a:endParaRPr lang="en-GB" baseline="30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flipH="1">
                <a:off x="377044" y="2328703"/>
                <a:ext cx="65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10</a:t>
                </a:r>
                <a:r>
                  <a:rPr lang="en-GB" baseline="30000" dirty="0"/>
                  <a:t>9</a:t>
                </a: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861545" y="2177190"/>
              <a:ext cx="1202498" cy="1157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6973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</a:t>
            </a:r>
            <a:r>
              <a:rPr lang="en-GB" b="1" baseline="-25000" dirty="0" smtClean="0"/>
              <a:t>2</a:t>
            </a:r>
            <a:r>
              <a:rPr lang="en-GB" b="1" dirty="0" smtClean="0"/>
              <a:t>O</a:t>
            </a:r>
            <a:r>
              <a:rPr lang="en-GB" b="1" baseline="-25000" dirty="0" smtClean="0"/>
              <a:t>3</a:t>
            </a:r>
            <a:r>
              <a:rPr lang="en-GB" b="1" dirty="0" smtClean="0"/>
              <a:t> Distribution</a:t>
            </a:r>
            <a:endParaRPr lang="en-GB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211279" y="1339005"/>
            <a:ext cx="6923574" cy="5548154"/>
            <a:chOff x="779070" y="1339005"/>
            <a:chExt cx="6923574" cy="5548154"/>
          </a:xfrm>
        </p:grpSpPr>
        <p:pic>
          <p:nvPicPr>
            <p:cNvPr id="3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0"/>
            <a:stretch/>
          </p:blipFill>
          <p:spPr>
            <a:xfrm>
              <a:off x="779070" y="1339005"/>
              <a:ext cx="2152708" cy="1975966"/>
            </a:xfrm>
            <a:prstGeom prst="rect">
              <a:avLst/>
            </a:prstGeom>
          </p:spPr>
        </p:pic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362" y="3311084"/>
              <a:ext cx="1895890" cy="177887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034552" y="1490312"/>
              <a:ext cx="2292717" cy="1652530"/>
              <a:chOff x="692595" y="3349128"/>
              <a:chExt cx="2292717" cy="1652530"/>
            </a:xfrm>
          </p:grpSpPr>
          <p:pic>
            <p:nvPicPr>
              <p:cNvPr id="4" name="Picture 1"/>
              <p:cNvPicPr>
                <a:picLocks noChangeAspect="1"/>
              </p:cNvPicPr>
              <p:nvPr/>
            </p:nvPicPr>
            <p:blipFill rotWithShape="1">
              <a:blip r:embed="rId4" cstate="print"/>
              <a:srcRect t="9691" b="9911"/>
              <a:stretch/>
            </p:blipFill>
            <p:spPr bwMode="auto">
              <a:xfrm>
                <a:off x="692595" y="3349128"/>
                <a:ext cx="2292717" cy="1652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555916" y="3386345"/>
                <a:ext cx="30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FFFF00"/>
                    </a:solidFill>
                  </a:rPr>
                  <a:t>Y</a:t>
                </a:r>
                <a:endParaRPr lang="en-GB" sz="20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327269" y="1491428"/>
              <a:ext cx="2281269" cy="1621066"/>
              <a:chOff x="692595" y="5066173"/>
              <a:chExt cx="2281269" cy="1621066"/>
            </a:xfrm>
          </p:grpSpPr>
          <p:pic>
            <p:nvPicPr>
              <p:cNvPr id="5" name="Picture 1"/>
              <p:cNvPicPr>
                <a:picLocks noChangeAspect="1"/>
              </p:cNvPicPr>
              <p:nvPr/>
            </p:nvPicPr>
            <p:blipFill rotWithShape="1">
              <a:blip r:embed="rId5" cstate="print"/>
              <a:srcRect t="9771" b="11043"/>
              <a:stretch/>
            </p:blipFill>
            <p:spPr bwMode="auto">
              <a:xfrm>
                <a:off x="692595" y="5067759"/>
                <a:ext cx="2281269" cy="1619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544631" y="5066173"/>
                <a:ext cx="3545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rgbClr val="00B0F0"/>
                    </a:solidFill>
                  </a:rPr>
                  <a:t>O</a:t>
                </a:r>
                <a:endParaRPr lang="en-GB" sz="2000" dirty="0" smtClean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183875" y="3295019"/>
              <a:ext cx="1916935" cy="1679828"/>
              <a:chOff x="3910530" y="3287192"/>
              <a:chExt cx="1916935" cy="1679828"/>
            </a:xfrm>
          </p:grpSpPr>
          <p:pic>
            <p:nvPicPr>
              <p:cNvPr id="6" name="Picture 1"/>
              <p:cNvPicPr/>
              <p:nvPr/>
            </p:nvPicPr>
            <p:blipFill rotWithShape="1">
              <a:blip r:embed="rId6" cstate="print"/>
              <a:srcRect l="14071" t="10007" r="13098" b="10623"/>
              <a:stretch/>
            </p:blipFill>
            <p:spPr bwMode="auto">
              <a:xfrm>
                <a:off x="3910530" y="3329674"/>
                <a:ext cx="1916935" cy="1637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954928" y="3287192"/>
                <a:ext cx="30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FFFF00"/>
                    </a:solidFill>
                  </a:rPr>
                  <a:t>Y</a:t>
                </a:r>
                <a:endParaRPr lang="en-GB" sz="20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486403" y="3318046"/>
              <a:ext cx="1961002" cy="1751684"/>
              <a:chOff x="3872030" y="4967020"/>
              <a:chExt cx="1961002" cy="1751684"/>
            </a:xfrm>
          </p:grpSpPr>
          <p:pic>
            <p:nvPicPr>
              <p:cNvPr id="7" name="Picture 1"/>
              <p:cNvPicPr/>
              <p:nvPr/>
            </p:nvPicPr>
            <p:blipFill rotWithShape="1">
              <a:blip r:embed="rId7" cstate="print"/>
              <a:srcRect l="12732" t="10344" r="12764" b="9812"/>
              <a:stretch/>
            </p:blipFill>
            <p:spPr bwMode="auto">
              <a:xfrm>
                <a:off x="3872030" y="5066173"/>
                <a:ext cx="1961002" cy="1652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943643" y="4967020"/>
                <a:ext cx="3545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rgbClr val="00B0F0"/>
                    </a:solidFill>
                  </a:rPr>
                  <a:t>O</a:t>
                </a:r>
                <a:endParaRPr lang="en-GB" sz="2000" dirty="0" smtClean="0">
                  <a:solidFill>
                    <a:srgbClr val="00B0F0"/>
                  </a:solidFill>
                </a:endParaRPr>
              </a:p>
            </p:txBody>
          </p:sp>
        </p:grpSp>
        <p:pic>
          <p:nvPicPr>
            <p:cNvPr id="20" name="Imag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52" y="5009982"/>
              <a:ext cx="1877177" cy="1877177"/>
            </a:xfrm>
            <a:prstGeom prst="rect">
              <a:avLst/>
            </a:prstGeom>
          </p:spPr>
        </p:pic>
        <p:pic>
          <p:nvPicPr>
            <p:cNvPr id="21" name="Picture 1"/>
            <p:cNvPicPr/>
            <p:nvPr/>
          </p:nvPicPr>
          <p:blipFill rotWithShape="1">
            <a:blip r:embed="rId9" cstate="print"/>
            <a:srcRect t="8983" b="10025"/>
            <a:stretch/>
          </p:blipFill>
          <p:spPr bwMode="auto">
            <a:xfrm>
              <a:off x="2988372" y="5032016"/>
              <a:ext cx="2371436" cy="17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"/>
            <p:cNvPicPr/>
            <p:nvPr/>
          </p:nvPicPr>
          <p:blipFill rotWithShape="1">
            <a:blip r:embed="rId10" cstate="print"/>
            <a:srcRect t="10078" b="10571"/>
            <a:stretch/>
          </p:blipFill>
          <p:spPr bwMode="auto">
            <a:xfrm>
              <a:off x="5244031" y="5089956"/>
              <a:ext cx="2458613" cy="1748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587474" y="5040400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FFFF00"/>
                  </a:solidFill>
                </a:rPr>
                <a:t>Y</a:t>
              </a:r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26775" y="5067794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00B0F0"/>
                  </a:solidFill>
                </a:rPr>
                <a:t>O</a:t>
              </a:r>
              <a:endParaRPr lang="en-GB" sz="2000" dirty="0" smtClean="0">
                <a:solidFill>
                  <a:srgbClr val="00B0F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4372" y="2034024"/>
            <a:ext cx="214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BM 10 minutes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121" y="400046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BM 1 hr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0199" y="5576449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BM 12 hr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66099" y="1446520"/>
            <a:ext cx="30642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STEM EDX mapping of individual powder particles.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Increasing milling time results in finer scale mixing of Yttrium.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After milling for 12 hours, Y dispersed homogeneously within MgB</a:t>
            </a:r>
            <a:r>
              <a:rPr lang="en-GB" sz="2400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dirty="0" smtClean="0">
                <a:solidFill>
                  <a:srgbClr val="002060"/>
                </a:solidFill>
              </a:rPr>
              <a:t> particles.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243" y="1355699"/>
            <a:ext cx="1651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2 </a:t>
            </a:r>
            <a:r>
              <a:rPr lang="en-GB" sz="2400" dirty="0" err="1" smtClean="0">
                <a:solidFill>
                  <a:srgbClr val="002060"/>
                </a:solidFill>
              </a:rPr>
              <a:t>wt</a:t>
            </a:r>
            <a:r>
              <a:rPr lang="en-GB" sz="2400" dirty="0" smtClean="0">
                <a:solidFill>
                  <a:srgbClr val="002060"/>
                </a:solidFill>
              </a:rPr>
              <a:t> % Y</a:t>
            </a:r>
            <a:r>
              <a:rPr lang="en-GB" sz="2400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dirty="0" smtClean="0">
                <a:solidFill>
                  <a:srgbClr val="002060"/>
                </a:solidFill>
              </a:rPr>
              <a:t>O</a:t>
            </a:r>
            <a:r>
              <a:rPr lang="en-GB" sz="2400" baseline="-25000" dirty="0" smtClean="0">
                <a:solidFill>
                  <a:srgbClr val="002060"/>
                </a:solidFill>
              </a:rPr>
              <a:t>3</a:t>
            </a:r>
            <a:endParaRPr lang="en-GB" sz="2400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3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Effect of Heat Treatment</a:t>
            </a:r>
            <a:endParaRPr lang="en-GB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4040" y="1640910"/>
            <a:ext cx="8156434" cy="5304622"/>
            <a:chOff x="2302524" y="1640910"/>
            <a:chExt cx="8156434" cy="5304622"/>
          </a:xfrm>
        </p:grpSpPr>
        <p:grpSp>
          <p:nvGrpSpPr>
            <p:cNvPr id="7" name="Group 6"/>
            <p:cNvGrpSpPr/>
            <p:nvPr/>
          </p:nvGrpSpPr>
          <p:grpSpPr>
            <a:xfrm>
              <a:off x="2302524" y="1640910"/>
              <a:ext cx="8156434" cy="5217090"/>
              <a:chOff x="2302524" y="1640910"/>
              <a:chExt cx="8156434" cy="5217090"/>
            </a:xfrm>
          </p:grpSpPr>
          <p:pic>
            <p:nvPicPr>
              <p:cNvPr id="3" name="Image 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44"/>
              <a:stretch/>
            </p:blipFill>
            <p:spPr>
              <a:xfrm>
                <a:off x="2302524" y="1640910"/>
                <a:ext cx="8156434" cy="521709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394554" y="1778696"/>
                <a:ext cx="1590805" cy="826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" name="Imag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5" t="7743" r="68824" b="82073"/>
            <a:stretch/>
          </p:blipFill>
          <p:spPr>
            <a:xfrm>
              <a:off x="7390356" y="1821192"/>
              <a:ext cx="2200685" cy="8392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5962389" y="6501008"/>
              <a:ext cx="989556" cy="35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9260" y="6422312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2</a:t>
              </a:r>
              <a:r>
                <a:rPr lang="en-GB" sz="2800" dirty="0" smtClean="0">
                  <a:latin typeface="Symbol" panose="05050102010706020507" pitchFamily="18" charset="2"/>
                </a:rPr>
                <a:t>q</a:t>
              </a:r>
              <a:r>
                <a:rPr lang="en-GB" sz="2800" dirty="0" smtClean="0"/>
                <a:t> (</a:t>
              </a:r>
              <a:r>
                <a:rPr lang="en-GB" sz="2800" baseline="30000" dirty="0" smtClean="0"/>
                <a:t>o</a:t>
              </a:r>
              <a:r>
                <a:rPr lang="en-GB" sz="2800" dirty="0" smtClean="0"/>
                <a:t>)</a:t>
              </a:r>
              <a:endParaRPr lang="en-GB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3365" y="1761891"/>
              <a:ext cx="3019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002060"/>
                  </a:solidFill>
                </a:rPr>
                <a:t>MgB</a:t>
              </a:r>
              <a:r>
                <a:rPr lang="en-GB" sz="2400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GB" sz="2400" dirty="0" smtClean="0">
                  <a:solidFill>
                    <a:srgbClr val="002060"/>
                  </a:solidFill>
                </a:rPr>
                <a:t> + 10 </a:t>
              </a:r>
              <a:r>
                <a:rPr lang="en-GB" sz="2400" dirty="0" err="1" smtClean="0">
                  <a:solidFill>
                    <a:srgbClr val="002060"/>
                  </a:solidFill>
                </a:rPr>
                <a:t>wt</a:t>
              </a:r>
              <a:r>
                <a:rPr lang="en-GB" sz="2400" dirty="0" smtClean="0">
                  <a:solidFill>
                    <a:srgbClr val="002060"/>
                  </a:solidFill>
                </a:rPr>
                <a:t>% Y</a:t>
              </a:r>
              <a:r>
                <a:rPr lang="en-GB" sz="2400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GB" sz="2400" dirty="0" smtClean="0">
                  <a:solidFill>
                    <a:srgbClr val="002060"/>
                  </a:solidFill>
                </a:rPr>
                <a:t>O</a:t>
              </a:r>
              <a:r>
                <a:rPr lang="en-GB" sz="2400" baseline="-25000" dirty="0" smtClean="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79496" y="1992723"/>
            <a:ext cx="36701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XRD shows YB</a:t>
            </a:r>
            <a:r>
              <a:rPr lang="en-GB" sz="2400" baseline="-25000" dirty="0" smtClean="0">
                <a:solidFill>
                  <a:srgbClr val="002060"/>
                </a:solidFill>
              </a:rPr>
              <a:t>4</a:t>
            </a:r>
            <a:r>
              <a:rPr lang="en-GB" sz="2400" dirty="0" smtClean="0">
                <a:solidFill>
                  <a:srgbClr val="002060"/>
                </a:solidFill>
              </a:rPr>
              <a:t> forms at the expense of MgB</a:t>
            </a:r>
            <a:r>
              <a:rPr lang="en-GB" sz="2400" baseline="-25000" dirty="0" smtClean="0">
                <a:solidFill>
                  <a:srgbClr val="002060"/>
                </a:solidFill>
              </a:rPr>
              <a:t>4</a:t>
            </a:r>
            <a:r>
              <a:rPr lang="en-GB" sz="2400" dirty="0" smtClean="0">
                <a:solidFill>
                  <a:srgbClr val="002060"/>
                </a:solidFill>
              </a:rPr>
              <a:t> during sintering.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Higher processing temperature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→ increases YB</a:t>
            </a:r>
            <a:r>
              <a:rPr lang="en-GB" sz="2400" baseline="-25000" dirty="0" smtClean="0">
                <a:solidFill>
                  <a:srgbClr val="002060"/>
                </a:solidFill>
              </a:rPr>
              <a:t>4 </a:t>
            </a:r>
            <a:r>
              <a:rPr lang="en-GB" sz="2400" dirty="0" smtClean="0">
                <a:solidFill>
                  <a:srgbClr val="002060"/>
                </a:solidFill>
              </a:rPr>
              <a:t>fraction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→ restores crystallinity of MgB</a:t>
            </a:r>
            <a:r>
              <a:rPr lang="en-GB" sz="2400" baseline="-25000" dirty="0" smtClean="0">
                <a:solidFill>
                  <a:srgbClr val="002060"/>
                </a:solidFill>
              </a:rPr>
              <a:t>2</a:t>
            </a:r>
            <a:endParaRPr lang="en-GB" sz="2400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1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 of Bulk Performance at 27 K</a:t>
            </a:r>
            <a:endParaRPr lang="en-GB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001131" y="1322940"/>
            <a:ext cx="7879824" cy="5564578"/>
            <a:chOff x="2554357" y="1322939"/>
            <a:chExt cx="7879824" cy="55645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6"/>
            <a:stretch/>
          </p:blipFill>
          <p:spPr>
            <a:xfrm>
              <a:off x="2554357" y="1322939"/>
              <a:ext cx="7879824" cy="552603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730674" y="1528175"/>
              <a:ext cx="601249" cy="4559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18148" y="2655518"/>
              <a:ext cx="553998" cy="18037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2400" dirty="0" err="1" smtClean="0"/>
                <a:t>J</a:t>
              </a:r>
              <a:r>
                <a:rPr lang="en-GB" sz="2400" baseline="-25000" dirty="0" err="1" smtClean="0"/>
                <a:t>c</a:t>
              </a:r>
              <a:r>
                <a:rPr lang="en-GB" sz="2400" dirty="0" smtClean="0"/>
                <a:t> (A/m</a:t>
              </a:r>
              <a:r>
                <a:rPr lang="en-GB" sz="2400" baseline="30000" dirty="0" smtClean="0"/>
                <a:t>2</a:t>
              </a:r>
              <a:r>
                <a:rPr lang="en-GB" sz="2400" dirty="0" smtClean="0"/>
                <a:t>)</a:t>
              </a:r>
              <a:endParaRPr lang="en-GB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57808" y="6463430"/>
              <a:ext cx="5987441" cy="319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5507066" y="6425852"/>
              <a:ext cx="288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Applied Field (T)</a:t>
              </a:r>
              <a:endParaRPr lang="en-GB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92023" y="1691014"/>
            <a:ext cx="37953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FAST samples have highest </a:t>
            </a:r>
            <a:r>
              <a:rPr lang="en-GB" sz="2400" dirty="0" err="1" smtClean="0">
                <a:solidFill>
                  <a:srgbClr val="002060"/>
                </a:solidFill>
              </a:rPr>
              <a:t>J</a:t>
            </a:r>
            <a:r>
              <a:rPr lang="en-GB" sz="2400" baseline="-25000" dirty="0" err="1" smtClean="0">
                <a:solidFill>
                  <a:srgbClr val="002060"/>
                </a:solidFill>
              </a:rPr>
              <a:t>c</a:t>
            </a:r>
            <a:r>
              <a:rPr lang="en-GB" sz="2400" dirty="0" smtClean="0">
                <a:solidFill>
                  <a:srgbClr val="002060"/>
                </a:solidFill>
              </a:rPr>
              <a:t> at low fields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Y</a:t>
            </a:r>
            <a:r>
              <a:rPr lang="en-GB" sz="2400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dirty="0" smtClean="0">
                <a:solidFill>
                  <a:srgbClr val="002060"/>
                </a:solidFill>
              </a:rPr>
              <a:t>O</a:t>
            </a:r>
            <a:r>
              <a:rPr lang="en-GB" sz="2400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dirty="0" smtClean="0">
                <a:solidFill>
                  <a:srgbClr val="002060"/>
                </a:solidFill>
              </a:rPr>
              <a:t> additions make a small improvement in </a:t>
            </a:r>
            <a:r>
              <a:rPr lang="en-GB" sz="2400" dirty="0" err="1" smtClean="0">
                <a:solidFill>
                  <a:srgbClr val="002060"/>
                </a:solidFill>
              </a:rPr>
              <a:t>J</a:t>
            </a:r>
            <a:r>
              <a:rPr lang="en-GB" sz="2400" baseline="-25000" dirty="0" err="1" smtClean="0">
                <a:solidFill>
                  <a:srgbClr val="002060"/>
                </a:solidFill>
              </a:rPr>
              <a:t>c</a:t>
            </a:r>
            <a:r>
              <a:rPr lang="en-GB" sz="2400" dirty="0" smtClean="0">
                <a:solidFill>
                  <a:srgbClr val="002060"/>
                </a:solidFill>
              </a:rPr>
              <a:t>(B)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Ultra HP synthesis at lower temperatures dramatically improves irreversibility field at 27 K.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271321" y="3506895"/>
            <a:ext cx="1903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Element Six HPHT sample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265826" y="4932074"/>
            <a:ext cx="135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FAST samples</a:t>
            </a:r>
          </a:p>
        </p:txBody>
      </p:sp>
    </p:spTree>
    <p:extLst>
      <p:ext uri="{BB962C8B-B14F-4D97-AF65-F5344CB8AC3E}">
        <p14:creationId xmlns:p14="http://schemas.microsoft.com/office/powerpoint/2010/main" val="3500737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0186" y="1841326"/>
            <a:ext cx="104091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Large diameter bulks have been made at E6 using HPHT process.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Ultra high pressure obtainable in E6 bulks allows densification at low temperature.  The resulting small grain size leads to significant field enhancement at 27 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Initial work on Y</a:t>
            </a:r>
            <a:r>
              <a:rPr lang="en-GB" sz="2400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dirty="0" smtClean="0">
                <a:solidFill>
                  <a:srgbClr val="002060"/>
                </a:solidFill>
              </a:rPr>
              <a:t>O</a:t>
            </a:r>
            <a:r>
              <a:rPr lang="en-GB" sz="2400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dirty="0" smtClean="0">
                <a:solidFill>
                  <a:srgbClr val="002060"/>
                </a:solidFill>
              </a:rPr>
              <a:t> additions have produced slight improvement in performance.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Future work includes more detailed microstructural studies, measuring trapped field performance, using the E6 HPHT process with our in-house modified powders, investigating other nanoparticle additions and scaling up to larger diameter bulks.</a:t>
            </a:r>
          </a:p>
          <a:p>
            <a:pPr>
              <a:spcAft>
                <a:spcPts val="1200"/>
              </a:spcAft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7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</a:t>
            </a:r>
            <a:r>
              <a:rPr lang="en-GB" b="1" baseline="-25000" dirty="0" smtClean="0"/>
              <a:t>irr</a:t>
            </a:r>
            <a:r>
              <a:rPr lang="en-GB" b="1" dirty="0" smtClean="0"/>
              <a:t> comparison</a:t>
            </a:r>
            <a:endParaRPr lang="en-GB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92594"/>
              </p:ext>
            </p:extLst>
          </p:nvPr>
        </p:nvGraphicFramePr>
        <p:xfrm>
          <a:off x="1128279" y="1959742"/>
          <a:ext cx="10147476" cy="329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6869">
                  <a:extLst>
                    <a:ext uri="{9D8B030D-6E8A-4147-A177-3AD203B41FA5}">
                      <a16:colId xmlns:a16="http://schemas.microsoft.com/office/drawing/2014/main" val="2422844008"/>
                    </a:ext>
                  </a:extLst>
                </a:gridCol>
                <a:gridCol w="2536869">
                  <a:extLst>
                    <a:ext uri="{9D8B030D-6E8A-4147-A177-3AD203B41FA5}">
                      <a16:colId xmlns:a16="http://schemas.microsoft.com/office/drawing/2014/main" val="1487994829"/>
                    </a:ext>
                  </a:extLst>
                </a:gridCol>
                <a:gridCol w="2536869">
                  <a:extLst>
                    <a:ext uri="{9D8B030D-6E8A-4147-A177-3AD203B41FA5}">
                      <a16:colId xmlns:a16="http://schemas.microsoft.com/office/drawing/2014/main" val="2501180376"/>
                    </a:ext>
                  </a:extLst>
                </a:gridCol>
                <a:gridCol w="2536869">
                  <a:extLst>
                    <a:ext uri="{9D8B030D-6E8A-4147-A177-3AD203B41FA5}">
                      <a16:colId xmlns:a16="http://schemas.microsoft.com/office/drawing/2014/main" val="1531734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</a:t>
                      </a:r>
                      <a:r>
                        <a:rPr lang="en-GB" sz="2400" baseline="-25000" dirty="0" smtClean="0"/>
                        <a:t>irr </a:t>
                      </a:r>
                    </a:p>
                    <a:p>
                      <a:r>
                        <a:rPr lang="en-GB" sz="2400" dirty="0" smtClean="0"/>
                        <a:t>(at </a:t>
                      </a:r>
                      <a:r>
                        <a:rPr lang="en-GB" sz="2400" dirty="0" err="1" smtClean="0"/>
                        <a:t>J</a:t>
                      </a:r>
                      <a:r>
                        <a:rPr lang="en-GB" sz="2400" baseline="-25000" dirty="0" err="1" smtClean="0"/>
                        <a:t>c</a:t>
                      </a:r>
                      <a:r>
                        <a:rPr lang="en-GB" sz="2400" dirty="0" smtClean="0"/>
                        <a:t>=10</a:t>
                      </a:r>
                      <a:r>
                        <a:rPr lang="en-GB" sz="2400" baseline="30000" dirty="0" smtClean="0"/>
                        <a:t>6</a:t>
                      </a:r>
                      <a:r>
                        <a:rPr lang="en-GB" sz="2400" dirty="0" smtClean="0"/>
                        <a:t> A/m</a:t>
                      </a:r>
                      <a:r>
                        <a:rPr lang="en-GB" sz="2400" baseline="30000" dirty="0" smtClean="0"/>
                        <a:t>2</a:t>
                      </a:r>
                      <a:r>
                        <a:rPr lang="en-GB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 K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20 K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27 K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13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E6</a:t>
                      </a:r>
                      <a:r>
                        <a:rPr lang="en-GB" sz="2400" baseline="0" dirty="0" smtClean="0"/>
                        <a:t> (T1)</a:t>
                      </a:r>
                    </a:p>
                    <a:p>
                      <a:r>
                        <a:rPr lang="en-GB" sz="2400" baseline="0" dirty="0" smtClean="0"/>
                        <a:t>HPHT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9.5 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5.6 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3.1 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0.5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wt</a:t>
                      </a:r>
                      <a:r>
                        <a:rPr lang="en-GB" sz="2400" baseline="0" dirty="0" smtClean="0"/>
                        <a:t>% Y</a:t>
                      </a:r>
                      <a:r>
                        <a:rPr lang="en-GB" sz="2400" baseline="-25000" dirty="0" smtClean="0"/>
                        <a:t>2</a:t>
                      </a:r>
                      <a:r>
                        <a:rPr lang="en-GB" sz="2400" baseline="0" dirty="0" smtClean="0"/>
                        <a:t>O</a:t>
                      </a:r>
                      <a:r>
                        <a:rPr lang="en-GB" sz="2400" baseline="-25000" dirty="0" smtClean="0"/>
                        <a:t>3</a:t>
                      </a:r>
                    </a:p>
                    <a:p>
                      <a:r>
                        <a:rPr lang="en-GB" sz="2400" baseline="0" dirty="0" smtClean="0"/>
                        <a:t>FAST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7.5 T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4.1 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2.3 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As-received</a:t>
                      </a:r>
                      <a:r>
                        <a:rPr lang="en-GB" sz="2400" baseline="0" dirty="0" smtClean="0"/>
                        <a:t> MgB</a:t>
                      </a:r>
                      <a:r>
                        <a:rPr lang="en-GB" sz="2400" baseline="-25000" dirty="0" smtClean="0"/>
                        <a:t>2</a:t>
                      </a:r>
                    </a:p>
                    <a:p>
                      <a:r>
                        <a:rPr lang="en-GB" sz="2400" baseline="0" dirty="0" smtClean="0"/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6.6 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3.8 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2.2 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1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03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E6 samples at 4.2 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41" y="1741685"/>
            <a:ext cx="6208358" cy="46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0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wrist-M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0"/>
          <a:stretch/>
        </p:blipFill>
        <p:spPr bwMode="auto">
          <a:xfrm>
            <a:off x="9374731" y="4288478"/>
            <a:ext cx="2725411" cy="200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Magnets for Biomedical Applications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EC63A-7B7C-7C49-A4C0-B8B23675C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75" y="1587407"/>
            <a:ext cx="4282007" cy="3211506"/>
          </a:xfrm>
          <a:prstGeom prst="rect">
            <a:avLst/>
          </a:prstGeom>
        </p:spPr>
      </p:pic>
      <p:pic>
        <p:nvPicPr>
          <p:cNvPr id="4102" name="Picture 6" descr="File:Siemens Healthineers logo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7" y="4302449"/>
            <a:ext cx="2201491" cy="5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spect-Imag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79" y="3920647"/>
            <a:ext cx="3877162" cy="28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RI machines for s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79" y="3986483"/>
            <a:ext cx="25908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4490" y="1567512"/>
            <a:ext cx="7014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Magnets for MRI body scanners are the main commercial application of superconductors.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Large expensive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Use </a:t>
            </a:r>
            <a:r>
              <a:rPr lang="en-GB" sz="2400" dirty="0" err="1" smtClean="0">
                <a:solidFill>
                  <a:srgbClr val="002060"/>
                </a:solidFill>
              </a:rPr>
              <a:t>NbTi</a:t>
            </a:r>
            <a:r>
              <a:rPr lang="en-GB" sz="2400" dirty="0" smtClean="0">
                <a:solidFill>
                  <a:srgbClr val="002060"/>
                </a:solidFill>
              </a:rPr>
              <a:t> superconducting electromagnets.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675" y="5181493"/>
            <a:ext cx="530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Cheaper limb-scale MRI machines are entering the market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Use 1 T permanent magnets.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0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Magnetic Drug Targeting</a:t>
            </a:r>
            <a:endParaRPr lang="en-GB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89107" y="1737730"/>
                <a:ext cx="45303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 smtClean="0">
                  <a:solidFill>
                    <a:srgbClr val="002060"/>
                  </a:solidFill>
                </a:endParaRPr>
              </a:p>
              <a:p>
                <a:r>
                  <a:rPr lang="en-GB" sz="2800" b="1" dirty="0" smtClean="0">
                    <a:solidFill>
                      <a:srgbClr val="002060"/>
                    </a:solidFill>
                  </a:rPr>
                  <a:t>Magnetic Force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ctrlP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d>
                    <m:r>
                      <a:rPr lang="en-GB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800" b="1" dirty="0">
                  <a:solidFill>
                    <a:srgbClr val="002060"/>
                  </a:solidFill>
                </a:endParaRPr>
              </a:p>
              <a:p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07" y="1737730"/>
                <a:ext cx="4530300" cy="1384995"/>
              </a:xfrm>
              <a:prstGeom prst="rect">
                <a:avLst/>
              </a:prstGeom>
              <a:blipFill>
                <a:blip r:embed="rId2"/>
                <a:stretch>
                  <a:fillRect l="-2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002156" y="4117839"/>
            <a:ext cx="3883680" cy="2348472"/>
            <a:chOff x="600623" y="3944633"/>
            <a:chExt cx="3883680" cy="2348472"/>
          </a:xfrm>
        </p:grpSpPr>
        <p:grpSp>
          <p:nvGrpSpPr>
            <p:cNvPr id="42" name="Group 41"/>
            <p:cNvGrpSpPr/>
            <p:nvPr/>
          </p:nvGrpSpPr>
          <p:grpSpPr>
            <a:xfrm>
              <a:off x="850273" y="3944633"/>
              <a:ext cx="3425541" cy="2348472"/>
              <a:chOff x="8377445" y="3516057"/>
              <a:chExt cx="3425541" cy="234847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8377458" y="4587062"/>
                <a:ext cx="3408155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377445" y="3929657"/>
                <a:ext cx="3408155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8399607" y="3950099"/>
                <a:ext cx="3382178" cy="62796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97516" y="4952201"/>
                <a:ext cx="1277957" cy="3635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Magnet</a:t>
                </a:r>
                <a:endParaRPr lang="en-GB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8438795" y="3950073"/>
                <a:ext cx="1509438" cy="1914456"/>
                <a:chOff x="8438795" y="3950073"/>
                <a:chExt cx="1509438" cy="1914456"/>
              </a:xfrm>
            </p:grpSpPr>
            <p:sp>
              <p:nvSpPr>
                <p:cNvPr id="8" name="Arc 7"/>
                <p:cNvSpPr/>
                <p:nvPr/>
              </p:nvSpPr>
              <p:spPr>
                <a:xfrm>
                  <a:off x="9166035" y="3960281"/>
                  <a:ext cx="782198" cy="1904248"/>
                </a:xfrm>
                <a:prstGeom prst="arc">
                  <a:avLst/>
                </a:prstGeom>
                <a:ln w="12700">
                  <a:headEnd type="triangle"/>
                  <a:tailEnd type="non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Arc 9"/>
                <p:cNvSpPr/>
                <p:nvPr/>
              </p:nvSpPr>
              <p:spPr>
                <a:xfrm>
                  <a:off x="8438795" y="3950073"/>
                  <a:ext cx="1246525" cy="1904248"/>
                </a:xfrm>
                <a:prstGeom prst="arc">
                  <a:avLst>
                    <a:gd name="adj1" fmla="val 13305974"/>
                    <a:gd name="adj2" fmla="val 0"/>
                  </a:avLst>
                </a:prstGeom>
                <a:ln w="12700">
                  <a:head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Arc 11"/>
                <p:cNvSpPr/>
                <p:nvPr/>
              </p:nvSpPr>
              <p:spPr>
                <a:xfrm>
                  <a:off x="8608926" y="4261137"/>
                  <a:ext cx="874276" cy="1603366"/>
                </a:xfrm>
                <a:prstGeom prst="arc">
                  <a:avLst>
                    <a:gd name="adj1" fmla="val 14102912"/>
                    <a:gd name="adj2" fmla="val 20302349"/>
                  </a:avLst>
                </a:prstGeom>
                <a:ln w="12700">
                  <a:head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 flipH="1">
                <a:off x="10064917" y="3939865"/>
                <a:ext cx="1509438" cy="1914456"/>
                <a:chOff x="8438795" y="3950073"/>
                <a:chExt cx="1509438" cy="1914456"/>
              </a:xfrm>
            </p:grpSpPr>
            <p:sp>
              <p:nvSpPr>
                <p:cNvPr id="17" name="Arc 16"/>
                <p:cNvSpPr/>
                <p:nvPr/>
              </p:nvSpPr>
              <p:spPr>
                <a:xfrm>
                  <a:off x="9166035" y="3960281"/>
                  <a:ext cx="782198" cy="1904248"/>
                </a:xfrm>
                <a:prstGeom prst="arc">
                  <a:avLst/>
                </a:prstGeom>
                <a:ln w="12700">
                  <a:headEnd type="triangle"/>
                  <a:tailEnd type="non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>
                  <a:off x="8438795" y="3950073"/>
                  <a:ext cx="1246525" cy="1904248"/>
                </a:xfrm>
                <a:prstGeom prst="arc">
                  <a:avLst>
                    <a:gd name="adj1" fmla="val 13305974"/>
                    <a:gd name="adj2" fmla="val 0"/>
                  </a:avLst>
                </a:prstGeom>
                <a:ln w="12700">
                  <a:head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>
                  <a:off x="8608926" y="4261137"/>
                  <a:ext cx="874276" cy="1603366"/>
                </a:xfrm>
                <a:prstGeom prst="arc">
                  <a:avLst>
                    <a:gd name="adj1" fmla="val 14102912"/>
                    <a:gd name="adj2" fmla="val 20302349"/>
                  </a:avLst>
                </a:prstGeom>
                <a:ln w="12700">
                  <a:head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" name="Oval 20"/>
              <p:cNvSpPr/>
              <p:nvPr/>
            </p:nvSpPr>
            <p:spPr>
              <a:xfrm>
                <a:off x="9686233" y="4412256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838633" y="4286362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000972" y="4438762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3372" y="4302931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9987723" y="4186978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494086" y="4448707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9626608" y="4283056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779008" y="4147225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388608" y="4428832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057840" y="4104160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289750" y="4415584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857980" y="4120727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9070014" y="4392395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9209160" y="4064406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596247" y="4316196"/>
                <a:ext cx="108000" cy="10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456784" y="3516057"/>
                <a:ext cx="1346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Blood vessel</a:t>
                </a:r>
                <a:endParaRPr lang="en-GB" dirty="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8428383" y="4731026"/>
                <a:ext cx="3140765" cy="107031"/>
              </a:xfrm>
              <a:custGeom>
                <a:avLst/>
                <a:gdLst>
                  <a:gd name="connsiteX0" fmla="*/ 0 w 3140765"/>
                  <a:gd name="connsiteY0" fmla="*/ 49696 h 107031"/>
                  <a:gd name="connsiteX1" fmla="*/ 258417 w 3140765"/>
                  <a:gd name="connsiteY1" fmla="*/ 39757 h 107031"/>
                  <a:gd name="connsiteX2" fmla="*/ 427382 w 3140765"/>
                  <a:gd name="connsiteY2" fmla="*/ 19878 h 107031"/>
                  <a:gd name="connsiteX3" fmla="*/ 477078 w 3140765"/>
                  <a:gd name="connsiteY3" fmla="*/ 9939 h 107031"/>
                  <a:gd name="connsiteX4" fmla="*/ 556591 w 3140765"/>
                  <a:gd name="connsiteY4" fmla="*/ 0 h 107031"/>
                  <a:gd name="connsiteX5" fmla="*/ 805069 w 3140765"/>
                  <a:gd name="connsiteY5" fmla="*/ 9939 h 107031"/>
                  <a:gd name="connsiteX6" fmla="*/ 924339 w 3140765"/>
                  <a:gd name="connsiteY6" fmla="*/ 0 h 107031"/>
                  <a:gd name="connsiteX7" fmla="*/ 1192695 w 3140765"/>
                  <a:gd name="connsiteY7" fmla="*/ 9939 h 107031"/>
                  <a:gd name="connsiteX8" fmla="*/ 1649895 w 3140765"/>
                  <a:gd name="connsiteY8" fmla="*/ 29817 h 107031"/>
                  <a:gd name="connsiteX9" fmla="*/ 1679713 w 3140765"/>
                  <a:gd name="connsiteY9" fmla="*/ 39757 h 107031"/>
                  <a:gd name="connsiteX10" fmla="*/ 1769165 w 3140765"/>
                  <a:gd name="connsiteY10" fmla="*/ 49696 h 107031"/>
                  <a:gd name="connsiteX11" fmla="*/ 1858617 w 3140765"/>
                  <a:gd name="connsiteY11" fmla="*/ 69574 h 107031"/>
                  <a:gd name="connsiteX12" fmla="*/ 1997765 w 3140765"/>
                  <a:gd name="connsiteY12" fmla="*/ 79513 h 107031"/>
                  <a:gd name="connsiteX13" fmla="*/ 2136913 w 3140765"/>
                  <a:gd name="connsiteY13" fmla="*/ 59635 h 107031"/>
                  <a:gd name="connsiteX14" fmla="*/ 2385391 w 3140765"/>
                  <a:gd name="connsiteY14" fmla="*/ 79513 h 107031"/>
                  <a:gd name="connsiteX15" fmla="*/ 2822713 w 3140765"/>
                  <a:gd name="connsiteY15" fmla="*/ 79513 h 107031"/>
                  <a:gd name="connsiteX16" fmla="*/ 2882347 w 3140765"/>
                  <a:gd name="connsiteY16" fmla="*/ 69574 h 107031"/>
                  <a:gd name="connsiteX17" fmla="*/ 2912165 w 3140765"/>
                  <a:gd name="connsiteY17" fmla="*/ 59635 h 107031"/>
                  <a:gd name="connsiteX18" fmla="*/ 3011556 w 3140765"/>
                  <a:gd name="connsiteY18" fmla="*/ 49696 h 107031"/>
                  <a:gd name="connsiteX19" fmla="*/ 3140765 w 3140765"/>
                  <a:gd name="connsiteY19" fmla="*/ 39757 h 107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140765" h="107031">
                    <a:moveTo>
                      <a:pt x="0" y="49696"/>
                    </a:moveTo>
                    <a:lnTo>
                      <a:pt x="258417" y="39757"/>
                    </a:lnTo>
                    <a:cubicBezTo>
                      <a:pt x="273052" y="38921"/>
                      <a:pt x="408347" y="22806"/>
                      <a:pt x="427382" y="19878"/>
                    </a:cubicBezTo>
                    <a:cubicBezTo>
                      <a:pt x="444079" y="17309"/>
                      <a:pt x="460381" y="12508"/>
                      <a:pt x="477078" y="9939"/>
                    </a:cubicBezTo>
                    <a:cubicBezTo>
                      <a:pt x="503478" y="5878"/>
                      <a:pt x="530087" y="3313"/>
                      <a:pt x="556591" y="0"/>
                    </a:cubicBezTo>
                    <a:cubicBezTo>
                      <a:pt x="639417" y="3313"/>
                      <a:pt x="722177" y="9939"/>
                      <a:pt x="805069" y="9939"/>
                    </a:cubicBezTo>
                    <a:cubicBezTo>
                      <a:pt x="844963" y="9939"/>
                      <a:pt x="884445" y="0"/>
                      <a:pt x="924339" y="0"/>
                    </a:cubicBezTo>
                    <a:cubicBezTo>
                      <a:pt x="1013852" y="0"/>
                      <a:pt x="1103243" y="6626"/>
                      <a:pt x="1192695" y="9939"/>
                    </a:cubicBezTo>
                    <a:cubicBezTo>
                      <a:pt x="1359946" y="65688"/>
                      <a:pt x="1181487" y="9451"/>
                      <a:pt x="1649895" y="29817"/>
                    </a:cubicBezTo>
                    <a:cubicBezTo>
                      <a:pt x="1660362" y="30272"/>
                      <a:pt x="1669379" y="38035"/>
                      <a:pt x="1679713" y="39757"/>
                    </a:cubicBezTo>
                    <a:cubicBezTo>
                      <a:pt x="1709306" y="44689"/>
                      <a:pt x="1739348" y="46383"/>
                      <a:pt x="1769165" y="49696"/>
                    </a:cubicBezTo>
                    <a:cubicBezTo>
                      <a:pt x="1791920" y="55385"/>
                      <a:pt x="1836821" y="67280"/>
                      <a:pt x="1858617" y="69574"/>
                    </a:cubicBezTo>
                    <a:cubicBezTo>
                      <a:pt x="1904862" y="74442"/>
                      <a:pt x="1951382" y="76200"/>
                      <a:pt x="1997765" y="79513"/>
                    </a:cubicBezTo>
                    <a:cubicBezTo>
                      <a:pt x="2044148" y="72887"/>
                      <a:pt x="2090059" y="59635"/>
                      <a:pt x="2136913" y="59635"/>
                    </a:cubicBezTo>
                    <a:cubicBezTo>
                      <a:pt x="2220004" y="59635"/>
                      <a:pt x="2385391" y="79513"/>
                      <a:pt x="2385391" y="79513"/>
                    </a:cubicBezTo>
                    <a:cubicBezTo>
                      <a:pt x="2542553" y="131900"/>
                      <a:pt x="2424931" y="96440"/>
                      <a:pt x="2822713" y="79513"/>
                    </a:cubicBezTo>
                    <a:cubicBezTo>
                      <a:pt x="2842847" y="78656"/>
                      <a:pt x="2862675" y="73946"/>
                      <a:pt x="2882347" y="69574"/>
                    </a:cubicBezTo>
                    <a:cubicBezTo>
                      <a:pt x="2892574" y="67301"/>
                      <a:pt x="2901810" y="61228"/>
                      <a:pt x="2912165" y="59635"/>
                    </a:cubicBezTo>
                    <a:cubicBezTo>
                      <a:pt x="2945073" y="54572"/>
                      <a:pt x="2978426" y="53009"/>
                      <a:pt x="3011556" y="49696"/>
                    </a:cubicBezTo>
                    <a:cubicBezTo>
                      <a:pt x="3072804" y="29281"/>
                      <a:pt x="3030897" y="39757"/>
                      <a:pt x="3140765" y="39757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207183" y="4924048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Tissue</a:t>
              </a:r>
              <a:endParaRPr lang="en-GB" dirty="0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600623" y="4590502"/>
              <a:ext cx="336706" cy="21203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4147597" y="4580918"/>
              <a:ext cx="336706" cy="21203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32208" y="1816957"/>
            <a:ext cx="4499050" cy="1830544"/>
            <a:chOff x="326673" y="1888098"/>
            <a:chExt cx="4499050" cy="1830544"/>
          </a:xfrm>
        </p:grpSpPr>
        <p:sp>
          <p:nvSpPr>
            <p:cNvPr id="49" name="Oval 48"/>
            <p:cNvSpPr/>
            <p:nvPr/>
          </p:nvSpPr>
          <p:spPr>
            <a:xfrm>
              <a:off x="1626837" y="2080302"/>
              <a:ext cx="1612963" cy="1620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80062" y="1888098"/>
              <a:ext cx="736283" cy="1830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1737000" y="2132429"/>
              <a:ext cx="997200" cy="1519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Donut 49"/>
            <p:cNvSpPr/>
            <p:nvPr/>
          </p:nvSpPr>
          <p:spPr>
            <a:xfrm>
              <a:off x="1769544" y="2125764"/>
              <a:ext cx="998212" cy="1534095"/>
            </a:xfrm>
            <a:prstGeom prst="donut">
              <a:avLst>
                <a:gd name="adj" fmla="val 1234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274956" y="3216104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2427356" y="2654522"/>
              <a:ext cx="108000" cy="108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2028612" y="298228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2181012" y="2458282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2256168" y="2796484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2433620" y="3086670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2072454" y="2675400"/>
              <a:ext cx="108000" cy="108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2350114" y="2539702"/>
              <a:ext cx="108000" cy="108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2277046" y="2980200"/>
              <a:ext cx="108000" cy="108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2066192" y="3182704"/>
              <a:ext cx="108000" cy="108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Straight Arrow Connector 64"/>
            <p:cNvCxnSpPr>
              <a:endCxn id="61" idx="1"/>
            </p:cNvCxnSpPr>
            <p:nvPr/>
          </p:nvCxnSpPr>
          <p:spPr>
            <a:xfrm>
              <a:off x="1438808" y="2420943"/>
              <a:ext cx="649462" cy="27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88225" y="2224370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Drug</a:t>
              </a:r>
              <a:endParaRPr lang="en-GB" dirty="0"/>
            </a:p>
          </p:txBody>
        </p:sp>
        <p:cxnSp>
          <p:nvCxnSpPr>
            <p:cNvPr id="70" name="Straight Arrow Connector 69"/>
            <p:cNvCxnSpPr>
              <a:endCxn id="57" idx="3"/>
            </p:cNvCxnSpPr>
            <p:nvPr/>
          </p:nvCxnSpPr>
          <p:spPr>
            <a:xfrm flipV="1">
              <a:off x="1438808" y="3074470"/>
              <a:ext cx="605620" cy="162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26673" y="3079924"/>
              <a:ext cx="11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Magnetite</a:t>
              </a:r>
              <a:endParaRPr lang="en-GB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3002776" y="2420943"/>
              <a:ext cx="437138" cy="2875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382507" y="2196333"/>
              <a:ext cx="1443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Polymer shell</a:t>
              </a:r>
              <a:endParaRPr lang="en-GB" dirty="0"/>
            </a:p>
          </p:txBody>
        </p:sp>
      </p:grpSp>
      <p:pic>
        <p:nvPicPr>
          <p:cNvPr id="5124" name="Picture 4" descr="IBME: The institute of Biomedical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45" y="6306068"/>
            <a:ext cx="2756668" cy="4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UBB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4" y="6340760"/>
            <a:ext cx="2470772" cy="34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4837744" y="1536016"/>
            <a:ext cx="310207" cy="498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6202017" y="3015529"/>
            <a:ext cx="52843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rgbClr val="002060"/>
                </a:solidFill>
              </a:rPr>
              <a:t>Increasing magnetic force enables: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→ blood vessels deeper inside body to be targeted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→ effective trapping of drug carrier in larger diameter blood vessels with faster blood flow.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1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Bulk </a:t>
            </a:r>
            <a:r>
              <a:rPr lang="en-GB" b="1" dirty="0" smtClean="0"/>
              <a:t>superconductor magnets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5826" y="4610953"/>
            <a:ext cx="5276191" cy="15388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schemeClr val="bg1"/>
                </a:solidFill>
              </a:rPr>
              <a:t>To obtain high trapped fields: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→ large sample diameter</a:t>
            </a:r>
          </a:p>
          <a:p>
            <a:r>
              <a:rPr lang="en-GB" sz="2800" dirty="0">
                <a:solidFill>
                  <a:schemeClr val="bg1"/>
                </a:solidFill>
              </a:rPr>
              <a:t>→ </a:t>
            </a:r>
            <a:r>
              <a:rPr lang="en-GB" sz="2800" dirty="0" smtClean="0">
                <a:solidFill>
                  <a:schemeClr val="bg1"/>
                </a:solidFill>
              </a:rPr>
              <a:t>high </a:t>
            </a:r>
            <a:r>
              <a:rPr lang="en-GB" sz="2800" dirty="0" smtClean="0">
                <a:solidFill>
                  <a:schemeClr val="bg1"/>
                </a:solidFill>
              </a:rPr>
              <a:t>critical </a:t>
            </a:r>
            <a:r>
              <a:rPr lang="en-GB" sz="2800" dirty="0" smtClean="0">
                <a:solidFill>
                  <a:schemeClr val="bg1"/>
                </a:solidFill>
              </a:rPr>
              <a:t>current </a:t>
            </a:r>
            <a:r>
              <a:rPr lang="en-GB" sz="2800" dirty="0" smtClean="0">
                <a:solidFill>
                  <a:schemeClr val="bg1"/>
                </a:solidFill>
              </a:rPr>
              <a:t>density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4983" y="1698527"/>
            <a:ext cx="518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Challenges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Bulk superconductors need to be magnetised using an external magnetic field.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Cheap, compact, reliable cryogenic solutions are needed.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Demonstrators </a:t>
            </a:r>
            <a:r>
              <a:rPr lang="en-GB" sz="2400" dirty="0">
                <a:solidFill>
                  <a:srgbClr val="002060"/>
                </a:solidFill>
              </a:rPr>
              <a:t>are needed to show </a:t>
            </a:r>
            <a:r>
              <a:rPr lang="en-GB" sz="2400" dirty="0" smtClean="0">
                <a:solidFill>
                  <a:srgbClr val="002060"/>
                </a:solidFill>
              </a:rPr>
              <a:t>these </a:t>
            </a:r>
            <a:r>
              <a:rPr lang="en-GB" sz="2400" dirty="0">
                <a:solidFill>
                  <a:srgbClr val="002060"/>
                </a:solidFill>
              </a:rPr>
              <a:t>can be achieved  in practical devices.</a:t>
            </a:r>
          </a:p>
          <a:p>
            <a:pPr>
              <a:spcBef>
                <a:spcPts val="1200"/>
              </a:spcBef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62" y="1716066"/>
            <a:ext cx="52761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 smtClean="0">
                <a:solidFill>
                  <a:srgbClr val="002060"/>
                </a:solidFill>
              </a:rPr>
              <a:t>Advantages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Stronger than permanent </a:t>
            </a:r>
            <a:r>
              <a:rPr lang="en-GB" sz="2400" dirty="0" err="1" smtClean="0">
                <a:solidFill>
                  <a:srgbClr val="002060"/>
                </a:solidFill>
              </a:rPr>
              <a:t>ferromagnets</a:t>
            </a:r>
            <a:r>
              <a:rPr lang="en-GB" sz="2400" dirty="0" smtClean="0">
                <a:solidFill>
                  <a:srgbClr val="002060"/>
                </a:solidFill>
              </a:rPr>
              <a:t> (3-5 T for MgB</a:t>
            </a:r>
            <a:r>
              <a:rPr lang="en-GB" sz="2400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dirty="0" smtClean="0">
                <a:solidFill>
                  <a:srgbClr val="002060"/>
                </a:solidFill>
              </a:rPr>
              <a:t>, 17 T for REBCO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compared to  ~1.6 T for </a:t>
            </a:r>
            <a:r>
              <a:rPr lang="en-GB" sz="2400" dirty="0" err="1" smtClean="0">
                <a:solidFill>
                  <a:srgbClr val="002060"/>
                </a:solidFill>
              </a:rPr>
              <a:t>Nd</a:t>
            </a:r>
            <a:r>
              <a:rPr lang="en-GB" sz="2400" dirty="0" smtClean="0">
                <a:solidFill>
                  <a:srgbClr val="002060"/>
                </a:solidFill>
              </a:rPr>
              <a:t>-Fe-B)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More compact than electromagnets</a:t>
            </a:r>
          </a:p>
        </p:txBody>
      </p:sp>
    </p:spTree>
    <p:extLst>
      <p:ext uri="{BB962C8B-B14F-4D97-AF65-F5344CB8AC3E}">
        <p14:creationId xmlns:p14="http://schemas.microsoft.com/office/powerpoint/2010/main" val="105375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Bulk MgB</a:t>
            </a:r>
            <a:r>
              <a:rPr lang="en-GB" b="1" baseline="-25000" dirty="0" smtClean="0"/>
              <a:t>2</a:t>
            </a:r>
            <a:r>
              <a:rPr lang="en-GB" b="1" dirty="0" smtClean="0"/>
              <a:t> magnet demonstrator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20303" y="193390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57492" y="1595933"/>
            <a:ext cx="58345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3 year EPSRC  </a:t>
            </a:r>
            <a:r>
              <a:rPr lang="en-GB" sz="2800" dirty="0" smtClean="0">
                <a:solidFill>
                  <a:srgbClr val="002060"/>
                </a:solidFill>
              </a:rPr>
              <a:t>grant to build a compact demonstrator magnet using bulk MgB</a:t>
            </a:r>
            <a:r>
              <a:rPr lang="en-GB" sz="2800" baseline="-25000" dirty="0" smtClean="0">
                <a:solidFill>
                  <a:srgbClr val="002060"/>
                </a:solidFill>
              </a:rPr>
              <a:t>2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superconductor</a:t>
            </a:r>
            <a:endParaRPr lang="en-GB" sz="28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800" b="1" dirty="0" smtClean="0">
                <a:solidFill>
                  <a:srgbClr val="002060"/>
                </a:solidFill>
              </a:rPr>
              <a:t>MgB</a:t>
            </a:r>
            <a:r>
              <a:rPr lang="en-GB" sz="2800" b="1" baseline="-25000" dirty="0" smtClean="0">
                <a:solidFill>
                  <a:srgbClr val="002060"/>
                </a:solidFill>
              </a:rPr>
              <a:t>2</a:t>
            </a:r>
            <a:r>
              <a:rPr lang="en-GB" sz="2800" b="1" dirty="0" smtClean="0">
                <a:solidFill>
                  <a:srgbClr val="002060"/>
                </a:solidFill>
              </a:rPr>
              <a:t> bulk development </a:t>
            </a:r>
            <a:r>
              <a:rPr lang="en-GB" sz="2800" dirty="0" smtClean="0">
                <a:solidFill>
                  <a:srgbClr val="002060"/>
                </a:solidFill>
              </a:rPr>
              <a:t>(Dec 2017)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Oxford </a:t>
            </a:r>
            <a:endParaRPr lang="en-GB" sz="28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Element </a:t>
            </a:r>
            <a:r>
              <a:rPr lang="en-GB" sz="2800" dirty="0" smtClean="0">
                <a:solidFill>
                  <a:srgbClr val="002060"/>
                </a:solidFill>
              </a:rPr>
              <a:t>Six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Cryogenics </a:t>
            </a:r>
            <a:r>
              <a:rPr lang="en-GB" sz="2800" dirty="0" smtClean="0">
                <a:solidFill>
                  <a:srgbClr val="002060"/>
                </a:solidFill>
              </a:rPr>
              <a:t>(Sep 2017)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STFC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Pulsed field </a:t>
            </a:r>
            <a:r>
              <a:rPr lang="en-GB" sz="2800" b="1" dirty="0" smtClean="0">
                <a:solidFill>
                  <a:srgbClr val="002060"/>
                </a:solidFill>
              </a:rPr>
              <a:t>magnetisation </a:t>
            </a:r>
            <a:r>
              <a:rPr lang="en-GB" sz="2800" dirty="0" smtClean="0">
                <a:solidFill>
                  <a:srgbClr val="002060"/>
                </a:solidFill>
              </a:rPr>
              <a:t>(Sep 2018)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Cambridge</a:t>
            </a:r>
            <a:endParaRPr lang="en-GB" sz="2800" dirty="0" smtClean="0">
              <a:solidFill>
                <a:srgbClr val="002060"/>
              </a:solidFill>
            </a:endParaRPr>
          </a:p>
          <a:p>
            <a:endParaRPr lang="en-GB" sz="28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4" t="23120" r="22646" b="7286"/>
          <a:stretch>
            <a:fillRect/>
          </a:stretch>
        </p:blipFill>
        <p:spPr bwMode="auto">
          <a:xfrm>
            <a:off x="1635097" y="1768866"/>
            <a:ext cx="28289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5"/>
          <p:cNvCxnSpPr>
            <a:cxnSpLocks noChangeShapeType="1"/>
          </p:cNvCxnSpPr>
          <p:nvPr/>
        </p:nvCxnSpPr>
        <p:spPr bwMode="auto">
          <a:xfrm flipH="1">
            <a:off x="3455959" y="1913329"/>
            <a:ext cx="151130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8"/>
          <p:cNvCxnSpPr>
            <a:cxnSpLocks noChangeShapeType="1"/>
          </p:cNvCxnSpPr>
          <p:nvPr/>
        </p:nvCxnSpPr>
        <p:spPr bwMode="auto">
          <a:xfrm flipH="1">
            <a:off x="4103659" y="3481779"/>
            <a:ext cx="733425" cy="160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3"/>
          <p:cNvCxnSpPr>
            <a:cxnSpLocks noChangeShapeType="1"/>
            <a:stCxn id="16" idx="3"/>
          </p:cNvCxnSpPr>
          <p:nvPr/>
        </p:nvCxnSpPr>
        <p:spPr bwMode="auto">
          <a:xfrm flipV="1">
            <a:off x="1352522" y="2094307"/>
            <a:ext cx="1458912" cy="4032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22"/>
          <p:cNvCxnSpPr>
            <a:cxnSpLocks noChangeShapeType="1"/>
            <a:stCxn id="17" idx="3"/>
          </p:cNvCxnSpPr>
          <p:nvPr/>
        </p:nvCxnSpPr>
        <p:spPr bwMode="auto">
          <a:xfrm flipV="1">
            <a:off x="1317569" y="3143540"/>
            <a:ext cx="912064" cy="33823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4945034" y="1686316"/>
            <a:ext cx="1044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Lucida Grande" pitchFamily="84" charset="0"/>
                <a:cs typeface="ヒラギノ角ゴ Pro W3"/>
              </a:rPr>
              <a:t>OVC top hat</a:t>
            </a: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4902171" y="3267145"/>
            <a:ext cx="16621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Lucida Grande" pitchFamily="84" charset="0"/>
                <a:cs typeface="ヒラギノ角ゴ Pro W3"/>
              </a:rPr>
              <a:t>Main outer vacuum can</a:t>
            </a: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21822" y="2297504"/>
            <a:ext cx="133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Lucida Grande" pitchFamily="84" charset="0"/>
                <a:cs typeface="ヒラギノ角ゴ Pro W3"/>
              </a:rPr>
              <a:t>Neon pot</a:t>
            </a:r>
            <a:endParaRPr lang="en-GB" altLang="en-US" sz="2000" dirty="0">
              <a:latin typeface="Lucida Grande" pitchFamily="84" charset="0"/>
              <a:cs typeface="ヒラギノ角ゴ Pro W3"/>
            </a:endParaRP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33281" y="3127836"/>
            <a:ext cx="1284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Lucida Grande" pitchFamily="84" charset="0"/>
                <a:cs typeface="ヒラギノ角ゴ Pro W3"/>
              </a:rPr>
              <a:t>Radiation Shield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2659034" y="4204091"/>
            <a:ext cx="79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Lucida Grande" pitchFamily="84" charset="0"/>
                <a:cs typeface="ヒラギノ角ゴ Pro W3"/>
              </a:rPr>
              <a:t>LN2 bath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4967259" y="2455132"/>
            <a:ext cx="1503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Lucida Grande" pitchFamily="84" charset="0"/>
                <a:cs typeface="ヒラギノ角ゴ Pro W3"/>
              </a:rPr>
              <a:t>JT Heat Exchanger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4945034" y="5010541"/>
            <a:ext cx="1223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Lucida Grande" pitchFamily="84" charset="0"/>
                <a:cs typeface="ヒラギノ角ゴ Pro W3"/>
              </a:rPr>
              <a:t>High </a:t>
            </a:r>
            <a:r>
              <a:rPr lang="en-GB" altLang="en-US" sz="2000" dirty="0" smtClean="0">
                <a:latin typeface="Lucida Grande" pitchFamily="84" charset="0"/>
                <a:cs typeface="ヒラギノ角ゴ Pro W3"/>
              </a:rPr>
              <a:t>Temp. </a:t>
            </a:r>
            <a:r>
              <a:rPr lang="en-GB" altLang="en-US" sz="2000" dirty="0">
                <a:latin typeface="Lucida Grande" pitchFamily="84" charset="0"/>
                <a:cs typeface="ヒラギノ角ゴ Pro W3"/>
              </a:rPr>
              <a:t>HX</a:t>
            </a:r>
          </a:p>
        </p:txBody>
      </p:sp>
      <p:cxnSp>
        <p:nvCxnSpPr>
          <p:cNvPr id="21" name="Straight Arrow Connector 18"/>
          <p:cNvCxnSpPr>
            <a:cxnSpLocks noChangeShapeType="1"/>
            <a:stCxn id="20" idx="1"/>
          </p:cNvCxnSpPr>
          <p:nvPr/>
        </p:nvCxnSpPr>
        <p:spPr bwMode="auto">
          <a:xfrm flipH="1">
            <a:off x="3816322" y="5518373"/>
            <a:ext cx="1128712" cy="366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8"/>
          <p:cNvCxnSpPr>
            <a:cxnSpLocks noChangeShapeType="1"/>
          </p:cNvCxnSpPr>
          <p:nvPr/>
        </p:nvCxnSpPr>
        <p:spPr bwMode="auto">
          <a:xfrm flipH="1">
            <a:off x="3816322" y="2733078"/>
            <a:ext cx="1128712" cy="2064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-70660" y="1727077"/>
            <a:ext cx="1575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Lucida Grande" pitchFamily="84" charset="0"/>
                <a:cs typeface="ヒラギノ角ゴ Pro W3"/>
              </a:rPr>
              <a:t>MgB</a:t>
            </a:r>
            <a:r>
              <a:rPr lang="en-GB" altLang="en-US" sz="2000" baseline="-25000" dirty="0" smtClean="0">
                <a:latin typeface="Lucida Grande" pitchFamily="84" charset="0"/>
                <a:cs typeface="ヒラギノ角ゴ Pro W3"/>
              </a:rPr>
              <a:t>2</a:t>
            </a:r>
            <a:r>
              <a:rPr lang="en-GB" altLang="en-US" sz="2000" dirty="0" smtClean="0">
                <a:latin typeface="Lucida Grande" pitchFamily="84" charset="0"/>
                <a:cs typeface="ヒラギノ角ゴ Pro W3"/>
              </a:rPr>
              <a:t> puck</a:t>
            </a:r>
            <a:endParaRPr lang="en-GB" altLang="en-US" sz="2000" dirty="0">
              <a:latin typeface="Lucida Grande" pitchFamily="84" charset="0"/>
              <a:cs typeface="ヒラギノ角ゴ Pro W3"/>
            </a:endParaRPr>
          </a:p>
        </p:txBody>
      </p:sp>
      <p:cxnSp>
        <p:nvCxnSpPr>
          <p:cNvPr id="24" name="Straight Arrow Connector 13"/>
          <p:cNvCxnSpPr>
            <a:cxnSpLocks noChangeShapeType="1"/>
            <a:stCxn id="23" idx="3"/>
          </p:cNvCxnSpPr>
          <p:nvPr/>
        </p:nvCxnSpPr>
        <p:spPr bwMode="auto">
          <a:xfrm flipV="1">
            <a:off x="1505081" y="1923990"/>
            <a:ext cx="1262063" cy="314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795854" y="1872054"/>
            <a:ext cx="109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27K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93895" y="6345887"/>
            <a:ext cx="7486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For details of cryogenics – see poster E-15:065 on Thursday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35" name="Picture 2" descr="https://epsrc.ukri.org/epsrc/cache/file/4D205EF0-2FD0-4813-9193A11A65BB6E46_featuretwocolumnwi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5" t="32451" r="28618" b="33775"/>
          <a:stretch/>
        </p:blipFill>
        <p:spPr bwMode="auto">
          <a:xfrm>
            <a:off x="10511576" y="5797186"/>
            <a:ext cx="1405958" cy="4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5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Advantages of MgB</a:t>
            </a:r>
            <a:r>
              <a:rPr lang="en-GB" b="1" baseline="-25000" dirty="0" smtClean="0"/>
              <a:t>2</a:t>
            </a:r>
            <a:endParaRPr lang="en-GB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804271" y="1860312"/>
            <a:ext cx="5435940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Cheap.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Polycrystalline – grain boundaries are good pinning sites.</a:t>
            </a:r>
            <a:endParaRPr lang="en-GB" sz="2800" dirty="0" smtClean="0">
              <a:solidFill>
                <a:srgbClr val="00206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Can be processed by scalable techniques.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Relatively high T</a:t>
            </a:r>
            <a:r>
              <a:rPr lang="en-GB" sz="2800" baseline="-25000" dirty="0" smtClean="0">
                <a:solidFill>
                  <a:srgbClr val="002060"/>
                </a:solidFill>
              </a:rPr>
              <a:t>c</a:t>
            </a:r>
            <a:r>
              <a:rPr lang="en-GB" sz="2800" dirty="0" smtClean="0">
                <a:solidFill>
                  <a:srgbClr val="002060"/>
                </a:solidFill>
              </a:rPr>
              <a:t> of </a:t>
            </a:r>
            <a:r>
              <a:rPr lang="en-GB" sz="2800" dirty="0" smtClean="0">
                <a:solidFill>
                  <a:srgbClr val="002060"/>
                </a:solidFill>
              </a:rPr>
              <a:t>39 K</a:t>
            </a:r>
            <a:r>
              <a:rPr lang="en-GB" sz="28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Larger magnetic </a:t>
            </a:r>
            <a:r>
              <a:rPr lang="en-GB" sz="2800" dirty="0" smtClean="0">
                <a:solidFill>
                  <a:srgbClr val="002060"/>
                </a:solidFill>
              </a:rPr>
              <a:t>fields than permanent </a:t>
            </a:r>
            <a:r>
              <a:rPr lang="en-GB" sz="2800" dirty="0" smtClean="0">
                <a:solidFill>
                  <a:srgbClr val="002060"/>
                </a:solidFill>
              </a:rPr>
              <a:t>magnets (3-5 T).  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endParaRPr lang="en-GB" sz="2800" baseline="-25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935" t="34548" r="19973" b="17379"/>
          <a:stretch/>
        </p:blipFill>
        <p:spPr>
          <a:xfrm>
            <a:off x="6313118" y="1504862"/>
            <a:ext cx="5859932" cy="478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3951" y="1427967"/>
            <a:ext cx="498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Effect of grain size on </a:t>
            </a:r>
            <a:r>
              <a:rPr lang="en-GB" sz="2400" dirty="0" err="1" smtClean="0"/>
              <a:t>J</a:t>
            </a:r>
            <a:r>
              <a:rPr lang="en-GB" sz="2400" baseline="-25000" dirty="0" err="1" smtClean="0"/>
              <a:t>c</a:t>
            </a:r>
            <a:endParaRPr lang="en-GB" sz="24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6621326" y="6370147"/>
            <a:ext cx="3881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Mikheenko</a:t>
            </a:r>
            <a:r>
              <a:rPr lang="en-GB" dirty="0" smtClean="0"/>
              <a:t> et al, SUST. </a:t>
            </a:r>
            <a:r>
              <a:rPr lang="en-GB" b="1" dirty="0"/>
              <a:t>20 </a:t>
            </a:r>
            <a:r>
              <a:rPr lang="en-GB" dirty="0"/>
              <a:t>(2007) </a:t>
            </a:r>
            <a:r>
              <a:rPr lang="en-GB" dirty="0" smtClean="0"/>
              <a:t>S264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73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MgB</a:t>
            </a:r>
            <a:r>
              <a:rPr lang="en-GB" b="1" baseline="-25000" dirty="0" smtClean="0"/>
              <a:t>2</a:t>
            </a:r>
            <a:r>
              <a:rPr lang="en-GB" b="1" dirty="0" smtClean="0"/>
              <a:t> Processing</a:t>
            </a:r>
            <a:endParaRPr lang="en-GB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977030" y="1625250"/>
            <a:ext cx="5386192" cy="2308324"/>
            <a:chOff x="977030" y="1625250"/>
            <a:chExt cx="5386192" cy="2308324"/>
          </a:xfrm>
        </p:grpSpPr>
        <p:sp>
          <p:nvSpPr>
            <p:cNvPr id="4" name="TextBox 3"/>
            <p:cNvSpPr txBox="1"/>
            <p:nvPr/>
          </p:nvSpPr>
          <p:spPr>
            <a:xfrm>
              <a:off x="977030" y="1625250"/>
              <a:ext cx="53861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 smtClean="0">
                  <a:solidFill>
                    <a:srgbClr val="002060"/>
                  </a:solidFill>
                </a:rPr>
                <a:t>In-situ </a:t>
              </a:r>
              <a:r>
                <a:rPr lang="en-GB" sz="2400" b="1" dirty="0" smtClean="0">
                  <a:solidFill>
                    <a:srgbClr val="002060"/>
                  </a:solidFill>
                </a:rPr>
                <a:t>processing</a:t>
              </a:r>
            </a:p>
            <a:p>
              <a:endParaRPr lang="en-GB" sz="2400" dirty="0" smtClean="0">
                <a:solidFill>
                  <a:srgbClr val="002060"/>
                </a:solidFill>
              </a:endParaRPr>
            </a:p>
            <a:p>
              <a:endParaRPr lang="en-GB" sz="2400" dirty="0">
                <a:solidFill>
                  <a:srgbClr val="00206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solidFill>
                    <a:srgbClr val="002060"/>
                  </a:solidFill>
                </a:rPr>
                <a:t>T &lt;900 </a:t>
              </a:r>
              <a:r>
                <a:rPr lang="en-GB" sz="2400" baseline="30000" dirty="0" err="1" smtClean="0">
                  <a:solidFill>
                    <a:srgbClr val="002060"/>
                  </a:solidFill>
                </a:rPr>
                <a:t>o</a:t>
              </a:r>
              <a:r>
                <a:rPr lang="en-GB" sz="2400" dirty="0" err="1" smtClean="0">
                  <a:solidFill>
                    <a:srgbClr val="002060"/>
                  </a:solidFill>
                </a:rPr>
                <a:t>C</a:t>
              </a:r>
              <a:endParaRPr lang="en-GB" sz="2400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solidFill>
                    <a:srgbClr val="002060"/>
                  </a:solidFill>
                </a:rPr>
                <a:t>Inherent porosity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 smtClean="0">
                  <a:solidFill>
                    <a:srgbClr val="002060"/>
                  </a:solidFill>
                </a:rPr>
                <a:t>Good grain connectivity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89281" y="2168259"/>
                  <a:ext cx="2380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𝑀𝑔</m:t>
                        </m:r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𝑀𝑔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281" y="2168259"/>
                  <a:ext cx="2380845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092" r="-512" b="-3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977030" y="4120549"/>
            <a:ext cx="4384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Ex-situ </a:t>
            </a:r>
            <a:r>
              <a:rPr lang="en-GB" sz="2400" b="1" dirty="0" smtClean="0">
                <a:solidFill>
                  <a:srgbClr val="002060"/>
                </a:solidFill>
              </a:rPr>
              <a:t>processing</a:t>
            </a:r>
            <a:endParaRPr lang="en-GB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 &gt;900</a:t>
            </a:r>
            <a:r>
              <a:rPr lang="en-GB" sz="2400" baseline="30000" dirty="0" smtClean="0">
                <a:solidFill>
                  <a:srgbClr val="002060"/>
                </a:solidFill>
              </a:rPr>
              <a:t>o</a:t>
            </a:r>
            <a:r>
              <a:rPr lang="en-GB" sz="2400" dirty="0" smtClean="0">
                <a:solidFill>
                  <a:srgbClr val="002060"/>
                </a:solidFill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High density (if processed under pressure)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Poor grain connectivity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238" y="1438275"/>
            <a:ext cx="4800600" cy="5419725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H="1">
            <a:off x="8818323" y="2415821"/>
            <a:ext cx="1828800" cy="9411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647123" y="2154211"/>
            <a:ext cx="136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Porosity</a:t>
            </a:r>
            <a:endParaRPr lang="en-GB" sz="280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8818323" y="4545903"/>
            <a:ext cx="1935271" cy="41335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03490" y="4093901"/>
            <a:ext cx="1544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Poor sintering</a:t>
            </a:r>
            <a:endParaRPr lang="en-GB" sz="2800" dirty="0"/>
          </a:p>
        </p:txBody>
      </p:sp>
      <p:sp>
        <p:nvSpPr>
          <p:cNvPr id="60" name="Rectangle 59"/>
          <p:cNvSpPr/>
          <p:nvPr/>
        </p:nvSpPr>
        <p:spPr>
          <a:xfrm>
            <a:off x="10385120" y="5301099"/>
            <a:ext cx="186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Yamamoto et al 2012 </a:t>
            </a:r>
            <a:r>
              <a:rPr lang="fr-FR" dirty="0" err="1"/>
              <a:t>Jpn</a:t>
            </a:r>
            <a:r>
              <a:rPr lang="fr-FR" dirty="0"/>
              <a:t>. J. </a:t>
            </a:r>
            <a:r>
              <a:rPr lang="fr-FR" dirty="0" err="1"/>
              <a:t>Appl</a:t>
            </a:r>
            <a:r>
              <a:rPr lang="fr-FR" dirty="0"/>
              <a:t>. Phys. 51 010105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707239" y="1497771"/>
            <a:ext cx="9895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In-situ</a:t>
            </a:r>
            <a:endParaRPr lang="en-GB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74497" y="4148137"/>
            <a:ext cx="10521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Ex-situ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3209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Carbon doping</a:t>
            </a:r>
            <a:endParaRPr lang="en-GB" b="1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438" t="21252" r="20630" b="32575"/>
          <a:stretch/>
        </p:blipFill>
        <p:spPr>
          <a:xfrm>
            <a:off x="-1" y="1828797"/>
            <a:ext cx="5997433" cy="4459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4296" y="1462417"/>
            <a:ext cx="105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Carbon doping increases </a:t>
            </a:r>
            <a:r>
              <a:rPr lang="en-GB" sz="2400" dirty="0" err="1" smtClean="0">
                <a:solidFill>
                  <a:srgbClr val="002060"/>
                </a:solidFill>
              </a:rPr>
              <a:t>J</a:t>
            </a:r>
            <a:r>
              <a:rPr lang="en-GB" sz="2400" baseline="-25000" dirty="0" err="1" smtClean="0">
                <a:solidFill>
                  <a:srgbClr val="002060"/>
                </a:solidFill>
              </a:rPr>
              <a:t>c</a:t>
            </a:r>
            <a:r>
              <a:rPr lang="en-GB" sz="2400" dirty="0" smtClean="0">
                <a:solidFill>
                  <a:srgbClr val="002060"/>
                </a:solidFill>
              </a:rPr>
              <a:t> at high fields - but reduces T</a:t>
            </a:r>
            <a:r>
              <a:rPr lang="en-GB" sz="2400" baseline="-25000" dirty="0" smtClean="0">
                <a:solidFill>
                  <a:srgbClr val="002060"/>
                </a:solidFill>
              </a:rPr>
              <a:t>c</a:t>
            </a:r>
            <a:r>
              <a:rPr lang="en-GB" sz="2400" dirty="0" smtClean="0">
                <a:solidFill>
                  <a:srgbClr val="002060"/>
                </a:solidFill>
              </a:rPr>
              <a:t>.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3792" y="6469778"/>
            <a:ext cx="4390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Kim et al, NPG </a:t>
            </a:r>
            <a:r>
              <a:rPr lang="en-GB" dirty="0"/>
              <a:t>Asia Materials (2012) 4, </a:t>
            </a:r>
            <a:r>
              <a:rPr lang="en-GB" dirty="0" smtClean="0"/>
              <a:t>e3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226699" y="6472730"/>
            <a:ext cx="318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Lee et al, </a:t>
            </a:r>
            <a:r>
              <a:rPr lang="en-GB" dirty="0" err="1" smtClean="0"/>
              <a:t>Physica</a:t>
            </a:r>
            <a:r>
              <a:rPr lang="en-GB" dirty="0" smtClean="0"/>
              <a:t> </a:t>
            </a:r>
            <a:r>
              <a:rPr lang="en-GB" dirty="0"/>
              <a:t>C 397 (2003) 7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88899" y="1988410"/>
            <a:ext cx="4774049" cy="4484320"/>
            <a:chOff x="6688899" y="1988410"/>
            <a:chExt cx="4774049" cy="44843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49945" t="30018" r="15535" b="14165"/>
            <a:stretch/>
          </p:blipFill>
          <p:spPr>
            <a:xfrm>
              <a:off x="6751529" y="1988410"/>
              <a:ext cx="4711419" cy="428514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688899" y="5812077"/>
              <a:ext cx="726509" cy="660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2388221"/>
      </p:ext>
    </p:extLst>
  </p:cSld>
  <p:clrMapOvr>
    <a:masterClrMapping/>
  </p:clrMapOvr>
</p:sld>
</file>

<file path=ppt/theme/theme1.xml><?xml version="1.0" encoding="utf-8"?>
<a:theme xmlns:a="http://schemas.openxmlformats.org/drawingml/2006/main" name="CfAS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AS_theme" id="{D69B6E49-6F88-42E6-BEE1-B1C5B178F4A3}" vid="{5C08319C-FAA5-4EA2-AF61-F1B84D6AAB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CfAS_theme</Template>
  <TotalTime>5713</TotalTime>
  <Words>1205</Words>
  <Application>Microsoft Office PowerPoint</Application>
  <PresentationFormat>Widescreen</PresentationFormat>
  <Paragraphs>305</Paragraphs>
  <Slides>26</Slides>
  <Notes>5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Lucida Grande</vt:lpstr>
      <vt:lpstr>Symbol</vt:lpstr>
      <vt:lpstr>ヒラギノ角ゴ Pro W3</vt:lpstr>
      <vt:lpstr>CfAS_theme</vt:lpstr>
      <vt:lpstr>Origin Graph</vt:lpstr>
      <vt:lpstr>Manufacture and Characterisation of Bulk MgB2 Superconductor with High Trapped Field for Biomedical Applications</vt:lpstr>
      <vt:lpstr>Acknowledgements</vt:lpstr>
      <vt:lpstr>Magnets for Biomedical Applications</vt:lpstr>
      <vt:lpstr>Magnetic Drug Targeting</vt:lpstr>
      <vt:lpstr>Bulk superconductor magnets</vt:lpstr>
      <vt:lpstr>Bulk MgB2 magnet demonstrator</vt:lpstr>
      <vt:lpstr>Advantages of MgB2</vt:lpstr>
      <vt:lpstr>MgB2 Processing</vt:lpstr>
      <vt:lpstr>Carbon doping</vt:lpstr>
      <vt:lpstr>Hot Pressing at Element Six</vt:lpstr>
      <vt:lpstr>Typical Microstructure</vt:lpstr>
      <vt:lpstr>Microstructural Refinement</vt:lpstr>
      <vt:lpstr>Tc Measurements</vt:lpstr>
      <vt:lpstr>Hysteresis Loops</vt:lpstr>
      <vt:lpstr>Jc(B) performance</vt:lpstr>
      <vt:lpstr>Powder Modifications</vt:lpstr>
      <vt:lpstr>Effect of Milling on Powders</vt:lpstr>
      <vt:lpstr>XRD peak broadening analysis</vt:lpstr>
      <vt:lpstr>Effect on Tc</vt:lpstr>
      <vt:lpstr>Effect on Jc</vt:lpstr>
      <vt:lpstr>Y2O3 Distribution</vt:lpstr>
      <vt:lpstr>Effect of Heat Treatment</vt:lpstr>
      <vt:lpstr>Summary of Bulk Performance at 27 K</vt:lpstr>
      <vt:lpstr>Conclusions</vt:lpstr>
      <vt:lpstr>Birr comparison</vt:lpstr>
      <vt:lpstr>E6 samples at 4.2 K</vt:lpstr>
    </vt:vector>
  </TitlesOfParts>
  <Company>Department of Materials, 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Bulk MgB2 magnet demonstrator</dc:title>
  <dc:creator>Susie</dc:creator>
  <cp:lastModifiedBy>Susannah Speller</cp:lastModifiedBy>
  <cp:revision>115</cp:revision>
  <cp:lastPrinted>2018-09-03T15:26:41Z</cp:lastPrinted>
  <dcterms:created xsi:type="dcterms:W3CDTF">2017-03-28T19:01:04Z</dcterms:created>
  <dcterms:modified xsi:type="dcterms:W3CDTF">2018-09-03T19:50:57Z</dcterms:modified>
</cp:coreProperties>
</file>