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58" r:id="rId6"/>
    <p:sldId id="273" r:id="rId7"/>
    <p:sldId id="274" r:id="rId8"/>
    <p:sldId id="266" r:id="rId9"/>
    <p:sldId id="262" r:id="rId10"/>
    <p:sldId id="269" r:id="rId11"/>
    <p:sldId id="272" r:id="rId12"/>
    <p:sldId id="270" r:id="rId13"/>
    <p:sldId id="271" r:id="rId14"/>
    <p:sldId id="267" r:id="rId15"/>
    <p:sldId id="268" r:id="rId16"/>
    <p:sldId id="30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A997-87F0-4E83-BA6E-8E03C2999379}" type="datetimeFigureOut">
              <a:rPr lang="en-GB" smtClean="0"/>
              <a:t>05/09/2018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CBB79-A765-4313-AAE1-67D73F6724D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7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CBB79-A765-4313-AAE1-67D73F6724D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5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54067"/>
            <a:ext cx="2682786" cy="5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16200000">
            <a:off x="-1334318" y="1615984"/>
            <a:ext cx="4914546" cy="1857529"/>
            <a:chOff x="2843808" y="44623"/>
            <a:chExt cx="6264696" cy="620690"/>
          </a:xfrm>
        </p:grpSpPr>
        <p:sp>
          <p:nvSpPr>
            <p:cNvPr id="6" name="Rectangle 5"/>
            <p:cNvSpPr/>
            <p:nvPr/>
          </p:nvSpPr>
          <p:spPr>
            <a:xfrm>
              <a:off x="3995936" y="44624"/>
              <a:ext cx="5112568" cy="62068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Parallelogram 7"/>
            <p:cNvSpPr/>
            <p:nvPr/>
          </p:nvSpPr>
          <p:spPr>
            <a:xfrm flipV="1">
              <a:off x="3059832" y="44623"/>
              <a:ext cx="2016223" cy="620690"/>
            </a:xfrm>
            <a:prstGeom prst="parallelogram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355977" y="44624"/>
              <a:ext cx="1310386" cy="620688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Isosceles Triangle 10"/>
            <p:cNvSpPr/>
            <p:nvPr/>
          </p:nvSpPr>
          <p:spPr>
            <a:xfrm flipV="1">
              <a:off x="5420270" y="44624"/>
              <a:ext cx="1622950" cy="620688"/>
            </a:xfrm>
            <a:prstGeom prst="triangl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2843808" y="44624"/>
              <a:ext cx="1308012" cy="620688"/>
            </a:xfrm>
            <a:prstGeom prst="triangl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4202465" y="44625"/>
              <a:ext cx="1739269" cy="62068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" name="Isosceles Triangle 14"/>
            <p:cNvSpPr/>
            <p:nvPr/>
          </p:nvSpPr>
          <p:spPr>
            <a:xfrm rot="10800000">
              <a:off x="3669922" y="44624"/>
              <a:ext cx="1440160" cy="620688"/>
            </a:xfrm>
            <a:prstGeom prst="triangl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79512" y="87474"/>
            <a:ext cx="8784976" cy="49145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9 CuadroTexto"/>
          <p:cNvSpPr txBox="1"/>
          <p:nvPr/>
        </p:nvSpPr>
        <p:spPr>
          <a:xfrm>
            <a:off x="2209800" y="340900"/>
            <a:ext cx="5652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</a:rPr>
              <a:t>Enhancing high vacuum performance of multi-layer insulation systems with activated charcoal fabric</a:t>
            </a:r>
            <a:endParaRPr lang="en-GB" sz="2400" dirty="0">
              <a:latin typeface="Cambria" panose="020405030504060302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270214" y="1699796"/>
            <a:ext cx="3429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i="1" dirty="0"/>
              <a:t>W. O. S. Bailey, </a:t>
            </a:r>
            <a:r>
              <a:rPr lang="es-ES" sz="1600" i="1" u="sng" dirty="0"/>
              <a:t>J. </a:t>
            </a:r>
            <a:r>
              <a:rPr lang="es-ES" sz="1600" i="1" u="sng" dirty="0" err="1"/>
              <a:t>Pelegrin</a:t>
            </a:r>
            <a:r>
              <a:rPr lang="es-ES" sz="1600" i="1" dirty="0"/>
              <a:t>, C. </a:t>
            </a:r>
            <a:r>
              <a:rPr lang="es-ES" sz="1600" i="1" dirty="0" err="1"/>
              <a:t>Beduz</a:t>
            </a:r>
            <a:endParaRPr lang="es-ES" sz="1600" i="1" dirty="0"/>
          </a:p>
        </p:txBody>
      </p:sp>
      <p:pic>
        <p:nvPicPr>
          <p:cNvPr id="1030" name="Picture 6" descr="Image result for activated charcoal clo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837" y="1326183"/>
            <a:ext cx="2932843" cy="192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CEC27-ICMC 2018">
            <a:extLst>
              <a:ext uri="{FF2B5EF4-FFF2-40B4-BE49-F238E27FC236}">
                <a16:creationId xmlns:a16="http://schemas.microsoft.com/office/drawing/2014/main" id="{E82953AC-C00A-4264-8504-A9F6FC7A7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5"/>
          <a:stretch/>
        </p:blipFill>
        <p:spPr bwMode="auto">
          <a:xfrm>
            <a:off x="2438400" y="3486150"/>
            <a:ext cx="5594860" cy="14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744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Results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666" y="666750"/>
            <a:ext cx="7992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latin typeface="Cambria" panose="02040503050406030204" pitchFamily="18" charset="0"/>
                <a:ea typeface="Cambria" panose="02040503050406030204" pitchFamily="18" charset="0"/>
              </a:rPr>
              <a:t>Mylar + ACC:</a:t>
            </a:r>
          </a:p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 second test replaced the Al foil with Mylar as the reflecting material and retained the ACC as the spacer material.</a:t>
            </a:r>
          </a:p>
          <a:p>
            <a:r>
              <a:rPr lang="en-GB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" y="2152651"/>
            <a:ext cx="3953925" cy="2933699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C72A0942-EAF8-460A-9036-9C99ACC15D1A}"/>
              </a:ext>
            </a:extLst>
          </p:cNvPr>
          <p:cNvSpPr txBox="1"/>
          <p:nvPr/>
        </p:nvSpPr>
        <p:spPr>
          <a:xfrm>
            <a:off x="4572000" y="2023229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boil off rate did not reduced significantly.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vacuum pressure was higher due to a leak in the system, but still between the optimum limit for MLI to be effective.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vacuum pressure was expected to be similar without the leak (or slightly higher due to higher outgassing).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thermal profile could be checked to explain the poor performance of the MLI.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D6B43F35-8C36-40B3-92C0-5825069FC395}"/>
              </a:ext>
            </a:extLst>
          </p:cNvPr>
          <p:cNvSpPr txBox="1"/>
          <p:nvPr/>
        </p:nvSpPr>
        <p:spPr>
          <a:xfrm>
            <a:off x="990601" y="2190751"/>
            <a:ext cx="2645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*J. E. </a:t>
            </a:r>
            <a:r>
              <a:rPr lang="en-GB" sz="1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Fesmire</a:t>
            </a:r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 Phys Procedia 2015;67:1089-97</a:t>
            </a:r>
          </a:p>
        </p:txBody>
      </p:sp>
    </p:spTree>
    <p:extLst>
      <p:ext uri="{BB962C8B-B14F-4D97-AF65-F5344CB8AC3E}">
        <p14:creationId xmlns:p14="http://schemas.microsoft.com/office/powerpoint/2010/main" val="17401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Results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666" y="666750"/>
            <a:ext cx="7992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err="1">
                <a:latin typeface="Cambria" panose="02040503050406030204" pitchFamily="18" charset="0"/>
                <a:ea typeface="Cambria" panose="02040503050406030204" pitchFamily="18" charset="0"/>
              </a:rPr>
              <a:t>Mylar</a:t>
            </a:r>
            <a:r>
              <a:rPr lang="es-ES" b="1" u="sng" dirty="0">
                <a:latin typeface="Cambria" panose="02040503050406030204" pitchFamily="18" charset="0"/>
                <a:ea typeface="Cambria" panose="02040503050406030204" pitchFamily="18" charset="0"/>
              </a:rPr>
              <a:t> + ACC:</a:t>
            </a:r>
          </a:p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 second test replaced the Al foil with Mylar as the reflecting material and retained the ACC as the spacer material.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14550"/>
            <a:ext cx="3826536" cy="2895600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F5316538-EF38-4024-AE1A-2152A3EF6E96}"/>
              </a:ext>
            </a:extLst>
          </p:cNvPr>
          <p:cNvSpPr txBox="1"/>
          <p:nvPr/>
        </p:nvSpPr>
        <p:spPr>
          <a:xfrm>
            <a:off x="4343400" y="1681581"/>
            <a:ext cx="449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Comparing the temperature distribution at each layer with the analytical solution for 10 layers obtained from: 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It appears that the heat transfer by conduction is significant across the MLI.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It might be due to some contact points in the ACC due the extra length of the spacing layers.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6BEA952-83A9-44AF-93B9-AF5484123B72}"/>
                  </a:ext>
                </a:extLst>
              </p:cNvPr>
              <p:cNvSpPr txBox="1"/>
              <p:nvPr/>
            </p:nvSpPr>
            <p:spPr>
              <a:xfrm>
                <a:off x="4761009" y="2724150"/>
                <a:ext cx="3620991" cy="47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=[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77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300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77</m:t>
                                  </m:r>
                                </m:e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1/4</m:t>
                          </m:r>
                        </m:sup>
                      </m:sSup>
                    </m:oMath>
                  </m:oMathPara>
                </a14:m>
                <a:endParaRPr lang="es-ES_tradnl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56BEA952-83A9-44AF-93B9-AF5484123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09" y="2724150"/>
                <a:ext cx="3620991" cy="4789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Results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049" y="666750"/>
            <a:ext cx="852593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latin typeface="Cambria" panose="02040503050406030204" pitchFamily="18" charset="0"/>
                <a:ea typeface="Cambria" panose="02040503050406030204" pitchFamily="18" charset="0"/>
              </a:rPr>
              <a:t>Mylar + ACC + GFP: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Glass fibre paper (GFP) was added as an additional spacer 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material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after the ACC.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Very low boil off rates and low vacuum pressures were achieved.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temperature distribution fits well the analytical model.</a:t>
            </a:r>
          </a:p>
          <a:p>
            <a:r>
              <a:rPr lang="en-GB" dirty="0"/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" y="2152651"/>
            <a:ext cx="3953925" cy="29336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9A5597-4D1C-400F-8EB5-7D03E86E39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63" y="2188221"/>
            <a:ext cx="3763042" cy="2821929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id="{B14F2EF1-6146-46A9-ABA6-AFF8FDF91DDD}"/>
              </a:ext>
            </a:extLst>
          </p:cNvPr>
          <p:cNvSpPr txBox="1"/>
          <p:nvPr/>
        </p:nvSpPr>
        <p:spPr>
          <a:xfrm>
            <a:off x="990601" y="2190751"/>
            <a:ext cx="2645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*J. E. </a:t>
            </a:r>
            <a:r>
              <a:rPr lang="en-GB" sz="1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Fesmire</a:t>
            </a:r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 Phys Procedia 2015;67:1089-97</a:t>
            </a:r>
          </a:p>
        </p:txBody>
      </p:sp>
    </p:spTree>
    <p:extLst>
      <p:ext uri="{BB962C8B-B14F-4D97-AF65-F5344CB8AC3E}">
        <p14:creationId xmlns:p14="http://schemas.microsoft.com/office/powerpoint/2010/main" val="15160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Results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666" y="666750"/>
            <a:ext cx="7992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latin typeface="Cambria" panose="02040503050406030204" pitchFamily="18" charset="0"/>
                <a:ea typeface="Cambria" panose="02040503050406030204" pitchFamily="18" charset="0"/>
              </a:rPr>
              <a:t>Al + ACC + GFP: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Al foil replaced the Mylar to check if lower vacuum pressure could be achieved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9" y="2152651"/>
            <a:ext cx="3953925" cy="2933698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9D7A6D97-4760-498F-B8CB-B1A4EE31FF09}"/>
              </a:ext>
            </a:extLst>
          </p:cNvPr>
          <p:cNvSpPr txBox="1"/>
          <p:nvPr/>
        </p:nvSpPr>
        <p:spPr>
          <a:xfrm>
            <a:off x="4572000" y="2114550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Similar values to those measured when using Mylar+ACC+GFP were obtained.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vacuum pressure was 50 % </a:t>
            </a:r>
            <a:r>
              <a:rPr lang="en-GB" b="1" dirty="0">
                <a:latin typeface="Cambria" panose="02040503050406030204" pitchFamily="18" charset="0"/>
                <a:ea typeface="Cambria" panose="02040503050406030204" pitchFamily="18" charset="0"/>
              </a:rPr>
              <a:t>higher, 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however this particular test was pumped for half the time (3 days) and this is likely to have had an affect on the results. 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6962FD22-C0AE-4794-AC14-6FB89689C4E0}"/>
              </a:ext>
            </a:extLst>
          </p:cNvPr>
          <p:cNvSpPr txBox="1"/>
          <p:nvPr/>
        </p:nvSpPr>
        <p:spPr>
          <a:xfrm>
            <a:off x="990601" y="2190751"/>
            <a:ext cx="2645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*J. E. </a:t>
            </a:r>
            <a:r>
              <a:rPr lang="en-GB" sz="1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Fesmire</a:t>
            </a:r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 Phys Procedia 2015;67:1089-97</a:t>
            </a:r>
          </a:p>
        </p:txBody>
      </p:sp>
    </p:spTree>
    <p:extLst>
      <p:ext uri="{BB962C8B-B14F-4D97-AF65-F5344CB8AC3E}">
        <p14:creationId xmlns:p14="http://schemas.microsoft.com/office/powerpoint/2010/main" val="25174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5963921" y="144247"/>
            <a:ext cx="3027600" cy="208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Summary of results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922615"/>
              </p:ext>
            </p:extLst>
          </p:nvPr>
        </p:nvGraphicFramePr>
        <p:xfrm>
          <a:off x="457200" y="703881"/>
          <a:ext cx="8232047" cy="401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3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8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34469">
                <a:tc>
                  <a:txBody>
                    <a:bodyPr/>
                    <a:lstStyle/>
                    <a:p>
                      <a:r>
                        <a:rPr lang="es-ES" sz="1600" dirty="0"/>
                        <a:t>Material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Thickness</a:t>
                      </a:r>
                      <a:r>
                        <a:rPr lang="es-ES" sz="1600" baseline="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aseline="0" dirty="0"/>
                        <a:t>[m x 10</a:t>
                      </a:r>
                      <a:r>
                        <a:rPr lang="es-ES" sz="1600" baseline="30000" dirty="0"/>
                        <a:t>-3</a:t>
                      </a:r>
                      <a:r>
                        <a:rPr lang="es-ES" sz="1600" baseline="0" dirty="0"/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Heat flux (</a:t>
                      </a:r>
                      <a:r>
                        <a:rPr lang="es-ES" sz="1600" i="1" dirty="0"/>
                        <a:t>q</a:t>
                      </a:r>
                      <a:r>
                        <a:rPr lang="es-ES" sz="1600" dirty="0"/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/>
                        <a:t>[W/m</a:t>
                      </a:r>
                      <a:r>
                        <a:rPr lang="es-ES" sz="16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es-ES" sz="1600" baseline="0" dirty="0">
                          <a:solidFill>
                            <a:schemeClr val="lt1"/>
                          </a:solidFill>
                        </a:rPr>
                        <a:t>]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Apparent thermal</a:t>
                      </a:r>
                      <a:r>
                        <a:rPr lang="en-GB" sz="1600" baseline="0" noProof="0" dirty="0"/>
                        <a:t> conductvity (</a:t>
                      </a:r>
                      <a:r>
                        <a:rPr lang="en-GB" sz="1600" i="1" noProof="0" dirty="0" err="1"/>
                        <a:t>k</a:t>
                      </a:r>
                      <a:r>
                        <a:rPr lang="en-GB" sz="1600" i="1" baseline="-25000" noProof="0" dirty="0" err="1"/>
                        <a:t>e</a:t>
                      </a:r>
                      <a:r>
                        <a:rPr lang="en-GB" sz="1600" baseline="0" noProof="0" dirty="0"/>
                        <a:t>) </a:t>
                      </a:r>
                    </a:p>
                    <a:p>
                      <a:endParaRPr lang="en-GB" sz="1600" baseline="0" noProof="0" dirty="0"/>
                    </a:p>
                    <a:p>
                      <a:r>
                        <a:rPr lang="en-GB" sz="1600" baseline="0" noProof="0" dirty="0"/>
                        <a:t>[W/m K]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Vacuum </a:t>
                      </a:r>
                      <a:r>
                        <a:rPr lang="en-GB" sz="1600" noProof="0" dirty="0"/>
                        <a:t>pressure</a:t>
                      </a:r>
                    </a:p>
                    <a:p>
                      <a:endParaRPr lang="es-ES" sz="1600" dirty="0"/>
                    </a:p>
                    <a:p>
                      <a:endParaRPr lang="es-ES" sz="1600" dirty="0"/>
                    </a:p>
                    <a:p>
                      <a:r>
                        <a:rPr lang="es-ES" sz="1600" dirty="0"/>
                        <a:t>[</a:t>
                      </a:r>
                      <a:r>
                        <a:rPr lang="en-GB" sz="1600" noProof="0" dirty="0"/>
                        <a:t>millitorr</a:t>
                      </a:r>
                      <a:r>
                        <a:rPr lang="es-ES" sz="1600" dirty="0"/>
                        <a:t>]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 + ACC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5.145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7.34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3.04 x 10</a:t>
                      </a:r>
                      <a:r>
                        <a:rPr lang="es-ES" sz="1400" baseline="30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0.0017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Mylar + ACC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3.850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6.95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2.87 x 10</a:t>
                      </a:r>
                      <a:r>
                        <a:rPr lang="es-ES" sz="1400" baseline="30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-4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0.1667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</a:t>
                      </a:r>
                      <a:r>
                        <a:rPr lang="es-ES" sz="14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+ ACC + GFP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8.765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0.45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1.77 x 10</a:t>
                      </a:r>
                      <a:r>
                        <a:rPr lang="en-GB" sz="1400" baseline="30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0.0038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400" baseline="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Mylar + ACC + GFP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9.250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0.36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1.48 x 10</a:t>
                      </a:r>
                      <a:r>
                        <a:rPr lang="es-ES" sz="1400" baseline="300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0.0026</a:t>
                      </a:r>
                      <a:endParaRPr lang="en-GB" sz="14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Mylar + carbon loaded paper*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2.63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 10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</a:t>
                      </a:r>
                      <a:endParaRPr lang="en-GB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9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Al + GFP*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2.81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 10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</a:t>
                      </a:r>
                      <a:endParaRPr lang="en-GB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86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Mylar + GFP*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2.670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4.17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 10</a:t>
                      </a:r>
                      <a:r>
                        <a:rPr lang="es-ES" sz="1400" baseline="300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-5</a:t>
                      </a:r>
                      <a:endParaRPr lang="en-GB" sz="1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177293"/>
                  </a:ext>
                </a:extLst>
              </a:tr>
            </a:tbl>
          </a:graphicData>
        </a:graphic>
      </p:graphicFrame>
      <p:sp>
        <p:nvSpPr>
          <p:cNvPr id="16" name="TextBox 2">
            <a:extLst>
              <a:ext uri="{FF2B5EF4-FFF2-40B4-BE49-F238E27FC236}">
                <a16:creationId xmlns:a16="http://schemas.microsoft.com/office/drawing/2014/main" id="{77306F80-A930-4903-BD84-0B2FCD1E6B58}"/>
              </a:ext>
            </a:extLst>
          </p:cNvPr>
          <p:cNvSpPr txBox="1"/>
          <p:nvPr/>
        </p:nvSpPr>
        <p:spPr>
          <a:xfrm>
            <a:off x="402212" y="4797294"/>
            <a:ext cx="5033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*R. G. Scurlock and B. Saull Sixth International Cryogenic Engineering Conference</a:t>
            </a:r>
          </a:p>
        </p:txBody>
      </p:sp>
    </p:spTree>
    <p:extLst>
      <p:ext uri="{BB962C8B-B14F-4D97-AF65-F5344CB8AC3E}">
        <p14:creationId xmlns:p14="http://schemas.microsoft.com/office/powerpoint/2010/main" val="388525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Conclusions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673422"/>
            <a:ext cx="86513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The</a:t>
            </a:r>
            <a:r>
              <a:rPr lang="es-ES" dirty="0"/>
              <a:t> </a:t>
            </a:r>
            <a:r>
              <a:rPr lang="en-GB" dirty="0"/>
              <a:t>activated charcoal cloth </a:t>
            </a:r>
            <a:r>
              <a:rPr lang="es-ES" dirty="0"/>
              <a:t>has </a:t>
            </a:r>
            <a:r>
              <a:rPr lang="en-GB" dirty="0"/>
              <a:t>potential</a:t>
            </a:r>
            <a:r>
              <a:rPr lang="es-ES" dirty="0"/>
              <a:t> to </a:t>
            </a:r>
            <a:r>
              <a:rPr lang="en-GB" dirty="0"/>
              <a:t>replace</a:t>
            </a:r>
            <a:r>
              <a:rPr lang="es-ES" dirty="0"/>
              <a:t> </a:t>
            </a:r>
            <a:r>
              <a:rPr lang="en-GB" dirty="0"/>
              <a:t>getters used in solid/powder form.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Activated charcoal cloth is easy to integrate into an MLI system and is quick to wrap.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It appears the thermal conductivity of the cloth is too high to use solely as a spacer material, hence, a spacer material like the GFP has to be used</a:t>
            </a:r>
            <a:r>
              <a:rPr lang="es-ES" dirty="0"/>
              <a:t>.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/>
              <a:t>When</a:t>
            </a:r>
            <a:r>
              <a:rPr lang="es-ES" dirty="0"/>
              <a:t> a </a:t>
            </a:r>
            <a:r>
              <a:rPr lang="en-GB" dirty="0"/>
              <a:t>spacing</a:t>
            </a:r>
            <a:r>
              <a:rPr lang="es-ES" dirty="0"/>
              <a:t> material </a:t>
            </a:r>
            <a:r>
              <a:rPr lang="en-GB" dirty="0"/>
              <a:t>was added </a:t>
            </a:r>
            <a:r>
              <a:rPr lang="es-ES" dirty="0"/>
              <a:t>to </a:t>
            </a:r>
            <a:r>
              <a:rPr lang="en-GB" dirty="0"/>
              <a:t>the system, heat flux values similar to those </a:t>
            </a:r>
            <a:r>
              <a:rPr lang="es-ES" dirty="0"/>
              <a:t>of </a:t>
            </a:r>
            <a:r>
              <a:rPr lang="en-GB" dirty="0"/>
              <a:t>the standard curves were obtained with low vacuum pressures, equivalent to when using solid getters.</a:t>
            </a:r>
          </a:p>
          <a:p>
            <a:endParaRPr lang="en-GB" dirty="0"/>
          </a:p>
          <a:p>
            <a:r>
              <a:rPr lang="en-GB" b="1" dirty="0"/>
              <a:t>Future work: </a:t>
            </a:r>
          </a:p>
          <a:p>
            <a:r>
              <a:rPr lang="en-GB" dirty="0"/>
              <a:t>In line with our initial motivation to remove the GFP spacer (difficult to handle and wrap) we intend to investigate some alternative MLI systems:</a:t>
            </a:r>
          </a:p>
          <a:p>
            <a:pPr marL="285750" indent="-285750">
              <a:buFontTx/>
              <a:buChar char="-"/>
            </a:pPr>
            <a:r>
              <a:rPr lang="en-GB" dirty="0"/>
              <a:t>ACC + Nylon net</a:t>
            </a:r>
          </a:p>
          <a:p>
            <a:pPr marL="285750" indent="-285750">
              <a:buFontTx/>
              <a:buChar char="-"/>
            </a:pPr>
            <a:r>
              <a:rPr lang="en-GB" dirty="0"/>
              <a:t>ACC + Crinkled/dimpled Al sheet</a:t>
            </a:r>
          </a:p>
          <a:p>
            <a:r>
              <a:rPr lang="en-GB" dirty="0"/>
              <a:t>Experimental validation of the optimised number of ACC layers required to enhanced vacuum performance obtained when using getters. </a:t>
            </a:r>
          </a:p>
        </p:txBody>
      </p:sp>
    </p:spTree>
    <p:extLst>
      <p:ext uri="{BB962C8B-B14F-4D97-AF65-F5344CB8AC3E}">
        <p14:creationId xmlns:p14="http://schemas.microsoft.com/office/powerpoint/2010/main" val="3474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Conclusions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F10B3A6-4FBA-4C12-A2B9-4403A6017669}"/>
              </a:ext>
            </a:extLst>
          </p:cNvPr>
          <p:cNvSpPr txBox="1"/>
          <p:nvPr/>
        </p:nvSpPr>
        <p:spPr>
          <a:xfrm>
            <a:off x="1025612" y="2114550"/>
            <a:ext cx="7092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Thank</a:t>
            </a:r>
            <a:r>
              <a:rPr lang="es-E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you</a:t>
            </a:r>
            <a:r>
              <a:rPr lang="es-E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for</a:t>
            </a:r>
            <a:r>
              <a:rPr lang="es-E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your</a:t>
            </a:r>
            <a:r>
              <a:rPr lang="es-E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attention</a:t>
            </a:r>
            <a:r>
              <a:rPr lang="es-E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s-ES_tradnl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122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914400" y="819150"/>
            <a:ext cx="707236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Multi-layer insulation (MLI) is an important component of any cryogenic system.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The configuration of MLI can influence the quality and speed to achieve a good vacuum.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Some materials, like glass fibre paper, normally used as a spacer are difficult to handle and wrap.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New fabrics containing woven activated charcoal fibres (ACF) could potentially replace the glass fibre paper while enhancing cryopumping performance.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Adding activated charcoal into the MLI would significantly increase the distribution of the “getter” throughout the system making it work more effectively and efficiently.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Several new combinations of MLI were prepared and liquid nitrogen boil off rates were measured using a calorimeter. </a:t>
            </a:r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1884600" cy="208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3362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728829" y="1123950"/>
            <a:ext cx="7072362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Activated</a:t>
            </a:r>
            <a:r>
              <a:rPr lang="es-ES" sz="2000" dirty="0">
                <a:latin typeface="Cambria"/>
                <a:cs typeface="Cambria"/>
              </a:rPr>
              <a:t> </a:t>
            </a:r>
            <a:r>
              <a:rPr lang="en-GB" sz="2000" dirty="0">
                <a:latin typeface="Cambria"/>
                <a:cs typeface="Cambria"/>
              </a:rPr>
              <a:t>charcoal</a:t>
            </a:r>
            <a:r>
              <a:rPr lang="es-ES" sz="2000" dirty="0">
                <a:latin typeface="Cambria"/>
                <a:cs typeface="Cambria"/>
              </a:rPr>
              <a:t> </a:t>
            </a:r>
            <a:r>
              <a:rPr lang="en-GB" sz="2000" dirty="0">
                <a:latin typeface="Cambria"/>
                <a:cs typeface="Cambria"/>
              </a:rPr>
              <a:t>cloth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Experimental setup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Wrapping methodology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Test methodology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Results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Summary of results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Conclusions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000" dirty="0">
                <a:latin typeface="Cambria"/>
                <a:cs typeface="Cambria"/>
              </a:rPr>
              <a:t>Further work</a:t>
            </a:r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1655762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8745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5402702" y="153900"/>
            <a:ext cx="3581399" cy="251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Activated charcoal cloth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666750"/>
            <a:ext cx="79925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Activated charcoal is considered a more effective “getter” material than zeolite for cryosorption of gases like helium and hydrogen.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The activated charcoal cloth (ACC) is composed by 100 % activated charcoal </a:t>
            </a:r>
            <a:r>
              <a:rPr lang="en-GB" sz="1600" b="1" dirty="0">
                <a:latin typeface="Cambria" panose="02040503050406030204" pitchFamily="18" charset="0"/>
                <a:ea typeface="Cambria" panose="02040503050406030204" pitchFamily="18" charset="0"/>
              </a:rPr>
              <a:t>fibres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The cloth has an extremely large surface area of 1000 – 2000 m</a:t>
            </a:r>
            <a:r>
              <a:rPr lang="en-GB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/g, compared to activated charcoal in granular form of 889 m</a:t>
            </a:r>
            <a:r>
              <a:rPr lang="en-GB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/g).</a:t>
            </a:r>
            <a:endParaRPr lang="en-GB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It has a nominal thickness of 500 microns and nominal density of 240 g/m</a:t>
            </a:r>
            <a:r>
              <a:rPr lang="en-GB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, (compacted activated charcoal has a density of 460 g/m</a:t>
            </a:r>
            <a:r>
              <a:rPr lang="en-GB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GB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The cloth is easy to handle and can be baked at high temperatures.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Layers can be easily removed and reused.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latin typeface="Cambria" panose="02040503050406030204" pitchFamily="18" charset="0"/>
                <a:ea typeface="Cambria" panose="02040503050406030204" pitchFamily="18" charset="0"/>
              </a:rPr>
              <a:t>The edges of the woven cloth tend to fray when cut. This is not expected to be a problem for the knitted cloth.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714213" y="3473740"/>
            <a:ext cx="1905892" cy="1636385"/>
            <a:chOff x="4355976" y="3181350"/>
            <a:chExt cx="1905892" cy="163638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181350"/>
              <a:ext cx="1905892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854005" y="4556125"/>
              <a:ext cx="9098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Woven cloth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57717" y="3467517"/>
            <a:ext cx="1901135" cy="1631622"/>
            <a:chOff x="6700999" y="3186113"/>
            <a:chExt cx="1901135" cy="163162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999" y="3186113"/>
              <a:ext cx="1901135" cy="1370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7193402" y="4556125"/>
              <a:ext cx="103619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/>
                <a:t>Knitted cloth</a:t>
              </a:r>
            </a:p>
          </p:txBody>
        </p:sp>
      </p:grpSp>
      <p:pic>
        <p:nvPicPr>
          <p:cNvPr id="21" name="Picture 3" descr="C:\Users\jpm1c13\AppData\Local\Temp\Rar$DRa0.573\IMG_20180831_11104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4027" r="21785" b="7480"/>
          <a:stretch/>
        </p:blipFill>
        <p:spPr bwMode="auto">
          <a:xfrm>
            <a:off x="1371600" y="3467517"/>
            <a:ext cx="1905000" cy="14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012163" y="162200"/>
            <a:ext cx="2992104" cy="208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Experimental setup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FEE\RIfI_OA\Cryo\ICEC2018\Emmisivity Test Rig Image - Labelled.pptx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5" t="11491" r="9676" b="12149"/>
          <a:stretch/>
        </p:blipFill>
        <p:spPr bwMode="auto">
          <a:xfrm>
            <a:off x="68758" y="1414039"/>
            <a:ext cx="627018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067946" y="596027"/>
            <a:ext cx="477125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The dimensions of each test vessel (3 off):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Diameter: 108 mm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Height: 300 mm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The middle vessel (measurement) was wrapped with the new MLI configurations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Only</a:t>
            </a:r>
            <a:r>
              <a:rPr lang="es-ES" dirty="0">
                <a:latin typeface="Cambria" panose="02040503050406030204" pitchFamily="18" charset="0"/>
              </a:rPr>
              <a:t> 5 m</a:t>
            </a:r>
            <a:r>
              <a:rPr lang="es-ES" baseline="30000" dirty="0">
                <a:latin typeface="Cambria" panose="02040503050406030204" pitchFamily="18" charset="0"/>
              </a:rPr>
              <a:t>2</a:t>
            </a:r>
            <a:r>
              <a:rPr lang="es-ES" dirty="0">
                <a:latin typeface="Cambria" panose="02040503050406030204" pitchFamily="18" charset="0"/>
              </a:rPr>
              <a:t> of </a:t>
            </a:r>
            <a:r>
              <a:rPr lang="en-GB" dirty="0">
                <a:latin typeface="Cambria" panose="02040503050406030204" pitchFamily="18" charset="0"/>
              </a:rPr>
              <a:t>the </a:t>
            </a:r>
            <a:r>
              <a:rPr lang="es-ES" dirty="0">
                <a:latin typeface="Cambria" panose="02040503050406030204" pitchFamily="18" charset="0"/>
              </a:rPr>
              <a:t>ACC </a:t>
            </a:r>
            <a:r>
              <a:rPr lang="en-GB" dirty="0">
                <a:latin typeface="Cambria" panose="02040503050406030204" pitchFamily="18" charset="0"/>
              </a:rPr>
              <a:t>was available for testing</a:t>
            </a:r>
            <a:endParaRPr lang="es-ES" dirty="0"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</a:rPr>
              <a:t>The top and bottom vessels (guards) were wrapped with Nylon-Mylar blankets</a:t>
            </a:r>
          </a:p>
        </p:txBody>
      </p:sp>
    </p:spTree>
    <p:extLst>
      <p:ext uri="{BB962C8B-B14F-4D97-AF65-F5344CB8AC3E}">
        <p14:creationId xmlns:p14="http://schemas.microsoft.com/office/powerpoint/2010/main" val="376665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5508108" y="127230"/>
            <a:ext cx="3526554" cy="227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Wrapping methodology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446" y="637222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reflecting and insulating layers are wrapped one layer at a time.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10 layers of reflecting material and 9 layers of insulation are wrapped for each test.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Thermocouples are placed on layers 2, 3, 5, 7, 9 and 10 with the reference placed on the measurement vessel at 77 K.</a:t>
            </a:r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Insulating layers are made longer to avoid contact between reflecting layers.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244651"/>
              </p:ext>
            </p:extLst>
          </p:nvPr>
        </p:nvGraphicFramePr>
        <p:xfrm>
          <a:off x="1066800" y="2288341"/>
          <a:ext cx="506415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0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3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50816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Thickness </a:t>
                      </a:r>
                    </a:p>
                    <a:p>
                      <a:endParaRPr lang="en-GB" sz="1600" noProof="0" dirty="0"/>
                    </a:p>
                    <a:p>
                      <a:endParaRPr lang="en-GB" sz="1600" noProof="0" dirty="0"/>
                    </a:p>
                    <a:p>
                      <a:r>
                        <a:rPr lang="en-GB" sz="1600" noProof="0" dirty="0"/>
                        <a:t>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Thermal</a:t>
                      </a:r>
                      <a:r>
                        <a:rPr lang="en-GB" sz="1600" baseline="0" noProof="0" dirty="0"/>
                        <a:t> conductivity  at </a:t>
                      </a:r>
                      <a:r>
                        <a:rPr lang="en-GB" sz="1600" noProof="0" dirty="0"/>
                        <a:t>77</a:t>
                      </a:r>
                      <a:r>
                        <a:rPr lang="en-GB" sz="1600" baseline="0" noProof="0" dirty="0"/>
                        <a:t> K</a:t>
                      </a:r>
                    </a:p>
                    <a:p>
                      <a:r>
                        <a:rPr lang="en-GB" sz="1600" baseline="0" noProof="0" dirty="0"/>
                        <a:t>[W/m K]</a:t>
                      </a:r>
                      <a:endParaRPr lang="en-GB" sz="16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Aluminium foil (Al)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r>
                        <a:rPr lang="en-GB" sz="1600" noProof="0"/>
                        <a:t>Mylar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Glass fibre </a:t>
                      </a:r>
                      <a:r>
                        <a:rPr lang="en-GB" sz="1600" baseline="0" noProof="0" dirty="0"/>
                        <a:t>paper (GFP)</a:t>
                      </a:r>
                      <a:endParaRPr lang="en-GB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813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Activated</a:t>
                      </a:r>
                      <a:r>
                        <a:rPr lang="en-GB" sz="1600" baseline="0" noProof="0" dirty="0"/>
                        <a:t> c</a:t>
                      </a:r>
                      <a:r>
                        <a:rPr lang="en-GB" sz="1600" noProof="0" dirty="0"/>
                        <a:t>harcoal cloth (ACC)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0.25 - 2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77" name="Group 2076"/>
          <p:cNvGrpSpPr/>
          <p:nvPr/>
        </p:nvGrpSpPr>
        <p:grpSpPr>
          <a:xfrm>
            <a:off x="6707885" y="2114550"/>
            <a:ext cx="912115" cy="2819400"/>
            <a:chOff x="5334000" y="1885950"/>
            <a:chExt cx="912115" cy="2819400"/>
          </a:xfrm>
        </p:grpSpPr>
        <p:grpSp>
          <p:nvGrpSpPr>
            <p:cNvPr id="2074" name="Group 2073"/>
            <p:cNvGrpSpPr/>
            <p:nvPr/>
          </p:nvGrpSpPr>
          <p:grpSpPr>
            <a:xfrm>
              <a:off x="5334000" y="1885950"/>
              <a:ext cx="780118" cy="2362200"/>
              <a:chOff x="5334000" y="1885950"/>
              <a:chExt cx="780118" cy="2362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562600" y="2343150"/>
                <a:ext cx="0" cy="1905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638800" y="2495550"/>
                <a:ext cx="0" cy="16002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5715000" y="2343150"/>
                <a:ext cx="0" cy="190500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791200" y="2495550"/>
                <a:ext cx="0" cy="160020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5867400" y="2343150"/>
                <a:ext cx="0" cy="19050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334000" y="1885950"/>
                <a:ext cx="78011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0070C0"/>
                    </a:solidFill>
                  </a:rPr>
                  <a:t>Insulating 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flipH="1">
                <a:off x="5538961" y="2085928"/>
                <a:ext cx="92548" cy="25722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5796139" y="2085928"/>
                <a:ext cx="96008" cy="25722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5715000" y="2085928"/>
                <a:ext cx="0" cy="257222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6" name="Group 2075"/>
            <p:cNvGrpSpPr/>
            <p:nvPr/>
          </p:nvGrpSpPr>
          <p:grpSpPr>
            <a:xfrm>
              <a:off x="5336282" y="4232556"/>
              <a:ext cx="909833" cy="472794"/>
              <a:chOff x="5336282" y="4232556"/>
              <a:chExt cx="909833" cy="47279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336282" y="4443740"/>
                <a:ext cx="9098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1" dirty="0">
                    <a:solidFill>
                      <a:srgbClr val="C00000"/>
                    </a:solidFill>
                  </a:rPr>
                  <a:t>Reflecting</a:t>
                </a: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>
              <a:xfrm flipV="1">
                <a:off x="5638800" y="4232556"/>
                <a:ext cx="0" cy="25722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 flipV="1">
                <a:off x="5791198" y="4232556"/>
                <a:ext cx="0" cy="257222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884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9514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tx1"/>
                </a:solidFill>
                <a:latin typeface="Cambria"/>
                <a:cs typeface="Cambria"/>
              </a:rPr>
              <a:t>Test </a:t>
            </a:r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methodology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023" y="1097592"/>
            <a:ext cx="5329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Test procedure: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Wrap the middle vessel.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Insert calorimeter into outer vacuum jacket.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Pump vacuum space (typically for 1 week).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Cool down of guards and measurement vessels.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Isolate vacuum pump.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Measure liquid nitrogen boil off as a function of time when system settles.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Record the vacuum pressure and temperature profile over a period of 1-3 days.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DF0B781-5883-4604-91F2-90A4A0DBD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0" t="7630" r="13840" b="2473"/>
          <a:stretch/>
        </p:blipFill>
        <p:spPr>
          <a:xfrm>
            <a:off x="5410200" y="1358344"/>
            <a:ext cx="1600200" cy="3234927"/>
          </a:xfrm>
          <a:prstGeom prst="rect">
            <a:avLst/>
          </a:prstGeom>
        </p:spPr>
      </p:pic>
      <p:pic>
        <p:nvPicPr>
          <p:cNvPr id="27" name="Picture 2" descr="C:\Users\jpm1c13\AppData\Local\Temp\Rar$DRa0.251\IMG_20180608_145529.jpg">
            <a:extLst>
              <a:ext uri="{FF2B5EF4-FFF2-40B4-BE49-F238E27FC236}">
                <a16:creationId xmlns:a16="http://schemas.microsoft.com/office/drawing/2014/main" id="{DEBB7B41-2B9F-4832-8539-311E44C31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r="19307"/>
          <a:stretch/>
        </p:blipFill>
        <p:spPr bwMode="auto">
          <a:xfrm>
            <a:off x="7330846" y="1358344"/>
            <a:ext cx="1127354" cy="323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6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9514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dirty="0">
                <a:solidFill>
                  <a:schemeClr val="tx1"/>
                </a:solidFill>
                <a:latin typeface="Cambria"/>
                <a:cs typeface="Cambria"/>
              </a:rPr>
              <a:t>Test </a:t>
            </a:r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methodology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023" y="1097592"/>
            <a:ext cx="53290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Test procedure:</a:t>
            </a:r>
          </a:p>
          <a:p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Wrap the middle vessel.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Insert calorimeter into outer vacuum jacket.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Pump vacuum space (typically for 1 week).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Cool down of guards and measurement vessels.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Isolate vacuum pump.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Measure liquid nitrogen boil off as a function of time when system settles.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Record the vacuum pressure and temperature profile over a period of 1-3 days.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BB0E76FB-8A5A-4AE7-AE1E-EC50E8AE48E6}"/>
              </a:ext>
            </a:extLst>
          </p:cNvPr>
          <p:cNvGrpSpPr/>
          <p:nvPr/>
        </p:nvGrpSpPr>
        <p:grpSpPr>
          <a:xfrm>
            <a:off x="5562600" y="819150"/>
            <a:ext cx="3505200" cy="4018050"/>
            <a:chOff x="2643187" y="0"/>
            <a:chExt cx="4036225" cy="51435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1BBB7F4B-432D-476A-82AB-7C1BECB54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187" y="0"/>
              <a:ext cx="3857625" cy="5143500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6300112-85F4-4291-8712-FAAB6933DB3D}"/>
                </a:ext>
              </a:extLst>
            </p:cNvPr>
            <p:cNvSpPr txBox="1"/>
            <p:nvPr/>
          </p:nvSpPr>
          <p:spPr>
            <a:xfrm>
              <a:off x="4735216" y="40859"/>
              <a:ext cx="1437741" cy="40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/>
                <a:t>Vacuum gauge</a:t>
              </a:r>
              <a:endParaRPr lang="es-ES_tradnl" sz="1200" b="1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8649B93-676E-4073-807C-320430331B78}"/>
                </a:ext>
              </a:extLst>
            </p:cNvPr>
            <p:cNvSpPr txBox="1"/>
            <p:nvPr/>
          </p:nvSpPr>
          <p:spPr>
            <a:xfrm>
              <a:off x="5011309" y="406539"/>
              <a:ext cx="1668103" cy="5909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/>
                <a:t>Instrumentation port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362F325F-272B-470A-B299-D49E8BC831C6}"/>
                </a:ext>
              </a:extLst>
            </p:cNvPr>
            <p:cNvSpPr txBox="1"/>
            <p:nvPr/>
          </p:nvSpPr>
          <p:spPr>
            <a:xfrm>
              <a:off x="2895304" y="4594485"/>
              <a:ext cx="1277182" cy="354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Vacuum pump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E1B9F6-1F80-44F3-B130-3CB54F4F137C}"/>
                </a:ext>
              </a:extLst>
            </p:cNvPr>
            <p:cNvSpPr txBox="1"/>
            <p:nvPr/>
          </p:nvSpPr>
          <p:spPr>
            <a:xfrm>
              <a:off x="4571999" y="4194371"/>
              <a:ext cx="1176718" cy="400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b="1" dirty="0"/>
                <a:t>Flow meter</a:t>
              </a:r>
              <a:endParaRPr lang="es-ES_tradnl" sz="1200" b="1" dirty="0"/>
            </a:p>
          </p:txBody>
        </p: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CAF6BFAD-8A60-469E-A40C-09567BBC29E3}"/>
                </a:ext>
              </a:extLst>
            </p:cNvPr>
            <p:cNvCxnSpPr/>
            <p:nvPr/>
          </p:nvCxnSpPr>
          <p:spPr>
            <a:xfrm flipH="1">
              <a:off x="4704692" y="372251"/>
              <a:ext cx="275456" cy="17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22AE3F58-0F45-4FDE-9DAA-EBBC465BD81D}"/>
                </a:ext>
              </a:extLst>
            </p:cNvPr>
            <p:cNvCxnSpPr/>
            <p:nvPr/>
          </p:nvCxnSpPr>
          <p:spPr>
            <a:xfrm flipH="1">
              <a:off x="4804991" y="702027"/>
              <a:ext cx="275456" cy="17357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recto de flecha 19">
            <a:extLst>
              <a:ext uri="{FF2B5EF4-FFF2-40B4-BE49-F238E27FC236}">
                <a16:creationId xmlns:a16="http://schemas.microsoft.com/office/drawing/2014/main" id="{22AE3F58-0F45-4FDE-9DAA-EBBC465BD81D}"/>
              </a:ext>
            </a:extLst>
          </p:cNvPr>
          <p:cNvCxnSpPr/>
          <p:nvPr/>
        </p:nvCxnSpPr>
        <p:spPr>
          <a:xfrm flipV="1">
            <a:off x="7619161" y="2799456"/>
            <a:ext cx="604711" cy="13915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19">
            <a:extLst>
              <a:ext uri="{FF2B5EF4-FFF2-40B4-BE49-F238E27FC236}">
                <a16:creationId xmlns:a16="http://schemas.microsoft.com/office/drawing/2014/main" id="{22AE3F58-0F45-4FDE-9DAA-EBBC465BD81D}"/>
              </a:ext>
            </a:extLst>
          </p:cNvPr>
          <p:cNvCxnSpPr/>
          <p:nvPr/>
        </p:nvCxnSpPr>
        <p:spPr>
          <a:xfrm flipV="1">
            <a:off x="6157106" y="4095750"/>
            <a:ext cx="54572" cy="3438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19">
            <a:extLst>
              <a:ext uri="{FF2B5EF4-FFF2-40B4-BE49-F238E27FC236}">
                <a16:creationId xmlns:a16="http://schemas.microsoft.com/office/drawing/2014/main" id="{22AE3F58-0F45-4FDE-9DAA-EBBC465BD81D}"/>
              </a:ext>
            </a:extLst>
          </p:cNvPr>
          <p:cNvCxnSpPr/>
          <p:nvPr/>
        </p:nvCxnSpPr>
        <p:spPr>
          <a:xfrm flipV="1">
            <a:off x="6184392" y="1235375"/>
            <a:ext cx="626812" cy="3700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15">
            <a:extLst>
              <a:ext uri="{FF2B5EF4-FFF2-40B4-BE49-F238E27FC236}">
                <a16:creationId xmlns:a16="http://schemas.microsoft.com/office/drawing/2014/main" id="{38649B93-676E-4073-807C-320430331B78}"/>
              </a:ext>
            </a:extLst>
          </p:cNvPr>
          <p:cNvSpPr txBox="1"/>
          <p:nvPr/>
        </p:nvSpPr>
        <p:spPr>
          <a:xfrm>
            <a:off x="5562600" y="154002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Isolation valve</a:t>
            </a:r>
          </a:p>
        </p:txBody>
      </p:sp>
    </p:spTree>
    <p:extLst>
      <p:ext uri="{BB962C8B-B14F-4D97-AF65-F5344CB8AC3E}">
        <p14:creationId xmlns:p14="http://schemas.microsoft.com/office/powerpoint/2010/main" val="3922888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95936" y="33468"/>
            <a:ext cx="5112568" cy="4655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Parallelogram 7"/>
          <p:cNvSpPr/>
          <p:nvPr/>
        </p:nvSpPr>
        <p:spPr>
          <a:xfrm flipV="1">
            <a:off x="3059835" y="33468"/>
            <a:ext cx="2016223" cy="465518"/>
          </a:xfrm>
          <a:prstGeom prst="parallelogram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Isosceles Triangle 8"/>
          <p:cNvSpPr/>
          <p:nvPr/>
        </p:nvSpPr>
        <p:spPr>
          <a:xfrm>
            <a:off x="4355976" y="33468"/>
            <a:ext cx="720080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Isosceles Triangle 10"/>
          <p:cNvSpPr/>
          <p:nvPr/>
        </p:nvSpPr>
        <p:spPr>
          <a:xfrm flipV="1">
            <a:off x="5076060" y="33468"/>
            <a:ext cx="720079" cy="465516"/>
          </a:xfrm>
          <a:prstGeom prst="triangle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843811" y="33468"/>
            <a:ext cx="720079" cy="465516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Isosceles Triangle 12"/>
          <p:cNvSpPr/>
          <p:nvPr/>
        </p:nvSpPr>
        <p:spPr>
          <a:xfrm rot="10800000">
            <a:off x="3995940" y="33469"/>
            <a:ext cx="720079" cy="46551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3635899" y="33468"/>
            <a:ext cx="720079" cy="465516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1 Marcador de texto"/>
          <p:cNvSpPr txBox="1">
            <a:spLocks/>
          </p:cNvSpPr>
          <p:nvPr/>
        </p:nvSpPr>
        <p:spPr>
          <a:xfrm>
            <a:off x="6116400" y="153900"/>
            <a:ext cx="2646600" cy="215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>
                <a:solidFill>
                  <a:schemeClr val="tx1"/>
                </a:solidFill>
                <a:latin typeface="Cambria"/>
                <a:cs typeface="Cambria"/>
              </a:rPr>
              <a:t>Results</a:t>
            </a:r>
          </a:p>
        </p:txBody>
      </p:sp>
      <p:pic>
        <p:nvPicPr>
          <p:cNvPr id="14" name="Picture 2" descr="http://www.southampton.ac.uk/citizened/img/university%20logo%20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6" y="87474"/>
            <a:ext cx="2460554" cy="46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666" y="666750"/>
            <a:ext cx="8373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>
                <a:latin typeface="Cambria" panose="02040503050406030204" pitchFamily="18" charset="0"/>
                <a:ea typeface="Cambria" panose="02040503050406030204" pitchFamily="18" charset="0"/>
              </a:rPr>
              <a:t>Al + ACC:</a:t>
            </a:r>
          </a:p>
          <a:p>
            <a:r>
              <a:rPr lang="es-ES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he first test used Al foil as the reflecting material and ACC as the spacer material.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88" y="2152650"/>
            <a:ext cx="3953927" cy="2933699"/>
          </a:xfrm>
          <a:prstGeom prst="rect">
            <a:avLst/>
          </a:prstGeom>
        </p:spPr>
      </p:pic>
      <p:sp>
        <p:nvSpPr>
          <p:cNvPr id="16" name="TextBox 2">
            <a:extLst>
              <a:ext uri="{FF2B5EF4-FFF2-40B4-BE49-F238E27FC236}">
                <a16:creationId xmlns:a16="http://schemas.microsoft.com/office/drawing/2014/main" id="{1C358900-7392-4344-8FAB-7AECF4C0A06B}"/>
              </a:ext>
            </a:extLst>
          </p:cNvPr>
          <p:cNvSpPr txBox="1"/>
          <p:nvPr/>
        </p:nvSpPr>
        <p:spPr>
          <a:xfrm>
            <a:off x="4572000" y="2152650"/>
            <a:ext cx="426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The measured boil off rate was much higher than expected.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Very good vacuum pressure achieved thanks to the ACC.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Since the ACC can have a relatively high thermal conductivity, the Al (reflecting material) was substituted with Mylar to reduce the thermal conduction between sequential layers.</a:t>
            </a:r>
          </a:p>
          <a:p>
            <a:r>
              <a:rPr lang="en-GB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603A4FAF-6C99-4178-8ADB-5B547998BECD}"/>
              </a:ext>
            </a:extLst>
          </p:cNvPr>
          <p:cNvSpPr txBox="1"/>
          <p:nvPr/>
        </p:nvSpPr>
        <p:spPr>
          <a:xfrm>
            <a:off x="990601" y="2190751"/>
            <a:ext cx="2645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*J. E. </a:t>
            </a:r>
            <a:r>
              <a:rPr lang="en-GB" sz="1000" i="1" dirty="0" err="1">
                <a:latin typeface="Cambria" panose="02040503050406030204" pitchFamily="18" charset="0"/>
                <a:ea typeface="Cambria" panose="02040503050406030204" pitchFamily="18" charset="0"/>
              </a:rPr>
              <a:t>Fesmire</a:t>
            </a:r>
            <a:r>
              <a:rPr lang="en-GB" sz="1000" i="1" dirty="0">
                <a:latin typeface="Cambria" panose="02040503050406030204" pitchFamily="18" charset="0"/>
                <a:ea typeface="Cambria" panose="02040503050406030204" pitchFamily="18" charset="0"/>
              </a:rPr>
              <a:t> Phys Procedia 2015;67:1089-97</a:t>
            </a:r>
          </a:p>
        </p:txBody>
      </p:sp>
    </p:spTree>
    <p:extLst>
      <p:ext uri="{BB962C8B-B14F-4D97-AF65-F5344CB8AC3E}">
        <p14:creationId xmlns:p14="http://schemas.microsoft.com/office/powerpoint/2010/main" val="22540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1333</Words>
  <Application>Microsoft Office PowerPoint</Application>
  <PresentationFormat>Presentación en pantalla (16:9)</PresentationFormat>
  <Paragraphs>196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Pelegrin Mosquera J.</dc:creator>
  <cp:lastModifiedBy>Jorge Pelegrín</cp:lastModifiedBy>
  <cp:revision>62</cp:revision>
  <dcterms:created xsi:type="dcterms:W3CDTF">2006-08-16T00:00:00Z</dcterms:created>
  <dcterms:modified xsi:type="dcterms:W3CDTF">2018-09-05T08:37:01Z</dcterms:modified>
</cp:coreProperties>
</file>