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4" r:id="rId12"/>
    <p:sldId id="345" r:id="rId13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AEA"/>
    <a:srgbClr val="D600FF"/>
    <a:srgbClr val="0000FF"/>
    <a:srgbClr val="FF0000"/>
    <a:srgbClr val="EFB942"/>
    <a:srgbClr val="00FF00"/>
    <a:srgbClr val="FFFF00"/>
    <a:srgbClr val="3C6C47"/>
    <a:srgbClr val="FFFFFF"/>
    <a:srgbClr val="863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9559" autoAdjust="0"/>
  </p:normalViewPr>
  <p:slideViewPr>
    <p:cSldViewPr snapToGrid="0" snapToObjects="1">
      <p:cViewPr>
        <p:scale>
          <a:sx n="100" d="100"/>
          <a:sy n="100" d="100"/>
        </p:scale>
        <p:origin x="-8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1422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6FB67EB-C091-4BFD-A179-FE7626630CB4}" type="datetime1">
              <a:rPr lang="en-GB"/>
              <a:pPr>
                <a:defRPr/>
              </a:pPr>
              <a:t>30/08/18</a:t>
            </a:fld>
            <a:endParaRPr lang="en-GB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6B98B47-2527-4CAF-9A93-9561F04060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66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180C38F-33AC-4C32-A324-1F0CBDB1F182}" type="datetime1">
              <a:rPr lang="en-GB"/>
              <a:pPr>
                <a:defRPr/>
              </a:pPr>
              <a:t>30/08/18</a:t>
            </a:fld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defTabSz="914446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55A2F90-54D6-463B-B1A0-CFFBAA67D9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4907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23/10/2012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Conceptual Design Review of the Safety Quench Detection of ITER Magnets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469CF-FE5A-44A9-B110-2523862768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63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23/10/2012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Conceptual Design Review of the Safety Quench Detection of ITER Magnets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1CAF1-A99C-4966-B63B-14FEA9D65C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7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23/10/2012</a:t>
            </a: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Conceptual Design Review of the Safety Quench Detection of ITER Magnets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1D64-C166-44F4-9591-C7A82A0687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81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6096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9138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29" name="Picture 14" descr="PowerPoint_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1088" y="6315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23/10/2012</a:t>
            </a:r>
            <a:endParaRPr lang="en-GB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7788" y="6324600"/>
            <a:ext cx="4833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i="1">
                <a:latin typeface="+mn-lt"/>
              </a:defRPr>
            </a:lvl1pPr>
          </a:lstStyle>
          <a:p>
            <a:pPr>
              <a:defRPr/>
            </a:pPr>
            <a:r>
              <a:rPr lang="en-GB"/>
              <a:t>Conceptual Design Review of the Safety Quench Detection of ITER Magnets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3550" y="6343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i="1">
                <a:latin typeface="+mn-lt"/>
              </a:defRPr>
            </a:lvl1pPr>
          </a:lstStyle>
          <a:p>
            <a:pPr>
              <a:defRPr/>
            </a:pPr>
            <a:fld id="{394463E9-F3BF-4019-8397-C50C213107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285463" y="6373657"/>
            <a:ext cx="4103162" cy="31339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D600FF"/>
                </a:solidFill>
              </a:rPr>
              <a:t>ICMC 2018, September 3-7 2018 Oxford England</a:t>
            </a:r>
            <a:endParaRPr lang="en-GB" dirty="0">
              <a:solidFill>
                <a:srgbClr val="D6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446B1-D497-47F0-919B-D4789DBB55F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762000" y="808820"/>
            <a:ext cx="7883525" cy="49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0000FF"/>
                </a:solidFill>
                <a:latin typeface="+mj-lt"/>
              </a:rPr>
              <a:t>Extraction of Instrumentation Wires through the High-Voltage Insulation of the ITER Magnet Feeder System</a:t>
            </a:r>
            <a:endParaRPr lang="en-US" altLang="en-US" sz="3200" b="1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dirty="0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N </a:t>
            </a:r>
            <a:r>
              <a:rPr lang="en-GB" sz="2000" b="1" dirty="0">
                <a:solidFill>
                  <a:srgbClr val="0000FF"/>
                </a:solidFill>
              </a:rPr>
              <a:t>Clayton</a:t>
            </a:r>
            <a:r>
              <a:rPr lang="en-GB" sz="2000" b="1" baseline="30000" dirty="0">
                <a:solidFill>
                  <a:srgbClr val="0000FF"/>
                </a:solidFill>
              </a:rPr>
              <a:t>1</a:t>
            </a:r>
            <a:r>
              <a:rPr lang="en-GB" sz="2000" b="1" dirty="0" smtClean="0">
                <a:solidFill>
                  <a:srgbClr val="0000FF"/>
                </a:solidFill>
              </a:rPr>
              <a:t>, </a:t>
            </a:r>
            <a:r>
              <a:rPr lang="en-GB" sz="2000" b="1" u="sng" dirty="0">
                <a:solidFill>
                  <a:srgbClr val="0000FF"/>
                </a:solidFill>
              </a:rPr>
              <a:t>D </a:t>
            </a:r>
            <a:r>
              <a:rPr lang="en-GB" sz="2000" b="1" u="sng" dirty="0" smtClean="0">
                <a:solidFill>
                  <a:srgbClr val="0000FF"/>
                </a:solidFill>
              </a:rPr>
              <a:t>Evans</a:t>
            </a:r>
            <a:r>
              <a:rPr lang="en-GB" sz="2000" b="1" u="sng" baseline="30000" dirty="0" smtClean="0">
                <a:solidFill>
                  <a:srgbClr val="0000FF"/>
                </a:solidFill>
              </a:rPr>
              <a:t>1</a:t>
            </a:r>
            <a:r>
              <a:rPr lang="en-GB" sz="2000" b="1" dirty="0" smtClean="0">
                <a:solidFill>
                  <a:srgbClr val="0000FF"/>
                </a:solidFill>
              </a:rPr>
              <a:t>, C-Y </a:t>
            </a:r>
            <a:r>
              <a:rPr lang="en-GB" sz="2000" b="1" dirty="0">
                <a:solidFill>
                  <a:srgbClr val="0000FF"/>
                </a:solidFill>
              </a:rPr>
              <a:t>Gung</a:t>
            </a:r>
            <a:r>
              <a:rPr lang="en-GB" sz="2000" b="1" baseline="30000" dirty="0">
                <a:solidFill>
                  <a:srgbClr val="0000FF"/>
                </a:solidFill>
              </a:rPr>
              <a:t>1</a:t>
            </a:r>
            <a:r>
              <a:rPr lang="en-GB" sz="2000" b="1" dirty="0">
                <a:solidFill>
                  <a:srgbClr val="0000FF"/>
                </a:solidFill>
              </a:rPr>
              <a:t>, O Pastor</a:t>
            </a:r>
            <a:r>
              <a:rPr lang="en-GB" sz="2000" b="1" baseline="30000" dirty="0">
                <a:solidFill>
                  <a:srgbClr val="0000FF"/>
                </a:solidFill>
              </a:rPr>
              <a:t>1</a:t>
            </a:r>
            <a:r>
              <a:rPr lang="en-GB" sz="2000" b="1" dirty="0">
                <a:solidFill>
                  <a:srgbClr val="0000FF"/>
                </a:solidFill>
              </a:rPr>
              <a:t>, R </a:t>
            </a:r>
            <a:r>
              <a:rPr lang="en-GB" sz="2000" b="1" dirty="0" smtClean="0">
                <a:solidFill>
                  <a:srgbClr val="0000FF"/>
                </a:solidFill>
              </a:rPr>
              <a:t>Piccin</a:t>
            </a:r>
            <a:r>
              <a:rPr lang="en-GB" sz="2000" b="1" baseline="30000" dirty="0" smtClean="0">
                <a:solidFill>
                  <a:srgbClr val="0000FF"/>
                </a:solidFill>
              </a:rPr>
              <a:t>1</a:t>
            </a:r>
            <a:r>
              <a:rPr lang="en-GB" sz="2000" b="1" dirty="0" smtClean="0">
                <a:solidFill>
                  <a:srgbClr val="0000FF"/>
                </a:solidFill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 S Cerignat</a:t>
            </a:r>
            <a:r>
              <a:rPr lang="en-GB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GB" sz="2000" b="1" dirty="0" smtClean="0">
                <a:solidFill>
                  <a:srgbClr val="0000FF"/>
                </a:solidFill>
              </a:rPr>
              <a:t>, X Huang</a:t>
            </a:r>
            <a:r>
              <a:rPr lang="en-GB" sz="2000" b="1" baseline="30000" dirty="0" smtClean="0">
                <a:solidFill>
                  <a:srgbClr val="0000FF"/>
                </a:solidFill>
              </a:rPr>
              <a:t>3</a:t>
            </a:r>
            <a:r>
              <a:rPr lang="en-GB" sz="2000" b="1" dirty="0" smtClean="0">
                <a:solidFill>
                  <a:srgbClr val="0000FF"/>
                </a:solidFill>
              </a:rPr>
              <a:t>, G </a:t>
            </a:r>
            <a:r>
              <a:rPr lang="en-GB" sz="2000" b="1" dirty="0">
                <a:solidFill>
                  <a:srgbClr val="0000FF"/>
                </a:solidFill>
              </a:rPr>
              <a:t>Li</a:t>
            </a:r>
            <a:r>
              <a:rPr lang="en-GB" sz="2000" b="1" baseline="30000" dirty="0">
                <a:solidFill>
                  <a:srgbClr val="0000FF"/>
                </a:solidFill>
              </a:rPr>
              <a:t>3</a:t>
            </a:r>
            <a:r>
              <a:rPr lang="en-GB" sz="2000" b="1" baseline="-25000" dirty="0">
                <a:solidFill>
                  <a:srgbClr val="0000FF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and M Crouchen</a:t>
            </a:r>
            <a:r>
              <a:rPr lang="en-GB" sz="2000" b="1" baseline="30000" dirty="0">
                <a:solidFill>
                  <a:srgbClr val="0000FF"/>
                </a:solidFill>
              </a:rPr>
              <a:t>4</a:t>
            </a:r>
            <a:endParaRPr lang="en-GB" sz="20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1400" baseline="30000" dirty="0">
                <a:solidFill>
                  <a:srgbClr val="D600FF"/>
                </a:solidFill>
              </a:rPr>
              <a:t>1</a:t>
            </a:r>
            <a:r>
              <a:rPr lang="fr-FR" sz="1400" dirty="0">
                <a:solidFill>
                  <a:srgbClr val="D600FF"/>
                </a:solidFill>
              </a:rPr>
              <a:t>ITER </a:t>
            </a:r>
            <a:r>
              <a:rPr lang="fr-FR" sz="1400" dirty="0" err="1">
                <a:solidFill>
                  <a:srgbClr val="D600FF"/>
                </a:solidFill>
              </a:rPr>
              <a:t>Organization</a:t>
            </a:r>
            <a:r>
              <a:rPr lang="fr-FR" sz="1400" dirty="0">
                <a:solidFill>
                  <a:srgbClr val="D600FF"/>
                </a:solidFill>
              </a:rPr>
              <a:t>, Route de </a:t>
            </a:r>
            <a:r>
              <a:rPr lang="fr-FR" sz="1400" dirty="0" err="1">
                <a:solidFill>
                  <a:srgbClr val="D600FF"/>
                </a:solidFill>
              </a:rPr>
              <a:t>Vinon</a:t>
            </a:r>
            <a:r>
              <a:rPr lang="fr-FR" sz="1400" dirty="0">
                <a:solidFill>
                  <a:srgbClr val="D600FF"/>
                </a:solidFill>
              </a:rPr>
              <a:t>-sur-Verdon, CS 90046, 13067 St. Paul Lez Durance Cedex, </a:t>
            </a:r>
            <a:r>
              <a:rPr lang="fr-FR" sz="1400" dirty="0" smtClean="0">
                <a:solidFill>
                  <a:srgbClr val="D600FF"/>
                </a:solidFill>
              </a:rPr>
              <a:t>France.</a:t>
            </a:r>
            <a:endParaRPr lang="en-GB" sz="1400" dirty="0" smtClean="0">
              <a:solidFill>
                <a:srgbClr val="D600FF"/>
              </a:solidFill>
            </a:endParaRPr>
          </a:p>
          <a:p>
            <a:pPr>
              <a:buNone/>
            </a:pPr>
            <a:r>
              <a:rPr lang="fr-FR" sz="1400" baseline="30000" dirty="0" smtClean="0">
                <a:solidFill>
                  <a:srgbClr val="D600FF"/>
                </a:solidFill>
              </a:rPr>
              <a:t>2</a:t>
            </a:r>
            <a:r>
              <a:rPr lang="fr-FR" sz="1400" dirty="0" smtClean="0">
                <a:solidFill>
                  <a:srgbClr val="D600FF"/>
                </a:solidFill>
              </a:rPr>
              <a:t>CEA</a:t>
            </a:r>
            <a:r>
              <a:rPr lang="fr-FR" sz="1400" dirty="0">
                <a:solidFill>
                  <a:srgbClr val="D600FF"/>
                </a:solidFill>
              </a:rPr>
              <a:t>, IRFM, 13108 St. Paul Lez Durance Cedex, France</a:t>
            </a:r>
            <a:r>
              <a:rPr lang="fr-FR" sz="1400" dirty="0" smtClean="0">
                <a:solidFill>
                  <a:srgbClr val="D600FF"/>
                </a:solidFill>
              </a:rPr>
              <a:t>.</a:t>
            </a:r>
          </a:p>
          <a:p>
            <a:pPr>
              <a:buNone/>
            </a:pPr>
            <a:r>
              <a:rPr lang="en-GB" sz="1400" baseline="30000" dirty="0" smtClean="0">
                <a:solidFill>
                  <a:srgbClr val="D600FF"/>
                </a:solidFill>
              </a:rPr>
              <a:t>3</a:t>
            </a:r>
            <a:r>
              <a:rPr lang="en-GB" sz="1400" dirty="0" smtClean="0">
                <a:solidFill>
                  <a:srgbClr val="D600FF"/>
                </a:solidFill>
              </a:rPr>
              <a:t>Institute </a:t>
            </a:r>
            <a:r>
              <a:rPr lang="en-GB" sz="1400" dirty="0">
                <a:solidFill>
                  <a:srgbClr val="D600FF"/>
                </a:solidFill>
              </a:rPr>
              <a:t>of Plasma Physics (ASIPP), Chinese Academy of Sciences, P.O. Box 1126, Hefei, Anhui, 230031, People’s Republic of China</a:t>
            </a:r>
            <a:r>
              <a:rPr lang="en-GB" sz="1400" dirty="0" smtClean="0">
                <a:solidFill>
                  <a:srgbClr val="D600FF"/>
                </a:solidFill>
              </a:rPr>
              <a:t>.</a:t>
            </a:r>
          </a:p>
          <a:p>
            <a:pPr>
              <a:buNone/>
            </a:pPr>
            <a:r>
              <a:rPr lang="en-GB" sz="1400" baseline="30000" dirty="0" smtClean="0">
                <a:solidFill>
                  <a:srgbClr val="D600FF"/>
                </a:solidFill>
              </a:rPr>
              <a:t>4</a:t>
            </a:r>
            <a:r>
              <a:rPr lang="en-GB" sz="1400" dirty="0" smtClean="0">
                <a:solidFill>
                  <a:srgbClr val="D600FF"/>
                </a:solidFill>
              </a:rPr>
              <a:t>Rockwood </a:t>
            </a:r>
            <a:r>
              <a:rPr lang="en-GB" sz="1400" dirty="0">
                <a:solidFill>
                  <a:srgbClr val="D600FF"/>
                </a:solidFill>
              </a:rPr>
              <a:t>Composites Ltd. 8 Venture Court, Bradley Lane, Newton Abbot, Devon TQ12 1NB, United Kingdom</a:t>
            </a:r>
            <a:r>
              <a:rPr lang="en-GB" sz="1200" dirty="0" smtClean="0">
                <a:solidFill>
                  <a:srgbClr val="D600FF"/>
                </a:solidFill>
              </a:rPr>
              <a:t>.</a:t>
            </a:r>
            <a:endParaRPr lang="en-GB" sz="1200" dirty="0">
              <a:solidFill>
                <a:srgbClr val="D6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1931" y="116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Revised HV Wire Extraction Strategy (3)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35066" y="3223643"/>
            <a:ext cx="361208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None/>
            </a:pPr>
            <a:r>
              <a:rPr lang="en-US" altLang="en-US" sz="1800" dirty="0" smtClean="0">
                <a:solidFill>
                  <a:srgbClr val="C03AEA"/>
                </a:solidFill>
                <a:latin typeface="+mn-lt"/>
              </a:rPr>
              <a:t>A second wire reinforcement is applied after the insulation has been cured </a:t>
            </a:r>
            <a:r>
              <a:rPr lang="en-US" sz="1800" dirty="0" smtClean="0">
                <a:solidFill>
                  <a:srgbClr val="C03AEA"/>
                </a:solidFill>
              </a:rPr>
              <a:t>» loose fitting ‘outer’ PE tube with 1 mm wall thickness.</a:t>
            </a:r>
          </a:p>
          <a:p>
            <a:pPr eaLnBrk="1" hangingPunct="1">
              <a:spcBef>
                <a:spcPct val="50000"/>
              </a:spcBef>
              <a:buClrTx/>
              <a:buNone/>
            </a:pPr>
            <a:endParaRPr lang="en-US" sz="1800" dirty="0">
              <a:solidFill>
                <a:srgbClr val="C03AEA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None/>
            </a:pPr>
            <a:r>
              <a:rPr lang="en-US" sz="1800" dirty="0" smtClean="0">
                <a:solidFill>
                  <a:srgbClr val="C03AEA"/>
                </a:solidFill>
              </a:rPr>
              <a:t>The root </a:t>
            </a:r>
            <a:r>
              <a:rPr lang="en-US" sz="1800" dirty="0">
                <a:solidFill>
                  <a:srgbClr val="C03AEA"/>
                </a:solidFill>
              </a:rPr>
              <a:t>of the </a:t>
            </a:r>
            <a:r>
              <a:rPr lang="en-US" sz="1800" dirty="0" smtClean="0">
                <a:solidFill>
                  <a:srgbClr val="C03AEA"/>
                </a:solidFill>
              </a:rPr>
              <a:t>outer PE </a:t>
            </a:r>
            <a:r>
              <a:rPr lang="en-US" sz="1800" dirty="0">
                <a:solidFill>
                  <a:srgbClr val="C03AEA"/>
                </a:solidFill>
              </a:rPr>
              <a:t>tube </a:t>
            </a:r>
            <a:r>
              <a:rPr lang="en-US" sz="1800" dirty="0" smtClean="0">
                <a:solidFill>
                  <a:srgbClr val="C03AEA"/>
                </a:solidFill>
              </a:rPr>
              <a:t>is secured onto </a:t>
            </a:r>
            <a:r>
              <a:rPr lang="en-US" sz="1800" dirty="0">
                <a:solidFill>
                  <a:srgbClr val="C03AEA"/>
                </a:solidFill>
              </a:rPr>
              <a:t>the underlying structure using wet-winding resin.</a:t>
            </a:r>
          </a:p>
          <a:p>
            <a:pPr eaLnBrk="1" hangingPunct="1">
              <a:spcBef>
                <a:spcPct val="50000"/>
              </a:spcBef>
              <a:buClrTx/>
              <a:buNone/>
            </a:pPr>
            <a:endParaRPr lang="en-US" altLang="en-US" sz="160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7"/>
            <a:ext cx="8972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5105400" y="1990726"/>
            <a:ext cx="112191" cy="14030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0F9F1AA5-4CD6-401A-AE40-03342F244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3" y="3098502"/>
            <a:ext cx="4191176" cy="31433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574961" y="3393778"/>
            <a:ext cx="2642630" cy="13877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36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1931" y="65811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Qualification Tests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72578" y="582502"/>
            <a:ext cx="5671422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C03AEA"/>
                </a:solidFill>
                <a:latin typeface="+mn-lt"/>
              </a:rPr>
              <a:t>Multiple specimens have been prepared by the feeder manufacturer (ASIPP, China) and at the ITER Organization workshop</a:t>
            </a:r>
            <a:r>
              <a:rPr lang="en-US" altLang="en-US" sz="1800" dirty="0" smtClean="0">
                <a:solidFill>
                  <a:srgbClr val="C03AEA"/>
                </a:solidFill>
                <a:latin typeface="+mn-lt"/>
              </a:rPr>
              <a:t>.</a:t>
            </a:r>
            <a:endParaRPr lang="en-US" sz="1800" dirty="0">
              <a:solidFill>
                <a:srgbClr val="C03AEA"/>
              </a:solidFill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Specimens subjected to 30 kV DC hi-pot test, followed by a 15 kV Paschen test (a DC hi-pot test with the specimen in a partial pressure atmosphere). </a:t>
            </a: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</a:rPr>
              <a:t>If </a:t>
            </a:r>
            <a:r>
              <a:rPr lang="en-US" sz="1800" dirty="0">
                <a:solidFill>
                  <a:srgbClr val="C03AEA"/>
                </a:solidFill>
              </a:rPr>
              <a:t>there is a gas path through the insulation (e.g. along the HV wire) this would lead to breakdown at only ~200 V in low partial pressure atmosphere (Paschen minimum).</a:t>
            </a: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3AEA"/>
                </a:solidFill>
              </a:rPr>
              <a:t>Paschen test is particularly severe, as a successful test shows that the insulation is hermetically sealed</a:t>
            </a:r>
            <a:r>
              <a:rPr lang="en-US" sz="1800" dirty="0" smtClean="0">
                <a:solidFill>
                  <a:srgbClr val="C03AEA"/>
                </a:solidFill>
              </a:rPr>
              <a:t>.</a:t>
            </a:r>
            <a:endParaRPr lang="en-US" sz="1800" dirty="0" smtClean="0">
              <a:solidFill>
                <a:srgbClr val="C03AEA"/>
              </a:solidFill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Specimens thermally cycled to 77 K and HV tests repeated. </a:t>
            </a: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</a:rPr>
              <a:t>Specimens </a:t>
            </a:r>
            <a:r>
              <a:rPr lang="en-US" sz="1800" dirty="0">
                <a:solidFill>
                  <a:srgbClr val="C03AEA"/>
                </a:solidFill>
              </a:rPr>
              <a:t>now routinely made which pass these </a:t>
            </a:r>
            <a:r>
              <a:rPr lang="en-US" sz="1800" dirty="0" smtClean="0">
                <a:solidFill>
                  <a:srgbClr val="C03AEA"/>
                </a:solidFill>
              </a:rPr>
              <a:t>tests (including Paschen) </a:t>
            </a:r>
            <a:r>
              <a:rPr lang="en-US" sz="1800" dirty="0">
                <a:solidFill>
                  <a:srgbClr val="C03AEA"/>
                </a:solidFill>
              </a:rPr>
              <a:t>after thermal </a:t>
            </a:r>
            <a:r>
              <a:rPr lang="en-US" sz="1800" dirty="0" smtClean="0">
                <a:solidFill>
                  <a:srgbClr val="C03AEA"/>
                </a:solidFill>
              </a:rPr>
              <a:t>cycle.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1" y="568538"/>
            <a:ext cx="2337854" cy="311713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3473221" cy="21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1968" y="3418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Summary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1968" y="1578827"/>
            <a:ext cx="8001000" cy="40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C03AEA"/>
                </a:solidFill>
                <a:latin typeface="+mn-lt"/>
              </a:rPr>
              <a:t>The ITER magnet feeders contain many HV wires which are used to detect quenches of the superconducting busbar.  These HV wires need to be extracted through the busbar HV insulation</a:t>
            </a:r>
            <a:r>
              <a:rPr lang="en-US" altLang="en-US" sz="2000" dirty="0" smtClean="0">
                <a:solidFill>
                  <a:srgbClr val="C03AEA"/>
                </a:solidFill>
                <a:latin typeface="+mn-lt"/>
              </a:rPr>
              <a:t>.</a:t>
            </a:r>
            <a:endParaRPr lang="en-US" altLang="en-US" sz="2000" dirty="0">
              <a:solidFill>
                <a:srgbClr val="C03AEA"/>
              </a:solidFill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C03AEA"/>
                </a:solidFill>
                <a:latin typeface="+mn-lt"/>
              </a:rPr>
              <a:t>Initial trials using an epoxy putty to fill the void between HV wires and HV insulation were unsuccessful, and were abandoned</a:t>
            </a:r>
            <a:r>
              <a:rPr lang="en-US" altLang="en-US" sz="2000" dirty="0" smtClean="0">
                <a:solidFill>
                  <a:srgbClr val="C03AEA"/>
                </a:solidFill>
                <a:latin typeface="+mn-lt"/>
              </a:rPr>
              <a:t>.</a:t>
            </a:r>
            <a:endParaRPr lang="en-US" altLang="en-US" sz="2000" dirty="0">
              <a:solidFill>
                <a:srgbClr val="C03AEA"/>
              </a:solidFill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C03AEA"/>
                </a:solidFill>
                <a:latin typeface="+mn-lt"/>
              </a:rPr>
              <a:t>The selected solution uses pre-preg as the filler, and employs HV wire reinforcement at the break-out position</a:t>
            </a:r>
            <a:r>
              <a:rPr lang="en-US" altLang="en-US" sz="2000" dirty="0" smtClean="0">
                <a:solidFill>
                  <a:srgbClr val="C03AEA"/>
                </a:solidFill>
                <a:latin typeface="+mn-lt"/>
              </a:rPr>
              <a:t>.</a:t>
            </a:r>
            <a:endParaRPr lang="en-US" altLang="en-US" sz="2000" dirty="0">
              <a:solidFill>
                <a:srgbClr val="C03AEA"/>
              </a:solidFill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C03AEA"/>
                </a:solidFill>
                <a:latin typeface="+mn-lt"/>
              </a:rPr>
              <a:t>Specimens are now routinely made which pass HV tests (including under Paschen conditions), after thermal cycle to 77K. The solution is qualified for use on the feeders. </a:t>
            </a:r>
          </a:p>
          <a:p>
            <a:pPr eaLnBrk="1" hangingPunct="1">
              <a:spcBef>
                <a:spcPct val="50000"/>
              </a:spcBef>
              <a:buClrTx/>
              <a:buNone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95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7" y="762000"/>
            <a:ext cx="7118112" cy="410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931" y="4871167"/>
            <a:ext cx="7877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ITER superconducting magnets contain the plasma within the vacuum </a:t>
            </a: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vessel</a:t>
            </a:r>
            <a:endParaRPr lang="en-US" sz="1800" dirty="0">
              <a:solidFill>
                <a:srgbClr val="C03AEA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The feeders supply these magnets with helium coolant and electrical </a:t>
            </a: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current</a:t>
            </a:r>
            <a:endParaRPr lang="en-US" sz="1800" dirty="0">
              <a:solidFill>
                <a:srgbClr val="C03AEA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They also carry the instrumentation signals from the magnets </a:t>
            </a:r>
            <a:endParaRPr lang="en-GB" sz="1800" dirty="0">
              <a:solidFill>
                <a:srgbClr val="C03AEA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931" y="116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Overview of ITER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95975" y="818344"/>
            <a:ext cx="3143249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Superconducting busbar, joint and current lead are enveloped in high voltage 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C03AEA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Instrumentation wires to be extracted through this 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931" y="116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Overview of a Feeder</a:t>
            </a:r>
          </a:p>
        </p:txBody>
      </p:sp>
      <p:pic>
        <p:nvPicPr>
          <p:cNvPr id="7" name="Picture 6" descr="\\iter\cfs\public\gungc\From Sato\TF89_Feeder 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15308" r="6177"/>
          <a:stretch>
            <a:fillRect/>
          </a:stretch>
        </p:blipFill>
        <p:spPr bwMode="auto">
          <a:xfrm>
            <a:off x="243069" y="805143"/>
            <a:ext cx="5503952" cy="2675403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82" y="3416108"/>
            <a:ext cx="6654702" cy="292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822830" y="2855343"/>
            <a:ext cx="836762" cy="25189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485775" y="2590800"/>
            <a:ext cx="5067300" cy="4381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lg"/>
            <a:tailEnd type="arrow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52625" y="2855343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~30 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639" y="633625"/>
            <a:ext cx="3735238" cy="366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Purpose is to allow the detection of resistive voltages in the event of superconducting </a:t>
            </a:r>
            <a:r>
              <a:rPr lang="en-US" sz="1800" dirty="0" err="1" smtClean="0">
                <a:solidFill>
                  <a:srgbClr val="C03AEA"/>
                </a:solidFill>
                <a:latin typeface="+mj-lt"/>
              </a:rPr>
              <a:t>busbar</a:t>
            </a: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quench</a:t>
            </a:r>
            <a:endParaRPr lang="en-US" sz="1800" dirty="0">
              <a:solidFill>
                <a:srgbClr val="C03AE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Instrumentation wires: 1 mm diameter multifilament copper core, encapsulated by 1 mm thick polyimide – </a:t>
            </a:r>
            <a:r>
              <a:rPr lang="en-US" sz="1800" dirty="0" err="1" smtClean="0">
                <a:solidFill>
                  <a:srgbClr val="C03AEA"/>
                </a:solidFill>
                <a:latin typeface="+mj-lt"/>
              </a:rPr>
              <a:t>a.k.a</a:t>
            </a: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 HV </a:t>
            </a: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wire</a:t>
            </a:r>
            <a:endParaRPr lang="en-US" sz="1800" dirty="0">
              <a:solidFill>
                <a:srgbClr val="C03AE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They terminate in a crimp which is spot welded to the </a:t>
            </a:r>
            <a:r>
              <a:rPr lang="en-US" sz="1800" dirty="0" err="1" smtClean="0">
                <a:solidFill>
                  <a:srgbClr val="C03AEA"/>
                </a:solidFill>
                <a:latin typeface="+mj-lt"/>
              </a:rPr>
              <a:t>busbar</a:t>
            </a:r>
            <a:endParaRPr lang="en-US" sz="1800" dirty="0">
              <a:solidFill>
                <a:srgbClr val="C03AE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~1000 HV wires to be extracted from the feeders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931" y="116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Purpose of the Instrumentation Wires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89" y="812799"/>
            <a:ext cx="4605998" cy="26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83" y="4226944"/>
            <a:ext cx="7702304" cy="183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53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5658" y="4338942"/>
            <a:ext cx="88097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ITER magnets and feeders may be at high voltage (HV) during operation » need HV </a:t>
            </a: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insulation</a:t>
            </a:r>
            <a:endParaRPr lang="en-US" sz="1800" dirty="0">
              <a:solidFill>
                <a:srgbClr val="C03AEA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HV insulation consists of 7 half-lapped layers of glass pre-preg/Kapton tapes (G/K tapes</a:t>
            </a: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)</a:t>
            </a:r>
            <a:endParaRPr lang="en-US" sz="1800" dirty="0">
              <a:solidFill>
                <a:srgbClr val="C03AEA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Materials and processing documented in Clayton et al. Cryogenics 83 (2017) 64-70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331" y="0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Feeder High Voltage Insulation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2" y="583184"/>
            <a:ext cx="5620916" cy="37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73" y="787400"/>
            <a:ext cx="2802675" cy="35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0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075" y="1054995"/>
            <a:ext cx="38481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Single HV wire (3 mm outer diameter) extracted through 6 mm thick HV insulation </a:t>
            </a:r>
            <a:r>
              <a:rPr lang="en-US" sz="1800" dirty="0">
                <a:solidFill>
                  <a:srgbClr val="C03AEA"/>
                </a:solidFill>
              </a:rPr>
              <a:t>»</a:t>
            </a: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C03AEA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ignificant </a:t>
            </a:r>
            <a:r>
              <a:rPr lang="en-US" sz="1800" dirty="0" smtClean="0">
                <a:solidFill>
                  <a:srgbClr val="C03AEA"/>
                </a:solidFill>
                <a:latin typeface="+mn-lt"/>
              </a:rPr>
              <a:t>perturbation</a:t>
            </a:r>
            <a:endParaRPr lang="en-US" sz="1800" dirty="0" smtClean="0">
              <a:solidFill>
                <a:srgbClr val="C03AE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‘Step’ the wire after ~ every 3</a:t>
            </a:r>
            <a:r>
              <a:rPr lang="en-US" sz="1800" baseline="30000" dirty="0" smtClean="0">
                <a:solidFill>
                  <a:srgbClr val="C03AEA"/>
                </a:solidFill>
                <a:latin typeface="+mj-lt"/>
              </a:rPr>
              <a:t>rd</a:t>
            </a: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 G/K wrap</a:t>
            </a: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.</a:t>
            </a:r>
            <a:endParaRPr lang="en-US" sz="1800" dirty="0">
              <a:solidFill>
                <a:srgbClr val="C03AE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An epoxy putty (Huntsman AV/HV 1580) was used as the filler on the sides of the wire to eliminate voids</a:t>
            </a: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.</a:t>
            </a:r>
            <a:endParaRPr lang="en-US" sz="1800" dirty="0">
              <a:solidFill>
                <a:srgbClr val="C03AE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Advantage is that the putty is malleable so can flow to fill the volume</a:t>
            </a:r>
          </a:p>
          <a:p>
            <a:endParaRPr lang="en-US" sz="1800" dirty="0">
              <a:solidFill>
                <a:srgbClr val="C03AEA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3AEA"/>
                </a:solidFill>
                <a:latin typeface="+mj-lt"/>
              </a:rPr>
              <a:t>The extracted wire must not degrade the electrical performance of feeder HV insulation</a:t>
            </a:r>
            <a:endParaRPr lang="en-US" sz="1800" dirty="0">
              <a:solidFill>
                <a:srgbClr val="C03AEA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931" y="116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Preliminary HV Wire Extraction Trials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839787"/>
            <a:ext cx="4699000" cy="179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8" y="3043647"/>
            <a:ext cx="4303810" cy="324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86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2875" y="3288719"/>
            <a:ext cx="48387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Section cuts indicated that the putty flowed quite well, although some local voids are present</a:t>
            </a: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.</a:t>
            </a:r>
            <a:endParaRPr lang="en-US" sz="1700" dirty="0" smtClean="0">
              <a:solidFill>
                <a:srgbClr val="C03AE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3AEA"/>
                </a:solidFill>
                <a:latin typeface="+mj-lt"/>
              </a:rPr>
              <a:t>However, cracks were observed in the HV wire insulation in a later specimen trialing the extraction of 4 wires (as required in the feeder)</a:t>
            </a:r>
            <a:r>
              <a:rPr lang="en-US" sz="1700" dirty="0" smtClean="0">
                <a:solidFill>
                  <a:srgbClr val="C03AEA"/>
                </a:solidFill>
                <a:latin typeface="+mj-lt"/>
              </a:rPr>
              <a:t>.</a:t>
            </a:r>
            <a:endParaRPr lang="en-US" sz="1700" dirty="0" smtClean="0">
              <a:solidFill>
                <a:srgbClr val="C03AEA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solidFill>
                  <a:srgbClr val="C03AEA"/>
                </a:solidFill>
                <a:latin typeface="+mj-lt"/>
              </a:rPr>
              <a:t>Mismatch in thermal contraction of putty and wire?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solidFill>
                  <a:srgbClr val="C03AEA"/>
                </a:solidFill>
                <a:latin typeface="+mj-lt"/>
              </a:rPr>
              <a:t>Repeated bending of wires which is required as filler is applied?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187" y="11623"/>
            <a:ext cx="81249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Preliminary HV Wire Extraction Trials (2)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" y="832771"/>
            <a:ext cx="3236913" cy="244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79" y="3443997"/>
            <a:ext cx="3492189" cy="28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19570"/>
            <a:ext cx="3448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6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6699" y="728313"/>
            <a:ext cx="85439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Two main strategies adopted to overcome the limitations of using putty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Use pre-preg as the filler between wires and insulation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Prepare the taper in the insulation and lay the wires </a:t>
            </a: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on to </a:t>
            </a:r>
            <a:r>
              <a:rPr lang="en-US" sz="1700" dirty="0" err="1" smtClean="0">
                <a:solidFill>
                  <a:srgbClr val="C03AEA"/>
                </a:solidFill>
                <a:latin typeface="+mn-lt"/>
              </a:rPr>
              <a:t>minimise</a:t>
            </a: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 </a:t>
            </a:r>
            <a:r>
              <a:rPr lang="en-US" sz="1700" dirty="0" smtClean="0">
                <a:solidFill>
                  <a:srgbClr val="C03AEA"/>
                </a:solidFill>
                <a:latin typeface="+mn-lt"/>
              </a:rPr>
              <a:t>handling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931" y="116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Revised HV Wire Extraction Strategy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67" y="3576449"/>
            <a:ext cx="2842683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9" y="3543300"/>
            <a:ext cx="28416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8650" y="3437840"/>
            <a:ext cx="2506117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None/>
            </a:pPr>
            <a:r>
              <a:rPr lang="en-US" altLang="en-US" sz="1800" dirty="0">
                <a:solidFill>
                  <a:srgbClr val="C03AEA"/>
                </a:solidFill>
                <a:latin typeface="+mn-lt"/>
              </a:rPr>
              <a:t>Wrap </a:t>
            </a:r>
            <a:r>
              <a:rPr lang="en-US" altLang="en-US" sz="1800" dirty="0" smtClean="0">
                <a:solidFill>
                  <a:srgbClr val="C03AEA"/>
                </a:solidFill>
                <a:latin typeface="+mn-lt"/>
              </a:rPr>
              <a:t>each wire and the </a:t>
            </a:r>
            <a:r>
              <a:rPr lang="en-US" altLang="en-US" sz="1800" dirty="0">
                <a:solidFill>
                  <a:srgbClr val="C03AEA"/>
                </a:solidFill>
                <a:latin typeface="+mn-lt"/>
              </a:rPr>
              <a:t>4 wire bundle in one half-lapped layer of </a:t>
            </a:r>
            <a:r>
              <a:rPr lang="en-US" altLang="en-US" sz="1800" dirty="0" smtClean="0">
                <a:solidFill>
                  <a:srgbClr val="C03AEA"/>
                </a:solidFill>
                <a:latin typeface="+mn-lt"/>
              </a:rPr>
              <a:t>pre-preg.</a:t>
            </a:r>
          </a:p>
          <a:p>
            <a:pPr eaLnBrk="1" hangingPunct="1">
              <a:spcBef>
                <a:spcPct val="50000"/>
              </a:spcBef>
              <a:buClrTx/>
              <a:buNone/>
            </a:pPr>
            <a:r>
              <a:rPr lang="en-US" altLang="en-US" sz="1800" dirty="0" smtClean="0">
                <a:solidFill>
                  <a:srgbClr val="C03AEA"/>
                </a:solidFill>
                <a:latin typeface="+mn-lt"/>
              </a:rPr>
              <a:t>Use PE shrink tube to locally reinforce the wire at the break-out point</a:t>
            </a:r>
            <a:endParaRPr lang="en-US" altLang="en-US" sz="1800" dirty="0">
              <a:solidFill>
                <a:srgbClr val="C03AEA"/>
              </a:solidFill>
              <a:latin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784849" y="5737881"/>
            <a:ext cx="3343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None/>
            </a:pPr>
            <a:r>
              <a:rPr lang="en-US" altLang="en-US" sz="1600" dirty="0" smtClean="0">
                <a:solidFill>
                  <a:srgbClr val="C03AEA"/>
                </a:solidFill>
                <a:latin typeface="+mn-lt"/>
              </a:rPr>
              <a:t>Lay the 4 wires up the cured taper and fill in with G/K insulation</a:t>
            </a:r>
            <a:endParaRPr lang="en-US" altLang="en-US" sz="1600" dirty="0">
              <a:solidFill>
                <a:srgbClr val="C03AEA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79" y="1559310"/>
            <a:ext cx="6646364" cy="19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7E84-1F01-4E1A-8AC6-335545CA71B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87102" y="4416554"/>
            <a:ext cx="4503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3AEA"/>
                </a:solidFill>
                <a:latin typeface="+mn-lt"/>
              </a:rPr>
              <a:t>Solution is to use a temporary barrier material (</a:t>
            </a:r>
            <a:r>
              <a:rPr lang="en-US" sz="2000" dirty="0" err="1" smtClean="0">
                <a:solidFill>
                  <a:srgbClr val="C03AEA"/>
                </a:solidFill>
                <a:latin typeface="+mn-lt"/>
              </a:rPr>
              <a:t>Silcoset</a:t>
            </a:r>
            <a:r>
              <a:rPr lang="en-US" sz="2000" dirty="0" smtClean="0">
                <a:solidFill>
                  <a:srgbClr val="C03AEA"/>
                </a:solidFill>
                <a:latin typeface="+mn-lt"/>
              </a:rPr>
              <a:t> 101) which does not bond  to the insulation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931" y="11623"/>
            <a:ext cx="7877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Revised HV Wire Extraction Strategy (2)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9349" y="4183549"/>
            <a:ext cx="2506117" cy="20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en-US" altLang="en-US" sz="1700" dirty="0" smtClean="0">
                <a:solidFill>
                  <a:srgbClr val="C03AEA"/>
                </a:solidFill>
                <a:latin typeface="+mn-lt"/>
              </a:rPr>
              <a:t>Excess resin has flowed and cured on the wire.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en-US" altLang="en-US" sz="1700" dirty="0" smtClean="0">
                <a:solidFill>
                  <a:srgbClr val="C03AEA"/>
                </a:solidFill>
                <a:latin typeface="+mn-lt"/>
              </a:rPr>
              <a:t>Critical to avoid this as it makes a sharp ‘edge’ on the wire which can lead to HV wire insulation breakage </a:t>
            </a:r>
            <a:endParaRPr lang="en-US" altLang="en-US" sz="1700" dirty="0">
              <a:solidFill>
                <a:srgbClr val="C03AEA"/>
              </a:solidFill>
              <a:latin typeface="+mn-lt"/>
            </a:endParaRPr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4" y="850974"/>
            <a:ext cx="2360588" cy="314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2882" y="925509"/>
            <a:ext cx="2247903" cy="2997204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60" y="1276347"/>
            <a:ext cx="3028955" cy="22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7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ITER_PPTemplate (2)</Template>
  <TotalTime>32706</TotalTime>
  <Words>960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ITER_PPTemplate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Clayton Nicholas</dc:creator>
  <cp:lastModifiedBy>David Evans</cp:lastModifiedBy>
  <cp:revision>3009</cp:revision>
  <dcterms:created xsi:type="dcterms:W3CDTF">2008-09-02T15:06:07Z</dcterms:created>
  <dcterms:modified xsi:type="dcterms:W3CDTF">2018-08-30T20:14:45Z</dcterms:modified>
</cp:coreProperties>
</file>