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5"/>
  </p:notesMasterIdLst>
  <p:handoutMasterIdLst>
    <p:handoutMasterId r:id="rId16"/>
  </p:handoutMasterIdLst>
  <p:sldIdLst>
    <p:sldId id="260" r:id="rId2"/>
    <p:sldId id="263" r:id="rId3"/>
    <p:sldId id="283" r:id="rId4"/>
    <p:sldId id="282" r:id="rId5"/>
    <p:sldId id="277" r:id="rId6"/>
    <p:sldId id="257" r:id="rId7"/>
    <p:sldId id="270" r:id="rId8"/>
    <p:sldId id="273" r:id="rId9"/>
    <p:sldId id="274" r:id="rId10"/>
    <p:sldId id="275" r:id="rId11"/>
    <p:sldId id="276" r:id="rId12"/>
    <p:sldId id="279" r:id="rId13"/>
    <p:sldId id="271" r:id="rId14"/>
  </p:sldIdLst>
  <p:sldSz cx="12192000" cy="6858000"/>
  <p:notesSz cx="7099300" cy="10234613"/>
  <p:defaultTextStyle>
    <a:defPPr>
      <a:defRPr lang="fr-FR"/>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7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autoAdjust="0"/>
  </p:normalViewPr>
  <p:slideViewPr>
    <p:cSldViewPr showGuides="1">
      <p:cViewPr varScale="1">
        <p:scale>
          <a:sx n="74" d="100"/>
          <a:sy n="74" d="100"/>
        </p:scale>
        <p:origin x="49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p:scale>
          <a:sx n="120" d="100"/>
          <a:sy n="120" d="100"/>
        </p:scale>
        <p:origin x="2400" y="-155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1"/>
            <a:ext cx="3076363" cy="5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390" tIns="47695" rIns="95390" bIns="47695" numCol="1" anchor="t" anchorCtr="0" compatLnSpc="1">
            <a:prstTxWarp prst="textNoShape">
              <a:avLst/>
            </a:prstTxWarp>
          </a:bodyPr>
          <a:lstStyle>
            <a:lvl1pPr eaLnBrk="1" hangingPunct="1">
              <a:defRPr sz="1300"/>
            </a:lvl1pPr>
          </a:lstStyle>
          <a:p>
            <a:endParaRPr lang="fr-FR"/>
          </a:p>
        </p:txBody>
      </p:sp>
      <p:sp>
        <p:nvSpPr>
          <p:cNvPr id="24579" name="Rectangle 3"/>
          <p:cNvSpPr>
            <a:spLocks noGrp="1" noChangeArrowheads="1"/>
          </p:cNvSpPr>
          <p:nvPr>
            <p:ph type="dt" sz="quarter" idx="1"/>
          </p:nvPr>
        </p:nvSpPr>
        <p:spPr bwMode="auto">
          <a:xfrm>
            <a:off x="4021294" y="1"/>
            <a:ext cx="3076363" cy="5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390" tIns="47695" rIns="95390" bIns="47695" numCol="1" anchor="t" anchorCtr="0" compatLnSpc="1">
            <a:prstTxWarp prst="textNoShape">
              <a:avLst/>
            </a:prstTxWarp>
          </a:bodyPr>
          <a:lstStyle>
            <a:lvl1pPr algn="r" eaLnBrk="1" hangingPunct="1">
              <a:defRPr sz="1300"/>
            </a:lvl1pPr>
          </a:lstStyle>
          <a:p>
            <a:endParaRPr lang="fr-FR"/>
          </a:p>
        </p:txBody>
      </p:sp>
      <p:sp>
        <p:nvSpPr>
          <p:cNvPr id="24580" name="Rectangle 4"/>
          <p:cNvSpPr>
            <a:spLocks noGrp="1" noChangeArrowheads="1"/>
          </p:cNvSpPr>
          <p:nvPr>
            <p:ph type="ftr" sz="quarter" idx="2"/>
          </p:nvPr>
        </p:nvSpPr>
        <p:spPr bwMode="auto">
          <a:xfrm>
            <a:off x="0" y="9721106"/>
            <a:ext cx="3076363" cy="5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390" tIns="47695" rIns="95390" bIns="47695" numCol="1" anchor="b" anchorCtr="0" compatLnSpc="1">
            <a:prstTxWarp prst="textNoShape">
              <a:avLst/>
            </a:prstTxWarp>
          </a:bodyPr>
          <a:lstStyle>
            <a:lvl1pPr eaLnBrk="1" hangingPunct="1">
              <a:defRPr sz="1300"/>
            </a:lvl1pPr>
          </a:lstStyle>
          <a:p>
            <a:endParaRPr lang="fr-FR"/>
          </a:p>
        </p:txBody>
      </p:sp>
      <p:sp>
        <p:nvSpPr>
          <p:cNvPr id="24581" name="Rectangle 5"/>
          <p:cNvSpPr>
            <a:spLocks noGrp="1" noChangeArrowheads="1"/>
          </p:cNvSpPr>
          <p:nvPr>
            <p:ph type="sldNum" sz="quarter" idx="3"/>
          </p:nvPr>
        </p:nvSpPr>
        <p:spPr bwMode="auto">
          <a:xfrm>
            <a:off x="4021294" y="9721106"/>
            <a:ext cx="3076363" cy="5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390" tIns="47695" rIns="95390" bIns="47695" numCol="1" anchor="b" anchorCtr="0" compatLnSpc="1">
            <a:prstTxWarp prst="textNoShape">
              <a:avLst/>
            </a:prstTxWarp>
          </a:bodyPr>
          <a:lstStyle>
            <a:lvl1pPr algn="r" eaLnBrk="1" hangingPunct="1">
              <a:defRPr sz="1300"/>
            </a:lvl1pPr>
          </a:lstStyle>
          <a:p>
            <a:fld id="{753954C1-AAE6-4B28-B733-F0B0FE41CA51}" type="slidenum">
              <a:rPr lang="fr-FR"/>
              <a:pPr/>
              <a:t>‹#›</a:t>
            </a:fld>
            <a:endParaRPr lang="fr-FR"/>
          </a:p>
        </p:txBody>
      </p:sp>
    </p:spTree>
    <p:extLst>
      <p:ext uri="{BB962C8B-B14F-4D97-AF65-F5344CB8AC3E}">
        <p14:creationId xmlns:p14="http://schemas.microsoft.com/office/powerpoint/2010/main" val="1764879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3076363" cy="5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390" tIns="47695" rIns="95390" bIns="47695" numCol="1" anchor="t" anchorCtr="0" compatLnSpc="1">
            <a:prstTxWarp prst="textNoShape">
              <a:avLst/>
            </a:prstTxWarp>
          </a:bodyPr>
          <a:lstStyle>
            <a:lvl1pPr eaLnBrk="1" hangingPunct="1">
              <a:defRPr sz="1300"/>
            </a:lvl1pPr>
          </a:lstStyle>
          <a:p>
            <a:endParaRPr lang="fr-FR"/>
          </a:p>
        </p:txBody>
      </p:sp>
      <p:sp>
        <p:nvSpPr>
          <p:cNvPr id="22531" name="Rectangle 3"/>
          <p:cNvSpPr>
            <a:spLocks noGrp="1" noChangeArrowheads="1"/>
          </p:cNvSpPr>
          <p:nvPr>
            <p:ph type="dt" idx="1"/>
          </p:nvPr>
        </p:nvSpPr>
        <p:spPr bwMode="auto">
          <a:xfrm>
            <a:off x="4021294" y="1"/>
            <a:ext cx="3076363" cy="5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390" tIns="47695" rIns="95390" bIns="47695" numCol="1" anchor="t" anchorCtr="0" compatLnSpc="1">
            <a:prstTxWarp prst="textNoShape">
              <a:avLst/>
            </a:prstTxWarp>
          </a:bodyPr>
          <a:lstStyle>
            <a:lvl1pPr algn="r" eaLnBrk="1" hangingPunct="1">
              <a:defRPr sz="1300"/>
            </a:lvl1pPr>
          </a:lstStyle>
          <a:p>
            <a:endParaRPr lang="fr-FR"/>
          </a:p>
        </p:txBody>
      </p:sp>
      <p:sp>
        <p:nvSpPr>
          <p:cNvPr id="22532" name="Rectangle 4"/>
          <p:cNvSpPr>
            <a:spLocks noGrp="1" noRot="1" noChangeAspect="1" noChangeArrowheads="1" noTextEdit="1"/>
          </p:cNvSpPr>
          <p:nvPr>
            <p:ph type="sldImg" idx="2"/>
          </p:nvPr>
        </p:nvSpPr>
        <p:spPr bwMode="auto">
          <a:xfrm>
            <a:off x="136526" y="765821"/>
            <a:ext cx="6826250" cy="3840162"/>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2533" name="Rectangle 5"/>
          <p:cNvSpPr>
            <a:spLocks noGrp="1" noChangeArrowheads="1"/>
          </p:cNvSpPr>
          <p:nvPr>
            <p:ph type="body" sz="quarter" idx="3"/>
          </p:nvPr>
        </p:nvSpPr>
        <p:spPr bwMode="auto">
          <a:xfrm>
            <a:off x="709931" y="4861441"/>
            <a:ext cx="5679440" cy="460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390" tIns="47695" rIns="95390" bIns="47695"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2534" name="Rectangle 6"/>
          <p:cNvSpPr>
            <a:spLocks noGrp="1" noChangeArrowheads="1"/>
          </p:cNvSpPr>
          <p:nvPr>
            <p:ph type="ftr" sz="quarter" idx="4"/>
          </p:nvPr>
        </p:nvSpPr>
        <p:spPr bwMode="auto">
          <a:xfrm>
            <a:off x="0" y="9721106"/>
            <a:ext cx="3076363" cy="5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390" tIns="47695" rIns="95390" bIns="47695" numCol="1" anchor="b" anchorCtr="0" compatLnSpc="1">
            <a:prstTxWarp prst="textNoShape">
              <a:avLst/>
            </a:prstTxWarp>
          </a:bodyPr>
          <a:lstStyle>
            <a:lvl1pPr eaLnBrk="1" hangingPunct="1">
              <a:defRPr sz="1300"/>
            </a:lvl1pPr>
          </a:lstStyle>
          <a:p>
            <a:endParaRPr lang="fr-FR"/>
          </a:p>
        </p:txBody>
      </p:sp>
      <p:sp>
        <p:nvSpPr>
          <p:cNvPr id="22535" name="Rectangle 7"/>
          <p:cNvSpPr>
            <a:spLocks noGrp="1" noChangeArrowheads="1"/>
          </p:cNvSpPr>
          <p:nvPr>
            <p:ph type="sldNum" sz="quarter" idx="5"/>
          </p:nvPr>
        </p:nvSpPr>
        <p:spPr bwMode="auto">
          <a:xfrm>
            <a:off x="2685554" y="9725239"/>
            <a:ext cx="3076363" cy="5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390" tIns="47695" rIns="95390" bIns="47695" numCol="1" anchor="b" anchorCtr="0" compatLnSpc="1">
            <a:prstTxWarp prst="textNoShape">
              <a:avLst/>
            </a:prstTxWarp>
          </a:bodyPr>
          <a:lstStyle>
            <a:lvl1pPr algn="r" eaLnBrk="1" hangingPunct="1">
              <a:defRPr sz="1300"/>
            </a:lvl1pPr>
          </a:lstStyle>
          <a:p>
            <a:fld id="{8530D24F-B3CE-4119-9220-F43B5C31AB74}" type="slidenum">
              <a:rPr lang="fr-FR"/>
              <a:pPr/>
              <a:t>‹#›</a:t>
            </a:fld>
            <a:endParaRPr lang="fr-FR" dirty="0"/>
          </a:p>
        </p:txBody>
      </p:sp>
    </p:spTree>
    <p:extLst>
      <p:ext uri="{BB962C8B-B14F-4D97-AF65-F5344CB8AC3E}">
        <p14:creationId xmlns:p14="http://schemas.microsoft.com/office/powerpoint/2010/main" val="15037980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A195D-18D5-4F46-B586-EC07467D37A8}" type="slidenum">
              <a:rPr lang="fr-FR"/>
              <a:pPr/>
              <a:t>1</a:t>
            </a:fld>
            <a:endParaRPr lang="fr-FR"/>
          </a:p>
        </p:txBody>
      </p:sp>
      <p:sp>
        <p:nvSpPr>
          <p:cNvPr id="23554" name="Rectangle 2"/>
          <p:cNvSpPr>
            <a:spLocks noGrp="1" noRot="1" noChangeAspect="1" noChangeArrowheads="1" noTextEdit="1"/>
          </p:cNvSpPr>
          <p:nvPr>
            <p:ph type="sldImg"/>
          </p:nvPr>
        </p:nvSpPr>
        <p:spPr>
          <a:xfrm>
            <a:off x="136525" y="766763"/>
            <a:ext cx="6826250" cy="3840162"/>
          </a:xfrm>
          <a:ln/>
        </p:spPr>
      </p:sp>
      <p:sp>
        <p:nvSpPr>
          <p:cNvPr id="2355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34318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10</a:t>
            </a:fld>
            <a:endParaRPr lang="fr-FR"/>
          </a:p>
        </p:txBody>
      </p:sp>
    </p:spTree>
    <p:extLst>
      <p:ext uri="{BB962C8B-B14F-4D97-AF65-F5344CB8AC3E}">
        <p14:creationId xmlns:p14="http://schemas.microsoft.com/office/powerpoint/2010/main" val="68863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11</a:t>
            </a:fld>
            <a:endParaRPr lang="fr-FR"/>
          </a:p>
        </p:txBody>
      </p:sp>
    </p:spTree>
    <p:extLst>
      <p:ext uri="{BB962C8B-B14F-4D97-AF65-F5344CB8AC3E}">
        <p14:creationId xmlns:p14="http://schemas.microsoft.com/office/powerpoint/2010/main" val="269821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12</a:t>
            </a:fld>
            <a:endParaRPr lang="fr-FR"/>
          </a:p>
        </p:txBody>
      </p:sp>
    </p:spTree>
    <p:extLst>
      <p:ext uri="{BB962C8B-B14F-4D97-AF65-F5344CB8AC3E}">
        <p14:creationId xmlns:p14="http://schemas.microsoft.com/office/powerpoint/2010/main" val="388390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13</a:t>
            </a:fld>
            <a:endParaRPr lang="fr-FR"/>
          </a:p>
        </p:txBody>
      </p:sp>
    </p:spTree>
    <p:extLst>
      <p:ext uri="{BB962C8B-B14F-4D97-AF65-F5344CB8AC3E}">
        <p14:creationId xmlns:p14="http://schemas.microsoft.com/office/powerpoint/2010/main" val="200654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2</a:t>
            </a:fld>
            <a:endParaRPr lang="fr-FR"/>
          </a:p>
        </p:txBody>
      </p:sp>
    </p:spTree>
    <p:extLst>
      <p:ext uri="{BB962C8B-B14F-4D97-AF65-F5344CB8AC3E}">
        <p14:creationId xmlns:p14="http://schemas.microsoft.com/office/powerpoint/2010/main" val="49270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3</a:t>
            </a:fld>
            <a:endParaRPr lang="fr-FR"/>
          </a:p>
        </p:txBody>
      </p:sp>
    </p:spTree>
    <p:extLst>
      <p:ext uri="{BB962C8B-B14F-4D97-AF65-F5344CB8AC3E}">
        <p14:creationId xmlns:p14="http://schemas.microsoft.com/office/powerpoint/2010/main" val="364879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4</a:t>
            </a:fld>
            <a:endParaRPr lang="fr-FR"/>
          </a:p>
        </p:txBody>
      </p:sp>
    </p:spTree>
    <p:extLst>
      <p:ext uri="{BB962C8B-B14F-4D97-AF65-F5344CB8AC3E}">
        <p14:creationId xmlns:p14="http://schemas.microsoft.com/office/powerpoint/2010/main" val="218762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5</a:t>
            </a:fld>
            <a:endParaRPr lang="fr-FR"/>
          </a:p>
        </p:txBody>
      </p:sp>
    </p:spTree>
    <p:extLst>
      <p:ext uri="{BB962C8B-B14F-4D97-AF65-F5344CB8AC3E}">
        <p14:creationId xmlns:p14="http://schemas.microsoft.com/office/powerpoint/2010/main" val="229383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6</a:t>
            </a:fld>
            <a:endParaRPr lang="fr-FR"/>
          </a:p>
        </p:txBody>
      </p:sp>
    </p:spTree>
    <p:extLst>
      <p:ext uri="{BB962C8B-B14F-4D97-AF65-F5344CB8AC3E}">
        <p14:creationId xmlns:p14="http://schemas.microsoft.com/office/powerpoint/2010/main" val="39959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7</a:t>
            </a:fld>
            <a:endParaRPr lang="fr-FR"/>
          </a:p>
        </p:txBody>
      </p:sp>
    </p:spTree>
    <p:extLst>
      <p:ext uri="{BB962C8B-B14F-4D97-AF65-F5344CB8AC3E}">
        <p14:creationId xmlns:p14="http://schemas.microsoft.com/office/powerpoint/2010/main" val="160733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8</a:t>
            </a:fld>
            <a:endParaRPr lang="fr-FR"/>
          </a:p>
        </p:txBody>
      </p:sp>
    </p:spTree>
    <p:extLst>
      <p:ext uri="{BB962C8B-B14F-4D97-AF65-F5344CB8AC3E}">
        <p14:creationId xmlns:p14="http://schemas.microsoft.com/office/powerpoint/2010/main" val="239038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765175"/>
            <a:ext cx="68262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30D24F-B3CE-4119-9220-F43B5C31AB74}" type="slidenum">
              <a:rPr lang="fr-FR" smtClean="0"/>
              <a:pPr/>
              <a:t>9</a:t>
            </a:fld>
            <a:endParaRPr lang="fr-FR"/>
          </a:p>
        </p:txBody>
      </p:sp>
    </p:spTree>
    <p:extLst>
      <p:ext uri="{BB962C8B-B14F-4D97-AF65-F5344CB8AC3E}">
        <p14:creationId xmlns:p14="http://schemas.microsoft.com/office/powerpoint/2010/main" val="594958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6391" name="Picture 7" descr="CEA_logo_quadri-sur-fond-rou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72469" y="6235162"/>
            <a:ext cx="762147" cy="46665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4"/>
          <p:cNvSpPr txBox="1">
            <a:spLocks noChangeArrowheads="1"/>
          </p:cNvSpPr>
          <p:nvPr userDrawn="1"/>
        </p:nvSpPr>
        <p:spPr bwMode="auto">
          <a:xfrm>
            <a:off x="431371" y="6389688"/>
            <a:ext cx="8688000" cy="261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266700" algn="l" defTabSz="914400" rtl="0" eaLnBrk="0" fontAlgn="base" latinLnBrk="0" hangingPunct="0">
              <a:lnSpc>
                <a:spcPct val="100000"/>
              </a:lnSpc>
              <a:spcBef>
                <a:spcPct val="0"/>
              </a:spcBef>
              <a:spcAft>
                <a:spcPct val="0"/>
              </a:spcAft>
              <a:buClrTx/>
              <a:buSzTx/>
              <a:buFontTx/>
              <a:buNone/>
              <a:tabLst>
                <a:tab pos="3225800" algn="dec"/>
                <a:tab pos="6102350" algn="r"/>
              </a:tabLst>
              <a:defRPr/>
            </a:pPr>
            <a:r>
              <a:rPr lang="fr-FR" sz="1100" dirty="0" smtClean="0">
                <a:solidFill>
                  <a:srgbClr val="7B7C7E"/>
                </a:solidFill>
                <a:latin typeface="Calibri" pitchFamily="34" charset="0"/>
                <a:cs typeface="Calibri" pitchFamily="34" charset="0"/>
              </a:rPr>
              <a:t>Bernard </a:t>
            </a:r>
            <a:r>
              <a:rPr lang="fr-FR" sz="1100" kern="1200" dirty="0" smtClean="0">
                <a:solidFill>
                  <a:srgbClr val="7B7C7E"/>
                </a:solidFill>
                <a:latin typeface="Calibri" pitchFamily="34" charset="0"/>
                <a:ea typeface="ＭＳ Ｐゴシック" pitchFamily="1" charset="-128"/>
                <a:cs typeface="Calibri" pitchFamily="34" charset="0"/>
              </a:rPr>
              <a:t>Rousset       	</a:t>
            </a:r>
            <a:r>
              <a:rPr lang="en-GB" sz="1100" kern="1200" dirty="0" smtClean="0">
                <a:solidFill>
                  <a:srgbClr val="7B7C7E"/>
                </a:solidFill>
                <a:latin typeface="Calibri" pitchFamily="34" charset="0"/>
                <a:ea typeface="ＭＳ Ｐゴシック" pitchFamily="1" charset="-128"/>
                <a:cs typeface="Calibri" pitchFamily="34" charset="0"/>
              </a:rPr>
              <a:t>Superfluid Helium cooling and compact Heat Exchanger for HL-LHC D2    </a:t>
            </a:r>
            <a:r>
              <a:rPr lang="fr-FR" sz="1100" dirty="0" smtClean="0">
                <a:solidFill>
                  <a:srgbClr val="7B7C7E"/>
                </a:solidFill>
                <a:latin typeface="Calibri" pitchFamily="34" charset="0"/>
                <a:cs typeface="Calibri" pitchFamily="34" charset="0"/>
              </a:rPr>
              <a:t>	05/09/2018</a:t>
            </a:r>
            <a:endParaRPr lang="fr-FR" sz="3200" dirty="0">
              <a:latin typeface="Calibri" pitchFamily="34" charset="0"/>
              <a:cs typeface="Calibri" pitchFamily="34" charset="0"/>
            </a:endParaRPr>
          </a:p>
        </p:txBody>
      </p:sp>
      <p:sp>
        <p:nvSpPr>
          <p:cNvPr id="9" name="Rectangle 5"/>
          <p:cNvSpPr>
            <a:spLocks noChangeArrowheads="1"/>
          </p:cNvSpPr>
          <p:nvPr userDrawn="1"/>
        </p:nvSpPr>
        <p:spPr bwMode="auto">
          <a:xfrm>
            <a:off x="454891" y="6237313"/>
            <a:ext cx="8688000" cy="17463"/>
          </a:xfrm>
          <a:prstGeom prst="rect">
            <a:avLst/>
          </a:prstGeom>
          <a:solidFill>
            <a:srgbClr val="0B66AC"/>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fr-FR" sz="2400" dirty="0"/>
          </a:p>
        </p:txBody>
      </p:sp>
      <p:pic>
        <p:nvPicPr>
          <p:cNvPr id="5" name="Image 4" descr="Bandeau_INAC_2016.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6" y="0"/>
            <a:ext cx="12195976" cy="1831720"/>
          </a:xfrm>
          <a:prstGeom prst="rect">
            <a:avLst/>
          </a:prstGeom>
        </p:spPr>
      </p:pic>
      <p:pic>
        <p:nvPicPr>
          <p:cNvPr id="6" name="Image 5" descr="LOGO_UGA_VO_CMJ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00523" y="6237312"/>
            <a:ext cx="1017535" cy="4944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6189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2158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96490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5432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95634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0926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12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85580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51208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doc.cern.ch/archive/electronic/cern/others/PHO/photo-bul/bul-pho-2007-046_0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5363"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pic>
        <p:nvPicPr>
          <p:cNvPr id="15367" name="Picture 7" descr="INAC_BLEU_RV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200" y="6124576"/>
            <a:ext cx="1422400" cy="657225"/>
          </a:xfrm>
          <a:prstGeom prst="rect">
            <a:avLst/>
          </a:prstGeom>
          <a:noFill/>
          <a:extLst>
            <a:ext uri="{909E8E84-426E-40dd-AFC4-6F175D3DCCD1}">
              <a14:hiddenFill xmlns="" xmlns:a14="http://schemas.microsoft.com/office/drawing/2010/main">
                <a:solidFill>
                  <a:srgbClr val="FFFFFF"/>
                </a:solidFill>
              </a14:hiddenFill>
            </a:ext>
          </a:extLst>
        </p:spPr>
      </p:pic>
      <p:sp>
        <p:nvSpPr>
          <p:cNvPr id="15369" name="Rectangle 9"/>
          <p:cNvSpPr>
            <a:spLocks noChangeArrowheads="1"/>
          </p:cNvSpPr>
          <p:nvPr/>
        </p:nvSpPr>
        <p:spPr bwMode="auto">
          <a:xfrm>
            <a:off x="10103962" y="6422347"/>
            <a:ext cx="672075" cy="252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p>
            <a:pPr algn="ctr"/>
            <a:fld id="{7465ED14-BE7C-4D60-9951-DB3972F55BA7}" type="slidenum">
              <a:rPr lang="fr-FR" sz="1100" smtClean="0">
                <a:solidFill>
                  <a:srgbClr val="7B7C7E"/>
                </a:solidFill>
                <a:latin typeface="Calibri" pitchFamily="34" charset="0"/>
                <a:cs typeface="Calibri" pitchFamily="34" charset="0"/>
              </a:rPr>
              <a:pPr algn="ctr"/>
              <a:t>‹#›</a:t>
            </a:fld>
            <a:endParaRPr lang="fr-FR" sz="1000" dirty="0">
              <a:solidFill>
                <a:srgbClr val="7B7C7E"/>
              </a:solidFill>
              <a:latin typeface="Calibri" pitchFamily="34" charset="0"/>
              <a:cs typeface="Calibri" pitchFamily="34" charset="0"/>
            </a:endParaRPr>
          </a:p>
        </p:txBody>
      </p:sp>
      <p:sp>
        <p:nvSpPr>
          <p:cNvPr id="8" name="Text Box 4"/>
          <p:cNvSpPr txBox="1">
            <a:spLocks noChangeArrowheads="1"/>
          </p:cNvSpPr>
          <p:nvPr/>
        </p:nvSpPr>
        <p:spPr bwMode="auto">
          <a:xfrm>
            <a:off x="1752000" y="6389688"/>
            <a:ext cx="8688000" cy="261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266700" algn="l" defTabSz="914400" rtl="0" eaLnBrk="0" fontAlgn="base" latinLnBrk="0" hangingPunct="0">
              <a:lnSpc>
                <a:spcPct val="100000"/>
              </a:lnSpc>
              <a:spcBef>
                <a:spcPct val="0"/>
              </a:spcBef>
              <a:spcAft>
                <a:spcPct val="0"/>
              </a:spcAft>
              <a:buClrTx/>
              <a:buSzTx/>
              <a:buFontTx/>
              <a:buNone/>
              <a:tabLst>
                <a:tab pos="3225800" algn="dec"/>
                <a:tab pos="6102350" algn="r"/>
              </a:tabLst>
              <a:defRPr/>
            </a:pPr>
            <a:r>
              <a:rPr lang="fr-FR" sz="1100" dirty="0" smtClean="0">
                <a:solidFill>
                  <a:srgbClr val="7B7C7E"/>
                </a:solidFill>
                <a:latin typeface="Calibri" pitchFamily="34" charset="0"/>
                <a:cs typeface="Calibri" pitchFamily="34" charset="0"/>
              </a:rPr>
              <a:t>Bernard </a:t>
            </a:r>
            <a:r>
              <a:rPr lang="fr-FR" sz="1100" kern="1200" dirty="0" smtClean="0">
                <a:solidFill>
                  <a:srgbClr val="7B7C7E"/>
                </a:solidFill>
                <a:latin typeface="Calibri" pitchFamily="34" charset="0"/>
                <a:ea typeface="ＭＳ Ｐゴシック" pitchFamily="1" charset="-128"/>
                <a:cs typeface="Calibri" pitchFamily="34" charset="0"/>
              </a:rPr>
              <a:t>Rousset       	</a:t>
            </a:r>
            <a:r>
              <a:rPr lang="en-GB" sz="1100" kern="1200" dirty="0" smtClean="0">
                <a:solidFill>
                  <a:srgbClr val="7B7C7E"/>
                </a:solidFill>
                <a:latin typeface="Calibri" pitchFamily="34" charset="0"/>
                <a:ea typeface="ＭＳ Ｐゴシック" pitchFamily="1" charset="-128"/>
                <a:cs typeface="Calibri" pitchFamily="34" charset="0"/>
              </a:rPr>
              <a:t>Superfluid Helium cooling and compact Heat Exchanger for HL-LHC D2    </a:t>
            </a:r>
            <a:r>
              <a:rPr lang="fr-FR" sz="1100" dirty="0" smtClean="0">
                <a:solidFill>
                  <a:srgbClr val="7B7C7E"/>
                </a:solidFill>
                <a:latin typeface="Calibri" pitchFamily="34" charset="0"/>
                <a:cs typeface="Calibri" pitchFamily="34" charset="0"/>
              </a:rPr>
              <a:t>	05/09/2018</a:t>
            </a:r>
            <a:endParaRPr lang="fr-FR" sz="3200" dirty="0">
              <a:latin typeface="Calibri" pitchFamily="34" charset="0"/>
              <a:cs typeface="Calibri" pitchFamily="34" charset="0"/>
            </a:endParaRPr>
          </a:p>
        </p:txBody>
      </p:sp>
      <p:sp>
        <p:nvSpPr>
          <p:cNvPr id="9" name="Rectangle 5"/>
          <p:cNvSpPr>
            <a:spLocks noChangeArrowheads="1"/>
          </p:cNvSpPr>
          <p:nvPr/>
        </p:nvSpPr>
        <p:spPr bwMode="auto">
          <a:xfrm>
            <a:off x="1775520" y="6237313"/>
            <a:ext cx="8688000" cy="17463"/>
          </a:xfrm>
          <a:prstGeom prst="rect">
            <a:avLst/>
          </a:prstGeom>
          <a:solidFill>
            <a:srgbClr val="0B66AC"/>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fr-FR" sz="2400" dirty="0"/>
          </a:p>
        </p:txBody>
      </p:sp>
      <p:pic>
        <p:nvPicPr>
          <p:cNvPr id="10" name="Picture 9" descr="photo-bul/bul-pho-2007-046">
            <a:hlinkClick r:id="rId13"/>
          </p:cNvPr>
          <p:cNvPicPr>
            <a:picLocks noChangeAspect="1" noChangeArrowheads="1"/>
          </p:cNvPicPr>
          <p:nvPr userDrawn="1"/>
        </p:nvPicPr>
        <p:blipFill rotWithShape="1">
          <a:blip r:embed="rId14" cstate="print"/>
          <a:srcRect l="-12912" t="-9153" r="-1" b="-15593"/>
          <a:stretch/>
        </p:blipFill>
        <p:spPr bwMode="auto">
          <a:xfrm>
            <a:off x="10787236" y="5877272"/>
            <a:ext cx="980728" cy="980728"/>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 charset="-128"/>
        </a:defRPr>
      </a:lvl2pPr>
      <a:lvl3pPr algn="ctr" rtl="0" eaLnBrk="1" fontAlgn="base" hangingPunct="1">
        <a:spcBef>
          <a:spcPct val="0"/>
        </a:spcBef>
        <a:spcAft>
          <a:spcPct val="0"/>
        </a:spcAft>
        <a:defRPr sz="4400">
          <a:solidFill>
            <a:schemeClr val="tx2"/>
          </a:solidFill>
          <a:latin typeface="Arial" charset="0"/>
          <a:ea typeface="ＭＳ Ｐゴシック" pitchFamily="1" charset="-128"/>
        </a:defRPr>
      </a:lvl3pPr>
      <a:lvl4pPr algn="ctr" rtl="0" eaLnBrk="1" fontAlgn="base" hangingPunct="1">
        <a:spcBef>
          <a:spcPct val="0"/>
        </a:spcBef>
        <a:spcAft>
          <a:spcPct val="0"/>
        </a:spcAft>
        <a:defRPr sz="4400">
          <a:solidFill>
            <a:schemeClr val="tx2"/>
          </a:solidFill>
          <a:latin typeface="Arial" charset="0"/>
          <a:ea typeface="ＭＳ Ｐゴシック" pitchFamily="1" charset="-128"/>
        </a:defRPr>
      </a:lvl4pPr>
      <a:lvl5pPr algn="ctr" rtl="0" eaLnBrk="1" fontAlgn="base" hangingPunct="1">
        <a:spcBef>
          <a:spcPct val="0"/>
        </a:spcBef>
        <a:spcAft>
          <a:spcPct val="0"/>
        </a:spcAft>
        <a:defRPr sz="4400">
          <a:solidFill>
            <a:schemeClr val="tx2"/>
          </a:solidFill>
          <a:latin typeface="Arial" charset="0"/>
          <a:ea typeface="ＭＳ Ｐゴシック" pitchFamily="1"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emf"/><Relationship Id="rId7" Type="http://schemas.openxmlformats.org/officeDocument/2006/relationships/hyperlink" Target="http://doc.cern.ch/archive/electronic/cern/others/PHO/photo-bul/bul-pho-2007-046_01.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0.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17.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911424" y="4365104"/>
            <a:ext cx="9073223" cy="1368152"/>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392" y="440164"/>
            <a:ext cx="1083058" cy="576064"/>
          </a:xfrm>
          <a:prstGeom prst="rect">
            <a:avLst/>
          </a:prstGeom>
        </p:spPr>
      </p:pic>
      <p:pic>
        <p:nvPicPr>
          <p:cNvPr id="4" name="Image 3"/>
          <p:cNvPicPr>
            <a:picLocks noChangeAspect="1"/>
          </p:cNvPicPr>
          <p:nvPr/>
        </p:nvPicPr>
        <p:blipFill rotWithShape="1">
          <a:blip r:embed="rId5"/>
          <a:srcRect t="48276" b="10345"/>
          <a:stretch/>
        </p:blipFill>
        <p:spPr>
          <a:xfrm>
            <a:off x="2209918" y="1952332"/>
            <a:ext cx="7523955" cy="1008112"/>
          </a:xfrm>
          <a:prstGeom prst="rect">
            <a:avLst/>
          </a:prstGeom>
        </p:spPr>
      </p:pic>
      <p:pic>
        <p:nvPicPr>
          <p:cNvPr id="5" name="Image 4" descr="HLU-logoN-title.png"/>
          <p:cNvPicPr>
            <a:picLocks noChangeAspect="1"/>
          </p:cNvPicPr>
          <p:nvPr/>
        </p:nvPicPr>
        <p:blipFill>
          <a:blip r:embed="rId6"/>
          <a:stretch>
            <a:fillRect/>
          </a:stretch>
        </p:blipFill>
        <p:spPr>
          <a:xfrm>
            <a:off x="4439816" y="2987290"/>
            <a:ext cx="2219320" cy="899596"/>
          </a:xfrm>
          <a:prstGeom prst="rect">
            <a:avLst/>
          </a:prstGeom>
        </p:spPr>
      </p:pic>
      <p:sp>
        <p:nvSpPr>
          <p:cNvPr id="3" name="Rectangle 2"/>
          <p:cNvSpPr/>
          <p:nvPr/>
        </p:nvSpPr>
        <p:spPr>
          <a:xfrm>
            <a:off x="184464" y="5661248"/>
            <a:ext cx="12025336" cy="338554"/>
          </a:xfrm>
          <a:prstGeom prst="rect">
            <a:avLst/>
          </a:prstGeom>
        </p:spPr>
        <p:txBody>
          <a:bodyPr wrap="square">
            <a:spAutoFit/>
          </a:bodyPr>
          <a:lstStyle/>
          <a:p>
            <a:r>
              <a:rPr lang="en-GB" sz="1600" b="1" i="1" dirty="0">
                <a:latin typeface="Times" panose="02020603050405020304" pitchFamily="18" charset="0"/>
                <a:ea typeface="Times New Roman" panose="02020603050405020304" pitchFamily="18" charset="0"/>
                <a:cs typeface="Times New Roman" panose="02020603050405020304" pitchFamily="18" charset="0"/>
              </a:rPr>
              <a:t>This work is performed in the Framework Collaboration Agreement KN3573/GEN between CERN and CEA and its Addendum n°2 KE3800</a:t>
            </a:r>
            <a:endParaRPr lang="fr-FR" sz="1600" b="1" i="1" dirty="0"/>
          </a:p>
        </p:txBody>
      </p:sp>
      <p:pic>
        <p:nvPicPr>
          <p:cNvPr id="7" name="Picture 9" descr="photo-bul/bul-pho-2007-046">
            <a:hlinkClick r:id="rId7"/>
          </p:cNvPr>
          <p:cNvPicPr>
            <a:picLocks noChangeAspect="1" noChangeArrowheads="1"/>
          </p:cNvPicPr>
          <p:nvPr/>
        </p:nvPicPr>
        <p:blipFill rotWithShape="1">
          <a:blip r:embed="rId8" cstate="print"/>
          <a:srcRect l="-12912" t="-9153" r="-1" b="-15593"/>
          <a:stretch/>
        </p:blipFill>
        <p:spPr bwMode="auto">
          <a:xfrm>
            <a:off x="10848528" y="260648"/>
            <a:ext cx="1116000" cy="1116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Rectangle 43"/>
          <p:cNvSpPr/>
          <p:nvPr/>
        </p:nvSpPr>
        <p:spPr>
          <a:xfrm>
            <a:off x="4073022" y="44624"/>
            <a:ext cx="2948243" cy="461665"/>
          </a:xfrm>
          <a:prstGeom prst="rect">
            <a:avLst/>
          </a:prstGeom>
        </p:spPr>
        <p:txBody>
          <a:bodyPr wrap="none">
            <a:spAutoFit/>
          </a:bodyPr>
          <a:lstStyle/>
          <a:p>
            <a:r>
              <a:rPr lang="en-US" b="1" dirty="0">
                <a:solidFill>
                  <a:srgbClr val="7030A0"/>
                </a:solidFill>
                <a:latin typeface="Symbol" panose="05050102010706020507" pitchFamily="18" charset="2"/>
                <a:cs typeface="Times New Roman" panose="02020603050405020304" pitchFamily="18" charset="0"/>
              </a:rPr>
              <a:t>D</a:t>
            </a:r>
            <a:r>
              <a:rPr lang="en-US" b="1" dirty="0">
                <a:solidFill>
                  <a:srgbClr val="7030A0"/>
                </a:solidFill>
                <a:latin typeface="Times New Roman" panose="02020603050405020304" pitchFamily="18" charset="0"/>
                <a:cs typeface="Times New Roman" panose="02020603050405020304" pitchFamily="18" charset="0"/>
              </a:rPr>
              <a:t>T1 (=</a:t>
            </a:r>
            <a:r>
              <a:rPr lang="en-US" b="1" dirty="0">
                <a:solidFill>
                  <a:srgbClr val="7030A0"/>
                </a:solidFill>
                <a:latin typeface="Symbol" panose="05050102010706020507" pitchFamily="18" charset="2"/>
                <a:cs typeface="Times New Roman" panose="02020603050405020304" pitchFamily="18" charset="0"/>
              </a:rPr>
              <a:t> D</a:t>
            </a:r>
            <a:r>
              <a:rPr lang="en-US" b="1" dirty="0">
                <a:solidFill>
                  <a:srgbClr val="7030A0"/>
                </a:solidFill>
                <a:latin typeface="Times New Roman" panose="02020603050405020304" pitchFamily="18" charset="0"/>
                <a:cs typeface="Times New Roman" panose="02020603050405020304" pitchFamily="18" charset="0"/>
              </a:rPr>
              <a:t>T3) =</a:t>
            </a:r>
            <a:r>
              <a:rPr lang="en-US" b="1" dirty="0">
                <a:solidFill>
                  <a:srgbClr val="7030A0"/>
                </a:solidFill>
                <a:latin typeface="Symbol" panose="05050102010706020507" pitchFamily="18" charset="2"/>
                <a:cs typeface="Times New Roman" panose="02020603050405020304" pitchFamily="18" charset="0"/>
              </a:rPr>
              <a:t> D</a:t>
            </a:r>
            <a:r>
              <a:rPr lang="en-US" b="1" dirty="0">
                <a:solidFill>
                  <a:srgbClr val="7030A0"/>
                </a:solidFill>
                <a:latin typeface="Times New Roman" panose="02020603050405020304" pitchFamily="18" charset="0"/>
                <a:cs typeface="Times New Roman" panose="02020603050405020304" pitchFamily="18" charset="0"/>
              </a:rPr>
              <a:t>T2 ! </a:t>
            </a:r>
            <a:endParaRPr lang="fr-FR" dirty="0"/>
          </a:p>
        </p:txBody>
      </p:sp>
      <p:sp>
        <p:nvSpPr>
          <p:cNvPr id="45" name="ZoneTexte 44"/>
          <p:cNvSpPr txBox="1"/>
          <p:nvPr/>
        </p:nvSpPr>
        <p:spPr>
          <a:xfrm>
            <a:off x="1945310" y="692696"/>
            <a:ext cx="872269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way step by step to proceed to optimize a </a:t>
            </a:r>
            <a:r>
              <a:rPr lang="en-US" sz="2000" dirty="0" err="1">
                <a:latin typeface="Times New Roman" panose="02020603050405020304" pitchFamily="18" charset="0"/>
                <a:cs typeface="Times New Roman" panose="02020603050405020304" pitchFamily="18" charset="0"/>
              </a:rPr>
              <a:t>HeII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HeII</a:t>
            </a:r>
            <a:r>
              <a:rPr lang="en-US" sz="2000" dirty="0">
                <a:latin typeface="Times New Roman" panose="02020603050405020304" pitchFamily="18" charset="0"/>
                <a:cs typeface="Times New Roman" panose="02020603050405020304" pitchFamily="18" charset="0"/>
              </a:rPr>
              <a:t> heat exchanger design :</a:t>
            </a:r>
          </a:p>
        </p:txBody>
      </p:sp>
      <p:sp>
        <p:nvSpPr>
          <p:cNvPr id="46" name="ZoneTexte 45"/>
          <p:cNvSpPr txBox="1"/>
          <p:nvPr/>
        </p:nvSpPr>
        <p:spPr>
          <a:xfrm>
            <a:off x="911424" y="1999199"/>
            <a:ext cx="10404648"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 Increase the number of pipes while keeping the overall cross section (i.e. decreasing accordingly the pipe diameter) increases the heat transfer area and decrease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T2 while keeping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T1 (and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T3) almost constant : the number of pipes should be increased until pipe diameter becomes to small and space occupied by pipe walls matters too.</a:t>
            </a:r>
          </a:p>
        </p:txBody>
      </p:sp>
      <p:sp>
        <p:nvSpPr>
          <p:cNvPr id="48" name="ZoneTexte 47"/>
          <p:cNvSpPr txBox="1"/>
          <p:nvPr/>
        </p:nvSpPr>
        <p:spPr>
          <a:xfrm>
            <a:off x="938682" y="3440542"/>
            <a:ext cx="755654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3. Calculate the optimum pipe length  </a:t>
            </a:r>
            <a:r>
              <a:rPr lang="en-US" sz="2000" i="1" dirty="0">
                <a:latin typeface="Times New Roman" panose="02020603050405020304" pitchFamily="18" charset="0"/>
                <a:cs typeface="Times New Roman" panose="02020603050405020304" pitchFamily="18" charset="0"/>
              </a:rPr>
              <a:t>L</a:t>
            </a:r>
            <a:r>
              <a:rPr lang="en-US" sz="2000" dirty="0">
                <a:latin typeface="Times New Roman" panose="02020603050405020304" pitchFamily="18" charset="0"/>
                <a:cs typeface="Times New Roman" panose="02020603050405020304" pitchFamily="18" charset="0"/>
              </a:rPr>
              <a:t> to obtain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T3 (or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T1)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T2</a:t>
            </a:r>
          </a:p>
        </p:txBody>
      </p:sp>
      <p:sp>
        <p:nvSpPr>
          <p:cNvPr id="49" name="ZoneTexte 48"/>
          <p:cNvSpPr txBox="1"/>
          <p:nvPr/>
        </p:nvSpPr>
        <p:spPr>
          <a:xfrm>
            <a:off x="938682" y="1268760"/>
            <a:ext cx="10225136" cy="954107"/>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 Assume an overall cross section for the heat exchanger. Calculate the corresponding overall cross section for the saturated </a:t>
            </a:r>
            <a:r>
              <a:rPr lang="en-US" sz="2000" dirty="0" err="1">
                <a:latin typeface="Times New Roman" panose="02020603050405020304" pitchFamily="18" charset="0"/>
                <a:cs typeface="Times New Roman" panose="02020603050405020304" pitchFamily="18" charset="0"/>
              </a:rPr>
              <a:t>HeII</a:t>
            </a:r>
            <a:r>
              <a:rPr lang="en-US" sz="2000" dirty="0">
                <a:latin typeface="Times New Roman" panose="02020603050405020304" pitchFamily="18" charset="0"/>
                <a:cs typeface="Times New Roman" panose="02020603050405020304" pitchFamily="18" charset="0"/>
              </a:rPr>
              <a:t> only using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T1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T3</a:t>
            </a:r>
          </a:p>
          <a:p>
            <a:endParaRPr lang="en-US" sz="1600" dirty="0">
              <a:latin typeface="Times New Roman" panose="02020603050405020304" pitchFamily="18" charset="0"/>
              <a:cs typeface="Times New Roman" panose="02020603050405020304" pitchFamily="18" charset="0"/>
            </a:endParaRPr>
          </a:p>
        </p:txBody>
      </p:sp>
      <p:grpSp>
        <p:nvGrpSpPr>
          <p:cNvPr id="93" name="Groupe 92"/>
          <p:cNvGrpSpPr/>
          <p:nvPr/>
        </p:nvGrpSpPr>
        <p:grpSpPr>
          <a:xfrm>
            <a:off x="4223793" y="4077072"/>
            <a:ext cx="4198175" cy="1728192"/>
            <a:chOff x="4355976" y="4293096"/>
            <a:chExt cx="4198175" cy="1728192"/>
          </a:xfrm>
        </p:grpSpPr>
        <p:grpSp>
          <p:nvGrpSpPr>
            <p:cNvPr id="94" name="Groupe 93"/>
            <p:cNvGrpSpPr/>
            <p:nvPr/>
          </p:nvGrpSpPr>
          <p:grpSpPr>
            <a:xfrm>
              <a:off x="4355976" y="4293096"/>
              <a:ext cx="4198175" cy="1418674"/>
              <a:chOff x="4695495" y="4242574"/>
              <a:chExt cx="4198175" cy="1418674"/>
            </a:xfrm>
          </p:grpSpPr>
          <p:sp>
            <p:nvSpPr>
              <p:cNvPr id="104" name="Rectangle 103"/>
              <p:cNvSpPr/>
              <p:nvPr/>
            </p:nvSpPr>
            <p:spPr>
              <a:xfrm rot="16200000">
                <a:off x="6760774" y="4454416"/>
                <a:ext cx="356260" cy="2057400"/>
              </a:xfrm>
              <a:prstGeom prst="rect">
                <a:avLst/>
              </a:prstGeom>
              <a:gradFill flip="none" rotWithShape="1">
                <a:gsLst>
                  <a:gs pos="0">
                    <a:srgbClr val="C699B7"/>
                  </a:gs>
                  <a:gs pos="0">
                    <a:srgbClr val="D5698A"/>
                  </a:gs>
                  <a:gs pos="0">
                    <a:srgbClr val="D5698A"/>
                  </a:gs>
                  <a:gs pos="0">
                    <a:srgbClr val="66CCFF"/>
                  </a:gs>
                  <a:gs pos="0">
                    <a:schemeClr val="accent1">
                      <a:lumMod val="75000"/>
                    </a:schemeClr>
                  </a:gs>
                  <a:gs pos="57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05" name="Rectangle 104"/>
              <p:cNvSpPr/>
              <p:nvPr/>
            </p:nvSpPr>
            <p:spPr>
              <a:xfrm rot="16200000">
                <a:off x="6558503" y="3895883"/>
                <a:ext cx="356260" cy="2461944"/>
              </a:xfrm>
              <a:prstGeom prst="rect">
                <a:avLst/>
              </a:prstGeom>
              <a:gradFill flip="none" rotWithShape="1">
                <a:gsLst>
                  <a:gs pos="0">
                    <a:srgbClr val="FF0000"/>
                  </a:gs>
                  <a:gs pos="100000">
                    <a:srgbClr val="D5698A"/>
                  </a:gs>
                  <a:gs pos="100000">
                    <a:schemeClr val="accent1">
                      <a:lumMod val="75000"/>
                    </a:schemeClr>
                  </a:gs>
                  <a:gs pos="100000">
                    <a:schemeClr val="accent1">
                      <a:lumMod val="30000"/>
                      <a:lumOff val="70000"/>
                    </a:schemeClr>
                  </a:gs>
                </a:gsLst>
                <a:lin ang="5400000" scaled="1"/>
                <a:tileRect/>
              </a:gra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06" name="Rectangle 105"/>
              <p:cNvSpPr/>
              <p:nvPr/>
            </p:nvSpPr>
            <p:spPr>
              <a:xfrm rot="5400000">
                <a:off x="7640661" y="4841478"/>
                <a:ext cx="1146714" cy="4928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107" name="Connecteur droit avec flèche 106"/>
              <p:cNvCxnSpPr/>
              <p:nvPr/>
            </p:nvCxnSpPr>
            <p:spPr>
              <a:xfrm rot="5400000">
                <a:off x="6252782"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rot="5400000">
                <a:off x="6577823"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rot="5400000">
                <a:off x="6956441"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rot="5400000">
                <a:off x="7289851" y="5319101"/>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rot="5400000">
                <a:off x="7653220" y="5319101"/>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rot="5400000" flipV="1">
                <a:off x="6399784" y="4888252"/>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3" name="Connecteur droit avec flèche 112"/>
              <p:cNvCxnSpPr/>
              <p:nvPr/>
            </p:nvCxnSpPr>
            <p:spPr>
              <a:xfrm rot="5400000" flipV="1">
                <a:off x="7097441" y="4926899"/>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a:xfrm rot="5400000" flipV="1">
                <a:off x="7727627" y="498022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5" name="Connecteur droit avec flèche 114"/>
              <p:cNvCxnSpPr/>
              <p:nvPr/>
            </p:nvCxnSpPr>
            <p:spPr>
              <a:xfrm rot="5400000" flipV="1">
                <a:off x="6314060" y="5373344"/>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rot="5400000" flipV="1">
                <a:off x="7091081" y="532762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p:nvPr/>
            </p:nvCxnSpPr>
            <p:spPr>
              <a:xfrm rot="5400000" flipV="1">
                <a:off x="7678515" y="5295782"/>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p:nvPr/>
            </p:nvCxnSpPr>
            <p:spPr>
              <a:xfrm flipV="1">
                <a:off x="8087241" y="5201707"/>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bwMode="auto">
              <a:xfrm>
                <a:off x="5714692" y="4959748"/>
                <a:ext cx="288000" cy="324000"/>
              </a:xfrm>
              <a:prstGeom prst="rect">
                <a:avLst/>
              </a:prstGeom>
              <a:solidFill>
                <a:srgbClr val="FF0000">
                  <a:alpha val="96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cxnSp>
            <p:nvCxnSpPr>
              <p:cNvPr id="120" name="Connecteur droit avec flèche 119"/>
              <p:cNvCxnSpPr/>
              <p:nvPr/>
            </p:nvCxnSpPr>
            <p:spPr>
              <a:xfrm rot="5400000">
                <a:off x="5954875"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bwMode="auto">
              <a:xfrm rot="5400000">
                <a:off x="5360962" y="5104447"/>
                <a:ext cx="687554" cy="398156"/>
              </a:xfrm>
              <a:prstGeom prst="rect">
                <a:avLst/>
              </a:prstGeom>
              <a:solidFill>
                <a:srgbClr val="FF0000">
                  <a:alpha val="96000"/>
                </a:srgbClr>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cxnSp>
            <p:nvCxnSpPr>
              <p:cNvPr id="122" name="Connecteur droit avec flèche 121"/>
              <p:cNvCxnSpPr/>
              <p:nvPr/>
            </p:nvCxnSpPr>
            <p:spPr>
              <a:xfrm rot="5400000" flipV="1">
                <a:off x="5471262" y="5087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3" name="Connecteur droit avec flèche 122"/>
              <p:cNvCxnSpPr/>
              <p:nvPr/>
            </p:nvCxnSpPr>
            <p:spPr>
              <a:xfrm rot="5400000" flipV="1">
                <a:off x="5471262" y="5285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p:nvPr/>
            </p:nvCxnSpPr>
            <p:spPr>
              <a:xfrm rot="5400000" flipV="1">
                <a:off x="5471262" y="4925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5" name="Connecteur droit avec flèche 124"/>
              <p:cNvCxnSpPr/>
              <p:nvPr/>
            </p:nvCxnSpPr>
            <p:spPr>
              <a:xfrm rot="5400000" flipV="1">
                <a:off x="5471262" y="5447600"/>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bwMode="auto">
              <a:xfrm rot="5400000">
                <a:off x="5722478" y="4731908"/>
                <a:ext cx="0" cy="433633"/>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7" name="Connecteur droit 126"/>
              <p:cNvCxnSpPr/>
              <p:nvPr/>
            </p:nvCxnSpPr>
            <p:spPr bwMode="auto">
              <a:xfrm rot="5400000" flipV="1">
                <a:off x="5740053" y="5468305"/>
                <a:ext cx="377498" cy="8384"/>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8" name="Connecteur droit avec flèche 127"/>
              <p:cNvCxnSpPr/>
              <p:nvPr/>
            </p:nvCxnSpPr>
            <p:spPr>
              <a:xfrm flipV="1">
                <a:off x="8303265" y="5201707"/>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9" name="Connecteur droit avec flèche 128"/>
              <p:cNvCxnSpPr/>
              <p:nvPr/>
            </p:nvCxnSpPr>
            <p:spPr>
              <a:xfrm flipV="1">
                <a:off x="8087241" y="469765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p:nvPr/>
            </p:nvCxnSpPr>
            <p:spPr>
              <a:xfrm flipV="1">
                <a:off x="8303265" y="469765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1" name="Accolade ouvrante 130"/>
              <p:cNvSpPr/>
              <p:nvPr/>
            </p:nvSpPr>
            <p:spPr>
              <a:xfrm>
                <a:off x="5076056" y="4514531"/>
                <a:ext cx="156885" cy="790453"/>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cxnSp>
            <p:nvCxnSpPr>
              <p:cNvPr id="132" name="Connecteur droit 131"/>
              <p:cNvCxnSpPr/>
              <p:nvPr/>
            </p:nvCxnSpPr>
            <p:spPr bwMode="auto">
              <a:xfrm>
                <a:off x="5337057" y="4514531"/>
                <a:ext cx="2606168" cy="1"/>
              </a:xfrm>
              <a:prstGeom prst="line">
                <a:avLst/>
              </a:prstGeom>
              <a:solidFill>
                <a:schemeClr val="accent1">
                  <a:alpha val="60001"/>
                </a:schemeClr>
              </a:solidFill>
              <a:ln w="9525" cap="flat" cmpd="sng" algn="ctr">
                <a:solidFill>
                  <a:schemeClr val="tx1"/>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3" name="Connecteur droit 132"/>
              <p:cNvCxnSpPr/>
              <p:nvPr/>
            </p:nvCxnSpPr>
            <p:spPr bwMode="auto">
              <a:xfrm flipV="1">
                <a:off x="5252410" y="5301208"/>
                <a:ext cx="615734" cy="1"/>
              </a:xfrm>
              <a:prstGeom prst="line">
                <a:avLst/>
              </a:prstGeom>
              <a:solidFill>
                <a:schemeClr val="accent1">
                  <a:alpha val="60001"/>
                </a:schemeClr>
              </a:solidFill>
              <a:ln w="9525" cap="flat" cmpd="sng" algn="ctr">
                <a:solidFill>
                  <a:schemeClr val="tx1"/>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4" name="ZoneTexte 133"/>
              <p:cNvSpPr txBox="1"/>
              <p:nvPr/>
            </p:nvSpPr>
            <p:spPr>
              <a:xfrm>
                <a:off x="7593825" y="4242574"/>
                <a:ext cx="1299845" cy="338554"/>
              </a:xfrm>
              <a:prstGeom prst="rect">
                <a:avLst/>
              </a:prstGeom>
              <a:noFill/>
            </p:spPr>
            <p:txBody>
              <a:bodyPr wrap="square" rtlCol="0">
                <a:spAutoFit/>
              </a:bodyPr>
              <a:lstStyle/>
              <a:p>
                <a:pPr algn="ctr"/>
                <a:r>
                  <a:rPr lang="fr-FR" sz="1600" b="1" dirty="0">
                    <a:solidFill>
                      <a:srgbClr val="0070C0"/>
                    </a:solidFill>
                  </a:rPr>
                  <a:t>Bath </a:t>
                </a:r>
                <a:r>
                  <a:rPr lang="fr-FR" sz="1600" b="1" dirty="0" err="1">
                    <a:solidFill>
                      <a:srgbClr val="0070C0"/>
                    </a:solidFill>
                  </a:rPr>
                  <a:t>level</a:t>
                </a:r>
                <a:endParaRPr lang="fr-FR" sz="1600" b="1" dirty="0">
                  <a:solidFill>
                    <a:srgbClr val="0070C0"/>
                  </a:solidFill>
                </a:endParaRPr>
              </a:p>
            </p:txBody>
          </p:sp>
          <p:sp>
            <p:nvSpPr>
              <p:cNvPr id="135" name="Rectangle 134"/>
              <p:cNvSpPr/>
              <p:nvPr/>
            </p:nvSpPr>
            <p:spPr>
              <a:xfrm>
                <a:off x="4695495" y="4749337"/>
                <a:ext cx="445956" cy="338554"/>
              </a:xfrm>
              <a:prstGeom prst="rect">
                <a:avLst/>
              </a:prstGeom>
            </p:spPr>
            <p:txBody>
              <a:bodyPr wrap="none">
                <a:spAutoFit/>
              </a:bodyPr>
              <a:lstStyle/>
              <a:p>
                <a:r>
                  <a:rPr lang="fr-FR" sz="1600" dirty="0">
                    <a:latin typeface="Symbol" panose="05050102010706020507" pitchFamily="18" charset="2"/>
                  </a:rPr>
                  <a:t>D</a:t>
                </a:r>
                <a:r>
                  <a:rPr lang="fr-FR" sz="1600" dirty="0"/>
                  <a:t>P</a:t>
                </a:r>
              </a:p>
            </p:txBody>
          </p:sp>
        </p:grpSp>
        <p:sp>
          <p:nvSpPr>
            <p:cNvPr id="95" name="Rectangle 94"/>
            <p:cNvSpPr/>
            <p:nvPr/>
          </p:nvSpPr>
          <p:spPr>
            <a:xfrm>
              <a:off x="6114017" y="4571836"/>
              <a:ext cx="595035" cy="369332"/>
            </a:xfrm>
            <a:prstGeom prst="rect">
              <a:avLst/>
            </a:prstGeom>
          </p:spPr>
          <p:txBody>
            <a:bodyPr wrap="none">
              <a:spAutoFit/>
            </a:bodyPr>
            <a:lstStyle/>
            <a:p>
              <a:r>
                <a:rPr lang="fr-FR" sz="1800" dirty="0">
                  <a:solidFill>
                    <a:srgbClr val="7030A0"/>
                  </a:solidFill>
                  <a:latin typeface="Symbol" panose="05050102010706020507" pitchFamily="18" charset="2"/>
                </a:rPr>
                <a:t>D</a:t>
              </a:r>
              <a:r>
                <a:rPr lang="fr-FR" sz="1800" dirty="0">
                  <a:solidFill>
                    <a:srgbClr val="7030A0"/>
                  </a:solidFill>
                </a:rPr>
                <a:t>T1</a:t>
              </a:r>
              <a:endParaRPr lang="fr-FR" sz="1800" dirty="0"/>
            </a:p>
          </p:txBody>
        </p:sp>
        <p:cxnSp>
          <p:nvCxnSpPr>
            <p:cNvPr id="96" name="Connecteur droit avec flèche 95"/>
            <p:cNvCxnSpPr/>
            <p:nvPr/>
          </p:nvCxnSpPr>
          <p:spPr bwMode="auto">
            <a:xfrm>
              <a:off x="5580112" y="4869160"/>
              <a:ext cx="1940533" cy="0"/>
            </a:xfrm>
            <a:prstGeom prst="straightConnector1">
              <a:avLst/>
            </a:prstGeom>
            <a:solidFill>
              <a:schemeClr val="accent1">
                <a:alpha val="60001"/>
              </a:schemeClr>
            </a:solidFill>
            <a:ln w="25400" cap="flat" cmpd="sng" algn="ctr">
              <a:solidFill>
                <a:srgbClr val="7030A0"/>
              </a:solidFill>
              <a:prstDash val="sysDot"/>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7" name="Rectangle 96"/>
            <p:cNvSpPr/>
            <p:nvPr/>
          </p:nvSpPr>
          <p:spPr>
            <a:xfrm>
              <a:off x="6102964" y="5651956"/>
              <a:ext cx="595035" cy="369332"/>
            </a:xfrm>
            <a:prstGeom prst="rect">
              <a:avLst/>
            </a:prstGeom>
          </p:spPr>
          <p:txBody>
            <a:bodyPr wrap="none">
              <a:spAutoFit/>
            </a:bodyPr>
            <a:lstStyle/>
            <a:p>
              <a:r>
                <a:rPr lang="fr-FR" sz="1800" dirty="0">
                  <a:solidFill>
                    <a:srgbClr val="7030A0"/>
                  </a:solidFill>
                  <a:latin typeface="Symbol" panose="05050102010706020507" pitchFamily="18" charset="2"/>
                </a:rPr>
                <a:t>D</a:t>
              </a:r>
              <a:r>
                <a:rPr lang="fr-FR" sz="1800" dirty="0">
                  <a:solidFill>
                    <a:srgbClr val="7030A0"/>
                  </a:solidFill>
                </a:rPr>
                <a:t>T3</a:t>
              </a:r>
              <a:endParaRPr lang="fr-FR" sz="1800" dirty="0"/>
            </a:p>
          </p:txBody>
        </p:sp>
        <p:cxnSp>
          <p:nvCxnSpPr>
            <p:cNvPr id="98" name="Connecteur droit avec flèche 97"/>
            <p:cNvCxnSpPr/>
            <p:nvPr/>
          </p:nvCxnSpPr>
          <p:spPr bwMode="auto">
            <a:xfrm>
              <a:off x="5652120" y="5949280"/>
              <a:ext cx="1940533" cy="0"/>
            </a:xfrm>
            <a:prstGeom prst="straightConnector1">
              <a:avLst/>
            </a:prstGeom>
            <a:solidFill>
              <a:schemeClr val="accent1">
                <a:alpha val="60001"/>
              </a:schemeClr>
            </a:solidFill>
            <a:ln w="25400" cap="flat" cmpd="sng" algn="ctr">
              <a:solidFill>
                <a:srgbClr val="7030A0"/>
              </a:solidFill>
              <a:prstDash val="sysDot"/>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9" name="Connecteur droit 98"/>
            <p:cNvCxnSpPr/>
            <p:nvPr/>
          </p:nvCxnSpPr>
          <p:spPr bwMode="auto">
            <a:xfrm>
              <a:off x="7592653" y="4999246"/>
              <a:ext cx="0" cy="359026"/>
            </a:xfrm>
            <a:prstGeom prst="line">
              <a:avLst/>
            </a:prstGeom>
            <a:solidFill>
              <a:schemeClr val="accent1">
                <a:alpha val="60001"/>
              </a:schemeClr>
            </a:solidFill>
            <a:ln w="603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0" name="Connecteur droit 99"/>
            <p:cNvCxnSpPr/>
            <p:nvPr/>
          </p:nvCxnSpPr>
          <p:spPr bwMode="auto">
            <a:xfrm>
              <a:off x="5597266" y="5352742"/>
              <a:ext cx="0" cy="359026"/>
            </a:xfrm>
            <a:prstGeom prst="line">
              <a:avLst/>
            </a:prstGeom>
            <a:solidFill>
              <a:schemeClr val="accent1">
                <a:alpha val="60001"/>
              </a:schemeClr>
            </a:solidFill>
            <a:ln w="603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1" name="Connecteur en arc 100"/>
            <p:cNvCxnSpPr/>
            <p:nvPr/>
          </p:nvCxnSpPr>
          <p:spPr bwMode="auto">
            <a:xfrm>
              <a:off x="5629015" y="5172270"/>
              <a:ext cx="23105" cy="393704"/>
            </a:xfrm>
            <a:prstGeom prst="curvedConnector2">
              <a:avLst/>
            </a:prstGeom>
            <a:solidFill>
              <a:schemeClr val="accent1">
                <a:alpha val="60001"/>
              </a:schemeClr>
            </a:solidFill>
            <a:ln w="22225" cap="flat" cmpd="sng" algn="ctr">
              <a:solidFill>
                <a:srgbClr val="7030A0"/>
              </a:solidFill>
              <a:prstDash val="sysDot"/>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2" name="Rectangle 101"/>
            <p:cNvSpPr/>
            <p:nvPr/>
          </p:nvSpPr>
          <p:spPr>
            <a:xfrm>
              <a:off x="5208175" y="5085184"/>
              <a:ext cx="503664" cy="307777"/>
            </a:xfrm>
            <a:prstGeom prst="rect">
              <a:avLst/>
            </a:prstGeom>
          </p:spPr>
          <p:txBody>
            <a:bodyPr wrap="none">
              <a:spAutoFit/>
            </a:bodyPr>
            <a:lstStyle/>
            <a:p>
              <a:r>
                <a:rPr lang="fr-FR" sz="1400" dirty="0">
                  <a:solidFill>
                    <a:srgbClr val="7030A0"/>
                  </a:solidFill>
                  <a:latin typeface="Symbol" panose="05050102010706020507" pitchFamily="18" charset="2"/>
                </a:rPr>
                <a:t>D</a:t>
              </a:r>
              <a:r>
                <a:rPr lang="fr-FR" sz="1400" dirty="0">
                  <a:solidFill>
                    <a:srgbClr val="7030A0"/>
                  </a:solidFill>
                </a:rPr>
                <a:t>T2</a:t>
              </a:r>
              <a:endParaRPr lang="fr-FR" sz="1400" dirty="0"/>
            </a:p>
          </p:txBody>
        </p:sp>
        <p:cxnSp>
          <p:nvCxnSpPr>
            <p:cNvPr id="103" name="Connecteur en arc 102"/>
            <p:cNvCxnSpPr/>
            <p:nvPr/>
          </p:nvCxnSpPr>
          <p:spPr bwMode="auto">
            <a:xfrm>
              <a:off x="7521647" y="5172270"/>
              <a:ext cx="23105" cy="393704"/>
            </a:xfrm>
            <a:prstGeom prst="curvedConnector2">
              <a:avLst/>
            </a:prstGeom>
            <a:solidFill>
              <a:schemeClr val="accent1">
                <a:alpha val="60001"/>
              </a:schemeClr>
            </a:solidFill>
            <a:ln w="22225" cap="flat" cmpd="sng" algn="ctr">
              <a:solidFill>
                <a:srgbClr val="7030A0"/>
              </a:solidFill>
              <a:prstDash val="sysDot"/>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136" name="Connecteur droit avec flèche 135"/>
          <p:cNvCxnSpPr/>
          <p:nvPr/>
        </p:nvCxnSpPr>
        <p:spPr bwMode="auto">
          <a:xfrm>
            <a:off x="5530990" y="6093296"/>
            <a:ext cx="1940533" cy="0"/>
          </a:xfrm>
          <a:prstGeom prst="straightConnector1">
            <a:avLst/>
          </a:prstGeom>
          <a:solidFill>
            <a:schemeClr val="accent1">
              <a:alpha val="60001"/>
            </a:schemeClr>
          </a:solidFill>
          <a:ln w="25400" cap="flat" cmpd="sng" algn="ctr">
            <a:solidFill>
              <a:schemeClr val="tx1"/>
            </a:solidFill>
            <a:prstDash val="sysDot"/>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7" name="Rectangle 136"/>
          <p:cNvSpPr/>
          <p:nvPr/>
        </p:nvSpPr>
        <p:spPr>
          <a:xfrm>
            <a:off x="6239067" y="5800618"/>
            <a:ext cx="312906" cy="369332"/>
          </a:xfrm>
          <a:prstGeom prst="rect">
            <a:avLst/>
          </a:prstGeom>
        </p:spPr>
        <p:txBody>
          <a:bodyPr wrap="none">
            <a:spAutoFit/>
          </a:bodyPr>
          <a:lstStyle/>
          <a:p>
            <a:r>
              <a:rPr lang="fr-FR" sz="1800" i="1" dirty="0">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9930610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ZoneTexte 1"/>
          <p:cNvSpPr txBox="1"/>
          <p:nvPr/>
        </p:nvSpPr>
        <p:spPr>
          <a:xfrm>
            <a:off x="3935760" y="44624"/>
            <a:ext cx="529114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Application to the future D2 HL-LHC dipole</a:t>
            </a:r>
          </a:p>
        </p:txBody>
      </p:sp>
      <p:pic>
        <p:nvPicPr>
          <p:cNvPr id="3" name="Image 2"/>
          <p:cNvPicPr/>
          <p:nvPr/>
        </p:nvPicPr>
        <p:blipFill rotWithShape="1">
          <a:blip r:embed="rId3" cstate="print">
            <a:extLst>
              <a:ext uri="{28A0092B-C50C-407E-A947-70E740481C1C}">
                <a14:useLocalDpi xmlns:a14="http://schemas.microsoft.com/office/drawing/2010/main" val="0"/>
              </a:ext>
            </a:extLst>
          </a:blip>
          <a:srcRect l="11394" t="7181" r="-11394" b="12168"/>
          <a:stretch/>
        </p:blipFill>
        <p:spPr>
          <a:xfrm>
            <a:off x="1573513" y="1268760"/>
            <a:ext cx="3051504" cy="1872208"/>
          </a:xfrm>
          <a:prstGeom prst="rect">
            <a:avLst/>
          </a:prstGeom>
        </p:spPr>
      </p:pic>
      <p:pic>
        <p:nvPicPr>
          <p:cNvPr id="4" name="Image 3"/>
          <p:cNvPicPr/>
          <p:nvPr/>
        </p:nvPicPr>
        <p:blipFill rotWithShape="1">
          <a:blip r:embed="rId4" cstate="print">
            <a:extLst>
              <a:ext uri="{28A0092B-C50C-407E-A947-70E740481C1C}">
                <a14:useLocalDpi xmlns:a14="http://schemas.microsoft.com/office/drawing/2010/main" val="0"/>
              </a:ext>
            </a:extLst>
          </a:blip>
          <a:srcRect l="8484" r="-8484"/>
          <a:stretch/>
        </p:blipFill>
        <p:spPr>
          <a:xfrm>
            <a:off x="8200846" y="1164814"/>
            <a:ext cx="3124097" cy="2258617"/>
          </a:xfrm>
          <a:prstGeom prst="rect">
            <a:avLst/>
          </a:prstGeom>
        </p:spPr>
      </p:pic>
      <p:sp>
        <p:nvSpPr>
          <p:cNvPr id="6" name="ZoneTexte 5"/>
          <p:cNvSpPr txBox="1"/>
          <p:nvPr/>
        </p:nvSpPr>
        <p:spPr>
          <a:xfrm>
            <a:off x="1127448" y="429973"/>
            <a:ext cx="230425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Design criteria :</a:t>
            </a:r>
          </a:p>
        </p:txBody>
      </p:sp>
      <p:sp>
        <p:nvSpPr>
          <p:cNvPr id="7" name="ZoneTexte 6"/>
          <p:cNvSpPr txBox="1"/>
          <p:nvPr/>
        </p:nvSpPr>
        <p:spPr>
          <a:xfrm>
            <a:off x="2999656" y="439150"/>
            <a:ext cx="136815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W=70W</a:t>
            </a:r>
          </a:p>
        </p:txBody>
      </p:sp>
      <p:sp>
        <p:nvSpPr>
          <p:cNvPr id="8" name="ZoneTexte 7"/>
          <p:cNvSpPr txBox="1"/>
          <p:nvPr/>
        </p:nvSpPr>
        <p:spPr>
          <a:xfrm>
            <a:off x="8345534" y="430032"/>
            <a:ext cx="1611609"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Tsat</a:t>
            </a:r>
            <a:r>
              <a:rPr lang="en-US" sz="2000" dirty="0">
                <a:latin typeface="Times New Roman" panose="02020603050405020304" pitchFamily="18" charset="0"/>
                <a:cs typeface="Times New Roman" panose="02020603050405020304" pitchFamily="18" charset="0"/>
              </a:rPr>
              <a:t> =2.K </a:t>
            </a:r>
          </a:p>
        </p:txBody>
      </p:sp>
      <p:sp>
        <p:nvSpPr>
          <p:cNvPr id="9" name="ZoneTexte 8"/>
          <p:cNvSpPr txBox="1"/>
          <p:nvPr/>
        </p:nvSpPr>
        <p:spPr>
          <a:xfrm>
            <a:off x="6574349" y="405608"/>
            <a:ext cx="1926945"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Ppress</a:t>
            </a:r>
            <a:r>
              <a:rPr lang="en-US" sz="2000" dirty="0">
                <a:latin typeface="Times New Roman" panose="02020603050405020304" pitchFamily="18" charset="0"/>
                <a:cs typeface="Times New Roman" panose="02020603050405020304" pitchFamily="18" charset="0"/>
              </a:rPr>
              <a:t> =4bar </a:t>
            </a:r>
          </a:p>
        </p:txBody>
      </p:sp>
      <p:sp>
        <p:nvSpPr>
          <p:cNvPr id="10" name="ZoneTexte 9"/>
          <p:cNvSpPr txBox="1"/>
          <p:nvPr/>
        </p:nvSpPr>
        <p:spPr>
          <a:xfrm>
            <a:off x="4161946" y="404664"/>
            <a:ext cx="2465543"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Tpress</a:t>
            </a:r>
            <a:r>
              <a:rPr lang="en-US" sz="2000" dirty="0">
                <a:latin typeface="Times New Roman" panose="02020603050405020304" pitchFamily="18" charset="0"/>
                <a:cs typeface="Times New Roman" panose="02020603050405020304" pitchFamily="18" charset="0"/>
              </a:rPr>
              <a:t> max=2.044K </a:t>
            </a:r>
          </a:p>
        </p:txBody>
      </p:sp>
      <p:sp>
        <p:nvSpPr>
          <p:cNvPr id="11" name="ZoneTexte 10"/>
          <p:cNvSpPr txBox="1"/>
          <p:nvPr/>
        </p:nvSpPr>
        <p:spPr>
          <a:xfrm>
            <a:off x="2135560" y="764704"/>
            <a:ext cx="748883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Diameter of the two connecting holes to D2 magnet : 0.136m I.D.  </a:t>
            </a:r>
          </a:p>
        </p:txBody>
      </p:sp>
      <p:sp>
        <p:nvSpPr>
          <p:cNvPr id="12" name="ZoneTexte 11"/>
          <p:cNvSpPr txBox="1"/>
          <p:nvPr/>
        </p:nvSpPr>
        <p:spPr>
          <a:xfrm>
            <a:off x="1052608" y="3277433"/>
            <a:ext cx="10225136"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Considering pressure to be sustained by pipes (20bar in case of quench), and minimum thickness/ space access for welding the copper pipes to the end plate, pipes of 12X10mm appears to be the best choice.</a:t>
            </a:r>
          </a:p>
        </p:txBody>
      </p:sp>
      <p:sp>
        <p:nvSpPr>
          <p:cNvPr id="13" name="ZoneTexte 12"/>
          <p:cNvSpPr txBox="1"/>
          <p:nvPr/>
        </p:nvSpPr>
        <p:spPr>
          <a:xfrm>
            <a:off x="1052608" y="4285545"/>
            <a:ext cx="10729192"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Previous relation </a:t>
            </a:r>
            <a:r>
              <a:rPr lang="en-US" sz="2000" b="1" dirty="0">
                <a:solidFill>
                  <a:srgbClr val="7030A0"/>
                </a:solidFill>
                <a:latin typeface="Symbol" panose="05050102010706020507" pitchFamily="18" charset="2"/>
                <a:cs typeface="Times New Roman" panose="02020603050405020304" pitchFamily="18" charset="0"/>
              </a:rPr>
              <a:t>D</a:t>
            </a:r>
            <a:r>
              <a:rPr lang="en-US" sz="2000" b="1" dirty="0">
                <a:solidFill>
                  <a:srgbClr val="7030A0"/>
                </a:solidFill>
                <a:latin typeface="Times New Roman" panose="02020603050405020304" pitchFamily="18" charset="0"/>
                <a:cs typeface="Times New Roman" panose="02020603050405020304" pitchFamily="18" charset="0"/>
              </a:rPr>
              <a:t>T1 =</a:t>
            </a:r>
            <a:r>
              <a:rPr lang="en-US" sz="2000" b="1" dirty="0">
                <a:solidFill>
                  <a:srgbClr val="7030A0"/>
                </a:solidFill>
                <a:latin typeface="Symbol" panose="05050102010706020507" pitchFamily="18" charset="2"/>
                <a:cs typeface="Times New Roman" panose="02020603050405020304" pitchFamily="18" charset="0"/>
              </a:rPr>
              <a:t> D</a:t>
            </a:r>
            <a:r>
              <a:rPr lang="en-US" sz="2000" b="1" dirty="0">
                <a:solidFill>
                  <a:srgbClr val="7030A0"/>
                </a:solidFill>
                <a:latin typeface="Times New Roman" panose="02020603050405020304" pitchFamily="18" charset="0"/>
                <a:cs typeface="Times New Roman" panose="02020603050405020304" pitchFamily="18" charset="0"/>
              </a:rPr>
              <a:t>T3    ( resulting in                                                    </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a:solidFill>
                  <a:srgbClr val="7030A0"/>
                </a:solidFill>
                <a:latin typeface="Times New Roman" panose="02020603050405020304" pitchFamily="18" charset="0"/>
                <a:cs typeface="Times New Roman" panose="02020603050405020304" pitchFamily="18" charset="0"/>
              </a:rPr>
              <a:t>)         </a:t>
            </a:r>
          </a:p>
          <a:p>
            <a:endParaRPr lang="en-US" sz="2000" b="1" dirty="0">
              <a:solidFill>
                <a:srgbClr val="7030A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allows to calculate the number of pipes knowing the total cross section</a:t>
            </a:r>
          </a:p>
        </p:txBody>
      </p:sp>
      <mc:AlternateContent xmlns:mc="http://schemas.openxmlformats.org/markup-compatibility/2006" xmlns:a14="http://schemas.microsoft.com/office/drawing/2010/main">
        <mc:Choice Requires="a14">
          <p:sp>
            <p:nvSpPr>
              <p:cNvPr id="14" name="Rectangle 13"/>
              <p:cNvSpPr/>
              <p:nvPr/>
            </p:nvSpPr>
            <p:spPr>
              <a:xfrm>
                <a:off x="1113476" y="5449405"/>
                <a:ext cx="3203872" cy="1060227"/>
              </a:xfrm>
              <a:prstGeom prst="rect">
                <a:avLst/>
              </a:prstGeom>
            </p:spPr>
            <p:txBody>
              <a:bodyPr wrap="square">
                <a:spAutoFit/>
              </a:bodyPr>
              <a:lstStyle/>
              <a:p>
                <a14:m>
                  <m:oMath xmlns:m="http://schemas.openxmlformats.org/officeDocument/2006/math">
                    <m:r>
                      <a:rPr lang="en-GB" sz="2000" i="1">
                        <a:latin typeface="Cambria Math" panose="02040503050406030204" pitchFamily="18" charset="0"/>
                        <a:ea typeface="Times New Roman" panose="02020603050405020304" pitchFamily="18" charset="0"/>
                        <a:cs typeface="Times New Roman" panose="02020603050405020304" pitchFamily="18" charset="0"/>
                      </a:rPr>
                      <m:t>𝑛𝑏</m:t>
                    </m:r>
                    <m:r>
                      <a:rPr lang="en-GB"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en-GB" sz="2000" i="1">
                                <a:latin typeface="Cambria Math" panose="02040503050406030204" pitchFamily="18" charset="0"/>
                                <a:ea typeface="Times New Roman" panose="02020603050405020304" pitchFamily="18" charset="0"/>
                                <a:cs typeface="Times New Roman" panose="02020603050405020304" pitchFamily="18" charset="0"/>
                              </a:rPr>
                              <m:t>𝑆</m:t>
                            </m:r>
                          </m:e>
                          <m:sub>
                            <m:r>
                              <a:rPr lang="en-GB" sz="2000" i="1">
                                <a:latin typeface="Cambria Math" panose="02040503050406030204" pitchFamily="18" charset="0"/>
                                <a:ea typeface="Times New Roman" panose="02020603050405020304" pitchFamily="18" charset="0"/>
                                <a:cs typeface="Times New Roman" panose="02020603050405020304" pitchFamily="18" charset="0"/>
                              </a:rPr>
                              <m:t>𝑡𝑜𝑡</m:t>
                            </m:r>
                          </m:sub>
                        </m:sSub>
                        <m:r>
                          <a:rPr lang="en-GB"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latin typeface="Cambria Math" panose="02040503050406030204" pitchFamily="18" charset="0"/>
                              </a:rPr>
                            </m:ctrlPr>
                          </m:sSubPr>
                          <m:e>
                            <m:r>
                              <a:rPr lang="en-GB" sz="2000" i="1">
                                <a:latin typeface="Cambria Math" panose="02040503050406030204" pitchFamily="18" charset="0"/>
                                <a:ea typeface="Times New Roman" panose="02020603050405020304" pitchFamily="18" charset="0"/>
                                <a:cs typeface="Times New Roman" panose="02020603050405020304" pitchFamily="18" charset="0"/>
                              </a:rPr>
                              <m:t>𝑓</m:t>
                            </m:r>
                          </m:e>
                          <m:sub>
                            <m:r>
                              <a:rPr lang="en-GB" sz="2000" i="1">
                                <a:latin typeface="Cambria Math" panose="02040503050406030204" pitchFamily="18" charset="0"/>
                                <a:ea typeface="Times New Roman" panose="02020603050405020304" pitchFamily="18" charset="0"/>
                                <a:cs typeface="Times New Roman" panose="02020603050405020304" pitchFamily="18" charset="0"/>
                              </a:rPr>
                              <m:t>1</m:t>
                            </m:r>
                          </m:sub>
                        </m:sSub>
                      </m:num>
                      <m:den>
                        <m:f>
                          <m:fPr>
                            <m:ctrlPr>
                              <a:rPr lang="fr-FR" sz="2000" i="1">
                                <a:latin typeface="Cambria Math" panose="02040503050406030204" pitchFamily="18" charset="0"/>
                              </a:rPr>
                            </m:ctrlPr>
                          </m:fPr>
                          <m:num>
                            <m:r>
                              <a:rPr lang="en-GB" sz="2000" i="1">
                                <a:latin typeface="Cambria Math" panose="02040503050406030204" pitchFamily="18" charset="0"/>
                                <a:ea typeface="Times New Roman" panose="02020603050405020304" pitchFamily="18" charset="0"/>
                                <a:cs typeface="Times New Roman" panose="02020603050405020304" pitchFamily="18" charset="0"/>
                              </a:rPr>
                              <m:t>𝜋</m:t>
                            </m:r>
                            <m:sSubSup>
                              <m:sSubSupPr>
                                <m:ctrlPr>
                                  <a:rPr lang="fr-FR" sz="2000" i="1">
                                    <a:latin typeface="Cambria Math" panose="02040503050406030204" pitchFamily="18" charset="0"/>
                                  </a:rPr>
                                </m:ctrlPr>
                              </m:sSubSupPr>
                              <m:e>
                                <m:r>
                                  <a:rPr lang="en-GB" sz="2000" i="1">
                                    <a:latin typeface="Cambria Math" panose="02040503050406030204" pitchFamily="18" charset="0"/>
                                    <a:ea typeface="Times New Roman" panose="02020603050405020304" pitchFamily="18" charset="0"/>
                                    <a:cs typeface="Times New Roman" panose="02020603050405020304" pitchFamily="18" charset="0"/>
                                  </a:rPr>
                                  <m:t>𝑑</m:t>
                                </m:r>
                              </m:e>
                              <m:sub>
                                <m:r>
                                  <a:rPr lang="en-GB" sz="2000" i="1">
                                    <a:latin typeface="Cambria Math" panose="02040503050406030204" pitchFamily="18" charset="0"/>
                                    <a:ea typeface="Times New Roman" panose="02020603050405020304" pitchFamily="18" charset="0"/>
                                    <a:cs typeface="Times New Roman" panose="02020603050405020304" pitchFamily="18" charset="0"/>
                                  </a:rPr>
                                  <m:t>𝑖𝑛𝑡</m:t>
                                </m:r>
                              </m:sub>
                              <m:sup>
                                <m:r>
                                  <a:rPr lang="en-GB" sz="2000" i="1">
                                    <a:latin typeface="Cambria Math" panose="02040503050406030204" pitchFamily="18" charset="0"/>
                                    <a:ea typeface="Times New Roman" panose="02020603050405020304" pitchFamily="18" charset="0"/>
                                    <a:cs typeface="Times New Roman" panose="02020603050405020304" pitchFamily="18" charset="0"/>
                                  </a:rPr>
                                  <m:t>2</m:t>
                                </m:r>
                              </m:sup>
                            </m:sSubSup>
                          </m:num>
                          <m:den>
                            <m:r>
                              <a:rPr lang="en-GB" sz="2000" i="1">
                                <a:latin typeface="Cambria Math" panose="02040503050406030204" pitchFamily="18" charset="0"/>
                                <a:ea typeface="Times New Roman" panose="02020603050405020304" pitchFamily="18" charset="0"/>
                                <a:cs typeface="Times New Roman" panose="02020603050405020304" pitchFamily="18" charset="0"/>
                              </a:rPr>
                              <m:t>4</m:t>
                            </m:r>
                          </m:den>
                        </m:f>
                        <m:r>
                          <a:rPr lang="en-GB"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latin typeface="Cambria Math" panose="02040503050406030204" pitchFamily="18" charset="0"/>
                              </a:rPr>
                            </m:ctrlPr>
                          </m:sSubPr>
                          <m:e>
                            <m:r>
                              <a:rPr lang="en-GB" sz="2000" i="1">
                                <a:latin typeface="Cambria Math" panose="02040503050406030204" pitchFamily="18" charset="0"/>
                                <a:ea typeface="Times New Roman" panose="02020603050405020304" pitchFamily="18" charset="0"/>
                                <a:cs typeface="Times New Roman" panose="02020603050405020304" pitchFamily="18" charset="0"/>
                              </a:rPr>
                              <m:t>𝑓</m:t>
                            </m:r>
                          </m:e>
                          <m:sub>
                            <m:r>
                              <a:rPr lang="en-GB"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GB"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latin typeface="Cambria Math" panose="02040503050406030204" pitchFamily="18" charset="0"/>
                              </a:rPr>
                            </m:ctrlPr>
                          </m:fPr>
                          <m:num>
                            <m:r>
                              <a:rPr lang="en-GB" sz="2000" i="1">
                                <a:latin typeface="Cambria Math" panose="02040503050406030204" pitchFamily="18" charset="0"/>
                                <a:ea typeface="Times New Roman" panose="02020603050405020304" pitchFamily="18" charset="0"/>
                                <a:cs typeface="Times New Roman" panose="02020603050405020304" pitchFamily="18" charset="0"/>
                              </a:rPr>
                              <m:t>𝜋</m:t>
                            </m:r>
                            <m:sSubSup>
                              <m:sSubSupPr>
                                <m:ctrlPr>
                                  <a:rPr lang="fr-FR" sz="2000" i="1">
                                    <a:latin typeface="Cambria Math" panose="02040503050406030204" pitchFamily="18" charset="0"/>
                                  </a:rPr>
                                </m:ctrlPr>
                              </m:sSubSupPr>
                              <m:e>
                                <m:r>
                                  <a:rPr lang="en-GB" sz="2000" i="1">
                                    <a:latin typeface="Cambria Math" panose="02040503050406030204" pitchFamily="18" charset="0"/>
                                    <a:ea typeface="Times New Roman" panose="02020603050405020304" pitchFamily="18" charset="0"/>
                                    <a:cs typeface="Times New Roman" panose="02020603050405020304" pitchFamily="18" charset="0"/>
                                  </a:rPr>
                                  <m:t>𝑑</m:t>
                                </m:r>
                              </m:e>
                              <m:sub>
                                <m:r>
                                  <a:rPr lang="en-GB" sz="2000" i="1">
                                    <a:latin typeface="Cambria Math" panose="02040503050406030204" pitchFamily="18" charset="0"/>
                                    <a:ea typeface="Times New Roman" panose="02020603050405020304" pitchFamily="18" charset="0"/>
                                    <a:cs typeface="Times New Roman" panose="02020603050405020304" pitchFamily="18" charset="0"/>
                                  </a:rPr>
                                  <m:t>𝑒𝑥𝑡</m:t>
                                </m:r>
                              </m:sub>
                              <m:sup>
                                <m:r>
                                  <a:rPr lang="en-GB" sz="2000" i="1">
                                    <a:latin typeface="Cambria Math" panose="02040503050406030204" pitchFamily="18" charset="0"/>
                                    <a:ea typeface="Times New Roman" panose="02020603050405020304" pitchFamily="18" charset="0"/>
                                    <a:cs typeface="Times New Roman" panose="02020603050405020304" pitchFamily="18" charset="0"/>
                                  </a:rPr>
                                  <m:t>2</m:t>
                                </m:r>
                              </m:sup>
                            </m:sSubSup>
                          </m:num>
                          <m:den>
                            <m:r>
                              <a:rPr lang="en-GB" sz="2000" i="1">
                                <a:latin typeface="Cambria Math" panose="02040503050406030204" pitchFamily="18" charset="0"/>
                                <a:ea typeface="Times New Roman" panose="02020603050405020304" pitchFamily="18" charset="0"/>
                                <a:cs typeface="Times New Roman" panose="02020603050405020304" pitchFamily="18" charset="0"/>
                              </a:rPr>
                              <m:t>4</m:t>
                            </m:r>
                          </m:den>
                        </m:f>
                        <m:r>
                          <a:rPr lang="en-GB"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latin typeface="Cambria Math" panose="02040503050406030204" pitchFamily="18" charset="0"/>
                              </a:rPr>
                            </m:ctrlPr>
                          </m:fPr>
                          <m:num>
                            <m:r>
                              <a:rPr lang="en-GB" sz="2000" i="1">
                                <a:latin typeface="Cambria Math" panose="02040503050406030204" pitchFamily="18" charset="0"/>
                                <a:ea typeface="Times New Roman" panose="02020603050405020304" pitchFamily="18" charset="0"/>
                                <a:cs typeface="Times New Roman" panose="02020603050405020304" pitchFamily="18" charset="0"/>
                              </a:rPr>
                              <m:t>𝜋</m:t>
                            </m:r>
                            <m:sSubSup>
                              <m:sSubSupPr>
                                <m:ctrlPr>
                                  <a:rPr lang="fr-FR" sz="2000" i="1">
                                    <a:latin typeface="Cambria Math" panose="02040503050406030204" pitchFamily="18" charset="0"/>
                                  </a:rPr>
                                </m:ctrlPr>
                              </m:sSubSupPr>
                              <m:e>
                                <m:r>
                                  <a:rPr lang="en-GB" sz="2000" i="1">
                                    <a:latin typeface="Cambria Math" panose="02040503050406030204" pitchFamily="18" charset="0"/>
                                    <a:ea typeface="Times New Roman" panose="02020603050405020304" pitchFamily="18" charset="0"/>
                                    <a:cs typeface="Times New Roman" panose="02020603050405020304" pitchFamily="18" charset="0"/>
                                  </a:rPr>
                                  <m:t>𝑑</m:t>
                                </m:r>
                              </m:e>
                              <m:sub>
                                <m:r>
                                  <a:rPr lang="en-GB" sz="2000" i="1">
                                    <a:latin typeface="Cambria Math" panose="02040503050406030204" pitchFamily="18" charset="0"/>
                                    <a:ea typeface="Times New Roman" panose="02020603050405020304" pitchFamily="18" charset="0"/>
                                    <a:cs typeface="Times New Roman" panose="02020603050405020304" pitchFamily="18" charset="0"/>
                                  </a:rPr>
                                  <m:t>𝑖𝑛𝑡</m:t>
                                </m:r>
                              </m:sub>
                              <m:sup>
                                <m:r>
                                  <a:rPr lang="en-GB" sz="2000" i="1">
                                    <a:latin typeface="Cambria Math" panose="02040503050406030204" pitchFamily="18" charset="0"/>
                                    <a:ea typeface="Times New Roman" panose="02020603050405020304" pitchFamily="18" charset="0"/>
                                    <a:cs typeface="Times New Roman" panose="02020603050405020304" pitchFamily="18" charset="0"/>
                                  </a:rPr>
                                  <m:t>2</m:t>
                                </m:r>
                              </m:sup>
                            </m:sSubSup>
                          </m:num>
                          <m:den>
                            <m:r>
                              <a:rPr lang="en-GB" sz="2000" i="1">
                                <a:latin typeface="Cambria Math" panose="02040503050406030204" pitchFamily="18" charset="0"/>
                                <a:ea typeface="Times New Roman" panose="02020603050405020304" pitchFamily="18" charset="0"/>
                                <a:cs typeface="Times New Roman" panose="02020603050405020304" pitchFamily="18" charset="0"/>
                              </a:rPr>
                              <m:t>4</m:t>
                            </m:r>
                          </m:den>
                        </m:f>
                        <m:r>
                          <a:rPr lang="en-GB" sz="2000" i="1">
                            <a:latin typeface="Cambria Math" panose="02040503050406030204" pitchFamily="18" charset="0"/>
                            <a:ea typeface="Times New Roman" panose="02020603050405020304" pitchFamily="18" charset="0"/>
                            <a:cs typeface="Times New Roman" panose="02020603050405020304" pitchFamily="18" charset="0"/>
                          </a:rPr>
                          <m:t>)</m:t>
                        </m:r>
                      </m:den>
                    </m:f>
                    <m:r>
                      <a:rPr lang="en-GB" sz="20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000" dirty="0">
                    <a:latin typeface="Times" panose="02020603050405020304" pitchFamily="18" charset="0"/>
                    <a:ea typeface="Times New Roman" panose="02020603050405020304" pitchFamily="18" charset="0"/>
                    <a:cs typeface="Times New Roman" panose="02020603050405020304" pitchFamily="18" charset="0"/>
                  </a:rPr>
                  <a:t>	</a:t>
                </a:r>
                <a:endParaRPr lang="fr-FR" sz="2000" dirty="0"/>
              </a:p>
            </p:txBody>
          </p:sp>
        </mc:Choice>
        <mc:Fallback xmlns="">
          <p:sp>
            <p:nvSpPr>
              <p:cNvPr id="14" name="Rectangle 13"/>
              <p:cNvSpPr>
                <a:spLocks noRot="1" noChangeAspect="1" noMove="1" noResize="1" noEditPoints="1" noAdjustHandles="1" noChangeArrowheads="1" noChangeShapeType="1" noTextEdit="1"/>
              </p:cNvSpPr>
              <p:nvPr/>
            </p:nvSpPr>
            <p:spPr>
              <a:xfrm>
                <a:off x="1113476" y="5449405"/>
                <a:ext cx="3203872" cy="1060227"/>
              </a:xfrm>
              <a:prstGeom prst="rect">
                <a:avLst/>
              </a:prstGeom>
              <a:blipFill rotWithShape="0">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705513" y="5240591"/>
                <a:ext cx="4562856" cy="781048"/>
              </a:xfrm>
              <a:prstGeom prst="rect">
                <a:avLst/>
              </a:prstGeom>
            </p:spPr>
            <p:txBody>
              <a:bodyPr wrap="square">
                <a:spAutoFit/>
              </a:bodyPr>
              <a:lstStyle/>
              <a:p>
                <a14:m>
                  <m:oMath xmlns:m="http://schemas.openxmlformats.org/officeDocument/2006/math">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cs typeface="Times New Roman" panose="02020603050405020304" pitchFamily="18" charset="0"/>
                          </a:rPr>
                          <m:t>𝑓</m:t>
                        </m:r>
                      </m:e>
                      <m:sub>
                        <m:r>
                          <a:rPr lang="en-GB"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GB" sz="20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a:latin typeface="Cambria Math" panose="02040503050406030204" pitchFamily="18" charset="0"/>
                                  </a:rPr>
                                </m:ctrlPr>
                              </m:fPr>
                              <m:num>
                                <m:r>
                                  <a:rPr lang="en-GB" sz="20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fr-FR" sz="2000" i="1">
                                        <a:latin typeface="Cambria Math" panose="02040503050406030204" pitchFamily="18" charset="0"/>
                                      </a:rPr>
                                    </m:ctrlPr>
                                  </m:dPr>
                                  <m:e>
                                    <m:d>
                                      <m:dPr>
                                        <m:begChr m:val="〈"/>
                                        <m:endChr m:val="〉"/>
                                        <m:ctrlPr>
                                          <a:rPr lang="fr-FR" sz="2000" i="1">
                                            <a:latin typeface="Cambria Math" panose="02040503050406030204" pitchFamily="18" charset="0"/>
                                          </a:rPr>
                                        </m:ctrlPr>
                                      </m:dPr>
                                      <m:e>
                                        <m:r>
                                          <a:rPr lang="en-GB" sz="2000" i="1">
                                            <a:latin typeface="Cambria Math" panose="02040503050406030204" pitchFamily="18" charset="0"/>
                                            <a:ea typeface="Times New Roman" panose="02020603050405020304" pitchFamily="18" charset="0"/>
                                            <a:cs typeface="Times New Roman" panose="02020603050405020304" pitchFamily="18" charset="0"/>
                                          </a:rPr>
                                          <m:t>𝑇</m:t>
                                        </m:r>
                                      </m:e>
                                    </m:d>
                                    <m:r>
                                      <a:rPr lang="en-GB" sz="2000">
                                        <a:latin typeface="Cambria Math" panose="02040503050406030204" pitchFamily="18" charset="0"/>
                                        <a:ea typeface="Times New Roman" panose="02020603050405020304" pitchFamily="18" charset="0"/>
                                        <a:cs typeface="Times New Roman" panose="02020603050405020304" pitchFamily="18" charset="0"/>
                                      </a:rPr>
                                      <m:t>,</m:t>
                                    </m:r>
                                    <m:r>
                                      <a:rPr lang="en-GB" sz="2000" i="1">
                                        <a:latin typeface="Cambria Math" panose="02040503050406030204" pitchFamily="18" charset="0"/>
                                        <a:ea typeface="Times New Roman" panose="02020603050405020304" pitchFamily="18" charset="0"/>
                                        <a:cs typeface="Times New Roman" panose="02020603050405020304" pitchFamily="18" charset="0"/>
                                      </a:rPr>
                                      <m:t>𝑃</m:t>
                                    </m:r>
                                  </m:e>
                                </m:d>
                              </m:num>
                              <m:den>
                                <m:r>
                                  <a:rPr lang="en-GB" sz="2000" i="1">
                                    <a:latin typeface="Cambria Math" panose="02040503050406030204" pitchFamily="18" charset="0"/>
                                    <a:ea typeface="Times New Roman" panose="02020603050405020304" pitchFamily="18" charset="0"/>
                                    <a:cs typeface="Times New Roman" panose="02020603050405020304" pitchFamily="18" charset="0"/>
                                  </a:rPr>
                                  <m:t> </m:t>
                                </m:r>
                                <m:r>
                                  <a:rPr lang="en-GB" sz="20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fr-FR" sz="2000" i="1">
                                        <a:latin typeface="Cambria Math" panose="02040503050406030204" pitchFamily="18" charset="0"/>
                                      </a:rPr>
                                    </m:ctrlPr>
                                  </m:dPr>
                                  <m:e>
                                    <m:d>
                                      <m:dPr>
                                        <m:begChr m:val="〈"/>
                                        <m:endChr m:val="〉"/>
                                        <m:ctrlPr>
                                          <a:rPr lang="fr-FR" sz="2000" i="1">
                                            <a:latin typeface="Cambria Math" panose="02040503050406030204" pitchFamily="18" charset="0"/>
                                          </a:rPr>
                                        </m:ctrlPr>
                                      </m:dPr>
                                      <m:e>
                                        <m:r>
                                          <a:rPr lang="en-GB" sz="2000" i="1">
                                            <a:latin typeface="Cambria Math" panose="02040503050406030204" pitchFamily="18" charset="0"/>
                                            <a:ea typeface="Times New Roman" panose="02020603050405020304" pitchFamily="18" charset="0"/>
                                            <a:cs typeface="Times New Roman" panose="02020603050405020304" pitchFamily="18" charset="0"/>
                                          </a:rPr>
                                          <m:t>𝑇</m:t>
                                        </m:r>
                                      </m:e>
                                    </m:d>
                                    <m:r>
                                      <a:rPr lang="en-GB" sz="2000">
                                        <a:latin typeface="Cambria Math" panose="02040503050406030204" pitchFamily="18" charset="0"/>
                                        <a:ea typeface="Times New Roman" panose="02020603050405020304" pitchFamily="18" charset="0"/>
                                        <a:cs typeface="Times New Roman" panose="02020603050405020304" pitchFamily="18" charset="0"/>
                                      </a:rPr>
                                      <m:t>,</m:t>
                                    </m:r>
                                    <m:r>
                                      <a:rPr lang="en-GB" sz="2000" i="1">
                                        <a:latin typeface="Cambria Math" panose="02040503050406030204" pitchFamily="18" charset="0"/>
                                        <a:ea typeface="Times New Roman" panose="02020603050405020304" pitchFamily="18" charset="0"/>
                                        <a:cs typeface="Times New Roman" panose="02020603050405020304" pitchFamily="18" charset="0"/>
                                      </a:rPr>
                                      <m:t>𝑠𝑎𝑡</m:t>
                                    </m:r>
                                  </m:e>
                                </m:d>
                              </m:den>
                            </m:f>
                          </m:e>
                        </m:d>
                      </m:e>
                      <m:sup>
                        <m:f>
                          <m:fPr>
                            <m:ctrlPr>
                              <a:rPr lang="fr-FR" sz="2000" i="1">
                                <a:latin typeface="Cambria Math" panose="02040503050406030204" pitchFamily="18" charset="0"/>
                              </a:rPr>
                            </m:ctrlPr>
                          </m:fPr>
                          <m:num>
                            <m:r>
                              <a:rPr lang="en-GB"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GB" sz="2000" i="1">
                                <a:latin typeface="Cambria Math" panose="02040503050406030204" pitchFamily="18" charset="0"/>
                                <a:ea typeface="Times New Roman" panose="02020603050405020304" pitchFamily="18" charset="0"/>
                                <a:cs typeface="Times New Roman" panose="02020603050405020304" pitchFamily="18" charset="0"/>
                              </a:rPr>
                              <m:t>3.4</m:t>
                            </m:r>
                          </m:den>
                        </m:f>
                      </m:sup>
                    </m:sSup>
                    <m:r>
                      <a:rPr lang="en-GB" sz="2000" i="1">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a:latin typeface="Cambria Math" panose="02040503050406030204" pitchFamily="18" charset="0"/>
                                  </a:rPr>
                                </m:ctrlPr>
                              </m:fPr>
                              <m:num>
                                <m:r>
                                  <a:rPr lang="en-GB" sz="20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fr-FR" sz="2000" i="1">
                                        <a:latin typeface="Cambria Math" panose="02040503050406030204" pitchFamily="18" charset="0"/>
                                      </a:rPr>
                                    </m:ctrlPr>
                                  </m:dPr>
                                  <m:e>
                                    <m:d>
                                      <m:dPr>
                                        <m:begChr m:val="〈"/>
                                        <m:endChr m:val="〉"/>
                                        <m:ctrlPr>
                                          <a:rPr lang="fr-FR" sz="2000" i="1">
                                            <a:latin typeface="Cambria Math" panose="02040503050406030204" pitchFamily="18" charset="0"/>
                                          </a:rPr>
                                        </m:ctrlPr>
                                      </m:dPr>
                                      <m:e>
                                        <m:r>
                                          <a:rPr lang="en-GB" sz="2000" i="1">
                                            <a:latin typeface="Cambria Math" panose="02040503050406030204" pitchFamily="18" charset="0"/>
                                            <a:ea typeface="Times New Roman" panose="02020603050405020304" pitchFamily="18" charset="0"/>
                                            <a:cs typeface="Times New Roman" panose="02020603050405020304" pitchFamily="18" charset="0"/>
                                          </a:rPr>
                                          <m:t>𝑇</m:t>
                                        </m:r>
                                      </m:e>
                                    </m:d>
                                    <m:r>
                                      <a:rPr lang="en-GB" sz="2000">
                                        <a:latin typeface="Cambria Math" panose="02040503050406030204" pitchFamily="18" charset="0"/>
                                        <a:ea typeface="Times New Roman" panose="02020603050405020304" pitchFamily="18" charset="0"/>
                                        <a:cs typeface="Times New Roman" panose="02020603050405020304" pitchFamily="18" charset="0"/>
                                      </a:rPr>
                                      <m:t>,</m:t>
                                    </m:r>
                                    <m:r>
                                      <a:rPr lang="en-GB" sz="2000" i="1">
                                        <a:latin typeface="Cambria Math" panose="02040503050406030204" pitchFamily="18" charset="0"/>
                                        <a:ea typeface="Times New Roman" panose="02020603050405020304" pitchFamily="18" charset="0"/>
                                        <a:cs typeface="Times New Roman" panose="02020603050405020304" pitchFamily="18" charset="0"/>
                                      </a:rPr>
                                      <m:t>𝑃</m:t>
                                    </m:r>
                                  </m:e>
                                </m:d>
                              </m:num>
                              <m:den>
                                <m:r>
                                  <a:rPr lang="en-GB" sz="2000" i="1">
                                    <a:latin typeface="Cambria Math" panose="02040503050406030204" pitchFamily="18" charset="0"/>
                                    <a:ea typeface="Times New Roman" panose="02020603050405020304" pitchFamily="18" charset="0"/>
                                    <a:cs typeface="Times New Roman" panose="02020603050405020304" pitchFamily="18" charset="0"/>
                                  </a:rPr>
                                  <m:t> </m:t>
                                </m:r>
                                <m:r>
                                  <a:rPr lang="en-GB" sz="20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fr-FR" sz="2000" i="1">
                                        <a:latin typeface="Cambria Math" panose="02040503050406030204" pitchFamily="18" charset="0"/>
                                      </a:rPr>
                                    </m:ctrlPr>
                                  </m:dPr>
                                  <m:e>
                                    <m:d>
                                      <m:dPr>
                                        <m:begChr m:val="〈"/>
                                        <m:endChr m:val="〉"/>
                                        <m:ctrlPr>
                                          <a:rPr lang="fr-FR" sz="2000" i="1">
                                            <a:latin typeface="Cambria Math" panose="02040503050406030204" pitchFamily="18" charset="0"/>
                                          </a:rPr>
                                        </m:ctrlPr>
                                      </m:dPr>
                                      <m:e>
                                        <m:r>
                                          <a:rPr lang="en-GB" sz="2000" i="1">
                                            <a:latin typeface="Cambria Math" panose="02040503050406030204" pitchFamily="18" charset="0"/>
                                            <a:ea typeface="Times New Roman" panose="02020603050405020304" pitchFamily="18" charset="0"/>
                                            <a:cs typeface="Times New Roman" panose="02020603050405020304" pitchFamily="18" charset="0"/>
                                          </a:rPr>
                                          <m:t>𝑇</m:t>
                                        </m:r>
                                      </m:e>
                                    </m:d>
                                    <m:r>
                                      <a:rPr lang="en-GB" sz="2000">
                                        <a:latin typeface="Cambria Math" panose="02040503050406030204" pitchFamily="18" charset="0"/>
                                        <a:ea typeface="Times New Roman" panose="02020603050405020304" pitchFamily="18" charset="0"/>
                                        <a:cs typeface="Times New Roman" panose="02020603050405020304" pitchFamily="18" charset="0"/>
                                      </a:rPr>
                                      <m:t>,</m:t>
                                    </m:r>
                                    <m:r>
                                      <a:rPr lang="en-GB" sz="2000" i="1">
                                        <a:latin typeface="Cambria Math" panose="02040503050406030204" pitchFamily="18" charset="0"/>
                                        <a:ea typeface="Times New Roman" panose="02020603050405020304" pitchFamily="18" charset="0"/>
                                        <a:cs typeface="Times New Roman" panose="02020603050405020304" pitchFamily="18" charset="0"/>
                                      </a:rPr>
                                      <m:t>𝑠𝑎𝑡</m:t>
                                    </m:r>
                                  </m:e>
                                </m:d>
                              </m:den>
                            </m:f>
                          </m:e>
                        </m:d>
                      </m:e>
                      <m:sup>
                        <m:f>
                          <m:fPr>
                            <m:ctrlPr>
                              <a:rPr lang="fr-FR" sz="2000" i="1">
                                <a:latin typeface="Cambria Math" panose="02040503050406030204" pitchFamily="18" charset="0"/>
                              </a:rPr>
                            </m:ctrlPr>
                          </m:fPr>
                          <m:num>
                            <m:r>
                              <a:rPr lang="en-GB"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GB" sz="2000" i="1">
                                <a:latin typeface="Cambria Math" panose="02040503050406030204" pitchFamily="18" charset="0"/>
                                <a:ea typeface="Times New Roman" panose="02020603050405020304" pitchFamily="18" charset="0"/>
                                <a:cs typeface="Times New Roman" panose="02020603050405020304" pitchFamily="18" charset="0"/>
                              </a:rPr>
                              <m:t>3.4</m:t>
                            </m:r>
                          </m:den>
                        </m:f>
                      </m:sup>
                    </m:sSup>
                    <m:r>
                      <a:rPr lang="en-GB" sz="2000" i="1">
                        <a:latin typeface="Cambria Math" panose="02040503050406030204" pitchFamily="18" charset="0"/>
                        <a:ea typeface="Times New Roman" panose="02020603050405020304" pitchFamily="18" charset="0"/>
                        <a:cs typeface="Times New Roman" panose="02020603050405020304" pitchFamily="18" charset="0"/>
                      </a:rPr>
                      <m:t>)</m:t>
                    </m:r>
                  </m:oMath>
                </a14:m>
                <a:r>
                  <a:rPr lang="en-GB" sz="2000" dirty="0">
                    <a:latin typeface="Times" panose="02020603050405020304" pitchFamily="18" charset="0"/>
                    <a:ea typeface="Times New Roman" panose="02020603050405020304" pitchFamily="18" charset="0"/>
                    <a:cs typeface="Times New Roman" panose="02020603050405020304" pitchFamily="18" charset="0"/>
                  </a:rPr>
                  <a:t> </a:t>
                </a:r>
                <a:endParaRPr lang="fr-FR" sz="2000" dirty="0"/>
              </a:p>
            </p:txBody>
          </p:sp>
        </mc:Choice>
        <mc:Fallback xmlns="">
          <p:sp>
            <p:nvSpPr>
              <p:cNvPr id="15" name="Rectangle 14"/>
              <p:cNvSpPr>
                <a:spLocks noRot="1" noChangeAspect="1" noMove="1" noResize="1" noEditPoints="1" noAdjustHandles="1" noChangeArrowheads="1" noChangeShapeType="1" noTextEdit="1"/>
              </p:cNvSpPr>
              <p:nvPr/>
            </p:nvSpPr>
            <p:spPr>
              <a:xfrm>
                <a:off x="4705513" y="5240591"/>
                <a:ext cx="4562856" cy="781048"/>
              </a:xfrm>
              <a:prstGeom prst="rect">
                <a:avLst/>
              </a:prstGeom>
              <a:blipFill rotWithShape="0">
                <a:blip r:embed="rId7"/>
                <a:stretch>
                  <a:fillRect/>
                </a:stretch>
              </a:blipFill>
            </p:spPr>
            <p:txBody>
              <a:bodyPr/>
              <a:lstStyle/>
              <a:p>
                <a:r>
                  <a:rPr lang="fr-FR">
                    <a:noFill/>
                  </a:rPr>
                  <a:t> </a:t>
                </a:r>
              </a:p>
            </p:txBody>
          </p:sp>
        </mc:Fallback>
      </mc:AlternateContent>
      <p:sp>
        <p:nvSpPr>
          <p:cNvPr id="16" name="ZoneTexte 15"/>
          <p:cNvSpPr txBox="1"/>
          <p:nvPr/>
        </p:nvSpPr>
        <p:spPr>
          <a:xfrm>
            <a:off x="3987442" y="5523613"/>
            <a:ext cx="86409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with</a:t>
            </a:r>
          </a:p>
        </p:txBody>
      </p:sp>
      <mc:AlternateContent xmlns:mc="http://schemas.openxmlformats.org/markup-compatibility/2006" xmlns:a14="http://schemas.microsoft.com/office/drawing/2010/main">
        <mc:Choice Requires="a14">
          <p:sp>
            <p:nvSpPr>
              <p:cNvPr id="17" name="Rectangle 16"/>
              <p:cNvSpPr/>
              <p:nvPr/>
            </p:nvSpPr>
            <p:spPr>
              <a:xfrm>
                <a:off x="5807968" y="4005064"/>
                <a:ext cx="3192869" cy="820674"/>
              </a:xfrm>
              <a:prstGeom prst="rect">
                <a:avLst/>
              </a:prstGeom>
            </p:spPr>
            <p:txBody>
              <a:bodyPr wrap="square">
                <a:spAutoFit/>
              </a:bodyPr>
              <a:lstStyle/>
              <a:p>
                <a:r>
                  <a:rPr lang="fr-FR" sz="1800" b="1" dirty="0">
                    <a:solidFill>
                      <a:srgbClr val="7030A0"/>
                    </a:solidFill>
                    <a:latin typeface="Times"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fr-FR" sz="2000" b="1" i="1">
                            <a:solidFill>
                              <a:srgbClr val="7030A0"/>
                            </a:solidFill>
                            <a:latin typeface="Cambria Math" panose="02040503050406030204" pitchFamily="18" charset="0"/>
                          </a:rPr>
                        </m:ctrlPr>
                      </m:fPr>
                      <m:num>
                        <m:sSub>
                          <m:sSubPr>
                            <m:ctrlPr>
                              <a:rPr lang="fr-FR" sz="2000" b="1" i="1">
                                <a:solidFill>
                                  <a:srgbClr val="7030A0"/>
                                </a:solidFill>
                                <a:latin typeface="Cambria Math" panose="02040503050406030204" pitchFamily="18" charset="0"/>
                              </a:rPr>
                            </m:ctrlPr>
                          </m:sSubPr>
                          <m:e>
                            <m:r>
                              <a:rPr lang="en-GB" sz="2000" b="1" i="1">
                                <a:solidFill>
                                  <a:srgbClr val="7030A0"/>
                                </a:solidFill>
                                <a:latin typeface="Cambria Math" panose="02040503050406030204" pitchFamily="18" charset="0"/>
                                <a:ea typeface="Times New Roman" panose="02020603050405020304" pitchFamily="18" charset="0"/>
                                <a:cs typeface="Times New Roman" panose="02020603050405020304" pitchFamily="18" charset="0"/>
                              </a:rPr>
                              <m:t>𝑺</m:t>
                            </m:r>
                          </m:e>
                          <m:sub>
                            <m:r>
                              <a:rPr lang="en-GB" sz="2000" b="1" i="1">
                                <a:solidFill>
                                  <a:srgbClr val="7030A0"/>
                                </a:solidFill>
                                <a:latin typeface="Cambria Math" panose="02040503050406030204" pitchFamily="18" charset="0"/>
                                <a:ea typeface="Times New Roman" panose="02020603050405020304" pitchFamily="18" charset="0"/>
                                <a:cs typeface="Times New Roman" panose="02020603050405020304" pitchFamily="18" charset="0"/>
                              </a:rPr>
                              <m:t>𝒔𝒂𝒕</m:t>
                            </m:r>
                          </m:sub>
                        </m:sSub>
                      </m:num>
                      <m:den>
                        <m:sSub>
                          <m:sSubPr>
                            <m:ctrlPr>
                              <a:rPr lang="fr-FR" sz="2000" b="1" i="1">
                                <a:solidFill>
                                  <a:srgbClr val="7030A0"/>
                                </a:solidFill>
                                <a:latin typeface="Cambria Math" panose="02040503050406030204" pitchFamily="18" charset="0"/>
                              </a:rPr>
                            </m:ctrlPr>
                          </m:sSubPr>
                          <m:e>
                            <m:r>
                              <a:rPr lang="en-GB" sz="2000" b="1" i="1">
                                <a:solidFill>
                                  <a:srgbClr val="7030A0"/>
                                </a:solidFill>
                                <a:latin typeface="Cambria Math" panose="02040503050406030204" pitchFamily="18" charset="0"/>
                                <a:ea typeface="Times New Roman" panose="02020603050405020304" pitchFamily="18" charset="0"/>
                                <a:cs typeface="Times New Roman" panose="02020603050405020304" pitchFamily="18" charset="0"/>
                              </a:rPr>
                              <m:t>𝑺</m:t>
                            </m:r>
                          </m:e>
                          <m:sub>
                            <m:r>
                              <a:rPr lang="en-GB" sz="2000" b="1" i="1">
                                <a:solidFill>
                                  <a:srgbClr val="7030A0"/>
                                </a:solidFill>
                                <a:latin typeface="Cambria Math" panose="02040503050406030204" pitchFamily="18" charset="0"/>
                                <a:ea typeface="Times New Roman" panose="02020603050405020304" pitchFamily="18" charset="0"/>
                                <a:cs typeface="Times New Roman" panose="02020603050405020304" pitchFamily="18" charset="0"/>
                              </a:rPr>
                              <m:t>𝒑𝒓𝒆𝒔</m:t>
                            </m:r>
                          </m:sub>
                        </m:sSub>
                      </m:den>
                    </m:f>
                    <m:r>
                      <a:rPr lang="en-GB" sz="2000" b="1" i="1">
                        <a:solidFill>
                          <a:srgbClr val="7030A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sz="2000" b="1" i="1">
                            <a:solidFill>
                              <a:srgbClr val="7030A0"/>
                            </a:solidFill>
                            <a:latin typeface="Cambria Math" panose="02040503050406030204" pitchFamily="18" charset="0"/>
                          </a:rPr>
                        </m:ctrlPr>
                      </m:sSupPr>
                      <m:e>
                        <m:d>
                          <m:dPr>
                            <m:ctrlPr>
                              <a:rPr lang="fr-FR" sz="2000" b="1" i="1">
                                <a:solidFill>
                                  <a:srgbClr val="7030A0"/>
                                </a:solidFill>
                                <a:latin typeface="Cambria Math" panose="02040503050406030204" pitchFamily="18" charset="0"/>
                              </a:rPr>
                            </m:ctrlPr>
                          </m:dPr>
                          <m:e>
                            <m:f>
                              <m:fPr>
                                <m:ctrlPr>
                                  <a:rPr lang="fr-FR" sz="2000" b="1" i="1">
                                    <a:solidFill>
                                      <a:srgbClr val="7030A0"/>
                                    </a:solidFill>
                                    <a:latin typeface="Cambria Math" panose="02040503050406030204" pitchFamily="18" charset="0"/>
                                  </a:rPr>
                                </m:ctrlPr>
                              </m:fPr>
                              <m:num>
                                <m:r>
                                  <a:rPr lang="fr-FR" sz="2000" b="1" i="1">
                                    <a:solidFill>
                                      <a:srgbClr val="7030A0"/>
                                    </a:solidFill>
                                    <a:latin typeface="Cambria Math" panose="02040503050406030204" pitchFamily="18" charset="0"/>
                                  </a:rPr>
                                  <m:t>𝒈</m:t>
                                </m:r>
                                <m:d>
                                  <m:dPr>
                                    <m:ctrlPr>
                                      <a:rPr lang="fr-FR" sz="2000" b="1" i="1">
                                        <a:solidFill>
                                          <a:srgbClr val="7030A0"/>
                                        </a:solidFill>
                                        <a:latin typeface="Cambria Math" panose="02040503050406030204" pitchFamily="18" charset="0"/>
                                      </a:rPr>
                                    </m:ctrlPr>
                                  </m:dPr>
                                  <m:e>
                                    <m:d>
                                      <m:dPr>
                                        <m:begChr m:val="⟨"/>
                                        <m:endChr m:val="⟩"/>
                                        <m:ctrlPr>
                                          <a:rPr lang="fr-FR" sz="2000" b="1" i="1">
                                            <a:solidFill>
                                              <a:srgbClr val="7030A0"/>
                                            </a:solidFill>
                                            <a:latin typeface="Cambria Math" panose="02040503050406030204" pitchFamily="18" charset="0"/>
                                          </a:rPr>
                                        </m:ctrlPr>
                                      </m:dPr>
                                      <m:e>
                                        <m:sSub>
                                          <m:sSubPr>
                                            <m:ctrlPr>
                                              <a:rPr lang="fr-FR" sz="2000" b="1" i="1">
                                                <a:solidFill>
                                                  <a:srgbClr val="7030A0"/>
                                                </a:solidFill>
                                                <a:latin typeface="Cambria Math" panose="02040503050406030204" pitchFamily="18" charset="0"/>
                                              </a:rPr>
                                            </m:ctrlPr>
                                          </m:sSubPr>
                                          <m:e>
                                            <m:r>
                                              <a:rPr lang="fr-FR" sz="2000" b="1" i="1">
                                                <a:solidFill>
                                                  <a:srgbClr val="7030A0"/>
                                                </a:solidFill>
                                                <a:latin typeface="Cambria Math" panose="02040503050406030204" pitchFamily="18" charset="0"/>
                                              </a:rPr>
                                              <m:t>𝑻</m:t>
                                            </m:r>
                                          </m:e>
                                          <m:sub>
                                            <m:r>
                                              <a:rPr lang="fr-FR" sz="2000" b="1" i="1">
                                                <a:solidFill>
                                                  <a:srgbClr val="7030A0"/>
                                                </a:solidFill>
                                                <a:latin typeface="Cambria Math" panose="02040503050406030204" pitchFamily="18" charset="0"/>
                                              </a:rPr>
                                              <m:t>𝒑𝒓𝒆𝒔𝒔</m:t>
                                            </m:r>
                                          </m:sub>
                                        </m:sSub>
                                      </m:e>
                                    </m:d>
                                    <m:r>
                                      <a:rPr lang="fr-FR" sz="2000" b="1">
                                        <a:solidFill>
                                          <a:srgbClr val="7030A0"/>
                                        </a:solidFill>
                                        <a:latin typeface="Cambria Math" panose="02040503050406030204" pitchFamily="18" charset="0"/>
                                      </a:rPr>
                                      <m:t>,</m:t>
                                    </m:r>
                                    <m:sSub>
                                      <m:sSubPr>
                                        <m:ctrlPr>
                                          <a:rPr lang="fr-FR" sz="2000" b="1" i="1">
                                            <a:solidFill>
                                              <a:srgbClr val="7030A0"/>
                                            </a:solidFill>
                                            <a:latin typeface="Cambria Math" panose="02040503050406030204" pitchFamily="18" charset="0"/>
                                          </a:rPr>
                                        </m:ctrlPr>
                                      </m:sSubPr>
                                      <m:e>
                                        <m:r>
                                          <a:rPr lang="fr-FR" sz="2000" b="1" i="1">
                                            <a:solidFill>
                                              <a:srgbClr val="7030A0"/>
                                            </a:solidFill>
                                            <a:latin typeface="Cambria Math" panose="02040503050406030204" pitchFamily="18" charset="0"/>
                                          </a:rPr>
                                          <m:t>𝑷</m:t>
                                        </m:r>
                                      </m:e>
                                      <m:sub>
                                        <m:r>
                                          <a:rPr lang="fr-FR" sz="2000" b="1" i="1">
                                            <a:solidFill>
                                              <a:srgbClr val="7030A0"/>
                                            </a:solidFill>
                                            <a:latin typeface="Cambria Math" panose="02040503050406030204" pitchFamily="18" charset="0"/>
                                          </a:rPr>
                                          <m:t>𝒑𝒓𝒆𝒔𝒔</m:t>
                                        </m:r>
                                      </m:sub>
                                    </m:sSub>
                                  </m:e>
                                </m:d>
                              </m:num>
                              <m:den>
                                <m:r>
                                  <a:rPr lang="fr-FR" sz="2000" b="1" i="1">
                                    <a:solidFill>
                                      <a:srgbClr val="7030A0"/>
                                    </a:solidFill>
                                    <a:latin typeface="Cambria Math" panose="02040503050406030204" pitchFamily="18" charset="0"/>
                                  </a:rPr>
                                  <m:t>𝒈</m:t>
                                </m:r>
                                <m:d>
                                  <m:dPr>
                                    <m:ctrlPr>
                                      <a:rPr lang="fr-FR" sz="2000" b="1" i="1">
                                        <a:solidFill>
                                          <a:srgbClr val="7030A0"/>
                                        </a:solidFill>
                                        <a:latin typeface="Cambria Math" panose="02040503050406030204" pitchFamily="18" charset="0"/>
                                      </a:rPr>
                                    </m:ctrlPr>
                                  </m:dPr>
                                  <m:e>
                                    <m:d>
                                      <m:dPr>
                                        <m:begChr m:val="⟨"/>
                                        <m:endChr m:val="⟩"/>
                                        <m:ctrlPr>
                                          <a:rPr lang="fr-FR" sz="2000" b="1" i="1">
                                            <a:solidFill>
                                              <a:srgbClr val="7030A0"/>
                                            </a:solidFill>
                                            <a:latin typeface="Cambria Math" panose="02040503050406030204" pitchFamily="18" charset="0"/>
                                          </a:rPr>
                                        </m:ctrlPr>
                                      </m:dPr>
                                      <m:e>
                                        <m:sSub>
                                          <m:sSubPr>
                                            <m:ctrlPr>
                                              <a:rPr lang="fr-FR" sz="2000" b="1" i="1">
                                                <a:solidFill>
                                                  <a:srgbClr val="7030A0"/>
                                                </a:solidFill>
                                                <a:latin typeface="Cambria Math" panose="02040503050406030204" pitchFamily="18" charset="0"/>
                                              </a:rPr>
                                            </m:ctrlPr>
                                          </m:sSubPr>
                                          <m:e>
                                            <m:r>
                                              <a:rPr lang="fr-FR" sz="2000" b="1" i="1">
                                                <a:solidFill>
                                                  <a:srgbClr val="7030A0"/>
                                                </a:solidFill>
                                                <a:latin typeface="Cambria Math" panose="02040503050406030204" pitchFamily="18" charset="0"/>
                                              </a:rPr>
                                              <m:t>𝑻</m:t>
                                            </m:r>
                                          </m:e>
                                          <m:sub>
                                            <m:r>
                                              <a:rPr lang="fr-FR" sz="2000" b="1" i="1">
                                                <a:solidFill>
                                                  <a:srgbClr val="7030A0"/>
                                                </a:solidFill>
                                                <a:latin typeface="Cambria Math" panose="02040503050406030204" pitchFamily="18" charset="0"/>
                                              </a:rPr>
                                              <m:t>𝒔𝒂𝒕</m:t>
                                            </m:r>
                                          </m:sub>
                                        </m:sSub>
                                      </m:e>
                                    </m:d>
                                    <m:r>
                                      <a:rPr lang="fr-FR" sz="2000" b="1">
                                        <a:solidFill>
                                          <a:srgbClr val="7030A0"/>
                                        </a:solidFill>
                                        <a:latin typeface="Cambria Math" panose="02040503050406030204" pitchFamily="18" charset="0"/>
                                      </a:rPr>
                                      <m:t>,</m:t>
                                    </m:r>
                                    <m:sSub>
                                      <m:sSubPr>
                                        <m:ctrlPr>
                                          <a:rPr lang="fr-FR" sz="2000" b="1" i="1">
                                            <a:solidFill>
                                              <a:srgbClr val="7030A0"/>
                                            </a:solidFill>
                                            <a:latin typeface="Cambria Math" panose="02040503050406030204" pitchFamily="18" charset="0"/>
                                          </a:rPr>
                                        </m:ctrlPr>
                                      </m:sSubPr>
                                      <m:e>
                                        <m:r>
                                          <a:rPr lang="fr-FR" sz="2000" b="1" i="1">
                                            <a:solidFill>
                                              <a:srgbClr val="7030A0"/>
                                            </a:solidFill>
                                            <a:latin typeface="Cambria Math" panose="02040503050406030204" pitchFamily="18" charset="0"/>
                                          </a:rPr>
                                          <m:t>𝑷</m:t>
                                        </m:r>
                                      </m:e>
                                      <m:sub>
                                        <m:r>
                                          <a:rPr lang="fr-FR" sz="2000" b="1" i="1">
                                            <a:solidFill>
                                              <a:srgbClr val="7030A0"/>
                                            </a:solidFill>
                                            <a:latin typeface="Cambria Math" panose="02040503050406030204" pitchFamily="18" charset="0"/>
                                          </a:rPr>
                                          <m:t>𝒔𝒂𝒕</m:t>
                                        </m:r>
                                      </m:sub>
                                    </m:sSub>
                                  </m:e>
                                </m:d>
                              </m:den>
                            </m:f>
                          </m:e>
                        </m:d>
                      </m:e>
                      <m:sup>
                        <m:f>
                          <m:fPr>
                            <m:ctrlPr>
                              <a:rPr lang="fr-FR" sz="2000" b="1" i="1">
                                <a:solidFill>
                                  <a:srgbClr val="7030A0"/>
                                </a:solidFill>
                                <a:latin typeface="Cambria Math" panose="02040503050406030204" pitchFamily="18" charset="0"/>
                              </a:rPr>
                            </m:ctrlPr>
                          </m:fPr>
                          <m:num>
                            <m:r>
                              <a:rPr lang="en-GB" sz="2000" b="1" i="1">
                                <a:solidFill>
                                  <a:srgbClr val="7030A0"/>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GB" sz="2000" b="1" i="1">
                                <a:solidFill>
                                  <a:srgbClr val="7030A0"/>
                                </a:solidFill>
                                <a:latin typeface="Cambria Math" panose="02040503050406030204" pitchFamily="18" charset="0"/>
                                <a:ea typeface="Times New Roman" panose="02020603050405020304" pitchFamily="18" charset="0"/>
                                <a:cs typeface="Times New Roman" panose="02020603050405020304" pitchFamily="18" charset="0"/>
                              </a:rPr>
                              <m:t>𝟑</m:t>
                            </m:r>
                            <m:r>
                              <a:rPr lang="en-GB" sz="2000" b="1" i="1">
                                <a:solidFill>
                                  <a:srgbClr val="7030A0"/>
                                </a:solidFill>
                                <a:latin typeface="Cambria Math" panose="02040503050406030204" pitchFamily="18" charset="0"/>
                                <a:ea typeface="Times New Roman" panose="02020603050405020304" pitchFamily="18" charset="0"/>
                                <a:cs typeface="Times New Roman" panose="02020603050405020304" pitchFamily="18" charset="0"/>
                              </a:rPr>
                              <m:t>.</m:t>
                            </m:r>
                            <m:r>
                              <a:rPr lang="en-GB" sz="2000" b="1" i="1">
                                <a:solidFill>
                                  <a:srgbClr val="7030A0"/>
                                </a:solidFill>
                                <a:latin typeface="Cambria Math" panose="02040503050406030204" pitchFamily="18" charset="0"/>
                                <a:ea typeface="Times New Roman" panose="02020603050405020304" pitchFamily="18" charset="0"/>
                                <a:cs typeface="Times New Roman" panose="02020603050405020304" pitchFamily="18" charset="0"/>
                              </a:rPr>
                              <m:t>𝟒</m:t>
                            </m:r>
                          </m:den>
                        </m:f>
                      </m:sup>
                    </m:sSup>
                  </m:oMath>
                </a14:m>
                <a:endParaRPr lang="fr-FR" sz="2000" b="1" dirty="0">
                  <a:solidFill>
                    <a:srgbClr val="7030A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5807968" y="4005064"/>
                <a:ext cx="3192869" cy="820674"/>
              </a:xfrm>
              <a:prstGeom prst="rect">
                <a:avLst/>
              </a:prstGeom>
              <a:blipFill rotWithShape="0">
                <a:blip r:embed="rId8"/>
                <a:stretch>
                  <a:fillRect/>
                </a:stretch>
              </a:blipFill>
            </p:spPr>
            <p:txBody>
              <a:bodyPr/>
              <a:lstStyle/>
              <a:p>
                <a:r>
                  <a:rPr lang="fr-FR">
                    <a:noFill/>
                  </a:rPr>
                  <a:t> </a:t>
                </a:r>
              </a:p>
            </p:txBody>
          </p:sp>
        </mc:Fallback>
      </mc:AlternateContent>
      <p:sp>
        <p:nvSpPr>
          <p:cNvPr id="18" name="ZoneTexte 17"/>
          <p:cNvSpPr txBox="1"/>
          <p:nvPr/>
        </p:nvSpPr>
        <p:spPr>
          <a:xfrm>
            <a:off x="9151338" y="5480785"/>
            <a:ext cx="72008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gives</a:t>
            </a:r>
          </a:p>
        </p:txBody>
      </p:sp>
      <mc:AlternateContent xmlns:mc="http://schemas.openxmlformats.org/markup-compatibility/2006" xmlns:a14="http://schemas.microsoft.com/office/drawing/2010/main">
        <mc:Choice Requires="a14">
          <p:sp>
            <p:nvSpPr>
              <p:cNvPr id="19" name="Rectangle 18"/>
              <p:cNvSpPr/>
              <p:nvPr/>
            </p:nvSpPr>
            <p:spPr>
              <a:xfrm>
                <a:off x="9840416" y="5480785"/>
                <a:ext cx="1512168" cy="700769"/>
              </a:xfrm>
              <a:prstGeom prst="rect">
                <a:avLst/>
              </a:prstGeom>
            </p:spPr>
            <p:txBody>
              <a:bodyPr wrap="square">
                <a:spAutoFit/>
              </a:bodyPr>
              <a:lstStyle/>
              <a:p>
                <a14:m>
                  <m:oMath xmlns:m="http://schemas.openxmlformats.org/officeDocument/2006/math">
                    <m:r>
                      <a:rPr lang="en-GB" sz="2000" i="1" smtClean="0">
                        <a:latin typeface="Cambria Math" panose="02040503050406030204" pitchFamily="18" charset="0"/>
                        <a:ea typeface="Times New Roman" panose="02020603050405020304" pitchFamily="18" charset="0"/>
                        <a:cs typeface="Times New Roman" panose="02020603050405020304" pitchFamily="18" charset="0"/>
                      </a:rPr>
                      <m:t>𝑛𝑏</m:t>
                    </m:r>
                    <m:r>
                      <a:rPr lang="en-GB" sz="2000" i="1" smtClean="0">
                        <a:latin typeface="Cambria Math" panose="02040503050406030204" pitchFamily="18" charset="0"/>
                        <a:ea typeface="Times New Roman" panose="02020603050405020304" pitchFamily="18" charset="0"/>
                        <a:cs typeface="Times New Roman" panose="02020603050405020304" pitchFamily="18" charset="0"/>
                      </a:rPr>
                      <m:t>=130  </m:t>
                    </m:r>
                  </m:oMath>
                </a14:m>
                <a:r>
                  <a:rPr lang="en-GB" sz="2000" dirty="0">
                    <a:latin typeface="Times" panose="02020603050405020304" pitchFamily="18" charset="0"/>
                    <a:ea typeface="Times New Roman" panose="02020603050405020304" pitchFamily="18" charset="0"/>
                    <a:cs typeface="Times New Roman" panose="02020603050405020304" pitchFamily="18" charset="0"/>
                  </a:rPr>
                  <a:t>	</a:t>
                </a:r>
                <a:endParaRPr lang="fr-FR" sz="2000" dirty="0"/>
              </a:p>
            </p:txBody>
          </p:sp>
        </mc:Choice>
        <mc:Fallback xmlns="">
          <p:sp>
            <p:nvSpPr>
              <p:cNvPr id="19" name="Rectangle 18"/>
              <p:cNvSpPr>
                <a:spLocks noRot="1" noChangeAspect="1" noMove="1" noResize="1" noEditPoints="1" noAdjustHandles="1" noChangeArrowheads="1" noChangeShapeType="1" noTextEdit="1"/>
              </p:cNvSpPr>
              <p:nvPr/>
            </p:nvSpPr>
            <p:spPr>
              <a:xfrm>
                <a:off x="9840416" y="5480785"/>
                <a:ext cx="1512168" cy="700769"/>
              </a:xfrm>
              <a:prstGeom prst="rect">
                <a:avLst/>
              </a:prstGeom>
              <a:blipFill rotWithShape="0">
                <a:blip r:embed="rId9"/>
                <a:stretch>
                  <a:fillRect/>
                </a:stretch>
              </a:blipFill>
            </p:spPr>
            <p:txBody>
              <a:bodyPr/>
              <a:lstStyle/>
              <a:p>
                <a:r>
                  <a:rPr lang="fr-FR">
                    <a:noFill/>
                  </a:rPr>
                  <a:t> </a:t>
                </a:r>
              </a:p>
            </p:txBody>
          </p:sp>
        </mc:Fallback>
      </mc:AlternateContent>
      <p:pic>
        <p:nvPicPr>
          <p:cNvPr id="20" name="Image 19"/>
          <p:cNvPicPr>
            <a:picLocks noChangeAspect="1"/>
          </p:cNvPicPr>
          <p:nvPr/>
        </p:nvPicPr>
        <p:blipFill rotWithShape="1">
          <a:blip r:embed="rId10" cstate="print">
            <a:extLst>
              <a:ext uri="{28A0092B-C50C-407E-A947-70E740481C1C}">
                <a14:useLocalDpi xmlns:a14="http://schemas.microsoft.com/office/drawing/2010/main" val="0"/>
              </a:ext>
            </a:extLst>
          </a:blip>
          <a:srcRect l="1991" t="13768" r="11665" b="9471"/>
          <a:stretch/>
        </p:blipFill>
        <p:spPr>
          <a:xfrm>
            <a:off x="4625017" y="1210416"/>
            <a:ext cx="3071331" cy="1930552"/>
          </a:xfrm>
          <a:prstGeom prst="rect">
            <a:avLst/>
          </a:prstGeom>
        </p:spPr>
      </p:pic>
    </p:spTree>
    <p:extLst>
      <p:ext uri="{BB962C8B-B14F-4D97-AF65-F5344CB8AC3E}">
        <p14:creationId xmlns:p14="http://schemas.microsoft.com/office/powerpoint/2010/main" val="159922696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ZoneTexte 1"/>
          <p:cNvSpPr txBox="1"/>
          <p:nvPr/>
        </p:nvSpPr>
        <p:spPr>
          <a:xfrm>
            <a:off x="2135560" y="60134"/>
            <a:ext cx="651815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Application to the future D2 HL-LHC dipole  (continuing…)</a:t>
            </a:r>
          </a:p>
        </p:txBody>
      </p:sp>
      <p:sp>
        <p:nvSpPr>
          <p:cNvPr id="13" name="ZoneTexte 12"/>
          <p:cNvSpPr txBox="1"/>
          <p:nvPr/>
        </p:nvSpPr>
        <p:spPr>
          <a:xfrm>
            <a:off x="1127448" y="545311"/>
            <a:ext cx="814256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Previous relation </a:t>
            </a:r>
            <a:r>
              <a:rPr lang="en-US" sz="2000" b="1" dirty="0">
                <a:solidFill>
                  <a:srgbClr val="7030A0"/>
                </a:solidFill>
                <a:latin typeface="Symbol" panose="05050102010706020507" pitchFamily="18" charset="2"/>
                <a:cs typeface="Times New Roman" panose="02020603050405020304" pitchFamily="18" charset="0"/>
              </a:rPr>
              <a:t>D</a:t>
            </a:r>
            <a:r>
              <a:rPr lang="en-US" sz="2000" b="1" dirty="0">
                <a:solidFill>
                  <a:srgbClr val="7030A0"/>
                </a:solidFill>
                <a:latin typeface="Times New Roman" panose="02020603050405020304" pitchFamily="18" charset="0"/>
                <a:cs typeface="Times New Roman" panose="02020603050405020304" pitchFamily="18" charset="0"/>
              </a:rPr>
              <a:t>T1 (or</a:t>
            </a:r>
            <a:r>
              <a:rPr lang="en-US" sz="2000" b="1" dirty="0">
                <a:solidFill>
                  <a:srgbClr val="7030A0"/>
                </a:solidFill>
                <a:latin typeface="Symbol" panose="05050102010706020507" pitchFamily="18" charset="2"/>
                <a:cs typeface="Times New Roman" panose="02020603050405020304" pitchFamily="18" charset="0"/>
              </a:rPr>
              <a:t> D</a:t>
            </a:r>
            <a:r>
              <a:rPr lang="en-US" sz="2000" b="1" dirty="0">
                <a:solidFill>
                  <a:srgbClr val="7030A0"/>
                </a:solidFill>
                <a:latin typeface="Times New Roman" panose="02020603050405020304" pitchFamily="18" charset="0"/>
                <a:cs typeface="Times New Roman" panose="02020603050405020304" pitchFamily="18" charset="0"/>
              </a:rPr>
              <a:t>T3) =</a:t>
            </a:r>
            <a:r>
              <a:rPr lang="en-US" sz="2000" b="1" dirty="0">
                <a:solidFill>
                  <a:srgbClr val="7030A0"/>
                </a:solidFill>
                <a:latin typeface="Symbol" panose="05050102010706020507" pitchFamily="18" charset="2"/>
                <a:cs typeface="Times New Roman" panose="02020603050405020304" pitchFamily="18" charset="0"/>
              </a:rPr>
              <a:t> D</a:t>
            </a:r>
            <a:r>
              <a:rPr lang="en-US" sz="2000" b="1" dirty="0">
                <a:solidFill>
                  <a:srgbClr val="7030A0"/>
                </a:solidFill>
                <a:latin typeface="Times New Roman" panose="02020603050405020304" pitchFamily="18" charset="0"/>
                <a:cs typeface="Times New Roman" panose="02020603050405020304" pitchFamily="18" charset="0"/>
              </a:rPr>
              <a:t>T2 </a:t>
            </a:r>
            <a:r>
              <a:rPr lang="en-US" sz="2000" dirty="0">
                <a:latin typeface="Times New Roman" panose="02020603050405020304" pitchFamily="18" charset="0"/>
                <a:cs typeface="Times New Roman" panose="02020603050405020304" pitchFamily="18" charset="0"/>
              </a:rPr>
              <a:t>allows to calculate the optimal length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1125608" y="1522310"/>
                <a:ext cx="1766253" cy="922304"/>
              </a:xfrm>
              <a:prstGeom prst="rect">
                <a:avLst/>
              </a:prstGeom>
            </p:spPr>
            <p:txBody>
              <a:bodyPr wrap="none">
                <a:spAutoFit/>
              </a:bodyPr>
              <a:lstStyle/>
              <a:p>
                <a:r>
                  <a:rPr lang="fr-FR" sz="1600" dirty="0">
                    <a:latin typeface="Times" panose="02020603050405020304" pitchFamily="18" charset="0"/>
                    <a:ea typeface="Times New Roman" panose="02020603050405020304" pitchFamily="18" charset="0"/>
                    <a:cs typeface="Times New Roman" panose="02020603050405020304" pitchFamily="18" charset="0"/>
                  </a:rPr>
                  <a:t> </a:t>
                </a:r>
                <a:r>
                  <a:rPr lang="en-GB" sz="2000" i="1" dirty="0">
                    <a:latin typeface="Times" panose="02020603050405020304" pitchFamily="18" charset="0"/>
                    <a:ea typeface="Times New Roman" panose="02020603050405020304" pitchFamily="18" charset="0"/>
                    <a:cs typeface="Times New Roman" panose="02020603050405020304" pitchFamily="18" charset="0"/>
                  </a:rPr>
                  <a:t>A </a:t>
                </a:r>
                <a:r>
                  <a:rPr lang="en-GB" sz="2000" dirty="0">
                    <a:latin typeface="Times"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f>
                      <m:fPr>
                        <m:ctrlPr>
                          <a:rPr lang="fr-FR" sz="2000" i="1">
                            <a:latin typeface="Cambria Math" panose="02040503050406030204" pitchFamily="18" charset="0"/>
                          </a:rPr>
                        </m:ctrlPr>
                      </m:fPr>
                      <m:num>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a:latin typeface="Cambria Math" panose="02040503050406030204" pitchFamily="18" charset="0"/>
                                      </a:rPr>
                                    </m:ctrlPr>
                                  </m:fPr>
                                  <m:num>
                                    <m:r>
                                      <a:rPr lang="en-GB" sz="2000" i="1">
                                        <a:latin typeface="Cambria Math" panose="02040503050406030204" pitchFamily="18" charset="0"/>
                                        <a:ea typeface="Times New Roman" panose="02020603050405020304" pitchFamily="18" charset="0"/>
                                        <a:cs typeface="Times New Roman" panose="02020603050405020304" pitchFamily="18" charset="0"/>
                                      </a:rPr>
                                      <m:t>𝑊</m:t>
                                    </m:r>
                                  </m:num>
                                  <m:den>
                                    <m:r>
                                      <a:rPr lang="en-GB" sz="2000" i="1">
                                        <a:latin typeface="Cambria Math" panose="02040503050406030204" pitchFamily="18" charset="0"/>
                                        <a:ea typeface="Times New Roman" panose="02020603050405020304" pitchFamily="18" charset="0"/>
                                        <a:cs typeface="Times New Roman" panose="02020603050405020304" pitchFamily="18" charset="0"/>
                                      </a:rPr>
                                      <m:t>𝑛𝑏</m:t>
                                    </m:r>
                                    <m:r>
                                      <a:rPr lang="en-GB" sz="2000" i="1">
                                        <a:latin typeface="Cambria Math" panose="02040503050406030204" pitchFamily="18" charset="0"/>
                                        <a:ea typeface="Times New Roman" panose="02020603050405020304" pitchFamily="18" charset="0"/>
                                        <a:cs typeface="Times New Roman" panose="02020603050405020304" pitchFamily="18" charset="0"/>
                                      </a:rPr>
                                      <m:t>.</m:t>
                                    </m:r>
                                    <m:r>
                                      <a:rPr lang="en-GB" sz="2000" i="1">
                                        <a:latin typeface="Cambria Math" panose="02040503050406030204" pitchFamily="18" charset="0"/>
                                        <a:ea typeface="Times New Roman" panose="02020603050405020304" pitchFamily="18" charset="0"/>
                                        <a:cs typeface="Times New Roman" panose="02020603050405020304" pitchFamily="18" charset="0"/>
                                      </a:rPr>
                                      <m:t>𝜋</m:t>
                                    </m:r>
                                    <m:f>
                                      <m:fPr>
                                        <m:ctrlPr>
                                          <a:rPr lang="fr-FR" sz="2000" i="1">
                                            <a:latin typeface="Cambria Math" panose="02040503050406030204" pitchFamily="18" charset="0"/>
                                          </a:rPr>
                                        </m:ctrlPr>
                                      </m:fPr>
                                      <m:num>
                                        <m:r>
                                          <a:rPr lang="en-GB" sz="2000" i="1">
                                            <a:latin typeface="Cambria Math" panose="02040503050406030204" pitchFamily="18" charset="0"/>
                                            <a:ea typeface="Times New Roman" panose="02020603050405020304" pitchFamily="18" charset="0"/>
                                            <a:cs typeface="Times New Roman" panose="02020603050405020304" pitchFamily="18" charset="0"/>
                                          </a:rPr>
                                          <m:t>𝑑</m:t>
                                        </m:r>
                                        <m:r>
                                          <a:rPr lang="en-GB" sz="2000" i="1">
                                            <a:latin typeface="Cambria Math" panose="02040503050406030204" pitchFamily="18" charset="0"/>
                                            <a:ea typeface="Times New Roman" panose="02020603050405020304" pitchFamily="18" charset="0"/>
                                            <a:cs typeface="Times New Roman" panose="02020603050405020304" pitchFamily="18" charset="0"/>
                                          </a:rPr>
                                          <m:t>²</m:t>
                                        </m:r>
                                      </m:num>
                                      <m:den>
                                        <m:r>
                                          <a:rPr lang="en-GB" sz="2000" i="1">
                                            <a:latin typeface="Cambria Math" panose="02040503050406030204" pitchFamily="18" charset="0"/>
                                            <a:ea typeface="Times New Roman" panose="02020603050405020304" pitchFamily="18" charset="0"/>
                                            <a:cs typeface="Times New Roman" panose="02020603050405020304" pitchFamily="18" charset="0"/>
                                          </a:rPr>
                                          <m:t>4</m:t>
                                        </m:r>
                                      </m:den>
                                    </m:f>
                                  </m:den>
                                </m:f>
                              </m:e>
                            </m:d>
                          </m:e>
                          <m:sup>
                            <m:r>
                              <a:rPr lang="en-GB" sz="2000" i="1">
                                <a:latin typeface="Cambria Math" panose="02040503050406030204" pitchFamily="18" charset="0"/>
                                <a:ea typeface="Times New Roman" panose="02020603050405020304" pitchFamily="18" charset="0"/>
                                <a:cs typeface="Times New Roman" panose="02020603050405020304" pitchFamily="18" charset="0"/>
                              </a:rPr>
                              <m:t>3.4</m:t>
                            </m:r>
                          </m:sup>
                        </m:sSup>
                      </m:num>
                      <m:den>
                        <m:r>
                          <a:rPr lang="en-GB" sz="2000" i="1">
                            <a:latin typeface="Cambria Math" panose="02040503050406030204" pitchFamily="18" charset="0"/>
                            <a:ea typeface="Times New Roman" panose="02020603050405020304" pitchFamily="18" charset="0"/>
                            <a:cs typeface="Times New Roman" panose="02020603050405020304" pitchFamily="18" charset="0"/>
                          </a:rPr>
                          <m:t>4.4 </m:t>
                        </m:r>
                        <m:r>
                          <a:rPr lang="en-GB" sz="20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fr-FR" sz="2000" i="1">
                                <a:latin typeface="Cambria Math" panose="02040503050406030204" pitchFamily="18" charset="0"/>
                              </a:rPr>
                            </m:ctrlPr>
                          </m:dPr>
                          <m:e>
                            <m:d>
                              <m:dPr>
                                <m:begChr m:val="〈"/>
                                <m:endChr m:val="〉"/>
                                <m:ctrlPr>
                                  <a:rPr lang="fr-FR" sz="2000" i="1">
                                    <a:latin typeface="Cambria Math" panose="02040503050406030204" pitchFamily="18" charset="0"/>
                                  </a:rPr>
                                </m:ctrlPr>
                              </m:dPr>
                              <m:e>
                                <m:r>
                                  <a:rPr lang="en-GB" sz="2000" i="1">
                                    <a:latin typeface="Cambria Math" panose="02040503050406030204" pitchFamily="18" charset="0"/>
                                    <a:ea typeface="Times New Roman" panose="02020603050405020304" pitchFamily="18" charset="0"/>
                                    <a:cs typeface="Times New Roman" panose="02020603050405020304" pitchFamily="18" charset="0"/>
                                  </a:rPr>
                                  <m:t>𝑇</m:t>
                                </m:r>
                              </m:e>
                            </m:d>
                            <m:r>
                              <a:rPr lang="en-GB" sz="2000">
                                <a:latin typeface="Cambria Math" panose="02040503050406030204" pitchFamily="18" charset="0"/>
                                <a:ea typeface="Times New Roman" panose="02020603050405020304" pitchFamily="18" charset="0"/>
                                <a:cs typeface="Times New Roman" panose="02020603050405020304" pitchFamily="18" charset="0"/>
                              </a:rPr>
                              <m:t>,</m:t>
                            </m:r>
                            <m:r>
                              <a:rPr lang="en-GB" sz="2000" i="1">
                                <a:latin typeface="Cambria Math" panose="02040503050406030204" pitchFamily="18" charset="0"/>
                                <a:ea typeface="Times New Roman" panose="02020603050405020304" pitchFamily="18" charset="0"/>
                                <a:cs typeface="Times New Roman" panose="02020603050405020304" pitchFamily="18" charset="0"/>
                              </a:rPr>
                              <m:t>𝑠𝑎𝑡</m:t>
                            </m:r>
                          </m:e>
                        </m:d>
                      </m:den>
                    </m:f>
                  </m:oMath>
                </a14:m>
                <a:endParaRPr lang="fr-FR" sz="2000" dirty="0"/>
              </a:p>
            </p:txBody>
          </p:sp>
        </mc:Choice>
        <mc:Fallback xmlns="">
          <p:sp>
            <p:nvSpPr>
              <p:cNvPr id="17" name="Rectangle 16"/>
              <p:cNvSpPr>
                <a:spLocks noRot="1" noChangeAspect="1" noMove="1" noResize="1" noEditPoints="1" noAdjustHandles="1" noChangeArrowheads="1" noChangeShapeType="1" noTextEdit="1"/>
              </p:cNvSpPr>
              <p:nvPr/>
            </p:nvSpPr>
            <p:spPr>
              <a:xfrm>
                <a:off x="1125608" y="1522310"/>
                <a:ext cx="1766253" cy="922304"/>
              </a:xfrm>
              <a:prstGeom prst="rect">
                <a:avLst/>
              </a:prstGeom>
              <a:blipFill rotWithShape="0">
                <a:blip r:embed="rId3"/>
                <a:stretch>
                  <a:fillRect l="-103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137533" y="1550604"/>
                <a:ext cx="5919572" cy="11185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rPr>
                        <m:t>𝐵</m:t>
                      </m:r>
                      <m:r>
                        <a:rPr lang="fr-FR" sz="2000">
                          <a:latin typeface="Cambria Math" panose="02040503050406030204" pitchFamily="18" charset="0"/>
                        </a:rPr>
                        <m:t>=</m:t>
                      </m:r>
                      <m:f>
                        <m:fPr>
                          <m:ctrlPr>
                            <a:rPr lang="fr-FR" sz="2000" i="1">
                              <a:latin typeface="Cambria Math" panose="02040503050406030204" pitchFamily="18" charset="0"/>
                            </a:rPr>
                          </m:ctrlPr>
                        </m:fPr>
                        <m:num>
                          <m:r>
                            <a:rPr lang="fr-FR" sz="2000" i="1">
                              <a:latin typeface="Cambria Math" panose="02040503050406030204" pitchFamily="18" charset="0"/>
                            </a:rPr>
                            <m:t>𝑊</m:t>
                          </m:r>
                        </m:num>
                        <m:den>
                          <m:r>
                            <a:rPr lang="fr-FR" sz="2000" i="1">
                              <a:latin typeface="Cambria Math" panose="02040503050406030204" pitchFamily="18" charset="0"/>
                            </a:rPr>
                            <m:t>𝑛𝑏</m:t>
                          </m:r>
                          <m:r>
                            <a:rPr lang="fr-FR" sz="2000">
                              <a:latin typeface="Cambria Math" panose="02040503050406030204" pitchFamily="18" charset="0"/>
                            </a:rPr>
                            <m:t>.</m:t>
                          </m:r>
                          <m:r>
                            <a:rPr lang="fr-FR" sz="2000" i="1">
                              <a:latin typeface="Cambria Math" panose="02040503050406030204" pitchFamily="18" charset="0"/>
                            </a:rPr>
                            <m:t>𝜋</m:t>
                          </m:r>
                          <m:r>
                            <a:rPr lang="fr-FR" sz="2000" i="1">
                              <a:latin typeface="Cambria Math" panose="02040503050406030204" pitchFamily="18" charset="0"/>
                            </a:rPr>
                            <m:t>𝑑</m:t>
                          </m:r>
                        </m:den>
                      </m:f>
                      <m:r>
                        <a:rPr lang="fr-FR" sz="2000">
                          <a:latin typeface="Cambria Math" panose="02040503050406030204" pitchFamily="18" charset="0"/>
                        </a:rPr>
                        <m:t> </m:t>
                      </m:r>
                      <m:d>
                        <m:dPr>
                          <m:ctrlPr>
                            <a:rPr lang="fr-FR" sz="2000" i="1">
                              <a:latin typeface="Cambria Math" panose="02040503050406030204" pitchFamily="18" charset="0"/>
                            </a:rPr>
                          </m:ctrlPr>
                        </m:dPr>
                        <m:e>
                          <m:f>
                            <m:fPr>
                              <m:ctrlPr>
                                <a:rPr lang="fr-FR" sz="2000" i="1">
                                  <a:latin typeface="Cambria Math" panose="02040503050406030204" pitchFamily="18" charset="0"/>
                                </a:rPr>
                              </m:ctrlPr>
                            </m:fPr>
                            <m:num>
                              <m:r>
                                <a:rPr lang="fr-FR" sz="2000" i="1">
                                  <a:latin typeface="Cambria Math" panose="02040503050406030204" pitchFamily="18" charset="0"/>
                                </a:rPr>
                                <m:t>𝑒</m:t>
                              </m:r>
                            </m:num>
                            <m:den>
                              <m:d>
                                <m:dPr>
                                  <m:begChr m:val=""/>
                                  <m:ctrlPr>
                                    <a:rPr lang="fr-FR" sz="2000" i="1">
                                      <a:latin typeface="Cambria Math" panose="02040503050406030204" pitchFamily="18" charset="0"/>
                                    </a:rPr>
                                  </m:ctrlPr>
                                </m:dPr>
                                <m:e>
                                  <m:r>
                                    <a:rPr lang="fr-FR" sz="2000" i="1">
                                      <a:latin typeface="Cambria Math" panose="02040503050406030204" pitchFamily="18" charset="0"/>
                                    </a:rPr>
                                    <m:t>𝑘</m:t>
                                  </m:r>
                                  <m:r>
                                    <a:rPr lang="fr-FR" sz="2000">
                                      <a:latin typeface="Cambria Math" panose="02040503050406030204" pitchFamily="18" charset="0"/>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𝑠𝑎𝑡</m:t>
                                          </m:r>
                                        </m:sub>
                                      </m:sSub>
                                      <m:r>
                                        <a:rPr lang="fr-FR" sz="200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𝑝</m:t>
                                          </m:r>
                                        </m:sub>
                                      </m:sSub>
                                    </m:num>
                                    <m:den>
                                      <m:r>
                                        <a:rPr lang="fr-FR" sz="2000">
                                          <a:latin typeface="Cambria Math" panose="02040503050406030204" pitchFamily="18" charset="0"/>
                                        </a:rPr>
                                        <m:t>2</m:t>
                                      </m:r>
                                    </m:den>
                                  </m:f>
                                </m:e>
                              </m:d>
                            </m:den>
                          </m:f>
                          <m:r>
                            <a:rPr lang="fr-FR" sz="2000">
                              <a:latin typeface="Cambria Math" panose="02040503050406030204" pitchFamily="18" charset="0"/>
                            </a:rPr>
                            <m:t>+</m:t>
                          </m:r>
                          <m:f>
                            <m:fPr>
                              <m:ctrlPr>
                                <a:rPr lang="fr-FR" sz="2000" i="1">
                                  <a:latin typeface="Cambria Math" panose="02040503050406030204" pitchFamily="18" charset="0"/>
                                </a:rPr>
                              </m:ctrlPr>
                            </m:fPr>
                            <m:num>
                              <m:r>
                                <a:rPr lang="fr-FR" sz="2000">
                                  <a:latin typeface="Cambria Math" panose="02040503050406030204" pitchFamily="18" charset="0"/>
                                </a:rPr>
                                <m:t>1</m:t>
                              </m:r>
                            </m:num>
                            <m:den>
                              <m:sSub>
                                <m:sSubPr>
                                  <m:ctrlPr>
                                    <a:rPr lang="fr-FR" sz="2000" i="1">
                                      <a:latin typeface="Cambria Math" panose="02040503050406030204" pitchFamily="18" charset="0"/>
                                    </a:rPr>
                                  </m:ctrlPr>
                                </m:sSubPr>
                                <m:e>
                                  <m:r>
                                    <a:rPr lang="fr-FR" sz="2000" i="1">
                                      <a:latin typeface="Cambria Math" panose="02040503050406030204" pitchFamily="18" charset="0"/>
                                    </a:rPr>
                                    <m:t>h</m:t>
                                  </m:r>
                                </m:e>
                                <m:sub>
                                  <m:d>
                                    <m:dPr>
                                      <m:begChr m:val=""/>
                                      <m:ctrlPr>
                                        <a:rPr lang="fr-FR" sz="2000" i="1">
                                          <a:latin typeface="Cambria Math" panose="02040503050406030204" pitchFamily="18" charset="0"/>
                                        </a:rPr>
                                      </m:ctrlPr>
                                    </m:dPr>
                                    <m:e>
                                      <m:r>
                                        <a:rPr lang="fr-FR" sz="2000" i="1">
                                          <a:latin typeface="Cambria Math" panose="02040503050406030204" pitchFamily="18" charset="0"/>
                                        </a:rPr>
                                        <m:t>𝑘𝑎𝑝</m:t>
                                      </m:r>
                                      <m:r>
                                        <a:rPr lang="fr-FR" sz="200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𝑠𝑎𝑡</m:t>
                                          </m:r>
                                        </m:sub>
                                      </m:sSub>
                                    </m:e>
                                  </m:d>
                                </m:sub>
                              </m:sSub>
                            </m:den>
                          </m:f>
                          <m:r>
                            <a:rPr lang="fr-FR" sz="2000">
                              <a:latin typeface="Cambria Math" panose="02040503050406030204" pitchFamily="18" charset="0"/>
                            </a:rPr>
                            <m:t>+</m:t>
                          </m:r>
                          <m:f>
                            <m:fPr>
                              <m:ctrlPr>
                                <a:rPr lang="fr-FR" sz="2000" i="1">
                                  <a:latin typeface="Cambria Math" panose="02040503050406030204" pitchFamily="18" charset="0"/>
                                </a:rPr>
                              </m:ctrlPr>
                            </m:fPr>
                            <m:num>
                              <m:r>
                                <a:rPr lang="fr-FR" sz="2000">
                                  <a:latin typeface="Cambria Math" panose="02040503050406030204" pitchFamily="18" charset="0"/>
                                </a:rPr>
                                <m:t>1</m:t>
                              </m:r>
                            </m:num>
                            <m:den>
                              <m:sSub>
                                <m:sSubPr>
                                  <m:ctrlPr>
                                    <a:rPr lang="fr-FR" sz="2000" i="1">
                                      <a:latin typeface="Cambria Math" panose="02040503050406030204" pitchFamily="18" charset="0"/>
                                    </a:rPr>
                                  </m:ctrlPr>
                                </m:sSubPr>
                                <m:e>
                                  <m:r>
                                    <a:rPr lang="fr-FR" sz="2000" i="1">
                                      <a:latin typeface="Cambria Math" panose="02040503050406030204" pitchFamily="18" charset="0"/>
                                    </a:rPr>
                                    <m:t>h</m:t>
                                  </m:r>
                                </m:e>
                                <m:sub>
                                  <m:d>
                                    <m:dPr>
                                      <m:begChr m:val=""/>
                                      <m:ctrlPr>
                                        <a:rPr lang="fr-FR" sz="2000" i="1">
                                          <a:latin typeface="Cambria Math" panose="02040503050406030204" pitchFamily="18" charset="0"/>
                                        </a:rPr>
                                      </m:ctrlPr>
                                    </m:dPr>
                                    <m:e>
                                      <m:r>
                                        <a:rPr lang="fr-FR" sz="2000" i="1">
                                          <a:latin typeface="Cambria Math" panose="02040503050406030204" pitchFamily="18" charset="0"/>
                                        </a:rPr>
                                        <m:t>𝑘𝑎𝑝</m:t>
                                      </m:r>
                                      <m:r>
                                        <a:rPr lang="fr-FR" sz="200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𝑝</m:t>
                                          </m:r>
                                        </m:sub>
                                      </m:sSub>
                                    </m:e>
                                  </m:d>
                                </m:sub>
                              </m:sSub>
                            </m:den>
                          </m:f>
                        </m:e>
                      </m:d>
                    </m:oMath>
                  </m:oMathPara>
                </a14:m>
                <a:endParaRPr lang="fr-FR" sz="2000" dirty="0"/>
              </a:p>
            </p:txBody>
          </p:sp>
        </mc:Choice>
        <mc:Fallback xmlns="">
          <p:sp>
            <p:nvSpPr>
              <p:cNvPr id="18" name="Rectangle 17"/>
              <p:cNvSpPr>
                <a:spLocks noRot="1" noChangeAspect="1" noMove="1" noResize="1" noEditPoints="1" noAdjustHandles="1" noChangeArrowheads="1" noChangeShapeType="1" noTextEdit="1"/>
              </p:cNvSpPr>
              <p:nvPr/>
            </p:nvSpPr>
            <p:spPr>
              <a:xfrm>
                <a:off x="3137533" y="1550604"/>
                <a:ext cx="5919572" cy="1118511"/>
              </a:xfrm>
              <a:prstGeom prst="rect">
                <a:avLst/>
              </a:prstGeom>
              <a:blipFill rotWithShape="0">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9092873" y="386037"/>
                <a:ext cx="1041247" cy="718658"/>
              </a:xfrm>
              <a:prstGeom prst="rect">
                <a:avLst/>
              </a:prstGeom>
            </p:spPr>
            <p:txBody>
              <a:bodyPr wrap="none">
                <a:spAutoFit/>
              </a:bodyPr>
              <a:lstStyle/>
              <a:p>
                <a14:m>
                  <m:oMath xmlns:m="http://schemas.openxmlformats.org/officeDocument/2006/math">
                    <m:r>
                      <a:rPr lang="en-GB" sz="2000" i="1">
                        <a:solidFill>
                          <a:srgbClr val="7030A0"/>
                        </a:solidFill>
                        <a:latin typeface="Cambria Math" panose="02040503050406030204" pitchFamily="18" charset="0"/>
                        <a:ea typeface="Cambria Math" panose="02040503050406030204" pitchFamily="18" charset="0"/>
                      </a:rPr>
                      <m:t>𝐿</m:t>
                    </m:r>
                    <m:r>
                      <a:rPr lang="en-GB" sz="2000" i="1">
                        <a:solidFill>
                          <a:srgbClr val="7030A0"/>
                        </a:solidFill>
                        <a:latin typeface="Cambria Math" panose="02040503050406030204" pitchFamily="18" charset="0"/>
                        <a:ea typeface="Cambria Math" panose="02040503050406030204" pitchFamily="18" charset="0"/>
                      </a:rPr>
                      <m:t>=</m:t>
                    </m:r>
                    <m:rad>
                      <m:radPr>
                        <m:degHide m:val="on"/>
                        <m:ctrlPr>
                          <a:rPr lang="fr-FR" sz="2000" i="1">
                            <a:solidFill>
                              <a:srgbClr val="7030A0"/>
                            </a:solidFill>
                            <a:latin typeface="Cambria Math" panose="02040503050406030204" pitchFamily="18" charset="0"/>
                            <a:ea typeface="Cambria Math" panose="02040503050406030204" pitchFamily="18" charset="0"/>
                          </a:rPr>
                        </m:ctrlPr>
                      </m:radPr>
                      <m:deg/>
                      <m:e>
                        <m:f>
                          <m:fPr>
                            <m:ctrlPr>
                              <a:rPr lang="fr-FR" sz="2000" i="1">
                                <a:solidFill>
                                  <a:srgbClr val="7030A0"/>
                                </a:solidFill>
                                <a:latin typeface="Cambria Math" panose="02040503050406030204" pitchFamily="18" charset="0"/>
                                <a:ea typeface="Cambria Math" panose="02040503050406030204" pitchFamily="18" charset="0"/>
                              </a:rPr>
                            </m:ctrlPr>
                          </m:fPr>
                          <m:num>
                            <m:r>
                              <a:rPr lang="fr-FR" sz="2000" i="1">
                                <a:solidFill>
                                  <a:srgbClr val="7030A0"/>
                                </a:solidFill>
                                <a:latin typeface="Cambria Math" panose="02040503050406030204" pitchFamily="18" charset="0"/>
                                <a:ea typeface="Cambria Math" panose="02040503050406030204" pitchFamily="18" charset="0"/>
                              </a:rPr>
                              <m:t>𝐵</m:t>
                            </m:r>
                          </m:num>
                          <m:den>
                            <m:r>
                              <a:rPr lang="fr-FR" sz="2000" i="1">
                                <a:solidFill>
                                  <a:srgbClr val="7030A0"/>
                                </a:solidFill>
                                <a:latin typeface="Cambria Math" panose="02040503050406030204" pitchFamily="18" charset="0"/>
                                <a:ea typeface="Cambria Math" panose="02040503050406030204" pitchFamily="18" charset="0"/>
                              </a:rPr>
                              <m:t>𝐴</m:t>
                            </m:r>
                          </m:den>
                        </m:f>
                      </m:e>
                    </m:rad>
                  </m:oMath>
                </a14:m>
                <a:r>
                  <a:rPr lang="en-GB" sz="2000" dirty="0">
                    <a:solidFill>
                      <a:srgbClr val="7030A0"/>
                    </a:solidFill>
                    <a:latin typeface="Cambria Math" panose="02040503050406030204" pitchFamily="18" charset="0"/>
                    <a:ea typeface="Cambria Math" panose="02040503050406030204" pitchFamily="18" charset="0"/>
                  </a:rPr>
                  <a:t> </a:t>
                </a:r>
                <a:endParaRPr lang="en-US" sz="2000" dirty="0">
                  <a:solidFill>
                    <a:srgbClr val="7030A0"/>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9092873" y="386037"/>
                <a:ext cx="1041247" cy="718658"/>
              </a:xfrm>
              <a:prstGeom prst="rect">
                <a:avLst/>
              </a:prstGeom>
              <a:blipFill rotWithShape="0">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48438" y="957186"/>
                <a:ext cx="1887312" cy="436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000" i="1">
                          <a:solidFill>
                            <a:srgbClr val="7030A0"/>
                          </a:solidFill>
                          <a:latin typeface="Cambria Math" panose="02040503050406030204" pitchFamily="18" charset="0"/>
                        </a:rPr>
                        <m:t>∆</m:t>
                      </m:r>
                      <m:r>
                        <a:rPr lang="en-GB" sz="2000" i="1">
                          <a:solidFill>
                            <a:srgbClr val="7030A0"/>
                          </a:solidFill>
                          <a:latin typeface="Cambria Math" panose="02040503050406030204" pitchFamily="18" charset="0"/>
                        </a:rPr>
                        <m:t>𝑇𝑡𝑜𝑡</m:t>
                      </m:r>
                      <m:r>
                        <a:rPr lang="en-GB" sz="2000" i="1">
                          <a:solidFill>
                            <a:srgbClr val="7030A0"/>
                          </a:solidFill>
                          <a:latin typeface="Cambria Math" panose="02040503050406030204" pitchFamily="18" charset="0"/>
                        </a:rPr>
                        <m:t>=2</m:t>
                      </m:r>
                      <m:rad>
                        <m:radPr>
                          <m:degHide m:val="on"/>
                          <m:ctrlPr>
                            <a:rPr lang="fr-FR" sz="2000" i="1">
                              <a:solidFill>
                                <a:srgbClr val="7030A0"/>
                              </a:solidFill>
                              <a:latin typeface="Cambria Math" panose="02040503050406030204" pitchFamily="18" charset="0"/>
                            </a:rPr>
                          </m:ctrlPr>
                        </m:radPr>
                        <m:deg/>
                        <m:e>
                          <m:r>
                            <a:rPr lang="fr-FR" sz="2000" i="1">
                              <a:solidFill>
                                <a:srgbClr val="7030A0"/>
                              </a:solidFill>
                              <a:latin typeface="Cambria Math" panose="02040503050406030204" pitchFamily="18" charset="0"/>
                            </a:rPr>
                            <m:t>𝐴𝐵</m:t>
                          </m:r>
                        </m:e>
                      </m:rad>
                    </m:oMath>
                  </m:oMathPara>
                </a14:m>
                <a:endParaRPr lang="fr-FR" sz="2000" dirty="0"/>
              </a:p>
            </p:txBody>
          </p:sp>
        </mc:Choice>
        <mc:Fallback xmlns="">
          <p:sp>
            <p:nvSpPr>
              <p:cNvPr id="20" name="Rectangle 19"/>
              <p:cNvSpPr>
                <a:spLocks noRot="1" noChangeAspect="1" noMove="1" noResize="1" noEditPoints="1" noAdjustHandles="1" noChangeArrowheads="1" noChangeShapeType="1" noTextEdit="1"/>
              </p:cNvSpPr>
              <p:nvPr/>
            </p:nvSpPr>
            <p:spPr>
              <a:xfrm>
                <a:off x="3348438" y="957186"/>
                <a:ext cx="1887312" cy="436402"/>
              </a:xfrm>
              <a:prstGeom prst="rect">
                <a:avLst/>
              </a:prstGeom>
              <a:blipFill rotWithShape="0">
                <a:blip r:embed="rId6"/>
                <a:stretch>
                  <a:fillRect/>
                </a:stretch>
              </a:blipFill>
            </p:spPr>
            <p:txBody>
              <a:bodyPr/>
              <a:lstStyle/>
              <a:p>
                <a:r>
                  <a:rPr lang="fr-FR">
                    <a:noFill/>
                  </a:rPr>
                  <a:t> </a:t>
                </a:r>
              </a:p>
            </p:txBody>
          </p:sp>
        </mc:Fallback>
      </mc:AlternateContent>
      <p:sp>
        <p:nvSpPr>
          <p:cNvPr id="21" name="ZoneTexte 20"/>
          <p:cNvSpPr txBox="1"/>
          <p:nvPr/>
        </p:nvSpPr>
        <p:spPr>
          <a:xfrm>
            <a:off x="5539777" y="963000"/>
            <a:ext cx="97781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with</a:t>
            </a:r>
          </a:p>
        </p:txBody>
      </p:sp>
      <p:sp>
        <p:nvSpPr>
          <p:cNvPr id="22" name="ZoneTexte 21"/>
          <p:cNvSpPr txBox="1"/>
          <p:nvPr/>
        </p:nvSpPr>
        <p:spPr>
          <a:xfrm>
            <a:off x="8920205" y="1687956"/>
            <a:ext cx="165618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gives :</a:t>
            </a:r>
          </a:p>
        </p:txBody>
      </p:sp>
      <mc:AlternateContent xmlns:mc="http://schemas.openxmlformats.org/markup-compatibility/2006" xmlns:a14="http://schemas.microsoft.com/office/drawing/2010/main">
        <mc:Choice Requires="a14">
          <p:sp>
            <p:nvSpPr>
              <p:cNvPr id="23" name="Rectangle 22"/>
              <p:cNvSpPr/>
              <p:nvPr/>
            </p:nvSpPr>
            <p:spPr>
              <a:xfrm>
                <a:off x="1215083" y="2724722"/>
                <a:ext cx="1141210" cy="400110"/>
              </a:xfrm>
              <a:prstGeom prst="rect">
                <a:avLst/>
              </a:prstGeom>
            </p:spPr>
            <p:txBody>
              <a:bodyPr wrap="none">
                <a:spAutoFit/>
              </a:bodyPr>
              <a:lstStyle/>
              <a:p>
                <a14:m>
                  <m:oMath xmlns:m="http://schemas.openxmlformats.org/officeDocument/2006/math">
                    <m:r>
                      <a:rPr lang="en-GB" sz="2000" i="1">
                        <a:solidFill>
                          <a:srgbClr val="7030A0"/>
                        </a:solidFill>
                        <a:latin typeface="Cambria Math" panose="02040503050406030204" pitchFamily="18" charset="0"/>
                        <a:ea typeface="Cambria Math" panose="02040503050406030204" pitchFamily="18" charset="0"/>
                      </a:rPr>
                      <m:t>𝐿</m:t>
                    </m:r>
                    <m:r>
                      <a:rPr lang="en-GB" sz="2000" i="1">
                        <a:solidFill>
                          <a:srgbClr val="7030A0"/>
                        </a:solidFill>
                        <a:latin typeface="Cambria Math" panose="02040503050406030204" pitchFamily="18" charset="0"/>
                        <a:ea typeface="Cambria Math" panose="02040503050406030204" pitchFamily="18" charset="0"/>
                      </a:rPr>
                      <m:t>=</m:t>
                    </m:r>
                  </m:oMath>
                </a14:m>
                <a:r>
                  <a:rPr lang="en-US" sz="2000" dirty="0">
                    <a:solidFill>
                      <a:srgbClr val="7030A0"/>
                    </a:solidFill>
                    <a:latin typeface="Cambria Math" panose="02040503050406030204" pitchFamily="18" charset="0"/>
                    <a:ea typeface="Cambria Math" panose="02040503050406030204" pitchFamily="18" charset="0"/>
                    <a:cs typeface="Times New Roman" panose="02020603050405020304" pitchFamily="18" charset="0"/>
                  </a:rPr>
                  <a:t>1.2m</a:t>
                </a:r>
              </a:p>
            </p:txBody>
          </p:sp>
        </mc:Choice>
        <mc:Fallback xmlns="">
          <p:sp>
            <p:nvSpPr>
              <p:cNvPr id="23" name="Rectangle 22"/>
              <p:cNvSpPr>
                <a:spLocks noRot="1" noChangeAspect="1" noMove="1" noResize="1" noEditPoints="1" noAdjustHandles="1" noChangeArrowheads="1" noChangeShapeType="1" noTextEdit="1"/>
              </p:cNvSpPr>
              <p:nvPr/>
            </p:nvSpPr>
            <p:spPr>
              <a:xfrm>
                <a:off x="1215083" y="2724722"/>
                <a:ext cx="1141210" cy="400110"/>
              </a:xfrm>
              <a:prstGeom prst="rect">
                <a:avLst/>
              </a:prstGeom>
              <a:blipFill rotWithShape="0">
                <a:blip r:embed="rId7"/>
                <a:stretch>
                  <a:fillRect t="-9091" r="-4787" b="-25758"/>
                </a:stretch>
              </a:blipFill>
            </p:spPr>
            <p:txBody>
              <a:bodyPr/>
              <a:lstStyle/>
              <a:p>
                <a:r>
                  <a:rPr lang="fr-FR">
                    <a:noFill/>
                  </a:rPr>
                  <a:t> </a:t>
                </a:r>
              </a:p>
            </p:txBody>
          </p:sp>
        </mc:Fallback>
      </mc:AlternateContent>
      <p:sp>
        <p:nvSpPr>
          <p:cNvPr id="24" name="ZoneTexte 23"/>
          <p:cNvSpPr txBox="1"/>
          <p:nvPr/>
        </p:nvSpPr>
        <p:spPr>
          <a:xfrm>
            <a:off x="2542290" y="2720454"/>
            <a:ext cx="74539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and</a:t>
            </a:r>
          </a:p>
        </p:txBody>
      </p:sp>
      <mc:AlternateContent xmlns:mc="http://schemas.openxmlformats.org/markup-compatibility/2006" xmlns:a14="http://schemas.microsoft.com/office/drawing/2010/main">
        <mc:Choice Requires="a14">
          <p:sp>
            <p:nvSpPr>
              <p:cNvPr id="25" name="Rectangle 24"/>
              <p:cNvSpPr/>
              <p:nvPr/>
            </p:nvSpPr>
            <p:spPr>
              <a:xfrm>
                <a:off x="3137533" y="2708920"/>
                <a:ext cx="192655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000" i="1">
                          <a:solidFill>
                            <a:srgbClr val="7030A0"/>
                          </a:solidFill>
                          <a:latin typeface="Cambria Math" panose="02040503050406030204" pitchFamily="18" charset="0"/>
                        </a:rPr>
                        <m:t>∆</m:t>
                      </m:r>
                      <m:r>
                        <a:rPr lang="en-GB" sz="2000" i="1">
                          <a:solidFill>
                            <a:srgbClr val="7030A0"/>
                          </a:solidFill>
                          <a:latin typeface="Cambria Math" panose="02040503050406030204" pitchFamily="18" charset="0"/>
                        </a:rPr>
                        <m:t>𝑇𝑡𝑜𝑡</m:t>
                      </m:r>
                      <m:r>
                        <a:rPr lang="en-GB" sz="2000" i="1">
                          <a:solidFill>
                            <a:srgbClr val="7030A0"/>
                          </a:solidFill>
                          <a:latin typeface="Cambria Math" panose="02040503050406030204" pitchFamily="18" charset="0"/>
                        </a:rPr>
                        <m:t>=13</m:t>
                      </m:r>
                      <m:r>
                        <a:rPr lang="fr-FR" sz="2000" i="1">
                          <a:solidFill>
                            <a:srgbClr val="7030A0"/>
                          </a:solidFill>
                          <a:latin typeface="Cambria Math" panose="02040503050406030204" pitchFamily="18" charset="0"/>
                        </a:rPr>
                        <m:t>𝑚𝐾</m:t>
                      </m:r>
                    </m:oMath>
                  </m:oMathPara>
                </a14:m>
                <a:endParaRPr lang="fr-FR" sz="2000" dirty="0"/>
              </a:p>
            </p:txBody>
          </p:sp>
        </mc:Choice>
        <mc:Fallback xmlns="">
          <p:sp>
            <p:nvSpPr>
              <p:cNvPr id="25" name="Rectangle 24"/>
              <p:cNvSpPr>
                <a:spLocks noRot="1" noChangeAspect="1" noMove="1" noResize="1" noEditPoints="1" noAdjustHandles="1" noChangeArrowheads="1" noChangeShapeType="1" noTextEdit="1"/>
              </p:cNvSpPr>
              <p:nvPr/>
            </p:nvSpPr>
            <p:spPr>
              <a:xfrm>
                <a:off x="3137533" y="2708920"/>
                <a:ext cx="1926553" cy="400110"/>
              </a:xfrm>
              <a:prstGeom prst="rect">
                <a:avLst/>
              </a:prstGeom>
              <a:blipFill rotWithShape="0">
                <a:blip r:embed="rId8"/>
                <a:stretch>
                  <a:fillRect/>
                </a:stretch>
              </a:blipFill>
            </p:spPr>
            <p:txBody>
              <a:bodyPr/>
              <a:lstStyle/>
              <a:p>
                <a:r>
                  <a:rPr lang="fr-FR">
                    <a:noFill/>
                  </a:rPr>
                  <a:t> </a:t>
                </a:r>
              </a:p>
            </p:txBody>
          </p:sp>
        </mc:Fallback>
      </mc:AlternateContent>
      <p:sp>
        <p:nvSpPr>
          <p:cNvPr id="26" name="ZoneTexte 25"/>
          <p:cNvSpPr txBox="1"/>
          <p:nvPr/>
        </p:nvSpPr>
        <p:spPr>
          <a:xfrm>
            <a:off x="1143341" y="3356992"/>
            <a:ext cx="943304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objective was a maximal </a:t>
            </a:r>
            <a:r>
              <a:rPr lang="en-US" sz="2000" dirty="0" err="1">
                <a:latin typeface="Symbol" panose="05050102010706020507" pitchFamily="18" charset="2"/>
                <a:cs typeface="Times New Roman" panose="02020603050405020304" pitchFamily="18" charset="0"/>
              </a:rPr>
              <a:t>D</a:t>
            </a:r>
            <a:r>
              <a:rPr lang="en-US" sz="2000" dirty="0" err="1">
                <a:latin typeface="Times New Roman" panose="02020603050405020304" pitchFamily="18" charset="0"/>
                <a:cs typeface="Times New Roman" panose="02020603050405020304" pitchFamily="18" charset="0"/>
              </a:rPr>
              <a:t>Ttot</a:t>
            </a:r>
            <a:r>
              <a:rPr lang="en-US" sz="2000" dirty="0">
                <a:latin typeface="Times New Roman" panose="02020603050405020304" pitchFamily="18" charset="0"/>
                <a:cs typeface="Times New Roman" panose="02020603050405020304" pitchFamily="18" charset="0"/>
              </a:rPr>
              <a:t> =44mK so there is a lot of margin. It will be used to : </a:t>
            </a:r>
          </a:p>
        </p:txBody>
      </p:sp>
      <p:sp>
        <p:nvSpPr>
          <p:cNvPr id="27" name="ZoneTexte 26"/>
          <p:cNvSpPr txBox="1"/>
          <p:nvPr/>
        </p:nvSpPr>
        <p:spPr>
          <a:xfrm>
            <a:off x="1174637" y="3837283"/>
            <a:ext cx="9489179"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 To decrease down to </a:t>
            </a:r>
            <a:r>
              <a:rPr lang="en-US" sz="2000" dirty="0" smtClean="0">
                <a:latin typeface="Times New Roman" panose="02020603050405020304" pitchFamily="18" charset="0"/>
                <a:cs typeface="Times New Roman" panose="02020603050405020304" pitchFamily="18" charset="0"/>
              </a:rPr>
              <a:t>104 </a:t>
            </a:r>
            <a:r>
              <a:rPr lang="en-US" sz="2000" dirty="0">
                <a:latin typeface="Times New Roman" panose="02020603050405020304" pitchFamily="18" charset="0"/>
                <a:cs typeface="Times New Roman" panose="02020603050405020304" pitchFamily="18" charset="0"/>
              </a:rPr>
              <a:t>the number of pipes to take into account the presence of the inner diameter wall of the two connecting holes</a:t>
            </a:r>
          </a:p>
        </p:txBody>
      </p:sp>
      <p:sp>
        <p:nvSpPr>
          <p:cNvPr id="28" name="ZoneTexte 27"/>
          <p:cNvSpPr txBox="1"/>
          <p:nvPr/>
        </p:nvSpPr>
        <p:spPr>
          <a:xfrm>
            <a:off x="1174637" y="4587021"/>
            <a:ext cx="10678103"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 To decrease down to 0.5m the pipe length </a:t>
            </a:r>
            <a:r>
              <a:rPr lang="en-US" sz="2000" i="1" dirty="0">
                <a:latin typeface="Times New Roman" panose="02020603050405020304" pitchFamily="18" charset="0"/>
                <a:cs typeface="Times New Roman" panose="02020603050405020304" pitchFamily="18" charset="0"/>
              </a:rPr>
              <a:t>L</a:t>
            </a:r>
            <a:r>
              <a:rPr lang="en-US" sz="2000" dirty="0">
                <a:latin typeface="Times New Roman" panose="02020603050405020304" pitchFamily="18" charset="0"/>
                <a:cs typeface="Times New Roman" panose="02020603050405020304" pitchFamily="18" charset="0"/>
              </a:rPr>
              <a:t> so the heat exchanger fits in the magnet </a:t>
            </a:r>
            <a:r>
              <a:rPr lang="en-US" sz="2000" dirty="0" smtClean="0">
                <a:latin typeface="Times New Roman" panose="02020603050405020304" pitchFamily="18" charset="0"/>
                <a:cs typeface="Times New Roman" panose="02020603050405020304" pitchFamily="18" charset="0"/>
              </a:rPr>
              <a:t>cryostat</a:t>
            </a:r>
            <a:endParaRPr lang="en-US" sz="2000" dirty="0">
              <a:latin typeface="Times New Roman" panose="02020603050405020304" pitchFamily="18" charset="0"/>
              <a:cs typeface="Times New Roman" panose="02020603050405020304" pitchFamily="18" charset="0"/>
            </a:endParaRPr>
          </a:p>
        </p:txBody>
      </p:sp>
      <p:sp>
        <p:nvSpPr>
          <p:cNvPr id="29" name="ZoneTexte 28"/>
          <p:cNvSpPr txBox="1"/>
          <p:nvPr/>
        </p:nvSpPr>
        <p:spPr>
          <a:xfrm>
            <a:off x="1195105" y="5026028"/>
            <a:ext cx="10341345"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will results in a transversal </a:t>
            </a:r>
            <a:r>
              <a:rPr lang="en-US" sz="2000" dirty="0" smtClean="0">
                <a:latin typeface="Symbol" panose="05050102010706020507" pitchFamily="18" charset="2"/>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T2 </a:t>
            </a:r>
            <a:r>
              <a:rPr lang="en-US" sz="2000" dirty="0">
                <a:latin typeface="Times New Roman" panose="02020603050405020304" pitchFamily="18" charset="0"/>
                <a:cs typeface="Times New Roman" panose="02020603050405020304" pitchFamily="18" charset="0"/>
              </a:rPr>
              <a:t>=20mK and a longitudinal </a:t>
            </a:r>
            <a:r>
              <a:rPr lang="en-US" sz="2000" dirty="0" smtClean="0">
                <a:latin typeface="Symbol" panose="05050102010706020507" pitchFamily="18" charset="2"/>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T3=5mK</a:t>
            </a:r>
            <a:r>
              <a:rPr lang="en-US" sz="2000" dirty="0">
                <a:latin typeface="Times New Roman" panose="02020603050405020304" pitchFamily="18" charset="0"/>
                <a:cs typeface="Times New Roman" panose="02020603050405020304" pitchFamily="18" charset="0"/>
              </a:rPr>
              <a:t>, this latter one being very small, it avoid to need a high level to keep </a:t>
            </a:r>
            <a:r>
              <a:rPr lang="en-US" sz="2000" dirty="0" err="1">
                <a:latin typeface="Times New Roman" panose="02020603050405020304" pitchFamily="18" charset="0"/>
                <a:cs typeface="Times New Roman" panose="02020603050405020304" pitchFamily="18" charset="0"/>
              </a:rPr>
              <a:t>subcooling</a:t>
            </a:r>
            <a:r>
              <a:rPr lang="en-US" sz="2000" dirty="0">
                <a:latin typeface="Times New Roman" panose="02020603050405020304" pitchFamily="18" charset="0"/>
                <a:cs typeface="Times New Roman" panose="02020603050405020304" pitchFamily="18" charset="0"/>
              </a:rPr>
              <a:t> (only a few cm is enough). This validates the former assumption of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T4 negligible (&lt;1mK)  </a:t>
            </a:r>
          </a:p>
        </p:txBody>
      </p:sp>
      <p:sp>
        <p:nvSpPr>
          <p:cNvPr id="30" name="ZoneTexte 29"/>
          <p:cNvSpPr txBox="1"/>
          <p:nvPr/>
        </p:nvSpPr>
        <p:spPr>
          <a:xfrm>
            <a:off x="5132071" y="2708920"/>
            <a:ext cx="354150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Using </a:t>
            </a:r>
            <a:r>
              <a:rPr lang="en-US" sz="2000" dirty="0" err="1">
                <a:latin typeface="Times New Roman" panose="02020603050405020304" pitchFamily="18" charset="0"/>
                <a:cs typeface="Times New Roman" panose="02020603050405020304" pitchFamily="18" charset="0"/>
              </a:rPr>
              <a:t>hkap</a:t>
            </a:r>
            <a:r>
              <a:rPr lang="en-US" sz="2000" dirty="0">
                <a:latin typeface="Times New Roman" panose="02020603050405020304" pitchFamily="18" charset="0"/>
                <a:cs typeface="Times New Roman" panose="02020603050405020304" pitchFamily="18" charset="0"/>
              </a:rPr>
              <a:t>=600T</a:t>
            </a:r>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and k=6T</a:t>
            </a:r>
          </a:p>
        </p:txBody>
      </p:sp>
      <p:sp>
        <p:nvSpPr>
          <p:cNvPr id="3" name="Rectangle 2"/>
          <p:cNvSpPr/>
          <p:nvPr/>
        </p:nvSpPr>
        <p:spPr>
          <a:xfrm>
            <a:off x="1107523" y="1007004"/>
            <a:ext cx="2249334"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And the overall  </a:t>
            </a:r>
            <a:r>
              <a:rPr lang="en-US" sz="2000" dirty="0" smtClean="0">
                <a:latin typeface="Symbol" panose="05050102010706020507" pitchFamily="18" charset="2"/>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T</a:t>
            </a:r>
            <a:endParaRPr lang="fr-FR" sz="2000" dirty="0"/>
          </a:p>
        </p:txBody>
      </p:sp>
    </p:spTree>
    <p:extLst>
      <p:ext uri="{BB962C8B-B14F-4D97-AF65-F5344CB8AC3E}">
        <p14:creationId xmlns:p14="http://schemas.microsoft.com/office/powerpoint/2010/main" val="7038911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ZoneTexte 1"/>
          <p:cNvSpPr txBox="1"/>
          <p:nvPr/>
        </p:nvSpPr>
        <p:spPr>
          <a:xfrm>
            <a:off x="5231904" y="112512"/>
            <a:ext cx="194421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Conclusion</a:t>
            </a:r>
          </a:p>
        </p:txBody>
      </p:sp>
      <p:sp>
        <p:nvSpPr>
          <p:cNvPr id="4" name="ZoneTexte 3"/>
          <p:cNvSpPr txBox="1"/>
          <p:nvPr/>
        </p:nvSpPr>
        <p:spPr>
          <a:xfrm>
            <a:off x="803412" y="664099"/>
            <a:ext cx="10873208"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procedure to design step by step a </a:t>
            </a:r>
            <a:r>
              <a:rPr lang="en-US" sz="2000" dirty="0" err="1">
                <a:latin typeface="Times New Roman" panose="02020603050405020304" pitchFamily="18" charset="0"/>
                <a:cs typeface="Times New Roman" panose="02020603050405020304" pitchFamily="18" charset="0"/>
              </a:rPr>
              <a:t>HeII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HeII</a:t>
            </a:r>
            <a:r>
              <a:rPr lang="en-US" sz="2000" dirty="0">
                <a:latin typeface="Times New Roman" panose="02020603050405020304" pitchFamily="18" charset="0"/>
                <a:cs typeface="Times New Roman" panose="02020603050405020304" pitchFamily="18" charset="0"/>
              </a:rPr>
              <a:t> heat exchanger has been described and applied to the future D2 HL-LHC </a:t>
            </a:r>
            <a:r>
              <a:rPr lang="en-US" sz="2000" dirty="0" smtClean="0">
                <a:latin typeface="Times New Roman" panose="02020603050405020304" pitchFamily="18" charset="0"/>
                <a:cs typeface="Times New Roman" panose="02020603050405020304" pitchFamily="18" charset="0"/>
              </a:rPr>
              <a:t>dipole at CERN.</a:t>
            </a:r>
            <a:endParaRPr lang="en-US" sz="20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803412" y="1456417"/>
            <a:ext cx="1094521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prototype of this heat exchanger is under construction and will be tested at CEA/SBT during 2019</a:t>
            </a:r>
          </a:p>
        </p:txBody>
      </p:sp>
      <p:pic>
        <p:nvPicPr>
          <p:cNvPr id="7" name="Image 6"/>
          <p:cNvPicPr/>
          <p:nvPr/>
        </p:nvPicPr>
        <p:blipFill rotWithShape="1">
          <a:blip r:embed="rId3" cstate="print">
            <a:extLst>
              <a:ext uri="{28A0092B-C50C-407E-A947-70E740481C1C}">
                <a14:useLocalDpi xmlns:a14="http://schemas.microsoft.com/office/drawing/2010/main" val="0"/>
              </a:ext>
            </a:extLst>
          </a:blip>
          <a:srcRect t="-1483" b="-3392"/>
          <a:stretch/>
        </p:blipFill>
        <p:spPr bwMode="auto">
          <a:xfrm>
            <a:off x="2338369" y="2132857"/>
            <a:ext cx="7344816" cy="3652171"/>
          </a:xfrm>
          <a:prstGeom prst="rect">
            <a:avLst/>
          </a:prstGeom>
          <a:ln>
            <a:noFill/>
          </a:ln>
          <a:extLst>
            <a:ext uri="{53640926-AAD7-44D8-BBD7-CCE9431645EC}">
              <a14:shadowObscured xmlns:a14="http://schemas.microsoft.com/office/drawing/2010/main"/>
            </a:ext>
          </a:extLst>
        </p:spPr>
      </p:pic>
      <p:sp>
        <p:nvSpPr>
          <p:cNvPr id="8" name="ZoneTexte 7"/>
          <p:cNvSpPr txBox="1"/>
          <p:nvPr/>
        </p:nvSpPr>
        <p:spPr>
          <a:xfrm>
            <a:off x="3647728" y="5661248"/>
            <a:ext cx="36004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Thank you for your attention !</a:t>
            </a:r>
          </a:p>
        </p:txBody>
      </p:sp>
    </p:spTree>
    <p:extLst>
      <p:ext uri="{BB962C8B-B14F-4D97-AF65-F5344CB8AC3E}">
        <p14:creationId xmlns:p14="http://schemas.microsoft.com/office/powerpoint/2010/main" val="20444389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ZoneTexte 1"/>
          <p:cNvSpPr txBox="1"/>
          <p:nvPr/>
        </p:nvSpPr>
        <p:spPr>
          <a:xfrm>
            <a:off x="4151784" y="1124744"/>
            <a:ext cx="3974044" cy="42165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Contents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 Introduction - context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HeII</a:t>
            </a:r>
            <a:r>
              <a:rPr lang="en-US" sz="2000" dirty="0">
                <a:latin typeface="Times New Roman" panose="02020603050405020304" pitchFamily="18" charset="0"/>
                <a:cs typeface="Times New Roman" panose="02020603050405020304" pitchFamily="18" charset="0"/>
              </a:rPr>
              <a:t> heat transport and transfer</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3- Heat exchanger design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4- D2 Heat exchanger selection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4- Conclusion</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8378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6"/>
          <p:cNvSpPr>
            <a:spLocks noGrp="1"/>
          </p:cNvSpPr>
          <p:nvPr>
            <p:ph type="title"/>
          </p:nvPr>
        </p:nvSpPr>
        <p:spPr>
          <a:xfrm>
            <a:off x="2209800" y="44624"/>
            <a:ext cx="7772400" cy="1143000"/>
          </a:xfrm>
        </p:spPr>
        <p:txBody>
          <a:bodyPr/>
          <a:lstStyle/>
          <a:p>
            <a:r>
              <a:rPr lang="en-US" altLang="fr-FR" smtClean="0"/>
              <a:t>Example for 5R</a:t>
            </a:r>
          </a:p>
        </p:txBody>
      </p:sp>
      <p:pic>
        <p:nvPicPr>
          <p:cNvPr id="19458" name="Picture 1" descr="p5_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44624"/>
            <a:ext cx="91440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p:cNvSpPr txBox="1">
            <a:spLocks noChangeArrowheads="1"/>
          </p:cNvSpPr>
          <p:nvPr/>
        </p:nvSpPr>
        <p:spPr bwMode="auto">
          <a:xfrm>
            <a:off x="2351088" y="3717033"/>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400" dirty="0">
                <a:solidFill>
                  <a:srgbClr val="800080"/>
                </a:solidFill>
              </a:rPr>
              <a:t>Q6</a:t>
            </a:r>
          </a:p>
        </p:txBody>
      </p:sp>
      <p:sp>
        <p:nvSpPr>
          <p:cNvPr id="19460" name="TextBox 7"/>
          <p:cNvSpPr txBox="1">
            <a:spLocks noChangeArrowheads="1"/>
          </p:cNvSpPr>
          <p:nvPr/>
        </p:nvSpPr>
        <p:spPr bwMode="auto">
          <a:xfrm>
            <a:off x="3503613" y="3429001"/>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400" dirty="0">
                <a:solidFill>
                  <a:srgbClr val="800080"/>
                </a:solidFill>
              </a:rPr>
              <a:t>Q5</a:t>
            </a:r>
          </a:p>
        </p:txBody>
      </p:sp>
      <p:sp>
        <p:nvSpPr>
          <p:cNvPr id="19461" name="TextBox 8"/>
          <p:cNvSpPr txBox="1">
            <a:spLocks noChangeArrowheads="1"/>
          </p:cNvSpPr>
          <p:nvPr/>
        </p:nvSpPr>
        <p:spPr bwMode="auto">
          <a:xfrm>
            <a:off x="5016500" y="3212977"/>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400" dirty="0">
                <a:solidFill>
                  <a:srgbClr val="800080"/>
                </a:solidFill>
              </a:rPr>
              <a:t>Q4</a:t>
            </a:r>
          </a:p>
        </p:txBody>
      </p:sp>
      <p:sp>
        <p:nvSpPr>
          <p:cNvPr id="19462" name="TextBox 9"/>
          <p:cNvSpPr txBox="1">
            <a:spLocks noChangeArrowheads="1"/>
          </p:cNvSpPr>
          <p:nvPr/>
        </p:nvSpPr>
        <p:spPr bwMode="auto">
          <a:xfrm>
            <a:off x="6816080" y="2841824"/>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400" dirty="0">
                <a:solidFill>
                  <a:srgbClr val="800080"/>
                </a:solidFill>
              </a:rPr>
              <a:t>D2</a:t>
            </a:r>
          </a:p>
        </p:txBody>
      </p:sp>
      <p:cxnSp>
        <p:nvCxnSpPr>
          <p:cNvPr id="12" name="Straight Connector 11"/>
          <p:cNvCxnSpPr/>
          <p:nvPr/>
        </p:nvCxnSpPr>
        <p:spPr bwMode="auto">
          <a:xfrm>
            <a:off x="1595438" y="4303887"/>
            <a:ext cx="642010" cy="529852"/>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9464" name="TextBox 12"/>
          <p:cNvSpPr txBox="1">
            <a:spLocks noChangeArrowheads="1"/>
          </p:cNvSpPr>
          <p:nvPr/>
        </p:nvSpPr>
        <p:spPr bwMode="auto">
          <a:xfrm>
            <a:off x="1398756" y="4648796"/>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800" dirty="0"/>
              <a:t>LHC</a:t>
            </a:r>
          </a:p>
        </p:txBody>
      </p:sp>
      <p:sp>
        <p:nvSpPr>
          <p:cNvPr id="19465" name="TextBox 13"/>
          <p:cNvSpPr txBox="1">
            <a:spLocks noChangeArrowheads="1"/>
          </p:cNvSpPr>
          <p:nvPr/>
        </p:nvSpPr>
        <p:spPr bwMode="auto">
          <a:xfrm>
            <a:off x="2016463" y="4396153"/>
            <a:ext cx="115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800" dirty="0"/>
              <a:t>HL-LHC</a:t>
            </a:r>
          </a:p>
        </p:txBody>
      </p:sp>
      <p:sp>
        <p:nvSpPr>
          <p:cNvPr id="19466" name="TextBox 15"/>
          <p:cNvSpPr txBox="1">
            <a:spLocks noChangeArrowheads="1"/>
          </p:cNvSpPr>
          <p:nvPr/>
        </p:nvSpPr>
        <p:spPr bwMode="auto">
          <a:xfrm>
            <a:off x="1643485" y="4800076"/>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fr-FR" sz="1800" dirty="0">
                <a:solidFill>
                  <a:srgbClr val="0000FF"/>
                </a:solidFill>
              </a:rPr>
              <a:t>limit</a:t>
            </a:r>
          </a:p>
        </p:txBody>
      </p:sp>
      <p:pic>
        <p:nvPicPr>
          <p:cNvPr id="40" name="Image 39" descr="HLU-logoN-title.png"/>
          <p:cNvPicPr>
            <a:picLocks noChangeAspect="1"/>
          </p:cNvPicPr>
          <p:nvPr/>
        </p:nvPicPr>
        <p:blipFill>
          <a:blip r:embed="rId4"/>
          <a:stretch>
            <a:fillRect/>
          </a:stretch>
        </p:blipFill>
        <p:spPr>
          <a:xfrm>
            <a:off x="409505" y="223344"/>
            <a:ext cx="2219320" cy="899596"/>
          </a:xfrm>
          <a:prstGeom prst="rect">
            <a:avLst/>
          </a:prstGeom>
        </p:spPr>
      </p:pic>
      <p:sp>
        <p:nvSpPr>
          <p:cNvPr id="41" name="ZoneTexte 40"/>
          <p:cNvSpPr txBox="1"/>
          <p:nvPr/>
        </p:nvSpPr>
        <p:spPr>
          <a:xfrm>
            <a:off x="3799018" y="4175483"/>
            <a:ext cx="424119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Criteria for a good heat exchanger :</a:t>
            </a:r>
          </a:p>
        </p:txBody>
      </p:sp>
      <p:sp>
        <p:nvSpPr>
          <p:cNvPr id="42" name="ZoneTexte 41"/>
          <p:cNvSpPr txBox="1"/>
          <p:nvPr/>
        </p:nvSpPr>
        <p:spPr>
          <a:xfrm>
            <a:off x="3133526" y="4637081"/>
            <a:ext cx="6984776"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Efficiency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release maximum heat with minimum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 </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Ability to cope with transient</a:t>
            </a:r>
          </a:p>
          <a:p>
            <a:r>
              <a:rPr lang="en-US" sz="2000" dirty="0" smtClean="0">
                <a:latin typeface="Times New Roman" panose="02020603050405020304" pitchFamily="18" charset="0"/>
                <a:cs typeface="Times New Roman" panose="02020603050405020304" pitchFamily="18" charset="0"/>
              </a:rPr>
              <a:t>@ Compactness </a:t>
            </a:r>
            <a:r>
              <a:rPr lang="en-US" sz="2000" dirty="0">
                <a:latin typeface="Times New Roman" panose="02020603050405020304" pitchFamily="18" charset="0"/>
                <a:cs typeface="Times New Roman" panose="02020603050405020304" pitchFamily="18" charset="0"/>
              </a:rPr>
              <a:t>: minimum dedicated overall volume</a:t>
            </a:r>
          </a:p>
          <a:p>
            <a:r>
              <a:rPr lang="en-US" sz="2000" dirty="0">
                <a:latin typeface="Times New Roman" panose="02020603050405020304" pitchFamily="18" charset="0"/>
                <a:cs typeface="Times New Roman" panose="02020603050405020304" pitchFamily="18" charset="0"/>
              </a:rPr>
              <a:t>@  Reliability  </a:t>
            </a:r>
          </a:p>
          <a:p>
            <a:r>
              <a:rPr lang="en-US" sz="2000" dirty="0">
                <a:latin typeface="Times New Roman" panose="02020603050405020304" pitchFamily="18" charset="0"/>
                <a:cs typeface="Times New Roman" panose="02020603050405020304" pitchFamily="18" charset="0"/>
              </a:rPr>
              <a:t>@  Cost </a:t>
            </a:r>
          </a:p>
        </p:txBody>
      </p:sp>
      <p:pic>
        <p:nvPicPr>
          <p:cNvPr id="16" name="Image 15"/>
          <p:cNvPicPr>
            <a:picLocks noChangeAspect="1"/>
          </p:cNvPicPr>
          <p:nvPr/>
        </p:nvPicPr>
        <p:blipFill rotWithShape="1">
          <a:blip r:embed="rId5"/>
          <a:srcRect t="15649" r="5644"/>
          <a:stretch/>
        </p:blipFill>
        <p:spPr>
          <a:xfrm>
            <a:off x="8298243" y="3109526"/>
            <a:ext cx="3125407" cy="1435289"/>
          </a:xfrm>
          <a:prstGeom prst="rect">
            <a:avLst/>
          </a:prstGeom>
        </p:spPr>
      </p:pic>
      <p:sp>
        <p:nvSpPr>
          <p:cNvPr id="17" name="ZoneTexte 16"/>
          <p:cNvSpPr txBox="1"/>
          <p:nvPr/>
        </p:nvSpPr>
        <p:spPr>
          <a:xfrm>
            <a:off x="4848580" y="188640"/>
            <a:ext cx="234272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HL-LHC layout</a:t>
            </a:r>
          </a:p>
        </p:txBody>
      </p:sp>
    </p:spTree>
    <p:extLst>
      <p:ext uri="{BB962C8B-B14F-4D97-AF65-F5344CB8AC3E}">
        <p14:creationId xmlns:p14="http://schemas.microsoft.com/office/powerpoint/2010/main" val="1388367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rotWithShape="1">
          <a:blip r:embed="rId3">
            <a:extLst>
              <a:ext uri="{28A0092B-C50C-407E-A947-70E740481C1C}">
                <a14:useLocalDpi xmlns:a14="http://schemas.microsoft.com/office/drawing/2010/main" val="0"/>
              </a:ext>
            </a:extLst>
          </a:blip>
          <a:srcRect r="3219"/>
          <a:stretch/>
        </p:blipFill>
        <p:spPr bwMode="auto">
          <a:xfrm>
            <a:off x="7248128" y="2204864"/>
            <a:ext cx="4824536" cy="2880320"/>
          </a:xfrm>
          <a:prstGeom prst="rect">
            <a:avLst/>
          </a:prstGeom>
          <a:noFill/>
        </p:spPr>
      </p:pic>
      <p:pic>
        <p:nvPicPr>
          <p:cNvPr id="7" name="Image 6" descr="HLU-logoN-title.png"/>
          <p:cNvPicPr>
            <a:picLocks noChangeAspect="1"/>
          </p:cNvPicPr>
          <p:nvPr/>
        </p:nvPicPr>
        <p:blipFill>
          <a:blip r:embed="rId4"/>
          <a:stretch>
            <a:fillRect/>
          </a:stretch>
        </p:blipFill>
        <p:spPr>
          <a:xfrm>
            <a:off x="8598129" y="316687"/>
            <a:ext cx="2219320" cy="899596"/>
          </a:xfrm>
          <a:prstGeom prst="rect">
            <a:avLst/>
          </a:prstGeom>
        </p:spPr>
      </p:pic>
      <p:sp>
        <p:nvSpPr>
          <p:cNvPr id="8" name="ZoneTexte 7"/>
          <p:cNvSpPr txBox="1"/>
          <p:nvPr/>
        </p:nvSpPr>
        <p:spPr>
          <a:xfrm>
            <a:off x="4439816" y="116632"/>
            <a:ext cx="3839708" cy="400110"/>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D2 layout and heat loads</a:t>
            </a:r>
          </a:p>
        </p:txBody>
      </p:sp>
      <p:pic>
        <p:nvPicPr>
          <p:cNvPr id="2" name="Image 1"/>
          <p:cNvPicPr>
            <a:picLocks noChangeAspect="1"/>
          </p:cNvPicPr>
          <p:nvPr/>
        </p:nvPicPr>
        <p:blipFill rotWithShape="1">
          <a:blip r:embed="rId5" cstate="print">
            <a:extLst>
              <a:ext uri="{28A0092B-C50C-407E-A947-70E740481C1C}">
                <a14:useLocalDpi xmlns:a14="http://schemas.microsoft.com/office/drawing/2010/main" val="0"/>
              </a:ext>
            </a:extLst>
          </a:blip>
          <a:srcRect t="11886" r="12397" b="9365"/>
          <a:stretch/>
        </p:blipFill>
        <p:spPr>
          <a:xfrm>
            <a:off x="101094" y="1268760"/>
            <a:ext cx="6570970" cy="4176464"/>
          </a:xfrm>
          <a:prstGeom prst="rect">
            <a:avLst/>
          </a:prstGeom>
        </p:spPr>
      </p:pic>
    </p:spTree>
    <p:extLst>
      <p:ext uri="{BB962C8B-B14F-4D97-AF65-F5344CB8AC3E}">
        <p14:creationId xmlns:p14="http://schemas.microsoft.com/office/powerpoint/2010/main" val="4064631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ZoneTexte 1"/>
          <p:cNvSpPr txBox="1"/>
          <p:nvPr/>
        </p:nvSpPr>
        <p:spPr>
          <a:xfrm>
            <a:off x="3359696" y="24185"/>
            <a:ext cx="669674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of a pressurized </a:t>
            </a:r>
            <a:r>
              <a:rPr lang="en-US" sz="2000" dirty="0" err="1">
                <a:latin typeface="Times New Roman" panose="02020603050405020304" pitchFamily="18" charset="0"/>
                <a:cs typeface="Times New Roman" panose="02020603050405020304" pitchFamily="18" charset="0"/>
              </a:rPr>
              <a:t>HeII</a:t>
            </a:r>
            <a:r>
              <a:rPr lang="en-US" sz="2000" dirty="0">
                <a:latin typeface="Times New Roman" panose="02020603050405020304" pitchFamily="18" charset="0"/>
                <a:cs typeface="Times New Roman" panose="02020603050405020304" pitchFamily="18" charset="0"/>
              </a:rPr>
              <a:t>/saturated He heat exchanger :</a:t>
            </a:r>
          </a:p>
        </p:txBody>
      </p:sp>
      <p:sp>
        <p:nvSpPr>
          <p:cNvPr id="4" name="ZoneTexte 3"/>
          <p:cNvSpPr txBox="1"/>
          <p:nvPr/>
        </p:nvSpPr>
        <p:spPr>
          <a:xfrm>
            <a:off x="806096" y="4180726"/>
            <a:ext cx="6730064"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Here some pipes filled with pressurized liquid are immersed in a saturated bath (a “Tore-Supra” like solution)</a:t>
            </a:r>
          </a:p>
        </p:txBody>
      </p:sp>
      <p:pic>
        <p:nvPicPr>
          <p:cNvPr id="8" name="Image 7"/>
          <p:cNvPicPr>
            <a:picLocks noChangeAspect="1"/>
          </p:cNvPicPr>
          <p:nvPr/>
        </p:nvPicPr>
        <p:blipFill>
          <a:blip r:embed="rId3"/>
          <a:stretch>
            <a:fillRect/>
          </a:stretch>
        </p:blipFill>
        <p:spPr>
          <a:xfrm>
            <a:off x="7504008" y="509017"/>
            <a:ext cx="2850356" cy="2847975"/>
          </a:xfrm>
          <a:prstGeom prst="rect">
            <a:avLst/>
          </a:prstGeom>
        </p:spPr>
      </p:pic>
      <p:pic>
        <p:nvPicPr>
          <p:cNvPr id="9" name="Image 8"/>
          <p:cNvPicPr>
            <a:picLocks noChangeAspect="1"/>
          </p:cNvPicPr>
          <p:nvPr/>
        </p:nvPicPr>
        <p:blipFill>
          <a:blip r:embed="rId4"/>
          <a:stretch>
            <a:fillRect/>
          </a:stretch>
        </p:blipFill>
        <p:spPr>
          <a:xfrm>
            <a:off x="1977744" y="589220"/>
            <a:ext cx="2140268" cy="3471863"/>
          </a:xfrm>
          <a:prstGeom prst="rect">
            <a:avLst/>
          </a:prstGeom>
        </p:spPr>
      </p:pic>
      <p:pic>
        <p:nvPicPr>
          <p:cNvPr id="10" name="Image 9"/>
          <p:cNvPicPr>
            <a:picLocks noChangeAspect="1"/>
          </p:cNvPicPr>
          <p:nvPr/>
        </p:nvPicPr>
        <p:blipFill>
          <a:blip r:embed="rId5"/>
          <a:stretch>
            <a:fillRect/>
          </a:stretch>
        </p:blipFill>
        <p:spPr>
          <a:xfrm>
            <a:off x="7954312" y="3524974"/>
            <a:ext cx="2065973" cy="2640330"/>
          </a:xfrm>
          <a:prstGeom prst="rect">
            <a:avLst/>
          </a:prstGeom>
        </p:spPr>
      </p:pic>
      <p:pic>
        <p:nvPicPr>
          <p:cNvPr id="11" name="Image 10"/>
          <p:cNvPicPr>
            <a:picLocks noChangeAspect="1"/>
          </p:cNvPicPr>
          <p:nvPr/>
        </p:nvPicPr>
        <p:blipFill>
          <a:blip r:embed="rId6"/>
          <a:stretch>
            <a:fillRect/>
          </a:stretch>
        </p:blipFill>
        <p:spPr>
          <a:xfrm>
            <a:off x="4511824" y="564907"/>
            <a:ext cx="2277428" cy="3537585"/>
          </a:xfrm>
          <a:prstGeom prst="rect">
            <a:avLst/>
          </a:prstGeom>
        </p:spPr>
      </p:pic>
      <p:sp>
        <p:nvSpPr>
          <p:cNvPr id="12" name="ZoneTexte 11"/>
          <p:cNvSpPr txBox="1"/>
          <p:nvPr/>
        </p:nvSpPr>
        <p:spPr>
          <a:xfrm>
            <a:off x="783484" y="5049336"/>
            <a:ext cx="732874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simple (and false) idea consists to believe that increasing the pipe length will systematically improve the heat exchanger efficiency </a:t>
            </a:r>
          </a:p>
        </p:txBody>
      </p:sp>
    </p:spTree>
    <p:extLst>
      <p:ext uri="{BB962C8B-B14F-4D97-AF65-F5344CB8AC3E}">
        <p14:creationId xmlns:p14="http://schemas.microsoft.com/office/powerpoint/2010/main" val="234986436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rot="10800000">
            <a:off x="2966382" y="2410377"/>
            <a:ext cx="356260" cy="2057400"/>
          </a:xfrm>
          <a:prstGeom prst="rect">
            <a:avLst/>
          </a:prstGeom>
          <a:gradFill flip="none" rotWithShape="1">
            <a:gsLst>
              <a:gs pos="0">
                <a:srgbClr val="C699B7"/>
              </a:gs>
              <a:gs pos="0">
                <a:srgbClr val="D5698A"/>
              </a:gs>
              <a:gs pos="0">
                <a:srgbClr val="D5698A"/>
              </a:gs>
              <a:gs pos="0">
                <a:srgbClr val="66CCFF"/>
              </a:gs>
              <a:gs pos="0">
                <a:schemeClr val="accent1">
                  <a:lumMod val="75000"/>
                </a:schemeClr>
              </a:gs>
              <a:gs pos="57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p:cNvSpPr/>
          <p:nvPr/>
        </p:nvSpPr>
        <p:spPr>
          <a:xfrm rot="10800000">
            <a:off x="2610121" y="2410376"/>
            <a:ext cx="356260" cy="2461944"/>
          </a:xfrm>
          <a:prstGeom prst="rect">
            <a:avLst/>
          </a:prstGeom>
          <a:gradFill flip="none" rotWithShape="1">
            <a:gsLst>
              <a:gs pos="0">
                <a:srgbClr val="FF0000"/>
              </a:gs>
              <a:gs pos="100000">
                <a:srgbClr val="D5698A"/>
              </a:gs>
              <a:gs pos="100000">
                <a:schemeClr val="accent1">
                  <a:lumMod val="75000"/>
                </a:schemeClr>
              </a:gs>
              <a:gs pos="100000">
                <a:schemeClr val="accent1">
                  <a:lumMod val="30000"/>
                  <a:lumOff val="70000"/>
                </a:schemeClr>
              </a:gs>
            </a:gsLst>
            <a:lin ang="5400000" scaled="1"/>
            <a:tileRect/>
          </a:gra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 name="Rectangle 4"/>
          <p:cNvSpPr/>
          <p:nvPr/>
        </p:nvSpPr>
        <p:spPr>
          <a:xfrm>
            <a:off x="2591884" y="1917550"/>
            <a:ext cx="730758" cy="4928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 name="ZoneTexte 5"/>
          <p:cNvSpPr txBox="1"/>
          <p:nvPr/>
        </p:nvSpPr>
        <p:spPr>
          <a:xfrm>
            <a:off x="3715852" y="2121182"/>
            <a:ext cx="1980109" cy="707886"/>
          </a:xfrm>
          <a:prstGeom prst="rect">
            <a:avLst/>
          </a:prstGeom>
          <a:noFill/>
        </p:spPr>
        <p:txBody>
          <a:bodyPr wrap="square" rtlCol="0">
            <a:spAutoFit/>
          </a:bodyPr>
          <a:lstStyle/>
          <a:p>
            <a:pPr algn="ctr"/>
            <a:r>
              <a:rPr lang="fr-FR" sz="2000" dirty="0">
                <a:solidFill>
                  <a:srgbClr val="0070C0"/>
                </a:solidFill>
              </a:rPr>
              <a:t>« </a:t>
            </a:r>
            <a:r>
              <a:rPr lang="fr-FR" sz="2000" dirty="0" err="1">
                <a:solidFill>
                  <a:srgbClr val="0070C0"/>
                </a:solidFill>
              </a:rPr>
              <a:t>Saturated</a:t>
            </a:r>
            <a:r>
              <a:rPr lang="fr-FR" sz="2000" dirty="0">
                <a:solidFill>
                  <a:srgbClr val="0070C0"/>
                </a:solidFill>
              </a:rPr>
              <a:t> » </a:t>
            </a:r>
            <a:r>
              <a:rPr lang="fr-FR" sz="2000" dirty="0" err="1">
                <a:solidFill>
                  <a:srgbClr val="0070C0"/>
                </a:solidFill>
              </a:rPr>
              <a:t>HeII</a:t>
            </a:r>
            <a:r>
              <a:rPr lang="fr-FR" sz="2000" dirty="0">
                <a:solidFill>
                  <a:srgbClr val="0070C0"/>
                </a:solidFill>
              </a:rPr>
              <a:t> </a:t>
            </a:r>
            <a:r>
              <a:rPr lang="fr-FR" sz="2000" dirty="0" err="1">
                <a:solidFill>
                  <a:srgbClr val="0070C0"/>
                </a:solidFill>
              </a:rPr>
              <a:t>channel</a:t>
            </a:r>
            <a:endParaRPr lang="fr-FR" sz="2000" dirty="0">
              <a:solidFill>
                <a:srgbClr val="0070C0"/>
              </a:solidFill>
            </a:endParaRPr>
          </a:p>
        </p:txBody>
      </p:sp>
      <p:sp>
        <p:nvSpPr>
          <p:cNvPr id="7" name="ZoneTexte 6"/>
          <p:cNvSpPr txBox="1"/>
          <p:nvPr/>
        </p:nvSpPr>
        <p:spPr>
          <a:xfrm>
            <a:off x="359341" y="2662067"/>
            <a:ext cx="1861610" cy="707886"/>
          </a:xfrm>
          <a:prstGeom prst="rect">
            <a:avLst/>
          </a:prstGeom>
          <a:noFill/>
        </p:spPr>
        <p:txBody>
          <a:bodyPr wrap="square" rtlCol="0">
            <a:spAutoFit/>
          </a:bodyPr>
          <a:lstStyle/>
          <a:p>
            <a:pPr algn="ctr"/>
            <a:r>
              <a:rPr lang="fr-FR" sz="2000" dirty="0" err="1">
                <a:solidFill>
                  <a:srgbClr val="C00000"/>
                </a:solidFill>
              </a:rPr>
              <a:t>Pressurized</a:t>
            </a:r>
            <a:r>
              <a:rPr lang="fr-FR" sz="2000" dirty="0">
                <a:solidFill>
                  <a:srgbClr val="C00000"/>
                </a:solidFill>
              </a:rPr>
              <a:t> </a:t>
            </a:r>
            <a:r>
              <a:rPr lang="fr-FR" sz="2000" dirty="0" err="1">
                <a:solidFill>
                  <a:srgbClr val="C00000"/>
                </a:solidFill>
              </a:rPr>
              <a:t>HeII</a:t>
            </a:r>
            <a:r>
              <a:rPr lang="fr-FR" sz="2000" dirty="0">
                <a:solidFill>
                  <a:srgbClr val="C00000"/>
                </a:solidFill>
              </a:rPr>
              <a:t> </a:t>
            </a:r>
            <a:r>
              <a:rPr lang="fr-FR" sz="2000" dirty="0" err="1">
                <a:solidFill>
                  <a:srgbClr val="C00000"/>
                </a:solidFill>
              </a:rPr>
              <a:t>channel</a:t>
            </a:r>
            <a:endParaRPr lang="fr-FR" sz="2000" dirty="0">
              <a:solidFill>
                <a:srgbClr val="C00000"/>
              </a:solidFill>
            </a:endParaRPr>
          </a:p>
        </p:txBody>
      </p:sp>
      <p:cxnSp>
        <p:nvCxnSpPr>
          <p:cNvPr id="8" name="Connecteur droit avec flèche 7"/>
          <p:cNvCxnSpPr/>
          <p:nvPr/>
        </p:nvCxnSpPr>
        <p:spPr>
          <a:xfrm flipH="1" flipV="1">
            <a:off x="3385404" y="2247627"/>
            <a:ext cx="540616" cy="162749"/>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3354023" y="2416763"/>
            <a:ext cx="579663" cy="393431"/>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052678" y="3018143"/>
            <a:ext cx="504821" cy="135322"/>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65476" y="1565046"/>
            <a:ext cx="2585926" cy="1015663"/>
          </a:xfrm>
          <a:prstGeom prst="rect">
            <a:avLst/>
          </a:prstGeom>
          <a:noFill/>
        </p:spPr>
        <p:txBody>
          <a:bodyPr wrap="square" rtlCol="0">
            <a:spAutoFit/>
          </a:bodyPr>
          <a:lstStyle/>
          <a:p>
            <a:r>
              <a:rPr lang="fr-FR" sz="2000" i="1" dirty="0">
                <a:latin typeface="Symbol" panose="05050102010706020507" pitchFamily="18" charset="2"/>
              </a:rPr>
              <a:t>D</a:t>
            </a:r>
            <a:r>
              <a:rPr lang="fr-FR" sz="2000" i="1" dirty="0"/>
              <a:t>T4 large cross section </a:t>
            </a:r>
            <a:r>
              <a:rPr lang="fr-FR" sz="2000" i="1" dirty="0" err="1"/>
              <a:t>HeII</a:t>
            </a:r>
            <a:r>
              <a:rPr lang="fr-FR" sz="2000" i="1" dirty="0"/>
              <a:t> bath, </a:t>
            </a:r>
            <a:r>
              <a:rPr lang="fr-FR" sz="2000" i="1" dirty="0" err="1"/>
              <a:t>small</a:t>
            </a:r>
            <a:r>
              <a:rPr lang="fr-FR" sz="2000" i="1" dirty="0"/>
              <a:t> </a:t>
            </a:r>
            <a:r>
              <a:rPr lang="fr-FR" sz="2000" i="1" dirty="0">
                <a:latin typeface="Symbol" panose="05050102010706020507" pitchFamily="18" charset="2"/>
              </a:rPr>
              <a:t>D</a:t>
            </a:r>
            <a:r>
              <a:rPr lang="fr-FR" sz="2000" i="1" dirty="0"/>
              <a:t>T</a:t>
            </a:r>
          </a:p>
        </p:txBody>
      </p:sp>
      <p:sp>
        <p:nvSpPr>
          <p:cNvPr id="12" name="Accolade ouvrante 11"/>
          <p:cNvSpPr/>
          <p:nvPr/>
        </p:nvSpPr>
        <p:spPr>
          <a:xfrm>
            <a:off x="2403966" y="1917550"/>
            <a:ext cx="143393" cy="492826"/>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cxnSp>
        <p:nvCxnSpPr>
          <p:cNvPr id="13" name="Connecteur droit avec flèche 12"/>
          <p:cNvCxnSpPr/>
          <p:nvPr/>
        </p:nvCxnSpPr>
        <p:spPr>
          <a:xfrm>
            <a:off x="2857609" y="4016427"/>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2857609" y="3691386"/>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857609" y="3312768"/>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2871725" y="2979358"/>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2871725" y="2615989"/>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769318" y="3758527"/>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2763960" y="3104875"/>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2769318" y="2522660"/>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3162434" y="3936227"/>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3164682" y="3111235"/>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3176848" y="2479796"/>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804660" y="1988298"/>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3148542" y="2005062"/>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615448" y="4971219"/>
            <a:ext cx="3103782" cy="707886"/>
          </a:xfrm>
          <a:prstGeom prst="rect">
            <a:avLst/>
          </a:prstGeom>
          <a:noFill/>
        </p:spPr>
        <p:txBody>
          <a:bodyPr wrap="square" rtlCol="0">
            <a:spAutoFit/>
          </a:bodyPr>
          <a:lstStyle/>
          <a:p>
            <a:r>
              <a:rPr lang="fr-FR" sz="2000" dirty="0">
                <a:latin typeface="Symbol" panose="05050102010706020507" pitchFamily="18" charset="2"/>
              </a:rPr>
              <a:t>D</a:t>
            </a:r>
            <a:r>
              <a:rPr lang="fr-FR" sz="2000" dirty="0"/>
              <a:t>T2 due to </a:t>
            </a:r>
            <a:r>
              <a:rPr lang="fr-FR" sz="2000" dirty="0" err="1"/>
              <a:t>wall</a:t>
            </a:r>
            <a:r>
              <a:rPr lang="fr-FR" sz="2000" dirty="0"/>
              <a:t> </a:t>
            </a:r>
            <a:r>
              <a:rPr lang="fr-FR" sz="2000" dirty="0" err="1"/>
              <a:t>heat</a:t>
            </a:r>
            <a:r>
              <a:rPr lang="fr-FR" sz="2000" dirty="0"/>
              <a:t> </a:t>
            </a:r>
            <a:r>
              <a:rPr lang="fr-FR" sz="2000" dirty="0" err="1"/>
              <a:t>transfer</a:t>
            </a:r>
            <a:r>
              <a:rPr lang="fr-FR" sz="2000" dirty="0"/>
              <a:t> (</a:t>
            </a:r>
            <a:r>
              <a:rPr lang="fr-FR" sz="2000" dirty="0" err="1"/>
              <a:t>Kapitza+copper</a:t>
            </a:r>
            <a:r>
              <a:rPr lang="fr-FR" sz="2000" dirty="0"/>
              <a:t>)</a:t>
            </a:r>
          </a:p>
        </p:txBody>
      </p:sp>
      <p:sp>
        <p:nvSpPr>
          <p:cNvPr id="27" name="Accolade fermante 26"/>
          <p:cNvSpPr/>
          <p:nvPr/>
        </p:nvSpPr>
        <p:spPr>
          <a:xfrm>
            <a:off x="3385405" y="2440962"/>
            <a:ext cx="198238" cy="2026815"/>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sp>
        <p:nvSpPr>
          <p:cNvPr id="28" name="ZoneTexte 27"/>
          <p:cNvSpPr txBox="1"/>
          <p:nvPr/>
        </p:nvSpPr>
        <p:spPr>
          <a:xfrm>
            <a:off x="3549062" y="3065535"/>
            <a:ext cx="1525772" cy="1015663"/>
          </a:xfrm>
          <a:prstGeom prst="rect">
            <a:avLst/>
          </a:prstGeom>
          <a:noFill/>
        </p:spPr>
        <p:txBody>
          <a:bodyPr wrap="square" rtlCol="0">
            <a:spAutoFit/>
          </a:bodyPr>
          <a:lstStyle/>
          <a:p>
            <a:r>
              <a:rPr lang="fr-FR" sz="2000" i="1" dirty="0">
                <a:latin typeface="Symbol" panose="05050102010706020507" pitchFamily="18" charset="2"/>
              </a:rPr>
              <a:t>D</a:t>
            </a:r>
            <a:r>
              <a:rPr lang="fr-FR" sz="2000" i="1" dirty="0"/>
              <a:t>T3 </a:t>
            </a:r>
            <a:r>
              <a:rPr lang="fr-FR" sz="2000" i="1" dirty="0" err="1"/>
              <a:t>inside</a:t>
            </a:r>
            <a:r>
              <a:rPr lang="fr-FR" sz="2000" i="1" dirty="0"/>
              <a:t> </a:t>
            </a:r>
            <a:r>
              <a:rPr lang="fr-FR" sz="2000" i="1" dirty="0" err="1"/>
              <a:t>saturated</a:t>
            </a:r>
            <a:r>
              <a:rPr lang="fr-FR" sz="2000" i="1" dirty="0"/>
              <a:t> </a:t>
            </a:r>
            <a:r>
              <a:rPr lang="fr-FR" sz="2000" i="1" dirty="0" err="1"/>
              <a:t>HeII</a:t>
            </a:r>
            <a:r>
              <a:rPr lang="fr-FR" sz="2000" i="1" dirty="0"/>
              <a:t> pipe </a:t>
            </a:r>
          </a:p>
        </p:txBody>
      </p:sp>
      <p:sp>
        <p:nvSpPr>
          <p:cNvPr id="29" name="Accolade ouvrante 28"/>
          <p:cNvSpPr/>
          <p:nvPr/>
        </p:nvSpPr>
        <p:spPr>
          <a:xfrm>
            <a:off x="2393911" y="2440962"/>
            <a:ext cx="153448" cy="2026815"/>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sp>
        <p:nvSpPr>
          <p:cNvPr id="30" name="ZoneTexte 29"/>
          <p:cNvSpPr txBox="1"/>
          <p:nvPr/>
        </p:nvSpPr>
        <p:spPr>
          <a:xfrm>
            <a:off x="243060" y="3483949"/>
            <a:ext cx="2367236" cy="707886"/>
          </a:xfrm>
          <a:prstGeom prst="rect">
            <a:avLst/>
          </a:prstGeom>
          <a:noFill/>
        </p:spPr>
        <p:txBody>
          <a:bodyPr wrap="square" rtlCol="0">
            <a:spAutoFit/>
          </a:bodyPr>
          <a:lstStyle/>
          <a:p>
            <a:pPr algn="ctr"/>
            <a:r>
              <a:rPr lang="fr-FR" sz="2000" i="1" dirty="0">
                <a:latin typeface="Symbol" panose="05050102010706020507" pitchFamily="18" charset="2"/>
              </a:rPr>
              <a:t>D</a:t>
            </a:r>
            <a:r>
              <a:rPr lang="fr-FR" sz="2000" i="1" dirty="0"/>
              <a:t>T1 </a:t>
            </a:r>
            <a:r>
              <a:rPr lang="fr-FR" sz="2000" i="1" dirty="0" err="1"/>
              <a:t>inside</a:t>
            </a:r>
            <a:r>
              <a:rPr lang="fr-FR" sz="2000" i="1" dirty="0"/>
              <a:t> </a:t>
            </a:r>
            <a:r>
              <a:rPr lang="fr-FR" sz="2000" i="1" dirty="0" err="1"/>
              <a:t>pressurized</a:t>
            </a:r>
            <a:r>
              <a:rPr lang="fr-FR" sz="2000" i="1" dirty="0"/>
              <a:t> </a:t>
            </a:r>
            <a:r>
              <a:rPr lang="fr-FR" sz="2000" i="1" dirty="0" err="1"/>
              <a:t>HeII</a:t>
            </a:r>
            <a:endParaRPr lang="fr-FR" sz="2000" i="1" dirty="0"/>
          </a:p>
        </p:txBody>
      </p:sp>
      <p:sp>
        <p:nvSpPr>
          <p:cNvPr id="31" name="ZoneTexte 30"/>
          <p:cNvSpPr txBox="1"/>
          <p:nvPr/>
        </p:nvSpPr>
        <p:spPr>
          <a:xfrm>
            <a:off x="233419" y="4502869"/>
            <a:ext cx="2125756" cy="707886"/>
          </a:xfrm>
          <a:prstGeom prst="rect">
            <a:avLst/>
          </a:prstGeom>
          <a:noFill/>
        </p:spPr>
        <p:txBody>
          <a:bodyPr wrap="square" rtlCol="0">
            <a:spAutoFit/>
          </a:bodyPr>
          <a:lstStyle/>
          <a:p>
            <a:r>
              <a:rPr lang="fr-FR" sz="2000" b="1" dirty="0" err="1">
                <a:solidFill>
                  <a:srgbClr val="C00000"/>
                </a:solidFill>
              </a:rPr>
              <a:t>Tmax</a:t>
            </a:r>
            <a:r>
              <a:rPr lang="fr-FR" sz="2000" b="1" dirty="0">
                <a:solidFill>
                  <a:srgbClr val="C00000"/>
                </a:solidFill>
              </a:rPr>
              <a:t> at </a:t>
            </a:r>
            <a:r>
              <a:rPr lang="fr-FR" sz="2000" b="1" dirty="0" err="1">
                <a:solidFill>
                  <a:srgbClr val="C00000"/>
                </a:solidFill>
              </a:rPr>
              <a:t>heat</a:t>
            </a:r>
            <a:r>
              <a:rPr lang="fr-FR" sz="2000" b="1" dirty="0">
                <a:solidFill>
                  <a:srgbClr val="C00000"/>
                </a:solidFill>
              </a:rPr>
              <a:t> </a:t>
            </a:r>
            <a:r>
              <a:rPr lang="fr-FR" sz="2000" b="1" dirty="0" err="1">
                <a:solidFill>
                  <a:srgbClr val="C00000"/>
                </a:solidFill>
              </a:rPr>
              <a:t>exchanger</a:t>
            </a:r>
            <a:r>
              <a:rPr lang="fr-FR" sz="2000" b="1" dirty="0">
                <a:solidFill>
                  <a:srgbClr val="C00000"/>
                </a:solidFill>
              </a:rPr>
              <a:t> </a:t>
            </a:r>
            <a:r>
              <a:rPr lang="fr-FR" sz="2000" b="1" dirty="0" err="1">
                <a:solidFill>
                  <a:srgbClr val="C00000"/>
                </a:solidFill>
              </a:rPr>
              <a:t>inlet</a:t>
            </a:r>
            <a:r>
              <a:rPr lang="fr-FR" sz="2000" b="1" dirty="0">
                <a:solidFill>
                  <a:srgbClr val="C00000"/>
                </a:solidFill>
              </a:rPr>
              <a:t> </a:t>
            </a:r>
          </a:p>
        </p:txBody>
      </p:sp>
      <p:sp>
        <p:nvSpPr>
          <p:cNvPr id="32" name="ZoneTexte 31"/>
          <p:cNvSpPr txBox="1"/>
          <p:nvPr/>
        </p:nvSpPr>
        <p:spPr>
          <a:xfrm>
            <a:off x="2080546" y="1029993"/>
            <a:ext cx="2127930" cy="707886"/>
          </a:xfrm>
          <a:prstGeom prst="rect">
            <a:avLst/>
          </a:prstGeom>
          <a:noFill/>
        </p:spPr>
        <p:txBody>
          <a:bodyPr wrap="square" rtlCol="0">
            <a:spAutoFit/>
          </a:bodyPr>
          <a:lstStyle/>
          <a:p>
            <a:pPr algn="ctr"/>
            <a:r>
              <a:rPr lang="fr-FR" sz="2000" b="1" dirty="0" err="1">
                <a:solidFill>
                  <a:srgbClr val="0070C0"/>
                </a:solidFill>
              </a:rPr>
              <a:t>Tmin</a:t>
            </a:r>
            <a:r>
              <a:rPr lang="fr-FR" sz="2000" b="1" dirty="0">
                <a:solidFill>
                  <a:srgbClr val="0070C0"/>
                </a:solidFill>
              </a:rPr>
              <a:t> at </a:t>
            </a:r>
            <a:r>
              <a:rPr lang="fr-FR" sz="2000" b="1" dirty="0" err="1">
                <a:solidFill>
                  <a:srgbClr val="0070C0"/>
                </a:solidFill>
              </a:rPr>
              <a:t>liquid-vapor</a:t>
            </a:r>
            <a:r>
              <a:rPr lang="fr-FR" sz="2000" b="1" dirty="0">
                <a:solidFill>
                  <a:srgbClr val="0070C0"/>
                </a:solidFill>
              </a:rPr>
              <a:t> interface</a:t>
            </a:r>
          </a:p>
        </p:txBody>
      </p:sp>
      <p:cxnSp>
        <p:nvCxnSpPr>
          <p:cNvPr id="33" name="Connecteur droit avec flèche 32"/>
          <p:cNvCxnSpPr/>
          <p:nvPr/>
        </p:nvCxnSpPr>
        <p:spPr>
          <a:xfrm>
            <a:off x="2982783" y="1704779"/>
            <a:ext cx="0" cy="2127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rot="16200000">
            <a:off x="2639144" y="4357289"/>
            <a:ext cx="288000" cy="324000"/>
          </a:xfrm>
          <a:prstGeom prst="rect">
            <a:avLst/>
          </a:prstGeom>
          <a:solidFill>
            <a:srgbClr val="FF0000">
              <a:alpha val="96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cxnSp>
        <p:nvCxnSpPr>
          <p:cNvPr id="35" name="Connecteur droit avec flèche 34"/>
          <p:cNvCxnSpPr/>
          <p:nvPr/>
        </p:nvCxnSpPr>
        <p:spPr>
          <a:xfrm>
            <a:off x="2857609" y="4352184"/>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2621144" y="4474164"/>
            <a:ext cx="687554" cy="398156"/>
          </a:xfrm>
          <a:prstGeom prst="rect">
            <a:avLst/>
          </a:prstGeom>
          <a:solidFill>
            <a:srgbClr val="FF0000">
              <a:alpha val="96000"/>
            </a:srgbClr>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cxnSp>
        <p:nvCxnSpPr>
          <p:cNvPr id="36" name="Connecteur droit avec flèche 35"/>
          <p:cNvCxnSpPr/>
          <p:nvPr/>
        </p:nvCxnSpPr>
        <p:spPr>
          <a:xfrm flipV="1">
            <a:off x="1946710" y="4483782"/>
            <a:ext cx="817250" cy="351128"/>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V="1">
            <a:off x="2876898" y="4686355"/>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flipV="1">
            <a:off x="3074898" y="4686355"/>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flipV="1">
            <a:off x="2714898" y="4686355"/>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flipV="1">
            <a:off x="3236690" y="4686355"/>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bwMode="auto">
          <a:xfrm>
            <a:off x="2610120" y="4438687"/>
            <a:ext cx="0" cy="433633"/>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3" name="Connecteur droit 82"/>
          <p:cNvCxnSpPr/>
          <p:nvPr/>
        </p:nvCxnSpPr>
        <p:spPr bwMode="auto">
          <a:xfrm flipV="1">
            <a:off x="2945144" y="4444987"/>
            <a:ext cx="377498" cy="8384"/>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 name="Connecteur droit avec flèche 36"/>
          <p:cNvCxnSpPr/>
          <p:nvPr/>
        </p:nvCxnSpPr>
        <p:spPr>
          <a:xfrm flipH="1" flipV="1">
            <a:off x="2979985" y="4070007"/>
            <a:ext cx="615577" cy="948185"/>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56" name="Groupe 155"/>
          <p:cNvGrpSpPr/>
          <p:nvPr/>
        </p:nvGrpSpPr>
        <p:grpSpPr>
          <a:xfrm>
            <a:off x="6080013" y="-35266"/>
            <a:ext cx="4638803" cy="3888432"/>
            <a:chOff x="4505198" y="212598"/>
            <a:chExt cx="4638803" cy="3888432"/>
          </a:xfrm>
        </p:grpSpPr>
        <p:grpSp>
          <p:nvGrpSpPr>
            <p:cNvPr id="126" name="Groupe 125"/>
            <p:cNvGrpSpPr/>
            <p:nvPr/>
          </p:nvGrpSpPr>
          <p:grpSpPr>
            <a:xfrm>
              <a:off x="4505198" y="212598"/>
              <a:ext cx="4638803" cy="3888432"/>
              <a:chOff x="1573201" y="965392"/>
              <a:chExt cx="4808666" cy="4127350"/>
            </a:xfrm>
          </p:grpSpPr>
          <p:grpSp>
            <p:nvGrpSpPr>
              <p:cNvPr id="130" name="Groupe 129"/>
              <p:cNvGrpSpPr/>
              <p:nvPr/>
            </p:nvGrpSpPr>
            <p:grpSpPr>
              <a:xfrm>
                <a:off x="1573201" y="965392"/>
                <a:ext cx="4808666" cy="4127350"/>
                <a:chOff x="2704974" y="942538"/>
                <a:chExt cx="4808666" cy="4127350"/>
              </a:xfrm>
            </p:grpSpPr>
            <p:pic>
              <p:nvPicPr>
                <p:cNvPr id="133" name="Image 132"/>
                <p:cNvPicPr>
                  <a:picLocks noChangeAspect="1"/>
                </p:cNvPicPr>
                <p:nvPr/>
              </p:nvPicPr>
              <p:blipFill rotWithShape="1">
                <a:blip r:embed="rId3"/>
                <a:srcRect l="5651"/>
                <a:stretch/>
              </p:blipFill>
              <p:spPr>
                <a:xfrm>
                  <a:off x="2704974" y="942538"/>
                  <a:ext cx="4808666" cy="4127350"/>
                </a:xfrm>
                <a:prstGeom prst="rect">
                  <a:avLst/>
                </a:prstGeom>
              </p:spPr>
            </p:pic>
            <p:sp>
              <p:nvSpPr>
                <p:cNvPr id="134" name="Ellipse 133"/>
                <p:cNvSpPr/>
                <p:nvPr/>
              </p:nvSpPr>
              <p:spPr>
                <a:xfrm>
                  <a:off x="4960375" y="3293807"/>
                  <a:ext cx="167148" cy="16714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defRPr/>
                  </a:pPr>
                  <a:endParaRPr lang="fr-FR" sz="1800" kern="0">
                    <a:solidFill>
                      <a:prstClr val="white"/>
                    </a:solidFill>
                    <a:latin typeface="Calibri" panose="020F0502020204030204"/>
                    <a:ea typeface="+mn-ea"/>
                  </a:endParaRPr>
                </a:p>
              </p:txBody>
            </p:sp>
            <p:sp>
              <p:nvSpPr>
                <p:cNvPr id="135" name="Ellipse 134"/>
                <p:cNvSpPr/>
                <p:nvPr/>
              </p:nvSpPr>
              <p:spPr>
                <a:xfrm>
                  <a:off x="4960375" y="2890068"/>
                  <a:ext cx="167148" cy="167148"/>
                </a:xfrm>
                <a:prstGeom prst="ellipse">
                  <a:avLst/>
                </a:prstGeom>
                <a:solidFill>
                  <a:srgbClr val="5B9BD5">
                    <a:alpha val="39000"/>
                  </a:srgbClr>
                </a:solid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defRPr/>
                  </a:pPr>
                  <a:endParaRPr lang="fr-FR" sz="1800" kern="0">
                    <a:solidFill>
                      <a:prstClr val="white"/>
                    </a:solidFill>
                    <a:latin typeface="Calibri" panose="020F0502020204030204"/>
                    <a:ea typeface="+mn-ea"/>
                  </a:endParaRPr>
                </a:p>
              </p:txBody>
            </p:sp>
            <p:sp>
              <p:nvSpPr>
                <p:cNvPr id="136" name="Ellipse 135"/>
                <p:cNvSpPr/>
                <p:nvPr/>
              </p:nvSpPr>
              <p:spPr>
                <a:xfrm>
                  <a:off x="5368931" y="2890068"/>
                  <a:ext cx="167148" cy="167148"/>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defRPr/>
                  </a:pPr>
                  <a:endParaRPr lang="fr-FR" sz="1800" kern="0">
                    <a:solidFill>
                      <a:prstClr val="white"/>
                    </a:solidFill>
                    <a:latin typeface="Calibri" panose="020F0502020204030204"/>
                    <a:ea typeface="+mn-ea"/>
                  </a:endParaRPr>
                </a:p>
              </p:txBody>
            </p:sp>
            <p:cxnSp>
              <p:nvCxnSpPr>
                <p:cNvPr id="137" name="Connecteur droit avec flèche 136"/>
                <p:cNvCxnSpPr/>
                <p:nvPr/>
              </p:nvCxnSpPr>
              <p:spPr>
                <a:xfrm flipV="1">
                  <a:off x="5043949" y="3080862"/>
                  <a:ext cx="0" cy="205650"/>
                </a:xfrm>
                <a:prstGeom prst="straightConnector1">
                  <a:avLst/>
                </a:prstGeom>
                <a:noFill/>
                <a:ln w="22225" cap="flat" cmpd="sng" algn="ctr">
                  <a:solidFill>
                    <a:srgbClr val="5B9BD5"/>
                  </a:solidFill>
                  <a:prstDash val="sysDash"/>
                  <a:miter lim="800000"/>
                  <a:tailEnd type="triangle"/>
                </a:ln>
                <a:effectLst/>
              </p:spPr>
            </p:cxnSp>
            <p:cxnSp>
              <p:nvCxnSpPr>
                <p:cNvPr id="138" name="Connecteur droit avec flèche 137"/>
                <p:cNvCxnSpPr/>
                <p:nvPr/>
              </p:nvCxnSpPr>
              <p:spPr>
                <a:xfrm>
                  <a:off x="5058329" y="2972122"/>
                  <a:ext cx="368920" cy="8661"/>
                </a:xfrm>
                <a:prstGeom prst="straightConnector1">
                  <a:avLst/>
                </a:prstGeom>
                <a:noFill/>
                <a:ln w="22225" cap="flat" cmpd="sng" algn="ctr">
                  <a:solidFill>
                    <a:srgbClr val="5B9BD5"/>
                  </a:solidFill>
                  <a:prstDash val="sysDash"/>
                  <a:miter lim="800000"/>
                  <a:headEnd type="triangle"/>
                  <a:tailEnd type="triangle"/>
                </a:ln>
                <a:effectLst/>
              </p:spPr>
            </p:cxnSp>
            <p:sp>
              <p:nvSpPr>
                <p:cNvPr id="139" name="ZoneTexte 138"/>
                <p:cNvSpPr txBox="1"/>
                <p:nvPr/>
              </p:nvSpPr>
              <p:spPr>
                <a:xfrm>
                  <a:off x="3661200" y="3435208"/>
                  <a:ext cx="650058" cy="326688"/>
                </a:xfrm>
                <a:prstGeom prst="rect">
                  <a:avLst/>
                </a:prstGeom>
                <a:noFill/>
              </p:spPr>
              <p:txBody>
                <a:bodyPr wrap="none" rtlCol="0">
                  <a:spAutoFit/>
                </a:bodyPr>
                <a:lstStyle/>
                <a:p>
                  <a:pPr eaLnBrk="1" fontAlgn="auto" hangingPunct="1">
                    <a:spcBef>
                      <a:spcPts val="0"/>
                    </a:spcBef>
                    <a:spcAft>
                      <a:spcPts val="0"/>
                    </a:spcAft>
                    <a:defRPr/>
                  </a:pPr>
                  <a:r>
                    <a:rPr lang="fr-FR" sz="1400" kern="0" dirty="0" err="1">
                      <a:solidFill>
                        <a:prstClr val="black"/>
                      </a:solidFill>
                      <a:latin typeface="Calibri" panose="020F0502020204030204"/>
                      <a:ea typeface="+mn-ea"/>
                    </a:rPr>
                    <a:t>Liquid</a:t>
                  </a:r>
                  <a:endParaRPr lang="fr-FR" sz="1400" kern="0" dirty="0">
                    <a:solidFill>
                      <a:prstClr val="black"/>
                    </a:solidFill>
                    <a:latin typeface="Calibri" panose="020F0502020204030204"/>
                    <a:ea typeface="+mn-ea"/>
                  </a:endParaRPr>
                </a:p>
              </p:txBody>
            </p:sp>
            <p:sp>
              <p:nvSpPr>
                <p:cNvPr id="140" name="ZoneTexte 139"/>
                <p:cNvSpPr txBox="1"/>
                <p:nvPr/>
              </p:nvSpPr>
              <p:spPr>
                <a:xfrm>
                  <a:off x="3811883" y="1543819"/>
                  <a:ext cx="493857" cy="326688"/>
                </a:xfrm>
                <a:prstGeom prst="rect">
                  <a:avLst/>
                </a:prstGeom>
                <a:noFill/>
              </p:spPr>
              <p:txBody>
                <a:bodyPr wrap="none" rtlCol="0">
                  <a:spAutoFit/>
                </a:bodyPr>
                <a:lstStyle/>
                <a:p>
                  <a:pPr eaLnBrk="1" fontAlgn="auto" hangingPunct="1">
                    <a:spcBef>
                      <a:spcPts val="0"/>
                    </a:spcBef>
                    <a:spcAft>
                      <a:spcPts val="0"/>
                    </a:spcAft>
                    <a:defRPr/>
                  </a:pPr>
                  <a:r>
                    <a:rPr lang="fr-FR" sz="1400" kern="0" dirty="0" err="1">
                      <a:solidFill>
                        <a:prstClr val="black"/>
                      </a:solidFill>
                      <a:latin typeface="Calibri" panose="020F0502020204030204"/>
                      <a:ea typeface="+mn-ea"/>
                    </a:rPr>
                    <a:t>HeII</a:t>
                  </a:r>
                  <a:endParaRPr lang="fr-FR" sz="1400" kern="0" dirty="0">
                    <a:solidFill>
                      <a:prstClr val="black"/>
                    </a:solidFill>
                    <a:latin typeface="Calibri" panose="020F0502020204030204"/>
                    <a:ea typeface="+mn-ea"/>
                  </a:endParaRPr>
                </a:p>
              </p:txBody>
            </p:sp>
            <p:sp>
              <p:nvSpPr>
                <p:cNvPr id="141" name="ZoneTexte 140"/>
                <p:cNvSpPr txBox="1"/>
                <p:nvPr/>
              </p:nvSpPr>
              <p:spPr>
                <a:xfrm>
                  <a:off x="5850666" y="1553106"/>
                  <a:ext cx="447330" cy="326688"/>
                </a:xfrm>
                <a:prstGeom prst="rect">
                  <a:avLst/>
                </a:prstGeom>
                <a:noFill/>
              </p:spPr>
              <p:txBody>
                <a:bodyPr wrap="none" rtlCol="0">
                  <a:spAutoFit/>
                </a:bodyPr>
                <a:lstStyle/>
                <a:p>
                  <a:pPr eaLnBrk="1" fontAlgn="auto" hangingPunct="1">
                    <a:spcBef>
                      <a:spcPts val="0"/>
                    </a:spcBef>
                    <a:spcAft>
                      <a:spcPts val="0"/>
                    </a:spcAft>
                    <a:defRPr/>
                  </a:pPr>
                  <a:r>
                    <a:rPr lang="fr-FR" sz="1400" kern="0" dirty="0" err="1">
                      <a:solidFill>
                        <a:prstClr val="black"/>
                      </a:solidFill>
                      <a:latin typeface="Calibri" panose="020F0502020204030204"/>
                      <a:ea typeface="+mn-ea"/>
                    </a:rPr>
                    <a:t>HeI</a:t>
                  </a:r>
                  <a:endParaRPr lang="fr-FR" sz="1400" kern="0" dirty="0">
                    <a:solidFill>
                      <a:prstClr val="black"/>
                    </a:solidFill>
                    <a:latin typeface="Calibri" panose="020F0502020204030204"/>
                    <a:ea typeface="+mn-ea"/>
                  </a:endParaRPr>
                </a:p>
              </p:txBody>
            </p:sp>
            <p:sp>
              <p:nvSpPr>
                <p:cNvPr id="142" name="ZoneTexte 141"/>
                <p:cNvSpPr txBox="1"/>
                <p:nvPr/>
              </p:nvSpPr>
              <p:spPr>
                <a:xfrm>
                  <a:off x="4663542" y="3832714"/>
                  <a:ext cx="648396" cy="326688"/>
                </a:xfrm>
                <a:prstGeom prst="rect">
                  <a:avLst/>
                </a:prstGeom>
                <a:noFill/>
              </p:spPr>
              <p:txBody>
                <a:bodyPr wrap="none" rtlCol="0">
                  <a:spAutoFit/>
                </a:bodyPr>
                <a:lstStyle/>
                <a:p>
                  <a:pPr eaLnBrk="1" fontAlgn="auto" hangingPunct="1">
                    <a:spcBef>
                      <a:spcPts val="0"/>
                    </a:spcBef>
                    <a:spcAft>
                      <a:spcPts val="0"/>
                    </a:spcAft>
                    <a:defRPr/>
                  </a:pPr>
                  <a:r>
                    <a:rPr lang="fr-FR" sz="1400" kern="0" dirty="0" err="1">
                      <a:solidFill>
                        <a:prstClr val="black"/>
                      </a:solidFill>
                      <a:latin typeface="Calibri" panose="020F0502020204030204"/>
                      <a:ea typeface="+mn-ea"/>
                    </a:rPr>
                    <a:t>Vapor</a:t>
                  </a:r>
                  <a:endParaRPr lang="fr-FR" sz="1400" kern="0" dirty="0">
                    <a:solidFill>
                      <a:prstClr val="black"/>
                    </a:solidFill>
                    <a:latin typeface="Calibri" panose="020F0502020204030204"/>
                    <a:ea typeface="+mn-ea"/>
                  </a:endParaRPr>
                </a:p>
              </p:txBody>
            </p:sp>
            <p:sp>
              <p:nvSpPr>
                <p:cNvPr id="143" name="ZoneTexte 142"/>
                <p:cNvSpPr txBox="1"/>
                <p:nvPr/>
              </p:nvSpPr>
              <p:spPr>
                <a:xfrm>
                  <a:off x="4640342" y="2187432"/>
                  <a:ext cx="1288164" cy="555368"/>
                </a:xfrm>
                <a:prstGeom prst="rect">
                  <a:avLst/>
                </a:prstGeom>
                <a:noFill/>
              </p:spPr>
              <p:txBody>
                <a:bodyPr wrap="square" rtlCol="0">
                  <a:spAutoFit/>
                </a:bodyPr>
                <a:lstStyle/>
                <a:p>
                  <a:pPr algn="ctr" eaLnBrk="1" fontAlgn="auto" hangingPunct="1">
                    <a:spcBef>
                      <a:spcPts val="0"/>
                    </a:spcBef>
                    <a:spcAft>
                      <a:spcPts val="0"/>
                    </a:spcAft>
                    <a:defRPr/>
                  </a:pPr>
                  <a:r>
                    <a:rPr lang="fr-FR" sz="1400" kern="0" dirty="0" err="1">
                      <a:solidFill>
                        <a:srgbClr val="5B9BD5"/>
                      </a:solidFill>
                      <a:latin typeface="Calibri" panose="020F0502020204030204"/>
                      <a:ea typeface="+mn-ea"/>
                    </a:rPr>
                    <a:t>Temperature</a:t>
                  </a:r>
                  <a:endParaRPr lang="fr-FR" sz="1400" kern="0" dirty="0">
                    <a:solidFill>
                      <a:srgbClr val="5B9BD5"/>
                    </a:solidFill>
                    <a:latin typeface="Calibri" panose="020F0502020204030204"/>
                    <a:ea typeface="+mn-ea"/>
                  </a:endParaRPr>
                </a:p>
                <a:p>
                  <a:pPr algn="ctr" eaLnBrk="1" fontAlgn="auto" hangingPunct="1">
                    <a:spcBef>
                      <a:spcPts val="0"/>
                    </a:spcBef>
                    <a:spcAft>
                      <a:spcPts val="0"/>
                    </a:spcAft>
                    <a:defRPr/>
                  </a:pPr>
                  <a:r>
                    <a:rPr lang="fr-FR" sz="1400" kern="0" dirty="0" err="1">
                      <a:solidFill>
                        <a:srgbClr val="5B9BD5"/>
                      </a:solidFill>
                      <a:latin typeface="Calibri" panose="020F0502020204030204"/>
                      <a:ea typeface="+mn-ea"/>
                    </a:rPr>
                    <a:t>margin</a:t>
                  </a:r>
                  <a:endParaRPr lang="fr-FR" sz="1400" kern="0" dirty="0">
                    <a:solidFill>
                      <a:srgbClr val="5B9BD5"/>
                    </a:solidFill>
                    <a:latin typeface="Calibri" panose="020F0502020204030204"/>
                    <a:ea typeface="+mn-ea"/>
                  </a:endParaRPr>
                </a:p>
              </p:txBody>
            </p:sp>
            <p:sp>
              <p:nvSpPr>
                <p:cNvPr id="144" name="ZoneTexte 143"/>
                <p:cNvSpPr txBox="1"/>
                <p:nvPr/>
              </p:nvSpPr>
              <p:spPr>
                <a:xfrm rot="16200000">
                  <a:off x="4081388" y="2980543"/>
                  <a:ext cx="1085896" cy="319047"/>
                </a:xfrm>
                <a:prstGeom prst="rect">
                  <a:avLst/>
                </a:prstGeom>
                <a:noFill/>
              </p:spPr>
              <p:txBody>
                <a:bodyPr wrap="none" rtlCol="0">
                  <a:spAutoFit/>
                </a:bodyPr>
                <a:lstStyle/>
                <a:p>
                  <a:pPr eaLnBrk="1" fontAlgn="auto" hangingPunct="1">
                    <a:spcBef>
                      <a:spcPts val="0"/>
                    </a:spcBef>
                    <a:spcAft>
                      <a:spcPts val="0"/>
                    </a:spcAft>
                    <a:defRPr/>
                  </a:pPr>
                  <a:r>
                    <a:rPr lang="fr-FR" sz="1400" kern="0" dirty="0" err="1">
                      <a:solidFill>
                        <a:srgbClr val="5B9BD5"/>
                      </a:solidFill>
                      <a:latin typeface="Calibri" panose="020F0502020204030204"/>
                      <a:ea typeface="+mn-ea"/>
                    </a:rPr>
                    <a:t>Sub</a:t>
                  </a:r>
                  <a:r>
                    <a:rPr lang="fr-FR" sz="1400" kern="0" dirty="0">
                      <a:solidFill>
                        <a:srgbClr val="5B9BD5"/>
                      </a:solidFill>
                      <a:latin typeface="Calibri" panose="020F0502020204030204"/>
                      <a:ea typeface="+mn-ea"/>
                    </a:rPr>
                    <a:t> </a:t>
                  </a:r>
                  <a:r>
                    <a:rPr lang="fr-FR" sz="1400" kern="0" dirty="0" err="1">
                      <a:solidFill>
                        <a:srgbClr val="5B9BD5"/>
                      </a:solidFill>
                      <a:latin typeface="Calibri" panose="020F0502020204030204"/>
                      <a:ea typeface="+mn-ea"/>
                    </a:rPr>
                    <a:t>cooling</a:t>
                  </a:r>
                  <a:endParaRPr lang="fr-FR" sz="1400" kern="0" dirty="0">
                    <a:solidFill>
                      <a:srgbClr val="5B9BD5"/>
                    </a:solidFill>
                    <a:latin typeface="Calibri" panose="020F0502020204030204"/>
                    <a:ea typeface="+mn-ea"/>
                  </a:endParaRPr>
                </a:p>
              </p:txBody>
            </p:sp>
          </p:grpSp>
          <p:sp>
            <p:nvSpPr>
              <p:cNvPr id="131" name="Accolade fermante 130"/>
              <p:cNvSpPr/>
              <p:nvPr/>
            </p:nvSpPr>
            <p:spPr>
              <a:xfrm>
                <a:off x="4485679" y="2991247"/>
                <a:ext cx="159011" cy="426146"/>
              </a:xfrm>
              <a:prstGeom prst="rightBrace">
                <a:avLst/>
              </a:prstGeom>
              <a:noFill/>
              <a:ln w="6350" cap="flat" cmpd="sng" algn="ctr">
                <a:solidFill>
                  <a:srgbClr val="5B9BD5"/>
                </a:solidFill>
                <a:prstDash val="solid"/>
                <a:miter lim="800000"/>
              </a:ln>
              <a:effectLst/>
            </p:spPr>
            <p:txBody>
              <a:bodyPr rtlCol="0" anchor="ctr"/>
              <a:lstStyle/>
              <a:p>
                <a:pPr algn="ctr" eaLnBrk="1" fontAlgn="auto" hangingPunct="1">
                  <a:spcBef>
                    <a:spcPts val="0"/>
                  </a:spcBef>
                  <a:spcAft>
                    <a:spcPts val="0"/>
                  </a:spcAft>
                  <a:defRPr/>
                </a:pPr>
                <a:endParaRPr lang="fr-FR" sz="1800" kern="0">
                  <a:solidFill>
                    <a:prstClr val="black"/>
                  </a:solidFill>
                  <a:latin typeface="Calibri" panose="020F0502020204030204"/>
                  <a:ea typeface="+mn-ea"/>
                </a:endParaRPr>
              </a:p>
            </p:txBody>
          </p:sp>
          <p:sp>
            <p:nvSpPr>
              <p:cNvPr id="132" name="ZoneTexte 131"/>
              <p:cNvSpPr txBox="1"/>
              <p:nvPr/>
            </p:nvSpPr>
            <p:spPr>
              <a:xfrm>
                <a:off x="4698491" y="2843328"/>
                <a:ext cx="1373673" cy="555368"/>
              </a:xfrm>
              <a:prstGeom prst="rect">
                <a:avLst/>
              </a:prstGeom>
              <a:noFill/>
            </p:spPr>
            <p:txBody>
              <a:bodyPr wrap="square" rtlCol="0">
                <a:spAutoFit/>
              </a:bodyPr>
              <a:lstStyle/>
              <a:p>
                <a:pPr eaLnBrk="1" fontAlgn="auto" hangingPunct="1">
                  <a:spcBef>
                    <a:spcPts val="0"/>
                  </a:spcBef>
                  <a:spcAft>
                    <a:spcPts val="0"/>
                  </a:spcAft>
                  <a:defRPr/>
                </a:pPr>
                <a:r>
                  <a:rPr lang="fr-FR" sz="1400" kern="0" dirty="0">
                    <a:solidFill>
                      <a:srgbClr val="5B9BD5"/>
                    </a:solidFill>
                    <a:latin typeface="Symbol" panose="05050102010706020507" pitchFamily="18" charset="2"/>
                    <a:ea typeface="+mn-ea"/>
                  </a:rPr>
                  <a:t>D</a:t>
                </a:r>
                <a:r>
                  <a:rPr lang="fr-FR" sz="1400" kern="0" dirty="0">
                    <a:solidFill>
                      <a:srgbClr val="5B9BD5"/>
                    </a:solidFill>
                    <a:latin typeface="Calibri" panose="020F0502020204030204"/>
                    <a:ea typeface="+mn-ea"/>
                  </a:rPr>
                  <a:t>P (immersion </a:t>
                </a:r>
                <a:r>
                  <a:rPr lang="fr-FR" sz="1400" kern="0" dirty="0" err="1">
                    <a:solidFill>
                      <a:srgbClr val="5B9BD5"/>
                    </a:solidFill>
                    <a:latin typeface="Calibri" panose="020F0502020204030204"/>
                    <a:ea typeface="+mn-ea"/>
                  </a:rPr>
                  <a:t>depth</a:t>
                </a:r>
                <a:r>
                  <a:rPr lang="fr-FR" sz="1400" kern="0" dirty="0">
                    <a:solidFill>
                      <a:srgbClr val="5B9BD5"/>
                    </a:solidFill>
                    <a:latin typeface="Calibri" panose="020F0502020204030204"/>
                    <a:ea typeface="+mn-ea"/>
                  </a:rPr>
                  <a:t>)</a:t>
                </a:r>
              </a:p>
            </p:txBody>
          </p:sp>
        </p:grpSp>
        <p:sp>
          <p:nvSpPr>
            <p:cNvPr id="127" name="Rectangle 126"/>
            <p:cNvSpPr/>
            <p:nvPr/>
          </p:nvSpPr>
          <p:spPr>
            <a:xfrm>
              <a:off x="8373550" y="1130880"/>
              <a:ext cx="308098" cy="369332"/>
            </a:xfrm>
            <a:prstGeom prst="rect">
              <a:avLst/>
            </a:prstGeom>
          </p:spPr>
          <p:txBody>
            <a:bodyPr wrap="none">
              <a:spAutoFit/>
            </a:bodyPr>
            <a:lstStyle/>
            <a:p>
              <a:pPr eaLnBrk="1" fontAlgn="auto" hangingPunct="1">
                <a:spcBef>
                  <a:spcPts val="0"/>
                </a:spcBef>
                <a:spcAft>
                  <a:spcPts val="0"/>
                </a:spcAft>
                <a:defRPr/>
              </a:pPr>
              <a:r>
                <a:rPr lang="fr-FR" sz="1800" kern="0" dirty="0">
                  <a:solidFill>
                    <a:prstClr val="black"/>
                  </a:solidFill>
                  <a:latin typeface="Calibri" panose="020F0502020204030204"/>
                  <a:ea typeface="+mn-ea"/>
                </a:rPr>
                <a:t>C</a:t>
              </a:r>
            </a:p>
          </p:txBody>
        </p:sp>
        <p:sp>
          <p:nvSpPr>
            <p:cNvPr id="128" name="Rectangle 127"/>
            <p:cNvSpPr/>
            <p:nvPr/>
          </p:nvSpPr>
          <p:spPr>
            <a:xfrm>
              <a:off x="6838948" y="1801706"/>
              <a:ext cx="309700" cy="369332"/>
            </a:xfrm>
            <a:prstGeom prst="rect">
              <a:avLst/>
            </a:prstGeom>
          </p:spPr>
          <p:txBody>
            <a:bodyPr wrap="none">
              <a:spAutoFit/>
            </a:bodyPr>
            <a:lstStyle/>
            <a:p>
              <a:pPr eaLnBrk="1" fontAlgn="auto" hangingPunct="1">
                <a:spcBef>
                  <a:spcPts val="0"/>
                </a:spcBef>
                <a:spcAft>
                  <a:spcPts val="0"/>
                </a:spcAft>
                <a:defRPr/>
              </a:pPr>
              <a:r>
                <a:rPr lang="fr-FR" sz="1800" kern="0" dirty="0">
                  <a:solidFill>
                    <a:prstClr val="black"/>
                  </a:solidFill>
                  <a:latin typeface="Calibri" panose="020F0502020204030204"/>
                  <a:ea typeface="+mn-ea"/>
                </a:rPr>
                <a:t>B</a:t>
              </a:r>
            </a:p>
          </p:txBody>
        </p:sp>
        <p:sp>
          <p:nvSpPr>
            <p:cNvPr id="129" name="Rectangle 128"/>
            <p:cNvSpPr/>
            <p:nvPr/>
          </p:nvSpPr>
          <p:spPr>
            <a:xfrm>
              <a:off x="6775422" y="2340030"/>
              <a:ext cx="317716" cy="369332"/>
            </a:xfrm>
            <a:prstGeom prst="rect">
              <a:avLst/>
            </a:prstGeom>
          </p:spPr>
          <p:txBody>
            <a:bodyPr wrap="none">
              <a:spAutoFit/>
            </a:bodyPr>
            <a:lstStyle/>
            <a:p>
              <a:pPr eaLnBrk="1" fontAlgn="auto" hangingPunct="1">
                <a:spcBef>
                  <a:spcPts val="0"/>
                </a:spcBef>
                <a:spcAft>
                  <a:spcPts val="0"/>
                </a:spcAft>
                <a:defRPr/>
              </a:pPr>
              <a:r>
                <a:rPr lang="fr-FR" sz="1800" kern="0" dirty="0">
                  <a:solidFill>
                    <a:prstClr val="black"/>
                  </a:solidFill>
                  <a:latin typeface="Calibri" panose="020F0502020204030204"/>
                  <a:ea typeface="+mn-ea"/>
                </a:rPr>
                <a:t>A</a:t>
              </a:r>
            </a:p>
          </p:txBody>
        </p:sp>
      </p:grpSp>
      <p:sp>
        <p:nvSpPr>
          <p:cNvPr id="148" name="ZoneTexte 147"/>
          <p:cNvSpPr txBox="1"/>
          <p:nvPr/>
        </p:nvSpPr>
        <p:spPr>
          <a:xfrm>
            <a:off x="1847528" y="-27384"/>
            <a:ext cx="4320480" cy="969496"/>
          </a:xfrm>
          <a:prstGeom prst="rect">
            <a:avLst/>
          </a:prstGeom>
          <a:noFill/>
        </p:spPr>
        <p:txBody>
          <a:bodyPr wrap="square" rtlCol="0">
            <a:spAutoFit/>
          </a:bodyPr>
          <a:lstStyle/>
          <a:p>
            <a:r>
              <a:rPr lang="en-US" sz="1900" dirty="0">
                <a:latin typeface="Times New Roman" panose="02020603050405020304" pitchFamily="18" charset="0"/>
                <a:cs typeface="Times New Roman" panose="02020603050405020304" pitchFamily="18" charset="0"/>
              </a:rPr>
              <a:t>Heat exchanger consists in a periodic arrangements of channels in parallel: </a:t>
            </a:r>
          </a:p>
          <a:p>
            <a:r>
              <a:rPr lang="en-US" sz="1900" dirty="0">
                <a:latin typeface="Times New Roman" panose="02020603050405020304" pitchFamily="18" charset="0"/>
                <a:cs typeface="Times New Roman" panose="02020603050405020304" pitchFamily="18" charset="0"/>
              </a:rPr>
              <a:t>let’s consider here only one period</a:t>
            </a:r>
          </a:p>
        </p:txBody>
      </p:sp>
      <p:grpSp>
        <p:nvGrpSpPr>
          <p:cNvPr id="154" name="Groupe 153"/>
          <p:cNvGrpSpPr/>
          <p:nvPr/>
        </p:nvGrpSpPr>
        <p:grpSpPr>
          <a:xfrm>
            <a:off x="5072837" y="3861048"/>
            <a:ext cx="5516558" cy="1534644"/>
            <a:chOff x="3377112" y="4126604"/>
            <a:chExt cx="5516558" cy="1534644"/>
          </a:xfrm>
        </p:grpSpPr>
        <p:sp>
          <p:nvSpPr>
            <p:cNvPr id="87" name="Rectangle 86"/>
            <p:cNvSpPr/>
            <p:nvPr/>
          </p:nvSpPr>
          <p:spPr>
            <a:xfrm rot="16200000">
              <a:off x="6760774" y="4454416"/>
              <a:ext cx="356260" cy="2057400"/>
            </a:xfrm>
            <a:prstGeom prst="rect">
              <a:avLst/>
            </a:prstGeom>
            <a:gradFill flip="none" rotWithShape="1">
              <a:gsLst>
                <a:gs pos="0">
                  <a:srgbClr val="C699B7"/>
                </a:gs>
                <a:gs pos="0">
                  <a:srgbClr val="D5698A"/>
                </a:gs>
                <a:gs pos="0">
                  <a:srgbClr val="D5698A"/>
                </a:gs>
                <a:gs pos="0">
                  <a:srgbClr val="66CCFF"/>
                </a:gs>
                <a:gs pos="0">
                  <a:schemeClr val="accent1">
                    <a:lumMod val="75000"/>
                  </a:schemeClr>
                </a:gs>
                <a:gs pos="57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88" name="Rectangle 87"/>
            <p:cNvSpPr/>
            <p:nvPr/>
          </p:nvSpPr>
          <p:spPr>
            <a:xfrm rot="16200000">
              <a:off x="6558503" y="3895883"/>
              <a:ext cx="356260" cy="2461944"/>
            </a:xfrm>
            <a:prstGeom prst="rect">
              <a:avLst/>
            </a:prstGeom>
            <a:gradFill flip="none" rotWithShape="1">
              <a:gsLst>
                <a:gs pos="0">
                  <a:srgbClr val="FF0000"/>
                </a:gs>
                <a:gs pos="100000">
                  <a:srgbClr val="D5698A"/>
                </a:gs>
                <a:gs pos="100000">
                  <a:schemeClr val="accent1">
                    <a:lumMod val="75000"/>
                  </a:schemeClr>
                </a:gs>
                <a:gs pos="100000">
                  <a:schemeClr val="accent1">
                    <a:lumMod val="30000"/>
                    <a:lumOff val="70000"/>
                  </a:schemeClr>
                </a:gs>
              </a:gsLst>
              <a:lin ang="5400000" scaled="1"/>
              <a:tileRect/>
            </a:gra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89" name="Rectangle 88"/>
            <p:cNvSpPr/>
            <p:nvPr/>
          </p:nvSpPr>
          <p:spPr>
            <a:xfrm rot="5400000">
              <a:off x="7640661" y="4841478"/>
              <a:ext cx="1146714" cy="4928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90" name="Connecteur droit avec flèche 89"/>
            <p:cNvCxnSpPr/>
            <p:nvPr/>
          </p:nvCxnSpPr>
          <p:spPr>
            <a:xfrm rot="5400000">
              <a:off x="6252782"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rot="5400000">
              <a:off x="6577823"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rot="5400000">
              <a:off x="6956441"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rot="5400000">
              <a:off x="7289851" y="5319101"/>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rot="5400000">
              <a:off x="7653220" y="5319101"/>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p:nvPr/>
          </p:nvCxnSpPr>
          <p:spPr>
            <a:xfrm rot="5400000" flipV="1">
              <a:off x="6399784" y="4888252"/>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rot="5400000" flipV="1">
              <a:off x="7097441" y="4926899"/>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p:nvPr/>
          </p:nvCxnSpPr>
          <p:spPr>
            <a:xfrm rot="5400000" flipV="1">
              <a:off x="7727627" y="498022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8" name="Connecteur droit avec flèche 97"/>
            <p:cNvCxnSpPr/>
            <p:nvPr/>
          </p:nvCxnSpPr>
          <p:spPr>
            <a:xfrm rot="5400000" flipV="1">
              <a:off x="6314060" y="5373344"/>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a:xfrm rot="5400000" flipV="1">
              <a:off x="7091081" y="532762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a:xfrm rot="5400000" flipV="1">
              <a:off x="7678515" y="5295782"/>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V="1">
              <a:off x="8087241" y="5201707"/>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bwMode="auto">
            <a:xfrm>
              <a:off x="5714692" y="4959748"/>
              <a:ext cx="288000" cy="324000"/>
            </a:xfrm>
            <a:prstGeom prst="rect">
              <a:avLst/>
            </a:prstGeom>
            <a:solidFill>
              <a:srgbClr val="FF0000">
                <a:alpha val="96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sp>
          <p:nvSpPr>
            <p:cNvPr id="105" name="Rectangle 104"/>
            <p:cNvSpPr/>
            <p:nvPr/>
          </p:nvSpPr>
          <p:spPr bwMode="auto">
            <a:xfrm rot="5400000">
              <a:off x="5360962" y="5104447"/>
              <a:ext cx="687554" cy="398156"/>
            </a:xfrm>
            <a:prstGeom prst="rect">
              <a:avLst/>
            </a:prstGeom>
            <a:solidFill>
              <a:srgbClr val="FF0000">
                <a:alpha val="96000"/>
              </a:srgbClr>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cxnSp>
          <p:nvCxnSpPr>
            <p:cNvPr id="106" name="Connecteur droit avec flèche 105"/>
            <p:cNvCxnSpPr/>
            <p:nvPr/>
          </p:nvCxnSpPr>
          <p:spPr>
            <a:xfrm rot="5400000" flipV="1">
              <a:off x="5563932" y="5087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rot="5400000" flipV="1">
              <a:off x="5563932" y="5285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rot="5400000" flipV="1">
              <a:off x="5563932" y="4925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rot="5400000" flipV="1">
              <a:off x="5563932" y="5447600"/>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bwMode="auto">
            <a:xfrm rot="5400000">
              <a:off x="5722478" y="4731908"/>
              <a:ext cx="0" cy="433633"/>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1" name="Connecteur droit 110"/>
            <p:cNvCxnSpPr/>
            <p:nvPr/>
          </p:nvCxnSpPr>
          <p:spPr bwMode="auto">
            <a:xfrm rot="5400000" flipV="1">
              <a:off x="5740053" y="5468305"/>
              <a:ext cx="377498" cy="8384"/>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5" name="Connecteur droit avec flèche 114"/>
            <p:cNvCxnSpPr/>
            <p:nvPr/>
          </p:nvCxnSpPr>
          <p:spPr>
            <a:xfrm flipV="1">
              <a:off x="8303265" y="5201707"/>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flipV="1">
              <a:off x="8087241" y="469765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p:nvPr/>
          </p:nvCxnSpPr>
          <p:spPr>
            <a:xfrm flipV="1">
              <a:off x="8303265" y="469765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9" name="Accolade ouvrante 118"/>
            <p:cNvSpPr/>
            <p:nvPr/>
          </p:nvSpPr>
          <p:spPr>
            <a:xfrm>
              <a:off x="5076056" y="4514531"/>
              <a:ext cx="156885" cy="790453"/>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cxnSp>
          <p:nvCxnSpPr>
            <p:cNvPr id="121" name="Connecteur droit 120"/>
            <p:cNvCxnSpPr/>
            <p:nvPr/>
          </p:nvCxnSpPr>
          <p:spPr bwMode="auto">
            <a:xfrm>
              <a:off x="5337057" y="4514531"/>
              <a:ext cx="2606168" cy="1"/>
            </a:xfrm>
            <a:prstGeom prst="line">
              <a:avLst/>
            </a:prstGeom>
            <a:solidFill>
              <a:schemeClr val="accent1">
                <a:alpha val="60001"/>
              </a:schemeClr>
            </a:solidFill>
            <a:ln w="9525" cap="flat" cmpd="sng" algn="ctr">
              <a:solidFill>
                <a:schemeClr val="tx1"/>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5" name="Connecteur droit 144"/>
            <p:cNvCxnSpPr/>
            <p:nvPr/>
          </p:nvCxnSpPr>
          <p:spPr bwMode="auto">
            <a:xfrm flipV="1">
              <a:off x="5252410" y="5301208"/>
              <a:ext cx="615734" cy="1"/>
            </a:xfrm>
            <a:prstGeom prst="line">
              <a:avLst/>
            </a:prstGeom>
            <a:solidFill>
              <a:schemeClr val="accent1">
                <a:alpha val="60001"/>
              </a:schemeClr>
            </a:solidFill>
            <a:ln w="9525" cap="flat" cmpd="sng" algn="ctr">
              <a:solidFill>
                <a:schemeClr val="tx1"/>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9" name="ZoneTexte 148"/>
            <p:cNvSpPr txBox="1"/>
            <p:nvPr/>
          </p:nvSpPr>
          <p:spPr>
            <a:xfrm>
              <a:off x="7593825" y="4126604"/>
              <a:ext cx="1299845" cy="338554"/>
            </a:xfrm>
            <a:prstGeom prst="rect">
              <a:avLst/>
            </a:prstGeom>
            <a:noFill/>
          </p:spPr>
          <p:txBody>
            <a:bodyPr wrap="square" rtlCol="0">
              <a:spAutoFit/>
            </a:bodyPr>
            <a:lstStyle/>
            <a:p>
              <a:pPr algn="ctr"/>
              <a:r>
                <a:rPr lang="fr-FR" sz="1600" b="1" dirty="0">
                  <a:solidFill>
                    <a:srgbClr val="0070C0"/>
                  </a:solidFill>
                </a:rPr>
                <a:t>Bath </a:t>
              </a:r>
              <a:r>
                <a:rPr lang="fr-FR" sz="1600" b="1" dirty="0" err="1">
                  <a:solidFill>
                    <a:srgbClr val="0070C0"/>
                  </a:solidFill>
                </a:rPr>
                <a:t>level</a:t>
              </a:r>
              <a:endParaRPr lang="fr-FR" sz="1600" b="1" dirty="0">
                <a:solidFill>
                  <a:srgbClr val="0070C0"/>
                </a:solidFill>
              </a:endParaRPr>
            </a:p>
          </p:txBody>
        </p:sp>
        <p:sp>
          <p:nvSpPr>
            <p:cNvPr id="153" name="Rectangle 152"/>
            <p:cNvSpPr/>
            <p:nvPr/>
          </p:nvSpPr>
          <p:spPr>
            <a:xfrm>
              <a:off x="3377112" y="4431636"/>
              <a:ext cx="2030748" cy="1015663"/>
            </a:xfrm>
            <a:prstGeom prst="rect">
              <a:avLst/>
            </a:prstGeom>
          </p:spPr>
          <p:txBody>
            <a:bodyPr wrap="square">
              <a:spAutoFit/>
            </a:bodyPr>
            <a:lstStyle/>
            <a:p>
              <a:pPr algn="ctr"/>
              <a:r>
                <a:rPr lang="fr-FR" sz="2000" dirty="0">
                  <a:latin typeface="Symbol" panose="05050102010706020507" pitchFamily="18" charset="2"/>
                </a:rPr>
                <a:t>D</a:t>
              </a:r>
              <a:r>
                <a:rPr lang="fr-FR" sz="2000" dirty="0"/>
                <a:t>P</a:t>
              </a:r>
            </a:p>
            <a:p>
              <a:pPr algn="ctr"/>
              <a:r>
                <a:rPr lang="fr-FR" sz="2000" dirty="0"/>
                <a:t>(immersion </a:t>
              </a:r>
            </a:p>
            <a:p>
              <a:pPr algn="ctr"/>
              <a:r>
                <a:rPr lang="fr-FR" sz="2000" dirty="0" err="1"/>
                <a:t>depth</a:t>
              </a:r>
              <a:r>
                <a:rPr lang="fr-FR" sz="2000" dirty="0"/>
                <a:t>)</a:t>
              </a:r>
            </a:p>
          </p:txBody>
        </p:sp>
      </p:grpSp>
      <p:sp>
        <p:nvSpPr>
          <p:cNvPr id="155" name="Rectangle 154"/>
          <p:cNvSpPr/>
          <p:nvPr/>
        </p:nvSpPr>
        <p:spPr>
          <a:xfrm>
            <a:off x="2351585" y="5748389"/>
            <a:ext cx="6937965" cy="461665"/>
          </a:xfrm>
          <a:prstGeom prst="rect">
            <a:avLst/>
          </a:prstGeom>
        </p:spPr>
        <p:txBody>
          <a:bodyPr wrap="square">
            <a:spAutoFit/>
          </a:bodyPr>
          <a:lstStyle/>
          <a:p>
            <a:r>
              <a:rPr lang="fr-FR" dirty="0" err="1">
                <a:solidFill>
                  <a:srgbClr val="7030A0"/>
                </a:solidFill>
                <a:latin typeface="Symbol" panose="05050102010706020507" pitchFamily="18" charset="2"/>
              </a:rPr>
              <a:t>D</a:t>
            </a:r>
            <a:r>
              <a:rPr lang="fr-FR" dirty="0" err="1">
                <a:solidFill>
                  <a:srgbClr val="7030A0"/>
                </a:solidFill>
              </a:rPr>
              <a:t>T</a:t>
            </a:r>
            <a:r>
              <a:rPr lang="fr-FR" sz="1200" dirty="0" err="1">
                <a:solidFill>
                  <a:srgbClr val="7030A0"/>
                </a:solidFill>
              </a:rPr>
              <a:t>tot</a:t>
            </a:r>
            <a:r>
              <a:rPr lang="fr-FR" dirty="0">
                <a:solidFill>
                  <a:srgbClr val="7030A0"/>
                </a:solidFill>
              </a:rPr>
              <a:t>=</a:t>
            </a:r>
            <a:r>
              <a:rPr lang="fr-FR" dirty="0">
                <a:solidFill>
                  <a:srgbClr val="7030A0"/>
                </a:solidFill>
                <a:latin typeface="Symbol" panose="05050102010706020507" pitchFamily="18" charset="2"/>
              </a:rPr>
              <a:t>D</a:t>
            </a:r>
            <a:r>
              <a:rPr lang="fr-FR" dirty="0">
                <a:solidFill>
                  <a:srgbClr val="7030A0"/>
                </a:solidFill>
              </a:rPr>
              <a:t>T1+</a:t>
            </a:r>
            <a:r>
              <a:rPr lang="fr-FR" dirty="0">
                <a:solidFill>
                  <a:srgbClr val="7030A0"/>
                </a:solidFill>
                <a:latin typeface="Symbol" panose="05050102010706020507" pitchFamily="18" charset="2"/>
              </a:rPr>
              <a:t>D</a:t>
            </a:r>
            <a:r>
              <a:rPr lang="fr-FR" dirty="0">
                <a:solidFill>
                  <a:srgbClr val="7030A0"/>
                </a:solidFill>
              </a:rPr>
              <a:t>T2(</a:t>
            </a:r>
            <a:r>
              <a:rPr lang="fr-FR" dirty="0" err="1">
                <a:solidFill>
                  <a:srgbClr val="7030A0"/>
                </a:solidFill>
              </a:rPr>
              <a:t>outlet</a:t>
            </a:r>
            <a:r>
              <a:rPr lang="fr-FR" dirty="0">
                <a:solidFill>
                  <a:srgbClr val="7030A0"/>
                </a:solidFill>
              </a:rPr>
              <a:t>)+</a:t>
            </a:r>
            <a:r>
              <a:rPr lang="fr-FR" dirty="0">
                <a:solidFill>
                  <a:srgbClr val="7030A0"/>
                </a:solidFill>
                <a:latin typeface="Symbol" panose="05050102010706020507" pitchFamily="18" charset="2"/>
              </a:rPr>
              <a:t>D</a:t>
            </a:r>
            <a:r>
              <a:rPr lang="fr-FR" dirty="0">
                <a:solidFill>
                  <a:srgbClr val="7030A0"/>
                </a:solidFill>
              </a:rPr>
              <a:t>T4=</a:t>
            </a:r>
            <a:r>
              <a:rPr lang="fr-FR" dirty="0">
                <a:solidFill>
                  <a:srgbClr val="7030A0"/>
                </a:solidFill>
                <a:latin typeface="Symbol" panose="05050102010706020507" pitchFamily="18" charset="2"/>
              </a:rPr>
              <a:t>D</a:t>
            </a:r>
            <a:r>
              <a:rPr lang="fr-FR" dirty="0">
                <a:solidFill>
                  <a:srgbClr val="7030A0"/>
                </a:solidFill>
              </a:rPr>
              <a:t>T2(</a:t>
            </a:r>
            <a:r>
              <a:rPr lang="fr-FR" dirty="0" err="1">
                <a:solidFill>
                  <a:srgbClr val="7030A0"/>
                </a:solidFill>
              </a:rPr>
              <a:t>inlet</a:t>
            </a:r>
            <a:r>
              <a:rPr lang="fr-FR" dirty="0">
                <a:solidFill>
                  <a:srgbClr val="7030A0"/>
                </a:solidFill>
              </a:rPr>
              <a:t>)+</a:t>
            </a:r>
            <a:r>
              <a:rPr lang="fr-FR" dirty="0">
                <a:solidFill>
                  <a:srgbClr val="7030A0"/>
                </a:solidFill>
                <a:latin typeface="Symbol" panose="05050102010706020507" pitchFamily="18" charset="2"/>
              </a:rPr>
              <a:t>D</a:t>
            </a:r>
            <a:r>
              <a:rPr lang="fr-FR" dirty="0">
                <a:solidFill>
                  <a:srgbClr val="7030A0"/>
                </a:solidFill>
              </a:rPr>
              <a:t>T3</a:t>
            </a:r>
            <a:r>
              <a:rPr lang="fr-FR" dirty="0">
                <a:solidFill>
                  <a:srgbClr val="7030A0"/>
                </a:solidFill>
                <a:latin typeface="Symbol" panose="05050102010706020507" pitchFamily="18" charset="2"/>
              </a:rPr>
              <a:t>+D</a:t>
            </a:r>
            <a:r>
              <a:rPr lang="fr-FR" dirty="0">
                <a:solidFill>
                  <a:srgbClr val="7030A0"/>
                </a:solidFill>
              </a:rPr>
              <a:t>T4</a:t>
            </a:r>
          </a:p>
        </p:txBody>
      </p:sp>
      <p:sp>
        <p:nvSpPr>
          <p:cNvPr id="38" name="Rectangle 37"/>
          <p:cNvSpPr/>
          <p:nvPr/>
        </p:nvSpPr>
        <p:spPr bwMode="auto">
          <a:xfrm>
            <a:off x="2595066" y="2419276"/>
            <a:ext cx="357786" cy="87056"/>
          </a:xfrm>
          <a:prstGeom prst="rect">
            <a:avLst/>
          </a:prstGeom>
          <a:solidFill>
            <a:schemeClr val="tx1"/>
          </a:solidFill>
          <a:ln w="9525"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sp>
        <p:nvSpPr>
          <p:cNvPr id="101" name="Rectangle 100"/>
          <p:cNvSpPr/>
          <p:nvPr/>
        </p:nvSpPr>
        <p:spPr bwMode="auto">
          <a:xfrm rot="5400000" flipV="1">
            <a:off x="9429333" y="4816323"/>
            <a:ext cx="357786" cy="89952"/>
          </a:xfrm>
          <a:prstGeom prst="rect">
            <a:avLst/>
          </a:prstGeom>
          <a:solidFill>
            <a:schemeClr val="tx1"/>
          </a:solidFill>
          <a:ln w="9525"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sp>
        <p:nvSpPr>
          <p:cNvPr id="112" name="Rectangle 111"/>
          <p:cNvSpPr/>
          <p:nvPr/>
        </p:nvSpPr>
        <p:spPr bwMode="auto">
          <a:xfrm>
            <a:off x="2952166" y="4433346"/>
            <a:ext cx="357786" cy="87056"/>
          </a:xfrm>
          <a:prstGeom prst="rect">
            <a:avLst/>
          </a:prstGeom>
          <a:solidFill>
            <a:schemeClr val="tx1"/>
          </a:solidFill>
          <a:ln w="9525"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sp>
        <p:nvSpPr>
          <p:cNvPr id="113" name="Rectangle 112"/>
          <p:cNvSpPr/>
          <p:nvPr/>
        </p:nvSpPr>
        <p:spPr bwMode="auto">
          <a:xfrm rot="5400000" flipV="1">
            <a:off x="7434413" y="5165779"/>
            <a:ext cx="357786" cy="89952"/>
          </a:xfrm>
          <a:prstGeom prst="rect">
            <a:avLst/>
          </a:prstGeom>
          <a:solidFill>
            <a:schemeClr val="tx1"/>
          </a:solidFill>
          <a:ln w="9525"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sp>
        <p:nvSpPr>
          <p:cNvPr id="114" name="Rectangle 113"/>
          <p:cNvSpPr/>
          <p:nvPr/>
        </p:nvSpPr>
        <p:spPr>
          <a:xfrm>
            <a:off x="10109987" y="4089159"/>
            <a:ext cx="317716" cy="369332"/>
          </a:xfrm>
          <a:prstGeom prst="rect">
            <a:avLst/>
          </a:prstGeom>
        </p:spPr>
        <p:txBody>
          <a:bodyPr wrap="none">
            <a:spAutoFit/>
          </a:bodyPr>
          <a:lstStyle/>
          <a:p>
            <a:pPr eaLnBrk="1" fontAlgn="auto" hangingPunct="1">
              <a:spcBef>
                <a:spcPts val="0"/>
              </a:spcBef>
              <a:spcAft>
                <a:spcPts val="0"/>
              </a:spcAft>
              <a:defRPr/>
            </a:pPr>
            <a:r>
              <a:rPr lang="fr-FR" sz="1800" kern="0" dirty="0">
                <a:solidFill>
                  <a:prstClr val="black"/>
                </a:solidFill>
                <a:latin typeface="Calibri" panose="020F0502020204030204"/>
                <a:ea typeface="+mn-ea"/>
              </a:rPr>
              <a:t>A</a:t>
            </a:r>
          </a:p>
        </p:txBody>
      </p:sp>
      <p:sp>
        <p:nvSpPr>
          <p:cNvPr id="118" name="Rectangle 117"/>
          <p:cNvSpPr/>
          <p:nvPr/>
        </p:nvSpPr>
        <p:spPr>
          <a:xfrm>
            <a:off x="7584205" y="4894170"/>
            <a:ext cx="267788" cy="369332"/>
          </a:xfrm>
          <a:prstGeom prst="rect">
            <a:avLst/>
          </a:prstGeom>
          <a:solidFill>
            <a:schemeClr val="bg1">
              <a:alpha val="47000"/>
            </a:schemeClr>
          </a:solidFill>
        </p:spPr>
        <p:txBody>
          <a:bodyPr wrap="square">
            <a:spAutoFit/>
          </a:bodyPr>
          <a:lstStyle/>
          <a:p>
            <a:pPr eaLnBrk="1" fontAlgn="auto" hangingPunct="1">
              <a:spcBef>
                <a:spcPts val="0"/>
              </a:spcBef>
              <a:spcAft>
                <a:spcPts val="0"/>
              </a:spcAft>
              <a:defRPr/>
            </a:pPr>
            <a:r>
              <a:rPr lang="fr-FR" sz="1800" kern="0" dirty="0">
                <a:solidFill>
                  <a:prstClr val="black"/>
                </a:solidFill>
                <a:latin typeface="Calibri" panose="020F0502020204030204"/>
                <a:ea typeface="+mn-ea"/>
              </a:rPr>
              <a:t>B</a:t>
            </a:r>
          </a:p>
        </p:txBody>
      </p:sp>
      <p:sp>
        <p:nvSpPr>
          <p:cNvPr id="120" name="Rectangle 119"/>
          <p:cNvSpPr/>
          <p:nvPr/>
        </p:nvSpPr>
        <p:spPr>
          <a:xfrm>
            <a:off x="3138602" y="4166080"/>
            <a:ext cx="309700" cy="369332"/>
          </a:xfrm>
          <a:prstGeom prst="rect">
            <a:avLst/>
          </a:prstGeom>
        </p:spPr>
        <p:txBody>
          <a:bodyPr wrap="none">
            <a:spAutoFit/>
          </a:bodyPr>
          <a:lstStyle/>
          <a:p>
            <a:pPr eaLnBrk="1" fontAlgn="auto" hangingPunct="1">
              <a:spcBef>
                <a:spcPts val="0"/>
              </a:spcBef>
              <a:spcAft>
                <a:spcPts val="0"/>
              </a:spcAft>
              <a:defRPr/>
            </a:pPr>
            <a:r>
              <a:rPr lang="fr-FR" sz="1800" kern="0" dirty="0">
                <a:solidFill>
                  <a:prstClr val="black"/>
                </a:solidFill>
                <a:latin typeface="Calibri" panose="020F0502020204030204"/>
                <a:ea typeface="+mn-ea"/>
              </a:rPr>
              <a:t>B</a:t>
            </a:r>
          </a:p>
        </p:txBody>
      </p:sp>
      <p:sp>
        <p:nvSpPr>
          <p:cNvPr id="122" name="Rectangle 121"/>
          <p:cNvSpPr/>
          <p:nvPr/>
        </p:nvSpPr>
        <p:spPr>
          <a:xfrm>
            <a:off x="3257632" y="1663938"/>
            <a:ext cx="317716" cy="369332"/>
          </a:xfrm>
          <a:prstGeom prst="rect">
            <a:avLst/>
          </a:prstGeom>
        </p:spPr>
        <p:txBody>
          <a:bodyPr wrap="none">
            <a:spAutoFit/>
          </a:bodyPr>
          <a:lstStyle/>
          <a:p>
            <a:pPr eaLnBrk="1" fontAlgn="auto" hangingPunct="1">
              <a:spcBef>
                <a:spcPts val="0"/>
              </a:spcBef>
              <a:spcAft>
                <a:spcPts val="0"/>
              </a:spcAft>
              <a:defRPr/>
            </a:pPr>
            <a:r>
              <a:rPr lang="fr-FR" sz="1800" kern="0" dirty="0">
                <a:solidFill>
                  <a:prstClr val="black"/>
                </a:solidFill>
                <a:latin typeface="Calibri" panose="020F0502020204030204"/>
                <a:ea typeface="+mn-ea"/>
              </a:rPr>
              <a:t>A</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351585" y="116632"/>
            <a:ext cx="6937965" cy="400110"/>
          </a:xfrm>
          <a:prstGeom prst="rect">
            <a:avLst/>
          </a:prstGeom>
        </p:spPr>
        <p:txBody>
          <a:bodyPr wrap="square">
            <a:spAutoFit/>
          </a:bodyPr>
          <a:lstStyle/>
          <a:p>
            <a:r>
              <a:rPr lang="fr-FR" sz="2000" dirty="0" err="1">
                <a:solidFill>
                  <a:srgbClr val="7030A0"/>
                </a:solidFill>
                <a:latin typeface="Symbol" panose="05050102010706020507" pitchFamily="18" charset="2"/>
              </a:rPr>
              <a:t>D</a:t>
            </a:r>
            <a:r>
              <a:rPr lang="fr-FR" sz="2000" dirty="0" err="1">
                <a:solidFill>
                  <a:srgbClr val="7030A0"/>
                </a:solidFill>
              </a:rPr>
              <a:t>T</a:t>
            </a:r>
            <a:r>
              <a:rPr lang="fr-FR" sz="1100" dirty="0" err="1">
                <a:solidFill>
                  <a:srgbClr val="7030A0"/>
                </a:solidFill>
              </a:rPr>
              <a:t>tot</a:t>
            </a:r>
            <a:r>
              <a:rPr lang="fr-FR" sz="2000" dirty="0">
                <a:solidFill>
                  <a:srgbClr val="7030A0"/>
                </a:solidFill>
              </a:rPr>
              <a:t>=</a:t>
            </a:r>
            <a:r>
              <a:rPr lang="fr-FR" sz="2000" dirty="0">
                <a:solidFill>
                  <a:srgbClr val="7030A0"/>
                </a:solidFill>
                <a:latin typeface="Symbol" panose="05050102010706020507" pitchFamily="18" charset="2"/>
              </a:rPr>
              <a:t>D</a:t>
            </a:r>
            <a:r>
              <a:rPr lang="fr-FR" sz="2000" dirty="0">
                <a:solidFill>
                  <a:srgbClr val="7030A0"/>
                </a:solidFill>
              </a:rPr>
              <a:t>T1+</a:t>
            </a:r>
            <a:r>
              <a:rPr lang="fr-FR" sz="2000" dirty="0">
                <a:solidFill>
                  <a:srgbClr val="7030A0"/>
                </a:solidFill>
                <a:latin typeface="Symbol" panose="05050102010706020507" pitchFamily="18" charset="2"/>
              </a:rPr>
              <a:t>D</a:t>
            </a:r>
            <a:r>
              <a:rPr lang="fr-FR" sz="2000" dirty="0">
                <a:solidFill>
                  <a:srgbClr val="7030A0"/>
                </a:solidFill>
              </a:rPr>
              <a:t>T2(</a:t>
            </a:r>
            <a:r>
              <a:rPr lang="fr-FR" sz="2000" dirty="0" err="1">
                <a:solidFill>
                  <a:srgbClr val="7030A0"/>
                </a:solidFill>
              </a:rPr>
              <a:t>outlet</a:t>
            </a:r>
            <a:r>
              <a:rPr lang="fr-FR" sz="2000" dirty="0">
                <a:solidFill>
                  <a:srgbClr val="7030A0"/>
                </a:solidFill>
              </a:rPr>
              <a:t>)+</a:t>
            </a:r>
            <a:r>
              <a:rPr lang="fr-FR" sz="2000" dirty="0">
                <a:solidFill>
                  <a:srgbClr val="7030A0"/>
                </a:solidFill>
                <a:latin typeface="Symbol" panose="05050102010706020507" pitchFamily="18" charset="2"/>
              </a:rPr>
              <a:t>D</a:t>
            </a:r>
            <a:r>
              <a:rPr lang="fr-FR" sz="2000" dirty="0">
                <a:solidFill>
                  <a:srgbClr val="7030A0"/>
                </a:solidFill>
              </a:rPr>
              <a:t>T4=</a:t>
            </a:r>
            <a:r>
              <a:rPr lang="fr-FR" sz="2000" dirty="0">
                <a:solidFill>
                  <a:srgbClr val="7030A0"/>
                </a:solidFill>
                <a:latin typeface="Symbol" panose="05050102010706020507" pitchFamily="18" charset="2"/>
              </a:rPr>
              <a:t>D</a:t>
            </a:r>
            <a:r>
              <a:rPr lang="fr-FR" sz="2000" dirty="0">
                <a:solidFill>
                  <a:srgbClr val="7030A0"/>
                </a:solidFill>
              </a:rPr>
              <a:t>T2(</a:t>
            </a:r>
            <a:r>
              <a:rPr lang="fr-FR" sz="2000" dirty="0" err="1">
                <a:solidFill>
                  <a:srgbClr val="7030A0"/>
                </a:solidFill>
              </a:rPr>
              <a:t>inlet</a:t>
            </a:r>
            <a:r>
              <a:rPr lang="fr-FR" sz="2000" dirty="0">
                <a:solidFill>
                  <a:srgbClr val="7030A0"/>
                </a:solidFill>
              </a:rPr>
              <a:t>)+</a:t>
            </a:r>
            <a:r>
              <a:rPr lang="fr-FR" sz="2000" dirty="0">
                <a:solidFill>
                  <a:srgbClr val="7030A0"/>
                </a:solidFill>
                <a:latin typeface="Symbol" panose="05050102010706020507" pitchFamily="18" charset="2"/>
              </a:rPr>
              <a:t>D</a:t>
            </a:r>
            <a:r>
              <a:rPr lang="fr-FR" sz="2000" dirty="0">
                <a:solidFill>
                  <a:srgbClr val="7030A0"/>
                </a:solidFill>
              </a:rPr>
              <a:t>T3</a:t>
            </a:r>
            <a:r>
              <a:rPr lang="fr-FR" sz="2000" dirty="0">
                <a:solidFill>
                  <a:srgbClr val="7030A0"/>
                </a:solidFill>
                <a:latin typeface="Symbol" panose="05050102010706020507" pitchFamily="18" charset="2"/>
              </a:rPr>
              <a:t>+D</a:t>
            </a:r>
            <a:r>
              <a:rPr lang="fr-FR" sz="2000" dirty="0">
                <a:solidFill>
                  <a:srgbClr val="7030A0"/>
                </a:solidFill>
              </a:rPr>
              <a:t>T4</a:t>
            </a:r>
          </a:p>
        </p:txBody>
      </p:sp>
      <p:sp>
        <p:nvSpPr>
          <p:cNvPr id="3" name="ZoneTexte 2"/>
          <p:cNvSpPr txBox="1"/>
          <p:nvPr/>
        </p:nvSpPr>
        <p:spPr>
          <a:xfrm>
            <a:off x="1127448" y="574820"/>
            <a:ext cx="9741602"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Usually the liquid height above the heat exchanger is quite small (as compared to the heat exchanger length) and the cross section for heat flux higher than those allocated for the </a:t>
            </a:r>
            <a:r>
              <a:rPr lang="en-US" sz="2000" dirty="0" err="1">
                <a:latin typeface="Times New Roman" panose="02020603050405020304" pitchFamily="18" charset="0"/>
                <a:cs typeface="Times New Roman" panose="02020603050405020304" pitchFamily="18" charset="0"/>
              </a:rPr>
              <a:t>HeII</a:t>
            </a:r>
            <a:r>
              <a:rPr lang="en-US" sz="2000" dirty="0">
                <a:latin typeface="Times New Roman" panose="02020603050405020304" pitchFamily="18" charset="0"/>
                <a:cs typeface="Times New Roman" panose="02020603050405020304" pitchFamily="18" charset="0"/>
              </a:rPr>
              <a:t> in channels, so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T4 is almost negligible as compared to the other terms of previous equation.</a:t>
            </a:r>
          </a:p>
        </p:txBody>
      </p:sp>
      <p:sp>
        <p:nvSpPr>
          <p:cNvPr id="4" name="Rectangle 3"/>
          <p:cNvSpPr/>
          <p:nvPr/>
        </p:nvSpPr>
        <p:spPr>
          <a:xfrm>
            <a:off x="2279576" y="1945868"/>
            <a:ext cx="6937965" cy="400110"/>
          </a:xfrm>
          <a:prstGeom prst="rect">
            <a:avLst/>
          </a:prstGeom>
        </p:spPr>
        <p:txBody>
          <a:bodyPr wrap="square">
            <a:spAutoFit/>
          </a:bodyPr>
          <a:lstStyle/>
          <a:p>
            <a:r>
              <a:rPr lang="fr-FR" sz="2000" dirty="0" err="1">
                <a:solidFill>
                  <a:srgbClr val="7030A0"/>
                </a:solidFill>
                <a:latin typeface="Symbol" panose="05050102010706020507" pitchFamily="18" charset="2"/>
              </a:rPr>
              <a:t>D</a:t>
            </a:r>
            <a:r>
              <a:rPr lang="fr-FR" sz="2000" dirty="0" err="1">
                <a:solidFill>
                  <a:srgbClr val="7030A0"/>
                </a:solidFill>
              </a:rPr>
              <a:t>T</a:t>
            </a:r>
            <a:r>
              <a:rPr lang="fr-FR" sz="1100" dirty="0" err="1">
                <a:solidFill>
                  <a:srgbClr val="7030A0"/>
                </a:solidFill>
              </a:rPr>
              <a:t>tot</a:t>
            </a:r>
            <a:r>
              <a:rPr lang="fr-FR" sz="2000" dirty="0">
                <a:solidFill>
                  <a:srgbClr val="7030A0"/>
                </a:solidFill>
              </a:rPr>
              <a:t> ≈ </a:t>
            </a:r>
            <a:r>
              <a:rPr lang="fr-FR" sz="2000" dirty="0">
                <a:solidFill>
                  <a:srgbClr val="7030A0"/>
                </a:solidFill>
                <a:latin typeface="Symbol" panose="05050102010706020507" pitchFamily="18" charset="2"/>
              </a:rPr>
              <a:t>D</a:t>
            </a:r>
            <a:r>
              <a:rPr lang="fr-FR" sz="2000" dirty="0">
                <a:solidFill>
                  <a:srgbClr val="7030A0"/>
                </a:solidFill>
              </a:rPr>
              <a:t>T1+</a:t>
            </a:r>
            <a:r>
              <a:rPr lang="fr-FR" sz="2000" dirty="0">
                <a:solidFill>
                  <a:srgbClr val="7030A0"/>
                </a:solidFill>
                <a:latin typeface="Symbol" panose="05050102010706020507" pitchFamily="18" charset="2"/>
              </a:rPr>
              <a:t>D</a:t>
            </a:r>
            <a:r>
              <a:rPr lang="fr-FR" sz="2000" dirty="0">
                <a:solidFill>
                  <a:srgbClr val="7030A0"/>
                </a:solidFill>
              </a:rPr>
              <a:t>T2(</a:t>
            </a:r>
            <a:r>
              <a:rPr lang="fr-FR" sz="2000" dirty="0" err="1">
                <a:solidFill>
                  <a:srgbClr val="7030A0"/>
                </a:solidFill>
              </a:rPr>
              <a:t>outlet</a:t>
            </a:r>
            <a:r>
              <a:rPr lang="fr-FR" sz="2000" dirty="0">
                <a:solidFill>
                  <a:srgbClr val="7030A0"/>
                </a:solidFill>
              </a:rPr>
              <a:t>) ≈ </a:t>
            </a:r>
            <a:r>
              <a:rPr lang="fr-FR" sz="2000" dirty="0">
                <a:solidFill>
                  <a:srgbClr val="7030A0"/>
                </a:solidFill>
                <a:latin typeface="Symbol" panose="05050102010706020507" pitchFamily="18" charset="2"/>
              </a:rPr>
              <a:t>D</a:t>
            </a:r>
            <a:r>
              <a:rPr lang="fr-FR" sz="2000" dirty="0">
                <a:solidFill>
                  <a:srgbClr val="7030A0"/>
                </a:solidFill>
              </a:rPr>
              <a:t>T2(</a:t>
            </a:r>
            <a:r>
              <a:rPr lang="fr-FR" sz="2000" dirty="0" err="1">
                <a:solidFill>
                  <a:srgbClr val="7030A0"/>
                </a:solidFill>
              </a:rPr>
              <a:t>inlet</a:t>
            </a:r>
            <a:r>
              <a:rPr lang="fr-FR" sz="2000" dirty="0">
                <a:solidFill>
                  <a:srgbClr val="7030A0"/>
                </a:solidFill>
              </a:rPr>
              <a:t>)+</a:t>
            </a:r>
            <a:r>
              <a:rPr lang="fr-FR" sz="2000" dirty="0">
                <a:solidFill>
                  <a:srgbClr val="7030A0"/>
                </a:solidFill>
                <a:latin typeface="Symbol" panose="05050102010706020507" pitchFamily="18" charset="2"/>
              </a:rPr>
              <a:t>D</a:t>
            </a:r>
            <a:r>
              <a:rPr lang="fr-FR" sz="2000" dirty="0">
                <a:solidFill>
                  <a:srgbClr val="7030A0"/>
                </a:solidFill>
              </a:rPr>
              <a:t>T3</a:t>
            </a:r>
          </a:p>
        </p:txBody>
      </p:sp>
      <p:sp>
        <p:nvSpPr>
          <p:cNvPr id="5" name="ZoneTexte 4"/>
          <p:cNvSpPr txBox="1"/>
          <p:nvPr/>
        </p:nvSpPr>
        <p:spPr>
          <a:xfrm>
            <a:off x="1170407" y="2319732"/>
            <a:ext cx="9865096"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Longitudinal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 due to heat transport in </a:t>
            </a:r>
            <a:r>
              <a:rPr lang="en-US" sz="2000" dirty="0" err="1">
                <a:latin typeface="Times New Roman" panose="02020603050405020304" pitchFamily="18" charset="0"/>
                <a:cs typeface="Times New Roman" panose="02020603050405020304" pitchFamily="18" charset="0"/>
              </a:rPr>
              <a:t>HeII</a:t>
            </a:r>
            <a:r>
              <a:rPr lang="en-US" sz="2000" dirty="0">
                <a:latin typeface="Times New Roman" panose="02020603050405020304" pitchFamily="18" charset="0"/>
                <a:cs typeface="Times New Roman" panose="02020603050405020304" pitchFamily="18" charset="0"/>
              </a:rPr>
              <a:t>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T1 and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T3) only depends on overall cross section, heat exchanger length and heat amplitude and repartition along the whole heat exchanger length.</a:t>
            </a:r>
          </a:p>
        </p:txBody>
      </p:sp>
      <p:grpSp>
        <p:nvGrpSpPr>
          <p:cNvPr id="40" name="Groupe 39"/>
          <p:cNvGrpSpPr/>
          <p:nvPr/>
        </p:nvGrpSpPr>
        <p:grpSpPr>
          <a:xfrm>
            <a:off x="6650353" y="4437112"/>
            <a:ext cx="4198175" cy="1728192"/>
            <a:chOff x="4355976" y="4293096"/>
            <a:chExt cx="4198175" cy="1728192"/>
          </a:xfrm>
        </p:grpSpPr>
        <p:grpSp>
          <p:nvGrpSpPr>
            <p:cNvPr id="6" name="Groupe 5"/>
            <p:cNvGrpSpPr/>
            <p:nvPr/>
          </p:nvGrpSpPr>
          <p:grpSpPr>
            <a:xfrm>
              <a:off x="4355976" y="4293096"/>
              <a:ext cx="4198175" cy="1418674"/>
              <a:chOff x="4695495" y="4242574"/>
              <a:chExt cx="4198175" cy="1418674"/>
            </a:xfrm>
          </p:grpSpPr>
          <p:sp>
            <p:nvSpPr>
              <p:cNvPr id="7" name="Rectangle 6"/>
              <p:cNvSpPr/>
              <p:nvPr/>
            </p:nvSpPr>
            <p:spPr>
              <a:xfrm rot="16200000">
                <a:off x="6760774" y="4454416"/>
                <a:ext cx="356260" cy="2057400"/>
              </a:xfrm>
              <a:prstGeom prst="rect">
                <a:avLst/>
              </a:prstGeom>
              <a:gradFill flip="none" rotWithShape="1">
                <a:gsLst>
                  <a:gs pos="0">
                    <a:srgbClr val="C699B7"/>
                  </a:gs>
                  <a:gs pos="0">
                    <a:srgbClr val="D5698A"/>
                  </a:gs>
                  <a:gs pos="0">
                    <a:srgbClr val="D5698A"/>
                  </a:gs>
                  <a:gs pos="0">
                    <a:srgbClr val="66CCFF"/>
                  </a:gs>
                  <a:gs pos="0">
                    <a:schemeClr val="accent1">
                      <a:lumMod val="75000"/>
                    </a:schemeClr>
                  </a:gs>
                  <a:gs pos="57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8" name="Rectangle 7"/>
              <p:cNvSpPr/>
              <p:nvPr/>
            </p:nvSpPr>
            <p:spPr>
              <a:xfrm rot="16200000">
                <a:off x="6558503" y="3895883"/>
                <a:ext cx="356260" cy="2461944"/>
              </a:xfrm>
              <a:prstGeom prst="rect">
                <a:avLst/>
              </a:prstGeom>
              <a:gradFill flip="none" rotWithShape="1">
                <a:gsLst>
                  <a:gs pos="0">
                    <a:srgbClr val="FF0000"/>
                  </a:gs>
                  <a:gs pos="100000">
                    <a:srgbClr val="D5698A"/>
                  </a:gs>
                  <a:gs pos="100000">
                    <a:schemeClr val="accent1">
                      <a:lumMod val="75000"/>
                    </a:schemeClr>
                  </a:gs>
                  <a:gs pos="100000">
                    <a:schemeClr val="accent1">
                      <a:lumMod val="30000"/>
                      <a:lumOff val="70000"/>
                    </a:schemeClr>
                  </a:gs>
                </a:gsLst>
                <a:lin ang="5400000" scaled="1"/>
                <a:tileRect/>
              </a:gra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9" name="Rectangle 8"/>
              <p:cNvSpPr/>
              <p:nvPr/>
            </p:nvSpPr>
            <p:spPr>
              <a:xfrm rot="5400000">
                <a:off x="7640661" y="4841478"/>
                <a:ext cx="1146714" cy="4928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10" name="Connecteur droit avec flèche 9"/>
              <p:cNvCxnSpPr/>
              <p:nvPr/>
            </p:nvCxnSpPr>
            <p:spPr>
              <a:xfrm rot="5400000">
                <a:off x="6252782"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a:off x="6577823"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a:off x="6956441"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a:off x="7289851" y="5319101"/>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a:off x="7653220" y="5319101"/>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flipV="1">
                <a:off x="6399784" y="4888252"/>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V="1">
                <a:off x="7097441" y="4926899"/>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flipV="1">
                <a:off x="7727627" y="498022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5400000" flipV="1">
                <a:off x="6314060" y="5373344"/>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flipV="1">
                <a:off x="7091081" y="532762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5400000" flipV="1">
                <a:off x="7678515" y="5295782"/>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8087241" y="5201707"/>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5714692" y="4959748"/>
                <a:ext cx="288000" cy="324000"/>
              </a:xfrm>
              <a:prstGeom prst="rect">
                <a:avLst/>
              </a:prstGeom>
              <a:solidFill>
                <a:srgbClr val="FF0000">
                  <a:alpha val="96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cxnSp>
            <p:nvCxnSpPr>
              <p:cNvPr id="23" name="Connecteur droit avec flèche 22"/>
              <p:cNvCxnSpPr/>
              <p:nvPr/>
            </p:nvCxnSpPr>
            <p:spPr>
              <a:xfrm rot="5400000">
                <a:off x="5954875"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rot="5400000">
                <a:off x="5360962" y="5104447"/>
                <a:ext cx="687554" cy="398156"/>
              </a:xfrm>
              <a:prstGeom prst="rect">
                <a:avLst/>
              </a:prstGeom>
              <a:solidFill>
                <a:srgbClr val="FF0000">
                  <a:alpha val="96000"/>
                </a:srgbClr>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cxnSp>
            <p:nvCxnSpPr>
              <p:cNvPr id="25" name="Connecteur droit avec flèche 24"/>
              <p:cNvCxnSpPr/>
              <p:nvPr/>
            </p:nvCxnSpPr>
            <p:spPr>
              <a:xfrm rot="5400000" flipV="1">
                <a:off x="5471262" y="5087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5400000" flipV="1">
                <a:off x="5471262" y="5285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5400000" flipV="1">
                <a:off x="5471262" y="4925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5400000" flipV="1">
                <a:off x="5471262" y="5447600"/>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bwMode="auto">
              <a:xfrm rot="5400000">
                <a:off x="5722478" y="4731908"/>
                <a:ext cx="0" cy="433633"/>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Connecteur droit 29"/>
              <p:cNvCxnSpPr/>
              <p:nvPr/>
            </p:nvCxnSpPr>
            <p:spPr bwMode="auto">
              <a:xfrm rot="5400000" flipV="1">
                <a:off x="5740053" y="5468305"/>
                <a:ext cx="377498" cy="8384"/>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Connecteur droit avec flèche 30"/>
              <p:cNvCxnSpPr/>
              <p:nvPr/>
            </p:nvCxnSpPr>
            <p:spPr>
              <a:xfrm flipV="1">
                <a:off x="8303265" y="5201707"/>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8087241" y="469765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V="1">
                <a:off x="8303265" y="469765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4" name="Accolade ouvrante 33"/>
              <p:cNvSpPr/>
              <p:nvPr/>
            </p:nvSpPr>
            <p:spPr>
              <a:xfrm>
                <a:off x="5076056" y="4514531"/>
                <a:ext cx="156885" cy="790453"/>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cxnSp>
            <p:nvCxnSpPr>
              <p:cNvPr id="35" name="Connecteur droit 34"/>
              <p:cNvCxnSpPr/>
              <p:nvPr/>
            </p:nvCxnSpPr>
            <p:spPr bwMode="auto">
              <a:xfrm>
                <a:off x="5337057" y="4514531"/>
                <a:ext cx="2606168" cy="1"/>
              </a:xfrm>
              <a:prstGeom prst="line">
                <a:avLst/>
              </a:prstGeom>
              <a:solidFill>
                <a:schemeClr val="accent1">
                  <a:alpha val="60001"/>
                </a:schemeClr>
              </a:solidFill>
              <a:ln w="9525" cap="flat" cmpd="sng" algn="ctr">
                <a:solidFill>
                  <a:schemeClr val="tx1"/>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Connecteur droit 35"/>
              <p:cNvCxnSpPr/>
              <p:nvPr/>
            </p:nvCxnSpPr>
            <p:spPr bwMode="auto">
              <a:xfrm flipV="1">
                <a:off x="5252410" y="5301208"/>
                <a:ext cx="615734" cy="1"/>
              </a:xfrm>
              <a:prstGeom prst="line">
                <a:avLst/>
              </a:prstGeom>
              <a:solidFill>
                <a:schemeClr val="accent1">
                  <a:alpha val="60001"/>
                </a:schemeClr>
              </a:solidFill>
              <a:ln w="9525" cap="flat" cmpd="sng" algn="ctr">
                <a:solidFill>
                  <a:schemeClr val="tx1"/>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7" name="ZoneTexte 36"/>
              <p:cNvSpPr txBox="1"/>
              <p:nvPr/>
            </p:nvSpPr>
            <p:spPr>
              <a:xfrm>
                <a:off x="7593825" y="4242574"/>
                <a:ext cx="1299845" cy="338554"/>
              </a:xfrm>
              <a:prstGeom prst="rect">
                <a:avLst/>
              </a:prstGeom>
              <a:noFill/>
            </p:spPr>
            <p:txBody>
              <a:bodyPr wrap="square" rtlCol="0">
                <a:spAutoFit/>
              </a:bodyPr>
              <a:lstStyle/>
              <a:p>
                <a:pPr algn="ctr"/>
                <a:r>
                  <a:rPr lang="fr-FR" sz="1600" b="1" dirty="0">
                    <a:solidFill>
                      <a:srgbClr val="0070C0"/>
                    </a:solidFill>
                  </a:rPr>
                  <a:t>Bath </a:t>
                </a:r>
                <a:r>
                  <a:rPr lang="fr-FR" sz="1600" b="1" dirty="0" err="1">
                    <a:solidFill>
                      <a:srgbClr val="0070C0"/>
                    </a:solidFill>
                  </a:rPr>
                  <a:t>level</a:t>
                </a:r>
                <a:endParaRPr lang="fr-FR" sz="1600" b="1" dirty="0">
                  <a:solidFill>
                    <a:srgbClr val="0070C0"/>
                  </a:solidFill>
                </a:endParaRPr>
              </a:p>
            </p:txBody>
          </p:sp>
          <p:sp>
            <p:nvSpPr>
              <p:cNvPr id="38" name="Rectangle 37"/>
              <p:cNvSpPr/>
              <p:nvPr/>
            </p:nvSpPr>
            <p:spPr>
              <a:xfrm>
                <a:off x="4695495" y="4749337"/>
                <a:ext cx="445956" cy="338554"/>
              </a:xfrm>
              <a:prstGeom prst="rect">
                <a:avLst/>
              </a:prstGeom>
            </p:spPr>
            <p:txBody>
              <a:bodyPr wrap="none">
                <a:spAutoFit/>
              </a:bodyPr>
              <a:lstStyle/>
              <a:p>
                <a:r>
                  <a:rPr lang="fr-FR" sz="1600" dirty="0">
                    <a:latin typeface="Symbol" panose="05050102010706020507" pitchFamily="18" charset="2"/>
                  </a:rPr>
                  <a:t>D</a:t>
                </a:r>
                <a:r>
                  <a:rPr lang="fr-FR" sz="1600" dirty="0"/>
                  <a:t>P</a:t>
                </a:r>
              </a:p>
            </p:txBody>
          </p:sp>
        </p:grpSp>
        <p:sp>
          <p:nvSpPr>
            <p:cNvPr id="39" name="Rectangle 38"/>
            <p:cNvSpPr/>
            <p:nvPr/>
          </p:nvSpPr>
          <p:spPr>
            <a:xfrm>
              <a:off x="6114017" y="4571836"/>
              <a:ext cx="595035" cy="369332"/>
            </a:xfrm>
            <a:prstGeom prst="rect">
              <a:avLst/>
            </a:prstGeom>
          </p:spPr>
          <p:txBody>
            <a:bodyPr wrap="none">
              <a:spAutoFit/>
            </a:bodyPr>
            <a:lstStyle/>
            <a:p>
              <a:r>
                <a:rPr lang="fr-FR" sz="1800" dirty="0">
                  <a:solidFill>
                    <a:srgbClr val="7030A0"/>
                  </a:solidFill>
                  <a:latin typeface="Symbol" panose="05050102010706020507" pitchFamily="18" charset="2"/>
                </a:rPr>
                <a:t>D</a:t>
              </a:r>
              <a:r>
                <a:rPr lang="fr-FR" sz="1800" dirty="0">
                  <a:solidFill>
                    <a:srgbClr val="7030A0"/>
                  </a:solidFill>
                </a:rPr>
                <a:t>T1</a:t>
              </a:r>
              <a:endParaRPr lang="fr-FR" sz="1800" dirty="0"/>
            </a:p>
          </p:txBody>
        </p:sp>
        <p:cxnSp>
          <p:nvCxnSpPr>
            <p:cNvPr id="41" name="Connecteur droit avec flèche 40"/>
            <p:cNvCxnSpPr/>
            <p:nvPr/>
          </p:nvCxnSpPr>
          <p:spPr bwMode="auto">
            <a:xfrm>
              <a:off x="5580112" y="4869160"/>
              <a:ext cx="1940533" cy="0"/>
            </a:xfrm>
            <a:prstGeom prst="straightConnector1">
              <a:avLst/>
            </a:prstGeom>
            <a:solidFill>
              <a:schemeClr val="accent1">
                <a:alpha val="60001"/>
              </a:schemeClr>
            </a:solidFill>
            <a:ln w="25400" cap="flat" cmpd="sng" algn="ctr">
              <a:solidFill>
                <a:srgbClr val="7030A0"/>
              </a:solidFill>
              <a:prstDash val="sysDot"/>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4" name="Rectangle 43"/>
            <p:cNvSpPr/>
            <p:nvPr/>
          </p:nvSpPr>
          <p:spPr>
            <a:xfrm>
              <a:off x="6102964" y="5651956"/>
              <a:ext cx="595035" cy="369332"/>
            </a:xfrm>
            <a:prstGeom prst="rect">
              <a:avLst/>
            </a:prstGeom>
          </p:spPr>
          <p:txBody>
            <a:bodyPr wrap="none">
              <a:spAutoFit/>
            </a:bodyPr>
            <a:lstStyle/>
            <a:p>
              <a:r>
                <a:rPr lang="fr-FR" sz="1800" dirty="0">
                  <a:solidFill>
                    <a:srgbClr val="7030A0"/>
                  </a:solidFill>
                  <a:latin typeface="Symbol" panose="05050102010706020507" pitchFamily="18" charset="2"/>
                </a:rPr>
                <a:t>D</a:t>
              </a:r>
              <a:r>
                <a:rPr lang="fr-FR" sz="1800" dirty="0">
                  <a:solidFill>
                    <a:srgbClr val="7030A0"/>
                  </a:solidFill>
                </a:rPr>
                <a:t>T3</a:t>
              </a:r>
              <a:endParaRPr lang="fr-FR" sz="1800" dirty="0"/>
            </a:p>
          </p:txBody>
        </p:sp>
        <p:cxnSp>
          <p:nvCxnSpPr>
            <p:cNvPr id="45" name="Connecteur droit avec flèche 44"/>
            <p:cNvCxnSpPr/>
            <p:nvPr/>
          </p:nvCxnSpPr>
          <p:spPr bwMode="auto">
            <a:xfrm>
              <a:off x="5652120" y="5949280"/>
              <a:ext cx="1940533" cy="0"/>
            </a:xfrm>
            <a:prstGeom prst="straightConnector1">
              <a:avLst/>
            </a:prstGeom>
            <a:solidFill>
              <a:schemeClr val="accent1">
                <a:alpha val="60001"/>
              </a:schemeClr>
            </a:solidFill>
            <a:ln w="25400" cap="flat" cmpd="sng" algn="ctr">
              <a:solidFill>
                <a:srgbClr val="7030A0"/>
              </a:solidFill>
              <a:prstDash val="sysDot"/>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Connecteur droit 46"/>
            <p:cNvCxnSpPr/>
            <p:nvPr/>
          </p:nvCxnSpPr>
          <p:spPr bwMode="auto">
            <a:xfrm>
              <a:off x="7592653" y="4999246"/>
              <a:ext cx="0" cy="359026"/>
            </a:xfrm>
            <a:prstGeom prst="line">
              <a:avLst/>
            </a:prstGeom>
            <a:solidFill>
              <a:schemeClr val="accent1">
                <a:alpha val="60001"/>
              </a:schemeClr>
            </a:solidFill>
            <a:ln w="603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Connecteur droit 48"/>
            <p:cNvCxnSpPr/>
            <p:nvPr/>
          </p:nvCxnSpPr>
          <p:spPr bwMode="auto">
            <a:xfrm>
              <a:off x="5597266" y="5352742"/>
              <a:ext cx="0" cy="359026"/>
            </a:xfrm>
            <a:prstGeom prst="line">
              <a:avLst/>
            </a:prstGeom>
            <a:solidFill>
              <a:schemeClr val="accent1">
                <a:alpha val="60001"/>
              </a:schemeClr>
            </a:solidFill>
            <a:ln w="603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 name="Connecteur en arc 50"/>
            <p:cNvCxnSpPr/>
            <p:nvPr/>
          </p:nvCxnSpPr>
          <p:spPr bwMode="auto">
            <a:xfrm>
              <a:off x="5629015" y="5172270"/>
              <a:ext cx="23105" cy="393704"/>
            </a:xfrm>
            <a:prstGeom prst="curvedConnector2">
              <a:avLst/>
            </a:prstGeom>
            <a:solidFill>
              <a:schemeClr val="accent1">
                <a:alpha val="60001"/>
              </a:schemeClr>
            </a:solidFill>
            <a:ln w="22225" cap="flat" cmpd="sng" algn="ctr">
              <a:solidFill>
                <a:srgbClr val="7030A0"/>
              </a:solidFill>
              <a:prstDash val="sysDot"/>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3" name="Rectangle 52"/>
            <p:cNvSpPr/>
            <p:nvPr/>
          </p:nvSpPr>
          <p:spPr>
            <a:xfrm>
              <a:off x="5208175" y="5085184"/>
              <a:ext cx="503664" cy="307777"/>
            </a:xfrm>
            <a:prstGeom prst="rect">
              <a:avLst/>
            </a:prstGeom>
          </p:spPr>
          <p:txBody>
            <a:bodyPr wrap="none">
              <a:spAutoFit/>
            </a:bodyPr>
            <a:lstStyle/>
            <a:p>
              <a:r>
                <a:rPr lang="fr-FR" sz="1400" dirty="0">
                  <a:solidFill>
                    <a:srgbClr val="7030A0"/>
                  </a:solidFill>
                  <a:latin typeface="Symbol" panose="05050102010706020507" pitchFamily="18" charset="2"/>
                </a:rPr>
                <a:t>D</a:t>
              </a:r>
              <a:r>
                <a:rPr lang="fr-FR" sz="1400" dirty="0">
                  <a:solidFill>
                    <a:srgbClr val="7030A0"/>
                  </a:solidFill>
                </a:rPr>
                <a:t>T2</a:t>
              </a:r>
              <a:endParaRPr lang="fr-FR" sz="1400" dirty="0"/>
            </a:p>
          </p:txBody>
        </p:sp>
        <p:cxnSp>
          <p:nvCxnSpPr>
            <p:cNvPr id="54" name="Connecteur en arc 53"/>
            <p:cNvCxnSpPr/>
            <p:nvPr/>
          </p:nvCxnSpPr>
          <p:spPr bwMode="auto">
            <a:xfrm>
              <a:off x="7521647" y="5172270"/>
              <a:ext cx="23105" cy="393704"/>
            </a:xfrm>
            <a:prstGeom prst="curvedConnector2">
              <a:avLst/>
            </a:prstGeom>
            <a:solidFill>
              <a:schemeClr val="accent1">
                <a:alpha val="60001"/>
              </a:schemeClr>
            </a:solidFill>
            <a:ln w="22225" cap="flat" cmpd="sng" algn="ctr">
              <a:solidFill>
                <a:srgbClr val="7030A0"/>
              </a:solidFill>
              <a:prstDash val="sysDot"/>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55" name="ZoneTexte 54"/>
          <p:cNvSpPr txBox="1"/>
          <p:nvPr/>
        </p:nvSpPr>
        <p:spPr>
          <a:xfrm>
            <a:off x="1170407" y="3364434"/>
            <a:ext cx="9966153" cy="116955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To optimize </a:t>
            </a:r>
            <a:r>
              <a:rPr lang="fr-FR" sz="2000" dirty="0" err="1">
                <a:latin typeface="Symbol" panose="05050102010706020507" pitchFamily="18" charset="2"/>
                <a:cs typeface="Times New Roman" panose="02020603050405020304" pitchFamily="18" charset="0"/>
              </a:rPr>
              <a:t>D</a:t>
            </a:r>
            <a:r>
              <a:rPr lang="fr-FR" sz="2000" dirty="0" err="1">
                <a:latin typeface="Times New Roman" panose="02020603050405020304" pitchFamily="18" charset="0"/>
                <a:cs typeface="Times New Roman" panose="02020603050405020304" pitchFamily="18" charset="0"/>
              </a:rPr>
              <a:t>Ttot</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we</a:t>
            </a:r>
            <a:r>
              <a:rPr lang="fr-FR" sz="2000" dirty="0">
                <a:latin typeface="Times New Roman" panose="02020603050405020304" pitchFamily="18" charset="0"/>
                <a:cs typeface="Times New Roman" panose="02020603050405020304" pitchFamily="18" charset="0"/>
              </a:rPr>
              <a:t> assume </a:t>
            </a:r>
            <a:r>
              <a:rPr lang="en-US" sz="2000" b="1" dirty="0">
                <a:solidFill>
                  <a:srgbClr val="7030A0"/>
                </a:solidFill>
                <a:latin typeface="Symbol" panose="05050102010706020507" pitchFamily="18" charset="2"/>
                <a:cs typeface="Times New Roman" panose="02020603050405020304" pitchFamily="18" charset="0"/>
              </a:rPr>
              <a:t>D</a:t>
            </a:r>
            <a:r>
              <a:rPr lang="en-US" sz="2000" b="1" dirty="0">
                <a:solidFill>
                  <a:srgbClr val="7030A0"/>
                </a:solidFill>
                <a:latin typeface="Times New Roman" panose="02020603050405020304" pitchFamily="18" charset="0"/>
                <a:cs typeface="Times New Roman" panose="02020603050405020304" pitchFamily="18" charset="0"/>
              </a:rPr>
              <a:t>T1=</a:t>
            </a:r>
            <a:r>
              <a:rPr lang="en-US" sz="2000" b="1" dirty="0">
                <a:solidFill>
                  <a:srgbClr val="7030A0"/>
                </a:solidFill>
                <a:latin typeface="Symbol" panose="05050102010706020507" pitchFamily="18" charset="2"/>
                <a:cs typeface="Times New Roman" panose="02020603050405020304" pitchFamily="18" charset="0"/>
              </a:rPr>
              <a:t> D</a:t>
            </a:r>
            <a:r>
              <a:rPr lang="en-US" sz="2000" b="1" dirty="0">
                <a:solidFill>
                  <a:srgbClr val="7030A0"/>
                </a:solidFill>
                <a:latin typeface="Times New Roman" panose="02020603050405020304" pitchFamily="18" charset="0"/>
                <a:cs typeface="Times New Roman" panose="02020603050405020304" pitchFamily="18" charset="0"/>
              </a:rPr>
              <a:t>T3 </a:t>
            </a:r>
            <a:r>
              <a:rPr lang="en-US" sz="2000" dirty="0">
                <a:latin typeface="Times New Roman" panose="02020603050405020304" pitchFamily="18" charset="0"/>
                <a:cs typeface="Times New Roman" panose="02020603050405020304" pitchFamily="18" charset="0"/>
              </a:rPr>
              <a:t>and consequently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heat flux is </a:t>
            </a:r>
            <a:r>
              <a:rPr lang="en-US" sz="2000" dirty="0" smtClean="0">
                <a:latin typeface="Times New Roman" panose="02020603050405020304" pitchFamily="18" charset="0"/>
                <a:cs typeface="Times New Roman" panose="02020603050405020304" pitchFamily="18" charset="0"/>
              </a:rPr>
              <a:t>evenly </a:t>
            </a:r>
            <a:r>
              <a:rPr lang="en-US" sz="2000" dirty="0">
                <a:latin typeface="Times New Roman" panose="02020603050405020304" pitchFamily="18" charset="0"/>
                <a:cs typeface="Times New Roman" panose="02020603050405020304" pitchFamily="18" charset="0"/>
              </a:rPr>
              <a:t>deposited along the heat exchanger </a:t>
            </a:r>
            <a:r>
              <a:rPr lang="en-US" sz="2000" dirty="0" smtClean="0">
                <a:latin typeface="Times New Roman" panose="02020603050405020304" pitchFamily="18" charset="0"/>
                <a:cs typeface="Times New Roman" panose="02020603050405020304" pitchFamily="18" charset="0"/>
              </a:rPr>
              <a:t>so    </a:t>
            </a:r>
            <a:r>
              <a:rPr lang="en-US" sz="2000" b="1" dirty="0" smtClean="0">
                <a:solidFill>
                  <a:srgbClr val="7030A0"/>
                </a:solidFill>
                <a:latin typeface="Symbol" panose="05050102010706020507" pitchFamily="18" charset="2"/>
                <a:cs typeface="Times New Roman" panose="02020603050405020304" pitchFamily="18" charset="0"/>
              </a:rPr>
              <a:t>D</a:t>
            </a:r>
            <a:r>
              <a:rPr lang="en-US" sz="2000" b="1" dirty="0" smtClean="0">
                <a:solidFill>
                  <a:srgbClr val="7030A0"/>
                </a:solidFill>
                <a:latin typeface="Times New Roman" panose="02020603050405020304" pitchFamily="18" charset="0"/>
                <a:cs typeface="Times New Roman" panose="02020603050405020304" pitchFamily="18" charset="0"/>
              </a:rPr>
              <a:t>T2=</a:t>
            </a:r>
            <a:r>
              <a:rPr lang="en-US" sz="2000" b="1" dirty="0" err="1" smtClean="0">
                <a:solidFill>
                  <a:srgbClr val="7030A0"/>
                </a:solidFill>
                <a:latin typeface="Times New Roman" panose="02020603050405020304" pitchFamily="18" charset="0"/>
                <a:cs typeface="Times New Roman" panose="02020603050405020304" pitchFamily="18" charset="0"/>
              </a:rPr>
              <a:t>cte</a:t>
            </a:r>
            <a:endParaRPr lang="en-US" sz="2000" b="1" dirty="0" smtClean="0">
              <a:solidFill>
                <a:srgbClr val="7030A0"/>
              </a:solidFill>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Inside </a:t>
            </a:r>
            <a:r>
              <a:rPr lang="en-US" sz="2000" dirty="0" err="1">
                <a:latin typeface="Times New Roman" panose="02020603050405020304" pitchFamily="18" charset="0"/>
                <a:cs typeface="Times New Roman" panose="02020603050405020304" pitchFamily="18" charset="0"/>
              </a:rPr>
              <a:t>HeII</a:t>
            </a:r>
            <a:r>
              <a:rPr lang="en-US" sz="2000" dirty="0">
                <a:latin typeface="Times New Roman" panose="02020603050405020304" pitchFamily="18" charset="0"/>
                <a:cs typeface="Times New Roman" panose="02020603050405020304" pitchFamily="18" charset="0"/>
              </a:rPr>
              <a:t> (</a:t>
            </a:r>
            <a:r>
              <a:rPr lang="en-US" sz="2000" b="1" dirty="0">
                <a:solidFill>
                  <a:srgbClr val="7030A0"/>
                </a:solidFill>
                <a:latin typeface="Symbol" panose="05050102010706020507" pitchFamily="18" charset="2"/>
                <a:cs typeface="Times New Roman" panose="02020603050405020304" pitchFamily="18" charset="0"/>
              </a:rPr>
              <a:t>D</a:t>
            </a:r>
            <a:r>
              <a:rPr lang="en-US" sz="2000" b="1" dirty="0">
                <a:solidFill>
                  <a:srgbClr val="7030A0"/>
                </a:solidFill>
                <a:latin typeface="Times New Roman" panose="02020603050405020304" pitchFamily="18" charset="0"/>
                <a:cs typeface="Times New Roman" panose="02020603050405020304" pitchFamily="18" charset="0"/>
              </a:rPr>
              <a:t>T1 or </a:t>
            </a:r>
            <a:r>
              <a:rPr lang="en-US" sz="2000" b="1" dirty="0">
                <a:solidFill>
                  <a:srgbClr val="7030A0"/>
                </a:solidFill>
                <a:latin typeface="Symbol" panose="05050102010706020507" pitchFamily="18" charset="2"/>
                <a:cs typeface="Times New Roman" panose="02020603050405020304" pitchFamily="18" charset="0"/>
              </a:rPr>
              <a:t>D</a:t>
            </a:r>
            <a:r>
              <a:rPr lang="en-US" sz="2000" b="1" dirty="0">
                <a:solidFill>
                  <a:srgbClr val="7030A0"/>
                </a:solidFill>
                <a:latin typeface="Times New Roman" panose="02020603050405020304" pitchFamily="18" charset="0"/>
                <a:cs typeface="Times New Roman" panose="02020603050405020304" pitchFamily="18" charset="0"/>
              </a:rPr>
              <a:t>T3) </a:t>
            </a:r>
            <a:r>
              <a:rPr lang="en-US" sz="2000" dirty="0">
                <a:latin typeface="Times New Roman" panose="02020603050405020304" pitchFamily="18" charset="0"/>
                <a:cs typeface="Times New Roman" panose="02020603050405020304" pitchFamily="18" charset="0"/>
              </a:rPr>
              <a:t> the heat transport is given by:</a:t>
            </a:r>
          </a:p>
        </p:txBody>
      </p:sp>
      <mc:AlternateContent xmlns:mc="http://schemas.openxmlformats.org/markup-compatibility/2006" xmlns:a14="http://schemas.microsoft.com/office/drawing/2010/main">
        <mc:Choice Requires="a14">
          <p:sp>
            <p:nvSpPr>
              <p:cNvPr id="56" name="Rectangle 55"/>
              <p:cNvSpPr/>
              <p:nvPr/>
            </p:nvSpPr>
            <p:spPr>
              <a:xfrm>
                <a:off x="1772274" y="4527600"/>
                <a:ext cx="4165983" cy="8456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fr-FR" sz="2000" i="1">
                              <a:latin typeface="Cambria Math" panose="02040503050406030204" pitchFamily="18" charset="0"/>
                            </a:rPr>
                          </m:ctrlPr>
                        </m:naryPr>
                        <m:sub>
                          <m:r>
                            <a:rPr lang="fr-FR" sz="2000">
                              <a:latin typeface="Cambria Math" panose="02040503050406030204" pitchFamily="18" charset="0"/>
                            </a:rPr>
                            <m:t>0</m:t>
                          </m:r>
                        </m:sub>
                        <m:sup>
                          <m:r>
                            <a:rPr lang="fr-FR" sz="2000" i="1">
                              <a:latin typeface="Cambria Math" panose="02040503050406030204" pitchFamily="18" charset="0"/>
                            </a:rPr>
                            <m:t>𝐿</m:t>
                          </m:r>
                        </m:sup>
                        <m:e>
                          <m:sSup>
                            <m:sSupPr>
                              <m:ctrlPr>
                                <a:rPr lang="fr-FR" sz="2000" i="1">
                                  <a:latin typeface="Cambria Math" panose="02040503050406030204" pitchFamily="18" charset="0"/>
                                </a:rPr>
                              </m:ctrlPr>
                            </m:sSupPr>
                            <m:e>
                              <m:r>
                                <a:rPr lang="fr-FR" sz="2000" i="1">
                                  <a:latin typeface="Cambria Math" panose="02040503050406030204" pitchFamily="18" charset="0"/>
                                </a:rPr>
                                <m:t>𝑞</m:t>
                              </m:r>
                            </m:e>
                            <m:sup>
                              <m:r>
                                <a:rPr lang="fr-FR" sz="2000" i="1">
                                  <a:latin typeface="Cambria Math" panose="02040503050406030204" pitchFamily="18" charset="0"/>
                                </a:rPr>
                                <m:t>3.4</m:t>
                              </m:r>
                            </m:sup>
                          </m:sSup>
                          <m:f>
                            <m:fPr>
                              <m:ctrlPr>
                                <a:rPr lang="fr-FR" sz="2000" i="1">
                                  <a:latin typeface="Cambria Math" panose="02040503050406030204" pitchFamily="18" charset="0"/>
                                </a:rPr>
                              </m:ctrlPr>
                            </m:fPr>
                            <m:num>
                              <m:sSup>
                                <m:sSupPr>
                                  <m:ctrlPr>
                                    <a:rPr lang="fr-FR" sz="2000" i="1">
                                      <a:latin typeface="Cambria Math" panose="02040503050406030204" pitchFamily="18" charset="0"/>
                                    </a:rPr>
                                  </m:ctrlPr>
                                </m:sSupPr>
                                <m:e>
                                  <m:r>
                                    <a:rPr lang="fr-FR" sz="2000" i="1">
                                      <a:latin typeface="Cambria Math" panose="02040503050406030204" pitchFamily="18" charset="0"/>
                                    </a:rPr>
                                    <m:t>𝑥</m:t>
                                  </m:r>
                                </m:e>
                                <m:sup>
                                  <m:r>
                                    <a:rPr lang="fr-FR" sz="2000" i="1">
                                      <a:latin typeface="Cambria Math" panose="02040503050406030204" pitchFamily="18" charset="0"/>
                                    </a:rPr>
                                    <m:t>3.4</m:t>
                                  </m:r>
                                </m:sup>
                              </m:sSup>
                            </m:num>
                            <m:den>
                              <m:sSup>
                                <m:sSupPr>
                                  <m:ctrlPr>
                                    <a:rPr lang="fr-FR" sz="2000" i="1">
                                      <a:latin typeface="Cambria Math" panose="02040503050406030204" pitchFamily="18" charset="0"/>
                                    </a:rPr>
                                  </m:ctrlPr>
                                </m:sSupPr>
                                <m:e>
                                  <m:r>
                                    <a:rPr lang="fr-FR" sz="2000" i="1">
                                      <a:latin typeface="Cambria Math" panose="02040503050406030204" pitchFamily="18" charset="0"/>
                                    </a:rPr>
                                    <m:t>𝐿</m:t>
                                  </m:r>
                                </m:e>
                                <m:sup>
                                  <m:r>
                                    <a:rPr lang="fr-FR" sz="2000" i="1">
                                      <a:latin typeface="Cambria Math" panose="02040503050406030204" pitchFamily="18" charset="0"/>
                                    </a:rPr>
                                    <m:t>3.4</m:t>
                                  </m:r>
                                </m:sup>
                              </m:sSup>
                            </m:den>
                          </m:f>
                          <m:r>
                            <a:rPr lang="fr-FR" sz="2000" i="1">
                              <a:latin typeface="Cambria Math" panose="02040503050406030204" pitchFamily="18" charset="0"/>
                            </a:rPr>
                            <m:t>𝑑𝑥</m:t>
                          </m:r>
                        </m:e>
                      </m:nary>
                      <m:r>
                        <a:rPr lang="fr-FR" sz="2000">
                          <a:latin typeface="Cambria Math" panose="02040503050406030204" pitchFamily="18" charset="0"/>
                        </a:rPr>
                        <m:t>=−</m:t>
                      </m:r>
                      <m:r>
                        <a:rPr lang="fr-FR" sz="2000" i="1">
                          <a:latin typeface="Cambria Math" panose="02040503050406030204" pitchFamily="18" charset="0"/>
                        </a:rPr>
                        <m:t>𝑔</m:t>
                      </m:r>
                      <m:d>
                        <m:dPr>
                          <m:ctrlPr>
                            <a:rPr lang="fr-FR" sz="2000" i="1">
                              <a:latin typeface="Cambria Math" panose="02040503050406030204" pitchFamily="18" charset="0"/>
                            </a:rPr>
                          </m:ctrlPr>
                        </m:dPr>
                        <m:e>
                          <m:r>
                            <a:rPr lang="fr-FR" sz="2000" i="1">
                              <a:latin typeface="Cambria Math" panose="02040503050406030204" pitchFamily="18" charset="0"/>
                            </a:rPr>
                            <m:t>𝑇</m:t>
                          </m:r>
                          <m:r>
                            <a:rPr lang="fr-FR" sz="2000">
                              <a:latin typeface="Cambria Math" panose="02040503050406030204" pitchFamily="18" charset="0"/>
                            </a:rPr>
                            <m:t>,</m:t>
                          </m:r>
                          <m:r>
                            <a:rPr lang="fr-FR" sz="2000" i="1">
                              <a:latin typeface="Cambria Math" panose="02040503050406030204" pitchFamily="18" charset="0"/>
                            </a:rPr>
                            <m:t>𝑃</m:t>
                          </m:r>
                        </m:e>
                      </m:d>
                      <m:nary>
                        <m:naryPr>
                          <m:limLoc m:val="subSup"/>
                          <m:ctrlPr>
                            <a:rPr lang="fr-FR" sz="2000" i="1">
                              <a:latin typeface="Cambria Math" panose="02040503050406030204" pitchFamily="18" charset="0"/>
                            </a:rPr>
                          </m:ctrlPr>
                        </m:naryPr>
                        <m:sub>
                          <m:d>
                            <m:dPr>
                              <m:begChr m:val=""/>
                              <m:ctrlPr>
                                <a:rPr lang="fr-FR" sz="2000" i="1">
                                  <a:latin typeface="Cambria Math" panose="02040503050406030204" pitchFamily="18" charset="0"/>
                                </a:rPr>
                              </m:ctrlPr>
                            </m:dPr>
                            <m:e>
                              <m:r>
                                <a:rPr lang="fr-FR" sz="2000" i="1">
                                  <a:latin typeface="Cambria Math" panose="02040503050406030204" pitchFamily="18" charset="0"/>
                                </a:rPr>
                                <m:t>𝑇</m:t>
                              </m:r>
                              <m:r>
                                <a:rPr lang="fr-FR" sz="2000">
                                  <a:latin typeface="Cambria Math" panose="02040503050406030204" pitchFamily="18" charset="0"/>
                                </a:rPr>
                                <m:t>(0</m:t>
                              </m:r>
                            </m:e>
                          </m:d>
                        </m:sub>
                        <m:sup>
                          <m:d>
                            <m:dPr>
                              <m:begChr m:val=""/>
                              <m:ctrlPr>
                                <a:rPr lang="fr-FR" sz="2000" i="1">
                                  <a:latin typeface="Cambria Math" panose="02040503050406030204" pitchFamily="18" charset="0"/>
                                </a:rPr>
                              </m:ctrlPr>
                            </m:dPr>
                            <m:e>
                              <m:r>
                                <a:rPr lang="fr-FR" sz="2000" i="1">
                                  <a:latin typeface="Cambria Math" panose="02040503050406030204" pitchFamily="18" charset="0"/>
                                </a:rPr>
                                <m:t>𝑇</m:t>
                              </m:r>
                              <m:r>
                                <a:rPr lang="fr-FR" sz="2000">
                                  <a:latin typeface="Cambria Math" panose="02040503050406030204" pitchFamily="18" charset="0"/>
                                </a:rPr>
                                <m:t>(</m:t>
                              </m:r>
                              <m:r>
                                <a:rPr lang="fr-FR" sz="2000" i="1">
                                  <a:latin typeface="Cambria Math" panose="02040503050406030204" pitchFamily="18" charset="0"/>
                                </a:rPr>
                                <m:t>𝐿</m:t>
                              </m:r>
                            </m:e>
                          </m:d>
                        </m:sup>
                        <m:e>
                          <m:r>
                            <a:rPr lang="fr-FR" sz="2000" i="1">
                              <a:latin typeface="Cambria Math" panose="02040503050406030204" pitchFamily="18" charset="0"/>
                            </a:rPr>
                            <m:t>𝑑𝑇</m:t>
                          </m:r>
                        </m:e>
                      </m:nary>
                    </m:oMath>
                  </m:oMathPara>
                </a14:m>
                <a:endParaRPr lang="fr-FR" sz="2000" dirty="0"/>
              </a:p>
            </p:txBody>
          </p:sp>
        </mc:Choice>
        <mc:Fallback xmlns="">
          <p:sp>
            <p:nvSpPr>
              <p:cNvPr id="56" name="Rectangle 55"/>
              <p:cNvSpPr>
                <a:spLocks noRot="1" noChangeAspect="1" noMove="1" noResize="1" noEditPoints="1" noAdjustHandles="1" noChangeArrowheads="1" noChangeShapeType="1" noTextEdit="1"/>
              </p:cNvSpPr>
              <p:nvPr/>
            </p:nvSpPr>
            <p:spPr>
              <a:xfrm>
                <a:off x="1772274" y="4527600"/>
                <a:ext cx="4165983" cy="845616"/>
              </a:xfrm>
              <a:prstGeom prst="rect">
                <a:avLst/>
              </a:prstGeom>
              <a:blipFill rotWithShape="0">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2207568" y="5369122"/>
                <a:ext cx="2102682" cy="7638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ea typeface="Cambria Math" panose="02040503050406030204" pitchFamily="18" charset="0"/>
                        </a:rPr>
                        <m:t>∆</m:t>
                      </m:r>
                      <m:r>
                        <m:rPr>
                          <m:sty m:val="p"/>
                        </m:rPr>
                        <a:rPr lang="fr-FR" sz="2000">
                          <a:latin typeface="Cambria Math" panose="02040503050406030204" pitchFamily="18" charset="0"/>
                          <a:ea typeface="Cambria Math" panose="02040503050406030204" pitchFamily="18" charset="0"/>
                        </a:rPr>
                        <m:t>T</m:t>
                      </m:r>
                      <m:r>
                        <a:rPr lang="fr-FR" sz="2000">
                          <a:latin typeface="Cambria Math" panose="02040503050406030204" pitchFamily="18" charset="0"/>
                        </a:rPr>
                        <m:t>=</m:t>
                      </m:r>
                      <m:f>
                        <m:fPr>
                          <m:ctrlPr>
                            <a:rPr lang="fr-FR" sz="2000" i="1">
                              <a:latin typeface="Cambria Math" panose="02040503050406030204" pitchFamily="18" charset="0"/>
                            </a:rPr>
                          </m:ctrlPr>
                        </m:fPr>
                        <m:num>
                          <m:sSup>
                            <m:sSupPr>
                              <m:ctrlPr>
                                <a:rPr lang="fr-FR" sz="2000" i="1">
                                  <a:latin typeface="Cambria Math" panose="02040503050406030204" pitchFamily="18" charset="0"/>
                                </a:rPr>
                              </m:ctrlPr>
                            </m:sSupPr>
                            <m:e>
                              <m:r>
                                <a:rPr lang="fr-FR" sz="2000" i="1">
                                  <a:latin typeface="Cambria Math" panose="02040503050406030204" pitchFamily="18" charset="0"/>
                                </a:rPr>
                                <m:t>𝑞</m:t>
                              </m:r>
                            </m:e>
                            <m:sup>
                              <m:r>
                                <a:rPr lang="fr-FR" sz="2000" i="1">
                                  <a:latin typeface="Cambria Math" panose="02040503050406030204" pitchFamily="18" charset="0"/>
                                </a:rPr>
                                <m:t>3.4</m:t>
                              </m:r>
                            </m:sup>
                          </m:sSup>
                        </m:num>
                        <m:den>
                          <m:r>
                            <a:rPr lang="fr-FR" sz="2000" i="1">
                              <a:latin typeface="Cambria Math" panose="02040503050406030204" pitchFamily="18" charset="0"/>
                            </a:rPr>
                            <m:t>4.4</m:t>
                          </m:r>
                        </m:den>
                      </m:f>
                      <m:f>
                        <m:fPr>
                          <m:ctrlPr>
                            <a:rPr lang="fr-FR" sz="2000" i="1">
                              <a:latin typeface="Cambria Math" panose="02040503050406030204" pitchFamily="18" charset="0"/>
                            </a:rPr>
                          </m:ctrlPr>
                        </m:fPr>
                        <m:num>
                          <m:r>
                            <a:rPr lang="fr-FR" sz="2000" i="1">
                              <a:latin typeface="Cambria Math" panose="02040503050406030204" pitchFamily="18" charset="0"/>
                            </a:rPr>
                            <m:t>𝐿</m:t>
                          </m:r>
                        </m:num>
                        <m:den>
                          <m:r>
                            <a:rPr lang="fr-FR" sz="2000" i="1">
                              <a:latin typeface="Cambria Math" panose="02040503050406030204" pitchFamily="18" charset="0"/>
                            </a:rPr>
                            <m:t>𝑔</m:t>
                          </m:r>
                          <m:d>
                            <m:dPr>
                              <m:ctrlPr>
                                <a:rPr lang="fr-FR" sz="2000" i="1">
                                  <a:latin typeface="Cambria Math" panose="02040503050406030204" pitchFamily="18" charset="0"/>
                                </a:rPr>
                              </m:ctrlPr>
                            </m:dPr>
                            <m:e>
                              <m:r>
                                <a:rPr lang="fr-FR" sz="2000" i="1">
                                  <a:latin typeface="Cambria Math" panose="02040503050406030204" pitchFamily="18" charset="0"/>
                                </a:rPr>
                                <m:t>𝑇</m:t>
                              </m:r>
                              <m:r>
                                <a:rPr lang="fr-FR" sz="2000">
                                  <a:latin typeface="Cambria Math" panose="02040503050406030204" pitchFamily="18" charset="0"/>
                                </a:rPr>
                                <m:t>,</m:t>
                              </m:r>
                              <m:r>
                                <a:rPr lang="fr-FR" sz="2000" i="1">
                                  <a:latin typeface="Cambria Math" panose="02040503050406030204" pitchFamily="18" charset="0"/>
                                </a:rPr>
                                <m:t>𝑃</m:t>
                              </m:r>
                            </m:e>
                          </m:d>
                        </m:den>
                      </m:f>
                    </m:oMath>
                  </m:oMathPara>
                </a14:m>
                <a:endParaRPr lang="fr-FR" sz="2000" dirty="0"/>
              </a:p>
            </p:txBody>
          </p:sp>
        </mc:Choice>
        <mc:Fallback xmlns="">
          <p:sp>
            <p:nvSpPr>
              <p:cNvPr id="58" name="Rectangle 57"/>
              <p:cNvSpPr>
                <a:spLocks noRot="1" noChangeAspect="1" noMove="1" noResize="1" noEditPoints="1" noAdjustHandles="1" noChangeArrowheads="1" noChangeShapeType="1" noTextEdit="1"/>
              </p:cNvSpPr>
              <p:nvPr/>
            </p:nvSpPr>
            <p:spPr>
              <a:xfrm>
                <a:off x="2207568" y="5369122"/>
                <a:ext cx="2102682" cy="763863"/>
              </a:xfrm>
              <a:prstGeom prst="rect">
                <a:avLst/>
              </a:prstGeom>
              <a:blipFill rotWithShape="0">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1047736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8" name="Rectangle 57"/>
              <p:cNvSpPr/>
              <p:nvPr/>
            </p:nvSpPr>
            <p:spPr>
              <a:xfrm>
                <a:off x="623392" y="1059073"/>
                <a:ext cx="2102682" cy="7638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ea typeface="Cambria Math" panose="02040503050406030204" pitchFamily="18" charset="0"/>
                        </a:rPr>
                        <m:t>∆</m:t>
                      </m:r>
                      <m:r>
                        <m:rPr>
                          <m:sty m:val="p"/>
                        </m:rPr>
                        <a:rPr lang="fr-FR" sz="2000">
                          <a:latin typeface="Cambria Math" panose="02040503050406030204" pitchFamily="18" charset="0"/>
                          <a:ea typeface="Cambria Math" panose="02040503050406030204" pitchFamily="18" charset="0"/>
                        </a:rPr>
                        <m:t>T</m:t>
                      </m:r>
                      <m:r>
                        <a:rPr lang="fr-FR" sz="2000">
                          <a:latin typeface="Cambria Math" panose="02040503050406030204" pitchFamily="18" charset="0"/>
                        </a:rPr>
                        <m:t>=</m:t>
                      </m:r>
                      <m:f>
                        <m:fPr>
                          <m:ctrlPr>
                            <a:rPr lang="fr-FR" sz="2000" i="1">
                              <a:latin typeface="Cambria Math" panose="02040503050406030204" pitchFamily="18" charset="0"/>
                            </a:rPr>
                          </m:ctrlPr>
                        </m:fPr>
                        <m:num>
                          <m:sSup>
                            <m:sSupPr>
                              <m:ctrlPr>
                                <a:rPr lang="fr-FR" sz="2000" i="1">
                                  <a:latin typeface="Cambria Math" panose="02040503050406030204" pitchFamily="18" charset="0"/>
                                </a:rPr>
                              </m:ctrlPr>
                            </m:sSupPr>
                            <m:e>
                              <m:r>
                                <a:rPr lang="fr-FR" sz="2000" i="1">
                                  <a:latin typeface="Cambria Math" panose="02040503050406030204" pitchFamily="18" charset="0"/>
                                </a:rPr>
                                <m:t>𝑞</m:t>
                              </m:r>
                            </m:e>
                            <m:sup>
                              <m:r>
                                <a:rPr lang="fr-FR" sz="2000" i="1">
                                  <a:latin typeface="Cambria Math" panose="02040503050406030204" pitchFamily="18" charset="0"/>
                                </a:rPr>
                                <m:t>3.4</m:t>
                              </m:r>
                            </m:sup>
                          </m:sSup>
                        </m:num>
                        <m:den>
                          <m:r>
                            <a:rPr lang="fr-FR" sz="2000" i="1">
                              <a:latin typeface="Cambria Math" panose="02040503050406030204" pitchFamily="18" charset="0"/>
                            </a:rPr>
                            <m:t>4.4</m:t>
                          </m:r>
                        </m:den>
                      </m:f>
                      <m:f>
                        <m:fPr>
                          <m:ctrlPr>
                            <a:rPr lang="fr-FR" sz="2000" i="1">
                              <a:latin typeface="Cambria Math" panose="02040503050406030204" pitchFamily="18" charset="0"/>
                            </a:rPr>
                          </m:ctrlPr>
                        </m:fPr>
                        <m:num>
                          <m:r>
                            <a:rPr lang="fr-FR" sz="2000" i="1">
                              <a:latin typeface="Cambria Math" panose="02040503050406030204" pitchFamily="18" charset="0"/>
                            </a:rPr>
                            <m:t>𝐿</m:t>
                          </m:r>
                        </m:num>
                        <m:den>
                          <m:r>
                            <a:rPr lang="fr-FR" sz="2000" i="1">
                              <a:latin typeface="Cambria Math" panose="02040503050406030204" pitchFamily="18" charset="0"/>
                            </a:rPr>
                            <m:t>𝑔</m:t>
                          </m:r>
                          <m:d>
                            <m:dPr>
                              <m:ctrlPr>
                                <a:rPr lang="fr-FR" sz="2000" i="1">
                                  <a:latin typeface="Cambria Math" panose="02040503050406030204" pitchFamily="18" charset="0"/>
                                </a:rPr>
                              </m:ctrlPr>
                            </m:dPr>
                            <m:e>
                              <m:r>
                                <a:rPr lang="fr-FR" sz="2000" i="1">
                                  <a:latin typeface="Cambria Math" panose="02040503050406030204" pitchFamily="18" charset="0"/>
                                </a:rPr>
                                <m:t>𝑇</m:t>
                              </m:r>
                              <m:r>
                                <a:rPr lang="fr-FR" sz="2000">
                                  <a:latin typeface="Cambria Math" panose="02040503050406030204" pitchFamily="18" charset="0"/>
                                </a:rPr>
                                <m:t>,</m:t>
                              </m:r>
                              <m:r>
                                <a:rPr lang="fr-FR" sz="2000" i="1">
                                  <a:latin typeface="Cambria Math" panose="02040503050406030204" pitchFamily="18" charset="0"/>
                                </a:rPr>
                                <m:t>𝑃</m:t>
                              </m:r>
                            </m:e>
                          </m:d>
                        </m:den>
                      </m:f>
                    </m:oMath>
                  </m:oMathPara>
                </a14:m>
                <a:endParaRPr lang="fr-FR" sz="2000" dirty="0"/>
              </a:p>
            </p:txBody>
          </p:sp>
        </mc:Choice>
        <mc:Fallback xmlns="">
          <p:sp>
            <p:nvSpPr>
              <p:cNvPr id="58" name="Rectangle 57"/>
              <p:cNvSpPr>
                <a:spLocks noRot="1" noChangeAspect="1" noMove="1" noResize="1" noEditPoints="1" noAdjustHandles="1" noChangeArrowheads="1" noChangeShapeType="1" noTextEdit="1"/>
              </p:cNvSpPr>
              <p:nvPr/>
            </p:nvSpPr>
            <p:spPr>
              <a:xfrm>
                <a:off x="623392" y="1059073"/>
                <a:ext cx="2102682" cy="763863"/>
              </a:xfrm>
              <a:prstGeom prst="rect">
                <a:avLst/>
              </a:prstGeom>
              <a:blipFill rotWithShape="0">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2902195" y="629840"/>
                <a:ext cx="4459435" cy="8199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ea typeface="Cambria Math" panose="02040503050406030204" pitchFamily="18" charset="0"/>
                        </a:rPr>
                        <m:t>∆</m:t>
                      </m:r>
                      <m:r>
                        <m:rPr>
                          <m:sty m:val="p"/>
                        </m:rPr>
                        <a:rPr lang="fr-FR" sz="2000">
                          <a:latin typeface="Cambria Math" panose="02040503050406030204" pitchFamily="18" charset="0"/>
                          <a:ea typeface="Cambria Math" panose="02040503050406030204" pitchFamily="18" charset="0"/>
                        </a:rPr>
                        <m:t>T</m:t>
                      </m:r>
                      <m:r>
                        <a:rPr lang="fr-FR" sz="2000">
                          <a:latin typeface="Cambria Math" panose="02040503050406030204" pitchFamily="18" charset="0"/>
                          <a:ea typeface="Cambria Math" panose="02040503050406030204" pitchFamily="18" charset="0"/>
                        </a:rPr>
                        <m:t>1=</m:t>
                      </m:r>
                      <m:f>
                        <m:fPr>
                          <m:ctrlPr>
                            <a:rPr lang="fr-FR" sz="2000" i="1">
                              <a:latin typeface="Cambria Math" panose="02040503050406030204" pitchFamily="18" charset="0"/>
                            </a:rPr>
                          </m:ctrlPr>
                        </m:fPr>
                        <m:num>
                          <m:sSup>
                            <m:sSupPr>
                              <m:ctrlPr>
                                <a:rPr lang="fr-FR" sz="2000" i="1">
                                  <a:latin typeface="Cambria Math" panose="02040503050406030204" pitchFamily="18" charset="0"/>
                                </a:rPr>
                              </m:ctrlPr>
                            </m:sSupPr>
                            <m:e>
                              <m:r>
                                <a:rPr lang="fr-FR" sz="2000" i="1">
                                  <a:latin typeface="Cambria Math" panose="02040503050406030204" pitchFamily="18" charset="0"/>
                                </a:rPr>
                                <m:t>𝑊</m:t>
                              </m:r>
                            </m:e>
                            <m:sup>
                              <m:r>
                                <a:rPr lang="fr-FR" sz="2000" i="1">
                                  <a:latin typeface="Cambria Math" panose="02040503050406030204" pitchFamily="18" charset="0"/>
                                </a:rPr>
                                <m:t>3.4</m:t>
                              </m:r>
                            </m:sup>
                          </m:sSup>
                        </m:num>
                        <m:den>
                          <m:sSubSup>
                            <m:sSubSupPr>
                              <m:ctrlPr>
                                <a:rPr lang="fr-FR" sz="2000" i="1">
                                  <a:latin typeface="Cambria Math" panose="02040503050406030204" pitchFamily="18" charset="0"/>
                                </a:rPr>
                              </m:ctrlPr>
                            </m:sSubSupPr>
                            <m:e>
                              <m:r>
                                <a:rPr lang="fr-FR" sz="2000" i="1">
                                  <a:latin typeface="Cambria Math" panose="02040503050406030204" pitchFamily="18" charset="0"/>
                                </a:rPr>
                                <m:t>4.4 </m:t>
                              </m:r>
                              <m:r>
                                <a:rPr lang="fr-FR" sz="2000" i="1">
                                  <a:latin typeface="Cambria Math" panose="02040503050406030204" pitchFamily="18" charset="0"/>
                                </a:rPr>
                                <m:t>𝑆</m:t>
                              </m:r>
                            </m:e>
                            <m:sub>
                              <m:r>
                                <a:rPr lang="fr-FR" sz="2000" i="1">
                                  <a:latin typeface="Cambria Math" panose="02040503050406030204" pitchFamily="18" charset="0"/>
                                </a:rPr>
                                <m:t>𝑝𝑟𝑒𝑠𝑠</m:t>
                              </m:r>
                            </m:sub>
                            <m:sup>
                              <m:r>
                                <a:rPr lang="fr-FR" sz="2000" i="1">
                                  <a:latin typeface="Cambria Math" panose="02040503050406030204" pitchFamily="18" charset="0"/>
                                </a:rPr>
                                <m:t>3.4</m:t>
                              </m:r>
                            </m:sup>
                          </m:sSubSup>
                          <m:r>
                            <a:rPr lang="fr-FR" sz="2000" i="1">
                              <a:latin typeface="Cambria Math" panose="02040503050406030204" pitchFamily="18" charset="0"/>
                            </a:rPr>
                            <m:t> </m:t>
                          </m:r>
                        </m:den>
                      </m:f>
                      <m:f>
                        <m:fPr>
                          <m:ctrlPr>
                            <a:rPr lang="fr-FR" sz="2000" i="1">
                              <a:latin typeface="Cambria Math" panose="02040503050406030204" pitchFamily="18" charset="0"/>
                            </a:rPr>
                          </m:ctrlPr>
                        </m:fPr>
                        <m:num>
                          <m:r>
                            <a:rPr lang="fr-FR" sz="2000" i="1">
                              <a:latin typeface="Cambria Math" panose="02040503050406030204" pitchFamily="18" charset="0"/>
                            </a:rPr>
                            <m:t>𝐿</m:t>
                          </m:r>
                        </m:num>
                        <m:den>
                          <m:r>
                            <a:rPr lang="fr-FR" sz="2000" i="1">
                              <a:latin typeface="Cambria Math" panose="02040503050406030204" pitchFamily="18" charset="0"/>
                            </a:rPr>
                            <m:t>𝑔</m:t>
                          </m:r>
                          <m:d>
                            <m:dPr>
                              <m:ctrlPr>
                                <a:rPr lang="fr-FR" sz="2000" i="1">
                                  <a:latin typeface="Cambria Math" panose="02040503050406030204" pitchFamily="18" charset="0"/>
                                </a:rPr>
                              </m:ctrlPr>
                            </m:dPr>
                            <m:e>
                              <m:d>
                                <m:dPr>
                                  <m:begChr m:val="⟨"/>
                                  <m:endChr m:val="⟩"/>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𝑝𝑟𝑒𝑠𝑠</m:t>
                                      </m:r>
                                    </m:sub>
                                  </m:sSub>
                                </m:e>
                              </m:d>
                              <m:r>
                                <a:rPr lang="fr-FR" sz="200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𝑃</m:t>
                                  </m:r>
                                </m:e>
                                <m:sub>
                                  <m:r>
                                    <a:rPr lang="fr-FR" sz="2000" i="1">
                                      <a:latin typeface="Cambria Math" panose="02040503050406030204" pitchFamily="18" charset="0"/>
                                    </a:rPr>
                                    <m:t>𝑝𝑟𝑒𝑠𝑠</m:t>
                                  </m:r>
                                </m:sub>
                              </m:sSub>
                            </m:e>
                          </m:d>
                        </m:den>
                      </m:f>
                    </m:oMath>
                  </m:oMathPara>
                </a14:m>
                <a:endParaRPr lang="fr-FR" sz="2000" dirty="0"/>
              </a:p>
            </p:txBody>
          </p:sp>
        </mc:Choice>
        <mc:Fallback xmlns="">
          <p:sp>
            <p:nvSpPr>
              <p:cNvPr id="52" name="Rectangle 51"/>
              <p:cNvSpPr>
                <a:spLocks noRot="1" noChangeAspect="1" noMove="1" noResize="1" noEditPoints="1" noAdjustHandles="1" noChangeArrowheads="1" noChangeShapeType="1" noTextEdit="1"/>
              </p:cNvSpPr>
              <p:nvPr/>
            </p:nvSpPr>
            <p:spPr>
              <a:xfrm>
                <a:off x="2902195" y="629840"/>
                <a:ext cx="4459435" cy="819904"/>
              </a:xfrm>
              <a:prstGeom prst="rect">
                <a:avLst/>
              </a:prstGeom>
              <a:blipFill rotWithShape="0">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3104769" y="1736911"/>
                <a:ext cx="3520891" cy="7859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ea typeface="Cambria Math" panose="02040503050406030204" pitchFamily="18" charset="0"/>
                        </a:rPr>
                        <m:t>∆</m:t>
                      </m:r>
                      <m:r>
                        <m:rPr>
                          <m:sty m:val="p"/>
                        </m:rPr>
                        <a:rPr lang="fr-FR" sz="2000">
                          <a:latin typeface="Cambria Math" panose="02040503050406030204" pitchFamily="18" charset="0"/>
                          <a:ea typeface="Cambria Math" panose="02040503050406030204" pitchFamily="18" charset="0"/>
                        </a:rPr>
                        <m:t>T</m:t>
                      </m:r>
                      <m:r>
                        <a:rPr lang="fr-FR" sz="2000">
                          <a:latin typeface="Cambria Math" panose="02040503050406030204" pitchFamily="18" charset="0"/>
                          <a:ea typeface="Cambria Math" panose="02040503050406030204" pitchFamily="18" charset="0"/>
                        </a:rPr>
                        <m:t>3=</m:t>
                      </m:r>
                      <m:f>
                        <m:fPr>
                          <m:ctrlPr>
                            <a:rPr lang="fr-FR" sz="2000" i="1">
                              <a:latin typeface="Cambria Math" panose="02040503050406030204" pitchFamily="18" charset="0"/>
                            </a:rPr>
                          </m:ctrlPr>
                        </m:fPr>
                        <m:num>
                          <m:sSup>
                            <m:sSupPr>
                              <m:ctrlPr>
                                <a:rPr lang="fr-FR" sz="2000" i="1">
                                  <a:latin typeface="Cambria Math" panose="02040503050406030204" pitchFamily="18" charset="0"/>
                                </a:rPr>
                              </m:ctrlPr>
                            </m:sSupPr>
                            <m:e>
                              <m:r>
                                <a:rPr lang="fr-FR" sz="2000" i="1">
                                  <a:latin typeface="Cambria Math" panose="02040503050406030204" pitchFamily="18" charset="0"/>
                                </a:rPr>
                                <m:t>𝑊</m:t>
                              </m:r>
                            </m:e>
                            <m:sup>
                              <m:r>
                                <a:rPr lang="fr-FR" sz="2000" i="1">
                                  <a:latin typeface="Cambria Math" panose="02040503050406030204" pitchFamily="18" charset="0"/>
                                </a:rPr>
                                <m:t>3.4</m:t>
                              </m:r>
                            </m:sup>
                          </m:sSup>
                        </m:num>
                        <m:den>
                          <m:sSubSup>
                            <m:sSubSupPr>
                              <m:ctrlPr>
                                <a:rPr lang="fr-FR" sz="2000" i="1">
                                  <a:latin typeface="Cambria Math" panose="02040503050406030204" pitchFamily="18" charset="0"/>
                                </a:rPr>
                              </m:ctrlPr>
                            </m:sSubSupPr>
                            <m:e>
                              <m:r>
                                <a:rPr lang="fr-FR" sz="2000" i="1">
                                  <a:latin typeface="Cambria Math" panose="02040503050406030204" pitchFamily="18" charset="0"/>
                                </a:rPr>
                                <m:t>4.4 </m:t>
                              </m:r>
                              <m:r>
                                <a:rPr lang="fr-FR" sz="2000" i="1">
                                  <a:latin typeface="Cambria Math" panose="02040503050406030204" pitchFamily="18" charset="0"/>
                                </a:rPr>
                                <m:t>𝑆</m:t>
                              </m:r>
                            </m:e>
                            <m:sub>
                              <m:r>
                                <a:rPr lang="fr-FR" sz="2000" i="1">
                                  <a:latin typeface="Cambria Math" panose="02040503050406030204" pitchFamily="18" charset="0"/>
                                </a:rPr>
                                <m:t>𝑠𝑎𝑡</m:t>
                              </m:r>
                            </m:sub>
                            <m:sup>
                              <m:r>
                                <a:rPr lang="fr-FR" sz="2000" i="1">
                                  <a:latin typeface="Cambria Math" panose="02040503050406030204" pitchFamily="18" charset="0"/>
                                </a:rPr>
                                <m:t>3.4</m:t>
                              </m:r>
                            </m:sup>
                          </m:sSubSup>
                          <m:r>
                            <a:rPr lang="fr-FR" sz="2000" i="1">
                              <a:latin typeface="Cambria Math" panose="02040503050406030204" pitchFamily="18" charset="0"/>
                            </a:rPr>
                            <m:t> </m:t>
                          </m:r>
                        </m:den>
                      </m:f>
                      <m:f>
                        <m:fPr>
                          <m:ctrlPr>
                            <a:rPr lang="fr-FR" sz="2000" i="1">
                              <a:latin typeface="Cambria Math" panose="02040503050406030204" pitchFamily="18" charset="0"/>
                            </a:rPr>
                          </m:ctrlPr>
                        </m:fPr>
                        <m:num>
                          <m:r>
                            <a:rPr lang="fr-FR" sz="2000" i="1">
                              <a:latin typeface="Cambria Math" panose="02040503050406030204" pitchFamily="18" charset="0"/>
                            </a:rPr>
                            <m:t>𝐿</m:t>
                          </m:r>
                        </m:num>
                        <m:den>
                          <m:r>
                            <a:rPr lang="fr-FR" sz="2000" i="1">
                              <a:latin typeface="Cambria Math" panose="02040503050406030204" pitchFamily="18" charset="0"/>
                            </a:rPr>
                            <m:t>𝑔</m:t>
                          </m:r>
                          <m:d>
                            <m:dPr>
                              <m:ctrlPr>
                                <a:rPr lang="fr-FR" sz="2000" i="1">
                                  <a:latin typeface="Cambria Math" panose="02040503050406030204" pitchFamily="18" charset="0"/>
                                </a:rPr>
                              </m:ctrlPr>
                            </m:dPr>
                            <m:e>
                              <m:d>
                                <m:dPr>
                                  <m:begChr m:val="⟨"/>
                                  <m:endChr m:val="⟩"/>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𝑠𝑎𝑡</m:t>
                                      </m:r>
                                    </m:sub>
                                  </m:sSub>
                                </m:e>
                              </m:d>
                              <m:r>
                                <a:rPr lang="fr-FR" sz="200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𝑃</m:t>
                                  </m:r>
                                </m:e>
                                <m:sub>
                                  <m:r>
                                    <a:rPr lang="fr-FR" sz="2000" i="1">
                                      <a:latin typeface="Cambria Math" panose="02040503050406030204" pitchFamily="18" charset="0"/>
                                    </a:rPr>
                                    <m:t>𝑠𝑎𝑡</m:t>
                                  </m:r>
                                </m:sub>
                              </m:sSub>
                            </m:e>
                          </m:d>
                        </m:den>
                      </m:f>
                    </m:oMath>
                  </m:oMathPara>
                </a14:m>
                <a:endParaRPr lang="fr-FR" sz="2000" dirty="0"/>
              </a:p>
            </p:txBody>
          </p:sp>
        </mc:Choice>
        <mc:Fallback xmlns="">
          <p:sp>
            <p:nvSpPr>
              <p:cNvPr id="57" name="Rectangle 56"/>
              <p:cNvSpPr>
                <a:spLocks noRot="1" noChangeAspect="1" noMove="1" noResize="1" noEditPoints="1" noAdjustHandles="1" noChangeArrowheads="1" noChangeShapeType="1" noTextEdit="1"/>
              </p:cNvSpPr>
              <p:nvPr/>
            </p:nvSpPr>
            <p:spPr>
              <a:xfrm>
                <a:off x="3104769" y="1736911"/>
                <a:ext cx="3520891" cy="785921"/>
              </a:xfrm>
              <a:prstGeom prst="rect">
                <a:avLst/>
              </a:prstGeom>
              <a:blipFill rotWithShape="0">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7685393" y="2014408"/>
                <a:ext cx="3788588" cy="951351"/>
              </a:xfrm>
              <a:prstGeom prst="rect">
                <a:avLst/>
              </a:prstGeom>
            </p:spPr>
            <p:txBody>
              <a:bodyPr wrap="square">
                <a:spAutoFit/>
              </a:bodyPr>
              <a:lstStyle/>
              <a:p>
                <a:r>
                  <a:rPr lang="fr-FR" sz="2000" dirty="0">
                    <a:latin typeface="Times"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en-GB" i="1">
                                <a:latin typeface="Cambria Math" panose="02040503050406030204" pitchFamily="18" charset="0"/>
                                <a:ea typeface="Times New Roman" panose="02020603050405020304" pitchFamily="18" charset="0"/>
                                <a:cs typeface="Times New Roman" panose="02020603050405020304" pitchFamily="18" charset="0"/>
                              </a:rPr>
                              <m:t>𝑆</m:t>
                            </m:r>
                          </m:e>
                          <m:sub>
                            <m:r>
                              <a:rPr lang="en-GB" i="1">
                                <a:latin typeface="Cambria Math" panose="02040503050406030204" pitchFamily="18" charset="0"/>
                                <a:ea typeface="Times New Roman" panose="02020603050405020304" pitchFamily="18" charset="0"/>
                                <a:cs typeface="Times New Roman" panose="02020603050405020304" pitchFamily="18" charset="0"/>
                              </a:rPr>
                              <m:t>𝑠𝑎𝑡</m:t>
                            </m:r>
                          </m:sub>
                        </m:sSub>
                      </m:num>
                      <m:den>
                        <m:sSub>
                          <m:sSubPr>
                            <m:ctrlPr>
                              <a:rPr lang="fr-FR" i="1">
                                <a:latin typeface="Cambria Math" panose="02040503050406030204" pitchFamily="18" charset="0"/>
                              </a:rPr>
                            </m:ctrlPr>
                          </m:sSubPr>
                          <m:e>
                            <m:r>
                              <a:rPr lang="en-GB" i="1">
                                <a:latin typeface="Cambria Math" panose="02040503050406030204" pitchFamily="18" charset="0"/>
                                <a:ea typeface="Times New Roman" panose="02020603050405020304" pitchFamily="18" charset="0"/>
                                <a:cs typeface="Times New Roman" panose="02020603050405020304" pitchFamily="18" charset="0"/>
                              </a:rPr>
                              <m:t>𝑆</m:t>
                            </m:r>
                          </m:e>
                          <m:sub>
                            <m:r>
                              <a:rPr lang="en-GB" i="1">
                                <a:latin typeface="Cambria Math" panose="02040503050406030204" pitchFamily="18" charset="0"/>
                                <a:ea typeface="Times New Roman" panose="02020603050405020304" pitchFamily="18" charset="0"/>
                                <a:cs typeface="Times New Roman" panose="02020603050405020304" pitchFamily="18" charset="0"/>
                              </a:rPr>
                              <m:t>𝑝𝑟𝑒𝑠</m:t>
                            </m:r>
                          </m:sub>
                        </m:sSub>
                      </m:den>
                    </m:f>
                    <m:r>
                      <a:rPr lang="en-GB"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i="1">
                            <a:latin typeface="Cambria Math" panose="02040503050406030204" pitchFamily="18" charset="0"/>
                          </a:rPr>
                        </m:ctrlPr>
                      </m:sSupPr>
                      <m:e>
                        <m:d>
                          <m:dPr>
                            <m:ctrlPr>
                              <a:rPr lang="fr-FR" i="1">
                                <a:latin typeface="Cambria Math" panose="02040503050406030204" pitchFamily="18" charset="0"/>
                              </a:rPr>
                            </m:ctrlPr>
                          </m:dPr>
                          <m:e>
                            <m:f>
                              <m:fPr>
                                <m:ctrlPr>
                                  <a:rPr lang="fr-FR" i="1">
                                    <a:latin typeface="Cambria Math" panose="02040503050406030204" pitchFamily="18" charset="0"/>
                                  </a:rPr>
                                </m:ctrlPr>
                              </m:fPr>
                              <m:num>
                                <m:r>
                                  <a:rPr lang="fr-FR" i="1">
                                    <a:latin typeface="Cambria Math" panose="02040503050406030204" pitchFamily="18" charset="0"/>
                                  </a:rPr>
                                  <m:t>𝑔</m:t>
                                </m:r>
                                <m:d>
                                  <m:dPr>
                                    <m:ctrlPr>
                                      <a:rPr lang="fr-FR" i="1">
                                        <a:latin typeface="Cambria Math" panose="02040503050406030204" pitchFamily="18" charset="0"/>
                                      </a:rPr>
                                    </m:ctrlPr>
                                  </m:dPr>
                                  <m:e>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1">
                                                <a:latin typeface="Cambria Math" panose="02040503050406030204" pitchFamily="18" charset="0"/>
                                              </a:rPr>
                                              <m:t>𝑝𝑟𝑒𝑠𝑠</m:t>
                                            </m:r>
                                          </m:sub>
                                        </m:sSub>
                                      </m:e>
                                    </m:d>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𝑝𝑟𝑒𝑠𝑠</m:t>
                                        </m:r>
                                      </m:sub>
                                    </m:sSub>
                                  </m:e>
                                </m:d>
                              </m:num>
                              <m:den>
                                <m:r>
                                  <a:rPr lang="fr-FR" i="1">
                                    <a:latin typeface="Cambria Math" panose="02040503050406030204" pitchFamily="18" charset="0"/>
                                  </a:rPr>
                                  <m:t>𝑔</m:t>
                                </m:r>
                                <m:d>
                                  <m:dPr>
                                    <m:ctrlPr>
                                      <a:rPr lang="fr-FR" i="1">
                                        <a:latin typeface="Cambria Math" panose="02040503050406030204" pitchFamily="18" charset="0"/>
                                      </a:rPr>
                                    </m:ctrlPr>
                                  </m:dPr>
                                  <m:e>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1">
                                                <a:latin typeface="Cambria Math" panose="02040503050406030204" pitchFamily="18" charset="0"/>
                                              </a:rPr>
                                              <m:t>𝑠𝑎𝑡</m:t>
                                            </m:r>
                                          </m:sub>
                                        </m:sSub>
                                      </m:e>
                                    </m:d>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𝑠𝑎𝑡</m:t>
                                        </m:r>
                                      </m:sub>
                                    </m:sSub>
                                  </m:e>
                                </m:d>
                              </m:den>
                            </m:f>
                          </m:e>
                        </m:d>
                      </m:e>
                      <m:sup>
                        <m:f>
                          <m:fPr>
                            <m:ctrlPr>
                              <a:rPr lang="fr-FR" i="1">
                                <a:latin typeface="Cambria Math" panose="02040503050406030204" pitchFamily="18" charset="0"/>
                              </a:rPr>
                            </m:ctrlPr>
                          </m:fPr>
                          <m:num>
                            <m:r>
                              <a:rPr lang="en-GB" i="1">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latin typeface="Cambria Math" panose="02040503050406030204" pitchFamily="18" charset="0"/>
                                <a:ea typeface="Times New Roman" panose="02020603050405020304" pitchFamily="18" charset="0"/>
                                <a:cs typeface="Times New Roman" panose="02020603050405020304" pitchFamily="18" charset="0"/>
                              </a:rPr>
                              <m:t>3.4</m:t>
                            </m:r>
                          </m:den>
                        </m:f>
                      </m:sup>
                    </m:sSup>
                  </m:oMath>
                </a14:m>
                <a:endParaRPr lang="fr-FR" dirty="0"/>
              </a:p>
            </p:txBody>
          </p:sp>
        </mc:Choice>
        <mc:Fallback xmlns="">
          <p:sp>
            <p:nvSpPr>
              <p:cNvPr id="40" name="Rectangle 39"/>
              <p:cNvSpPr>
                <a:spLocks noRot="1" noChangeAspect="1" noMove="1" noResize="1" noEditPoints="1" noAdjustHandles="1" noChangeArrowheads="1" noChangeShapeType="1" noTextEdit="1"/>
              </p:cNvSpPr>
              <p:nvPr/>
            </p:nvSpPr>
            <p:spPr>
              <a:xfrm>
                <a:off x="7685393" y="2014408"/>
                <a:ext cx="3788588" cy="951351"/>
              </a:xfrm>
              <a:prstGeom prst="rect">
                <a:avLst/>
              </a:prstGeom>
              <a:blipFill rotWithShape="0">
                <a:blip r:embed="rId6"/>
                <a:stretch>
                  <a:fillRect/>
                </a:stretch>
              </a:blipFill>
            </p:spPr>
            <p:txBody>
              <a:bodyPr/>
              <a:lstStyle/>
              <a:p>
                <a:r>
                  <a:rPr lang="fr-FR">
                    <a:noFill/>
                  </a:rPr>
                  <a:t> </a:t>
                </a:r>
              </a:p>
            </p:txBody>
          </p:sp>
        </mc:Fallback>
      </mc:AlternateContent>
      <p:sp>
        <p:nvSpPr>
          <p:cNvPr id="48" name="ZoneTexte 47"/>
          <p:cNvSpPr txBox="1"/>
          <p:nvPr/>
        </p:nvSpPr>
        <p:spPr>
          <a:xfrm>
            <a:off x="911424" y="3738545"/>
            <a:ext cx="397991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So longitudinal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 is in the form</a:t>
            </a:r>
          </a:p>
        </p:txBody>
      </p:sp>
      <mc:AlternateContent xmlns:mc="http://schemas.openxmlformats.org/markup-compatibility/2006" xmlns:a14="http://schemas.microsoft.com/office/drawing/2010/main">
        <mc:Choice Requires="a14">
          <p:sp>
            <p:nvSpPr>
              <p:cNvPr id="50" name="Rectangle 49"/>
              <p:cNvSpPr/>
              <p:nvPr/>
            </p:nvSpPr>
            <p:spPr>
              <a:xfrm>
                <a:off x="1859789" y="4138655"/>
                <a:ext cx="1512168" cy="461665"/>
              </a:xfrm>
              <a:prstGeom prst="rect">
                <a:avLst/>
              </a:prstGeom>
            </p:spPr>
            <p:txBody>
              <a:bodyPr wrap="square">
                <a:spAutoFit/>
              </a:bodyPr>
              <a:lstStyle/>
              <a:p>
                <a14:m>
                  <m:oMath xmlns:m="http://schemas.openxmlformats.org/officeDocument/2006/math">
                    <m:r>
                      <a:rPr lang="fr-FR" i="1">
                        <a:solidFill>
                          <a:srgbClr val="7030A0"/>
                        </a:solidFill>
                        <a:latin typeface="Cambria Math" panose="02040503050406030204" pitchFamily="18" charset="0"/>
                        <a:ea typeface="Cambria Math" panose="02040503050406030204" pitchFamily="18" charset="0"/>
                      </a:rPr>
                      <m:t>∆</m:t>
                    </m:r>
                    <m:r>
                      <m:rPr>
                        <m:sty m:val="p"/>
                      </m:rPr>
                      <a:rPr lang="fr-FR">
                        <a:solidFill>
                          <a:srgbClr val="7030A0"/>
                        </a:solidFill>
                        <a:latin typeface="Cambria Math" panose="02040503050406030204" pitchFamily="18" charset="0"/>
                        <a:ea typeface="Cambria Math" panose="02040503050406030204" pitchFamily="18" charset="0"/>
                      </a:rPr>
                      <m:t>T</m:t>
                    </m:r>
                    <m:r>
                      <a:rPr lang="fr-FR" i="1">
                        <a:solidFill>
                          <a:srgbClr val="7030A0"/>
                        </a:solidFill>
                        <a:latin typeface="Cambria Math" panose="02040503050406030204" pitchFamily="18" charset="0"/>
                        <a:ea typeface="Cambria Math" panose="02040503050406030204" pitchFamily="18" charset="0"/>
                      </a:rPr>
                      <m:t>=</m:t>
                    </m:r>
                    <m:r>
                      <a:rPr lang="fr-FR" i="1">
                        <a:solidFill>
                          <a:srgbClr val="7030A0"/>
                        </a:solidFill>
                        <a:latin typeface="Cambria Math" panose="02040503050406030204" pitchFamily="18" charset="0"/>
                        <a:ea typeface="Cambria Math" panose="02040503050406030204" pitchFamily="18" charset="0"/>
                      </a:rPr>
                      <m:t>𝐴</m:t>
                    </m:r>
                    <m:r>
                      <a:rPr lang="fr-FR" i="1">
                        <a:solidFill>
                          <a:srgbClr val="7030A0"/>
                        </a:solidFill>
                        <a:latin typeface="Cambria Math" panose="02040503050406030204" pitchFamily="18" charset="0"/>
                        <a:ea typeface="Cambria Math" panose="02040503050406030204" pitchFamily="18" charset="0"/>
                      </a:rPr>
                      <m:t>.</m:t>
                    </m:r>
                  </m:oMath>
                </a14:m>
                <a:r>
                  <a:rPr lang="fr-FR" dirty="0">
                    <a:solidFill>
                      <a:srgbClr val="7030A0"/>
                    </a:solidFill>
                  </a:rPr>
                  <a:t> </a:t>
                </a:r>
                <a:r>
                  <a:rPr lang="fr-FR" i="1" dirty="0">
                    <a:solidFill>
                      <a:srgbClr val="7030A0"/>
                    </a:solidFill>
                  </a:rPr>
                  <a:t>L</a:t>
                </a:r>
              </a:p>
            </p:txBody>
          </p:sp>
        </mc:Choice>
        <mc:Fallback xmlns="">
          <p:sp>
            <p:nvSpPr>
              <p:cNvPr id="50" name="Rectangle 49"/>
              <p:cNvSpPr>
                <a:spLocks noRot="1" noChangeAspect="1" noMove="1" noResize="1" noEditPoints="1" noAdjustHandles="1" noChangeArrowheads="1" noChangeShapeType="1" noTextEdit="1"/>
              </p:cNvSpPr>
              <p:nvPr/>
            </p:nvSpPr>
            <p:spPr>
              <a:xfrm>
                <a:off x="1859789" y="4138655"/>
                <a:ext cx="1512168" cy="461665"/>
              </a:xfrm>
              <a:prstGeom prst="rect">
                <a:avLst/>
              </a:prstGeom>
              <a:blipFill rotWithShape="0">
                <a:blip r:embed="rId7"/>
                <a:stretch>
                  <a:fillRect l="-806" t="-9211" r="-2823" b="-30263"/>
                </a:stretch>
              </a:blipFill>
            </p:spPr>
            <p:txBody>
              <a:bodyPr/>
              <a:lstStyle/>
              <a:p>
                <a:r>
                  <a:rPr lang="fr-FR">
                    <a:noFill/>
                  </a:rPr>
                  <a:t> </a:t>
                </a:r>
              </a:p>
            </p:txBody>
          </p:sp>
        </mc:Fallback>
      </mc:AlternateContent>
      <p:cxnSp>
        <p:nvCxnSpPr>
          <p:cNvPr id="55" name="Connecteur droit avec flèche 54"/>
          <p:cNvCxnSpPr/>
          <p:nvPr/>
        </p:nvCxnSpPr>
        <p:spPr>
          <a:xfrm flipV="1">
            <a:off x="2760703" y="1176206"/>
            <a:ext cx="352245" cy="204643"/>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endCxn id="57" idx="1"/>
          </p:cNvCxnSpPr>
          <p:nvPr/>
        </p:nvCxnSpPr>
        <p:spPr>
          <a:xfrm>
            <a:off x="2752524" y="1841837"/>
            <a:ext cx="352245" cy="288035"/>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ectangle 41"/>
              <p:cNvSpPr/>
              <p:nvPr/>
            </p:nvSpPr>
            <p:spPr>
              <a:xfrm>
                <a:off x="8834365" y="783213"/>
                <a:ext cx="1413272" cy="400110"/>
              </a:xfrm>
              <a:prstGeom prst="rect">
                <a:avLst/>
              </a:prstGeom>
            </p:spPr>
            <p:txBody>
              <a:bodyPr wrap="none">
                <a:spAutoFit/>
              </a:bodyPr>
              <a:lstStyle/>
              <a:p>
                <a14:m>
                  <m:oMath xmlns:m="http://schemas.openxmlformats.org/officeDocument/2006/math">
                    <m:r>
                      <a:rPr lang="fr-FR" sz="2000" i="1">
                        <a:latin typeface="Cambria Math" panose="02040503050406030204" pitchFamily="18" charset="0"/>
                        <a:ea typeface="Cambria Math" panose="02040503050406030204" pitchFamily="18" charset="0"/>
                      </a:rPr>
                      <m:t>∆</m:t>
                    </m:r>
                    <m:r>
                      <m:rPr>
                        <m:sty m:val="p"/>
                      </m:rPr>
                      <a:rPr lang="fr-FR" sz="2000">
                        <a:latin typeface="Cambria Math" panose="02040503050406030204" pitchFamily="18" charset="0"/>
                        <a:ea typeface="Cambria Math" panose="02040503050406030204" pitchFamily="18" charset="0"/>
                      </a:rPr>
                      <m:t>T</m:t>
                    </m:r>
                    <m:r>
                      <a:rPr lang="fr-FR" sz="2000">
                        <a:latin typeface="Cambria Math" panose="02040503050406030204" pitchFamily="18" charset="0"/>
                        <a:ea typeface="Cambria Math" panose="02040503050406030204" pitchFamily="18" charset="0"/>
                      </a:rPr>
                      <m:t>1=</m:t>
                    </m:r>
                  </m:oMath>
                </a14:m>
                <a:r>
                  <a:rPr lang="fr-FR" sz="2000" dirty="0">
                    <a:ea typeface="Cambria Math" panose="02040503050406030204" pitchFamily="18" charset="0"/>
                  </a:rPr>
                  <a:t> </a:t>
                </a:r>
                <a14:m>
                  <m:oMath xmlns:m="http://schemas.openxmlformats.org/officeDocument/2006/math">
                    <m:r>
                      <a:rPr lang="fr-FR" sz="2000" i="1">
                        <a:latin typeface="Cambria Math" panose="02040503050406030204" pitchFamily="18" charset="0"/>
                        <a:ea typeface="Cambria Math" panose="02040503050406030204" pitchFamily="18" charset="0"/>
                      </a:rPr>
                      <m:t>∆</m:t>
                    </m:r>
                    <m:r>
                      <m:rPr>
                        <m:sty m:val="p"/>
                      </m:rPr>
                      <a:rPr lang="fr-FR" sz="2000">
                        <a:latin typeface="Cambria Math" panose="02040503050406030204" pitchFamily="18" charset="0"/>
                        <a:ea typeface="Cambria Math" panose="02040503050406030204" pitchFamily="18" charset="0"/>
                      </a:rPr>
                      <m:t>T</m:t>
                    </m:r>
                    <m:r>
                      <a:rPr lang="fr-FR" sz="2000">
                        <a:latin typeface="Cambria Math" panose="02040503050406030204" pitchFamily="18" charset="0"/>
                        <a:ea typeface="Cambria Math" panose="02040503050406030204" pitchFamily="18" charset="0"/>
                      </a:rPr>
                      <m:t>3</m:t>
                    </m:r>
                  </m:oMath>
                </a14:m>
                <a:endParaRPr lang="fr-FR" sz="2000" dirty="0"/>
              </a:p>
            </p:txBody>
          </p:sp>
        </mc:Choice>
        <mc:Fallback xmlns="">
          <p:sp>
            <p:nvSpPr>
              <p:cNvPr id="42" name="Rectangle 41"/>
              <p:cNvSpPr>
                <a:spLocks noRot="1" noChangeAspect="1" noMove="1" noResize="1" noEditPoints="1" noAdjustHandles="1" noChangeArrowheads="1" noChangeShapeType="1" noTextEdit="1"/>
              </p:cNvSpPr>
              <p:nvPr/>
            </p:nvSpPr>
            <p:spPr>
              <a:xfrm>
                <a:off x="8834365" y="783213"/>
                <a:ext cx="1413272" cy="400110"/>
              </a:xfrm>
              <a:prstGeom prst="rect">
                <a:avLst/>
              </a:prstGeom>
              <a:blipFill rotWithShape="0">
                <a:blip r:embed="rId8"/>
                <a:stretch>
                  <a:fillRect/>
                </a:stretch>
              </a:blipFill>
            </p:spPr>
            <p:txBody>
              <a:bodyPr/>
              <a:lstStyle/>
              <a:p>
                <a:r>
                  <a:rPr lang="fr-FR">
                    <a:noFill/>
                  </a:rPr>
                  <a:t> </a:t>
                </a:r>
              </a:p>
            </p:txBody>
          </p:sp>
        </mc:Fallback>
      </mc:AlternateContent>
      <p:cxnSp>
        <p:nvCxnSpPr>
          <p:cNvPr id="60" name="Connecteur droit avec flèche 59"/>
          <p:cNvCxnSpPr/>
          <p:nvPr/>
        </p:nvCxnSpPr>
        <p:spPr>
          <a:xfrm>
            <a:off x="7004355" y="2169419"/>
            <a:ext cx="513417" cy="179174"/>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7322315" y="1236572"/>
            <a:ext cx="938410" cy="699782"/>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H="1">
            <a:off x="8978381" y="1236572"/>
            <a:ext cx="666053" cy="621728"/>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Forme libre 62"/>
          <p:cNvSpPr/>
          <p:nvPr/>
        </p:nvSpPr>
        <p:spPr bwMode="auto">
          <a:xfrm>
            <a:off x="4009828" y="1716290"/>
            <a:ext cx="2594831" cy="813324"/>
          </a:xfrm>
          <a:custGeom>
            <a:avLst/>
            <a:gdLst>
              <a:gd name="connsiteX0" fmla="*/ 71438 w 2100263"/>
              <a:gd name="connsiteY0" fmla="*/ 21431 h 635794"/>
              <a:gd name="connsiteX1" fmla="*/ 892969 w 2100263"/>
              <a:gd name="connsiteY1" fmla="*/ 0 h 635794"/>
              <a:gd name="connsiteX2" fmla="*/ 892969 w 2100263"/>
              <a:gd name="connsiteY2" fmla="*/ 292894 h 635794"/>
              <a:gd name="connsiteX3" fmla="*/ 2100263 w 2100263"/>
              <a:gd name="connsiteY3" fmla="*/ 292894 h 635794"/>
              <a:gd name="connsiteX4" fmla="*/ 2078831 w 2100263"/>
              <a:gd name="connsiteY4" fmla="*/ 635794 h 635794"/>
              <a:gd name="connsiteX5" fmla="*/ 0 w 2100263"/>
              <a:gd name="connsiteY5" fmla="*/ 628650 h 635794"/>
              <a:gd name="connsiteX6" fmla="*/ 71438 w 2100263"/>
              <a:gd name="connsiteY6" fmla="*/ 21431 h 6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263" h="635794">
                <a:moveTo>
                  <a:pt x="71438" y="21431"/>
                </a:moveTo>
                <a:lnTo>
                  <a:pt x="892969" y="0"/>
                </a:lnTo>
                <a:lnTo>
                  <a:pt x="892969" y="292894"/>
                </a:lnTo>
                <a:lnTo>
                  <a:pt x="2100263" y="292894"/>
                </a:lnTo>
                <a:lnTo>
                  <a:pt x="2078831" y="635794"/>
                </a:lnTo>
                <a:lnTo>
                  <a:pt x="0" y="628650"/>
                </a:lnTo>
                <a:lnTo>
                  <a:pt x="71438" y="21431"/>
                </a:lnTo>
                <a:close/>
              </a:path>
            </a:pathLst>
          </a:custGeom>
          <a:noFill/>
          <a:ln w="19050" cap="flat" cmpd="sng" algn="ctr">
            <a:solidFill>
              <a:srgbClr val="7030A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mc:AlternateContent xmlns:mc="http://schemas.openxmlformats.org/markup-compatibility/2006" xmlns:a14="http://schemas.microsoft.com/office/drawing/2010/main">
        <mc:Choice Requires="a14">
          <p:sp>
            <p:nvSpPr>
              <p:cNvPr id="64" name="Rectangle 63"/>
              <p:cNvSpPr/>
              <p:nvPr/>
            </p:nvSpPr>
            <p:spPr>
              <a:xfrm>
                <a:off x="4631111" y="2796160"/>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solidFill>
                            <a:srgbClr val="7030A0"/>
                          </a:solidFill>
                          <a:latin typeface="Cambria Math" panose="02040503050406030204" pitchFamily="18" charset="0"/>
                          <a:ea typeface="Cambria Math" panose="02040503050406030204" pitchFamily="18" charset="0"/>
                        </a:rPr>
                        <m:t>𝐴</m:t>
                      </m:r>
                    </m:oMath>
                  </m:oMathPara>
                </a14:m>
                <a:endParaRPr lang="fr-FR" dirty="0"/>
              </a:p>
            </p:txBody>
          </p:sp>
        </mc:Choice>
        <mc:Fallback xmlns="">
          <p:sp>
            <p:nvSpPr>
              <p:cNvPr id="64" name="Rectangle 63"/>
              <p:cNvSpPr>
                <a:spLocks noRot="1" noChangeAspect="1" noMove="1" noResize="1" noEditPoints="1" noAdjustHandles="1" noChangeArrowheads="1" noChangeShapeType="1" noTextEdit="1"/>
              </p:cNvSpPr>
              <p:nvPr/>
            </p:nvSpPr>
            <p:spPr>
              <a:xfrm>
                <a:off x="4631111" y="2796160"/>
                <a:ext cx="468205" cy="461665"/>
              </a:xfrm>
              <a:prstGeom prst="rect">
                <a:avLst/>
              </a:prstGeom>
              <a:blipFill rotWithShape="0">
                <a:blip r:embed="rId9"/>
                <a:stretch>
                  <a:fillRect/>
                </a:stretch>
              </a:blipFill>
            </p:spPr>
            <p:txBody>
              <a:bodyPr/>
              <a:lstStyle/>
              <a:p>
                <a:r>
                  <a:rPr lang="fr-FR">
                    <a:noFill/>
                  </a:rPr>
                  <a:t> </a:t>
                </a:r>
              </a:p>
            </p:txBody>
          </p:sp>
        </mc:Fallback>
      </mc:AlternateContent>
      <p:cxnSp>
        <p:nvCxnSpPr>
          <p:cNvPr id="65" name="Connecteur droit avec flèche 64"/>
          <p:cNvCxnSpPr/>
          <p:nvPr/>
        </p:nvCxnSpPr>
        <p:spPr>
          <a:xfrm>
            <a:off x="4870077" y="2529614"/>
            <a:ext cx="0" cy="296287"/>
          </a:xfrm>
          <a:prstGeom prst="straightConnector1">
            <a:avLst/>
          </a:prstGeom>
          <a:ln w="190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9" name="Groupe 58"/>
          <p:cNvGrpSpPr/>
          <p:nvPr/>
        </p:nvGrpSpPr>
        <p:grpSpPr>
          <a:xfrm>
            <a:off x="5287128" y="3471036"/>
            <a:ext cx="4594320" cy="2037560"/>
            <a:chOff x="4355976" y="4243690"/>
            <a:chExt cx="4204283" cy="1752375"/>
          </a:xfrm>
        </p:grpSpPr>
        <p:grpSp>
          <p:nvGrpSpPr>
            <p:cNvPr id="66" name="Groupe 65"/>
            <p:cNvGrpSpPr/>
            <p:nvPr/>
          </p:nvGrpSpPr>
          <p:grpSpPr>
            <a:xfrm>
              <a:off x="4355976" y="4243690"/>
              <a:ext cx="4204283" cy="1468080"/>
              <a:chOff x="4695495" y="4193168"/>
              <a:chExt cx="4204283" cy="1468080"/>
            </a:xfrm>
          </p:grpSpPr>
          <p:sp>
            <p:nvSpPr>
              <p:cNvPr id="76" name="Rectangle 75"/>
              <p:cNvSpPr/>
              <p:nvPr/>
            </p:nvSpPr>
            <p:spPr>
              <a:xfrm rot="16200000">
                <a:off x="6760774" y="4454416"/>
                <a:ext cx="356260" cy="2057400"/>
              </a:xfrm>
              <a:prstGeom prst="rect">
                <a:avLst/>
              </a:prstGeom>
              <a:gradFill flip="none" rotWithShape="1">
                <a:gsLst>
                  <a:gs pos="0">
                    <a:srgbClr val="C699B7"/>
                  </a:gs>
                  <a:gs pos="0">
                    <a:srgbClr val="D5698A"/>
                  </a:gs>
                  <a:gs pos="0">
                    <a:srgbClr val="D5698A"/>
                  </a:gs>
                  <a:gs pos="0">
                    <a:srgbClr val="66CCFF"/>
                  </a:gs>
                  <a:gs pos="0">
                    <a:schemeClr val="accent1">
                      <a:lumMod val="75000"/>
                    </a:schemeClr>
                  </a:gs>
                  <a:gs pos="57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7" name="Rectangle 76"/>
              <p:cNvSpPr/>
              <p:nvPr/>
            </p:nvSpPr>
            <p:spPr>
              <a:xfrm rot="16200000">
                <a:off x="6558503" y="3895883"/>
                <a:ext cx="356260" cy="2461944"/>
              </a:xfrm>
              <a:prstGeom prst="rect">
                <a:avLst/>
              </a:prstGeom>
              <a:gradFill flip="none" rotWithShape="1">
                <a:gsLst>
                  <a:gs pos="0">
                    <a:srgbClr val="FF0000"/>
                  </a:gs>
                  <a:gs pos="100000">
                    <a:srgbClr val="D5698A"/>
                  </a:gs>
                  <a:gs pos="100000">
                    <a:schemeClr val="accent1">
                      <a:lumMod val="75000"/>
                    </a:schemeClr>
                  </a:gs>
                  <a:gs pos="100000">
                    <a:schemeClr val="accent1">
                      <a:lumMod val="30000"/>
                      <a:lumOff val="70000"/>
                    </a:schemeClr>
                  </a:gs>
                </a:gsLst>
                <a:lin ang="5400000" scaled="1"/>
                <a:tileRect/>
              </a:gra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8" name="Rectangle 77"/>
              <p:cNvSpPr/>
              <p:nvPr/>
            </p:nvSpPr>
            <p:spPr>
              <a:xfrm rot="5400000">
                <a:off x="7640661" y="4841478"/>
                <a:ext cx="1146714" cy="4928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79" name="Connecteur droit avec flèche 78"/>
              <p:cNvCxnSpPr/>
              <p:nvPr/>
            </p:nvCxnSpPr>
            <p:spPr>
              <a:xfrm rot="5400000">
                <a:off x="6252782"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rot="5400000">
                <a:off x="6577823"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rot="5400000">
                <a:off x="6956441"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rot="5400000">
                <a:off x="7289851" y="5319101"/>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rot="5400000">
                <a:off x="7653220" y="5319101"/>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rot="5400000" flipV="1">
                <a:off x="6399784" y="4888252"/>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rot="5400000" flipV="1">
                <a:off x="7097441" y="4926899"/>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rot="5400000" flipV="1">
                <a:off x="7727627" y="498022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rot="5400000" flipV="1">
                <a:off x="6314060" y="5373344"/>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rot="5400000" flipV="1">
                <a:off x="7091081" y="532762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p:nvPr/>
            </p:nvCxnSpPr>
            <p:spPr>
              <a:xfrm rot="5400000" flipV="1">
                <a:off x="7678515" y="5295782"/>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flipV="1">
                <a:off x="8087241" y="5201707"/>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bwMode="auto">
              <a:xfrm>
                <a:off x="5714692" y="4959748"/>
                <a:ext cx="288000" cy="324000"/>
              </a:xfrm>
              <a:prstGeom prst="rect">
                <a:avLst/>
              </a:prstGeom>
              <a:solidFill>
                <a:srgbClr val="FF0000">
                  <a:alpha val="96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cxnSp>
            <p:nvCxnSpPr>
              <p:cNvPr id="92" name="Connecteur droit avec flèche 91"/>
              <p:cNvCxnSpPr/>
              <p:nvPr/>
            </p:nvCxnSpPr>
            <p:spPr>
              <a:xfrm rot="5400000">
                <a:off x="5954875"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bwMode="auto">
              <a:xfrm rot="5400000">
                <a:off x="5360962" y="5104447"/>
                <a:ext cx="687554" cy="398156"/>
              </a:xfrm>
              <a:prstGeom prst="rect">
                <a:avLst/>
              </a:prstGeom>
              <a:solidFill>
                <a:srgbClr val="FF0000">
                  <a:alpha val="96000"/>
                </a:srgbClr>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cxnSp>
            <p:nvCxnSpPr>
              <p:cNvPr id="94" name="Connecteur droit avec flèche 93"/>
              <p:cNvCxnSpPr/>
              <p:nvPr/>
            </p:nvCxnSpPr>
            <p:spPr>
              <a:xfrm rot="5400000" flipV="1">
                <a:off x="5471262" y="5087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p:nvPr/>
            </p:nvCxnSpPr>
            <p:spPr>
              <a:xfrm rot="5400000" flipV="1">
                <a:off x="5471262" y="5285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rot="5400000" flipV="1">
                <a:off x="5471262" y="4925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p:nvPr/>
            </p:nvCxnSpPr>
            <p:spPr>
              <a:xfrm rot="5400000" flipV="1">
                <a:off x="5471262" y="5447600"/>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bwMode="auto">
              <a:xfrm rot="5400000">
                <a:off x="5722478" y="4731908"/>
                <a:ext cx="0" cy="433633"/>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9" name="Connecteur droit 98"/>
              <p:cNvCxnSpPr/>
              <p:nvPr/>
            </p:nvCxnSpPr>
            <p:spPr bwMode="auto">
              <a:xfrm rot="5400000" flipV="1">
                <a:off x="5740053" y="5468305"/>
                <a:ext cx="377498" cy="8384"/>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0" name="Connecteur droit avec flèche 99"/>
              <p:cNvCxnSpPr/>
              <p:nvPr/>
            </p:nvCxnSpPr>
            <p:spPr>
              <a:xfrm flipV="1">
                <a:off x="8303265" y="5201707"/>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a:xfrm flipV="1">
                <a:off x="8087241" y="469765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V="1">
                <a:off x="8303265" y="469765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03" name="Accolade ouvrante 102"/>
              <p:cNvSpPr/>
              <p:nvPr/>
            </p:nvSpPr>
            <p:spPr>
              <a:xfrm>
                <a:off x="5076056" y="4514531"/>
                <a:ext cx="156885" cy="790453"/>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cxnSp>
            <p:nvCxnSpPr>
              <p:cNvPr id="104" name="Connecteur droit 103"/>
              <p:cNvCxnSpPr/>
              <p:nvPr/>
            </p:nvCxnSpPr>
            <p:spPr bwMode="auto">
              <a:xfrm>
                <a:off x="5337057" y="4514531"/>
                <a:ext cx="2606168" cy="1"/>
              </a:xfrm>
              <a:prstGeom prst="line">
                <a:avLst/>
              </a:prstGeom>
              <a:solidFill>
                <a:schemeClr val="accent1">
                  <a:alpha val="60001"/>
                </a:schemeClr>
              </a:solidFill>
              <a:ln w="9525" cap="flat" cmpd="sng" algn="ctr">
                <a:solidFill>
                  <a:schemeClr val="tx1"/>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5" name="Connecteur droit 104"/>
              <p:cNvCxnSpPr/>
              <p:nvPr/>
            </p:nvCxnSpPr>
            <p:spPr bwMode="auto">
              <a:xfrm flipV="1">
                <a:off x="5252410" y="5301208"/>
                <a:ext cx="615734" cy="1"/>
              </a:xfrm>
              <a:prstGeom prst="line">
                <a:avLst/>
              </a:prstGeom>
              <a:solidFill>
                <a:schemeClr val="accent1">
                  <a:alpha val="60001"/>
                </a:schemeClr>
              </a:solidFill>
              <a:ln w="9525" cap="flat" cmpd="sng" algn="ctr">
                <a:solidFill>
                  <a:schemeClr val="tx1"/>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6" name="ZoneTexte 105"/>
              <p:cNvSpPr txBox="1"/>
              <p:nvPr/>
            </p:nvSpPr>
            <p:spPr>
              <a:xfrm>
                <a:off x="7599933" y="4193168"/>
                <a:ext cx="1299845" cy="344109"/>
              </a:xfrm>
              <a:prstGeom prst="rect">
                <a:avLst/>
              </a:prstGeom>
              <a:noFill/>
            </p:spPr>
            <p:txBody>
              <a:bodyPr wrap="square" rtlCol="0">
                <a:spAutoFit/>
              </a:bodyPr>
              <a:lstStyle/>
              <a:p>
                <a:pPr algn="ctr"/>
                <a:r>
                  <a:rPr lang="fr-FR" sz="2000" b="1" dirty="0">
                    <a:solidFill>
                      <a:srgbClr val="0070C0"/>
                    </a:solidFill>
                  </a:rPr>
                  <a:t>Bath </a:t>
                </a:r>
                <a:r>
                  <a:rPr lang="fr-FR" sz="2000" b="1" dirty="0" err="1">
                    <a:solidFill>
                      <a:srgbClr val="0070C0"/>
                    </a:solidFill>
                  </a:rPr>
                  <a:t>level</a:t>
                </a:r>
                <a:endParaRPr lang="fr-FR" sz="2000" b="1" dirty="0">
                  <a:solidFill>
                    <a:srgbClr val="0070C0"/>
                  </a:solidFill>
                </a:endParaRPr>
              </a:p>
            </p:txBody>
          </p:sp>
          <p:sp>
            <p:nvSpPr>
              <p:cNvPr id="107" name="Rectangle 106"/>
              <p:cNvSpPr/>
              <p:nvPr/>
            </p:nvSpPr>
            <p:spPr>
              <a:xfrm>
                <a:off x="4695495" y="4749337"/>
                <a:ext cx="469707" cy="344109"/>
              </a:xfrm>
              <a:prstGeom prst="rect">
                <a:avLst/>
              </a:prstGeom>
            </p:spPr>
            <p:txBody>
              <a:bodyPr wrap="none">
                <a:spAutoFit/>
              </a:bodyPr>
              <a:lstStyle/>
              <a:p>
                <a:r>
                  <a:rPr lang="fr-FR" sz="2000" dirty="0">
                    <a:latin typeface="Symbol" panose="05050102010706020507" pitchFamily="18" charset="2"/>
                  </a:rPr>
                  <a:t>D</a:t>
                </a:r>
                <a:r>
                  <a:rPr lang="fr-FR" sz="2000" dirty="0"/>
                  <a:t>P</a:t>
                </a:r>
              </a:p>
            </p:txBody>
          </p:sp>
        </p:grpSp>
        <p:sp>
          <p:nvSpPr>
            <p:cNvPr id="67" name="Rectangle 66"/>
            <p:cNvSpPr/>
            <p:nvPr/>
          </p:nvSpPr>
          <p:spPr>
            <a:xfrm>
              <a:off x="6114017" y="4571836"/>
              <a:ext cx="587060" cy="344109"/>
            </a:xfrm>
            <a:prstGeom prst="rect">
              <a:avLst/>
            </a:prstGeom>
          </p:spPr>
          <p:txBody>
            <a:bodyPr wrap="none">
              <a:spAutoFit/>
            </a:bodyPr>
            <a:lstStyle/>
            <a:p>
              <a:r>
                <a:rPr lang="fr-FR" sz="2000" dirty="0">
                  <a:solidFill>
                    <a:srgbClr val="7030A0"/>
                  </a:solidFill>
                  <a:latin typeface="Symbol" panose="05050102010706020507" pitchFamily="18" charset="2"/>
                </a:rPr>
                <a:t>D</a:t>
              </a:r>
              <a:r>
                <a:rPr lang="fr-FR" sz="2000" dirty="0">
                  <a:solidFill>
                    <a:srgbClr val="7030A0"/>
                  </a:solidFill>
                </a:rPr>
                <a:t>T1</a:t>
              </a:r>
              <a:endParaRPr lang="fr-FR" sz="2000" dirty="0"/>
            </a:p>
          </p:txBody>
        </p:sp>
        <p:cxnSp>
          <p:nvCxnSpPr>
            <p:cNvPr id="68" name="Connecteur droit avec flèche 67"/>
            <p:cNvCxnSpPr/>
            <p:nvPr/>
          </p:nvCxnSpPr>
          <p:spPr bwMode="auto">
            <a:xfrm>
              <a:off x="5580112" y="4869160"/>
              <a:ext cx="1940533" cy="0"/>
            </a:xfrm>
            <a:prstGeom prst="straightConnector1">
              <a:avLst/>
            </a:prstGeom>
            <a:solidFill>
              <a:schemeClr val="accent1">
                <a:alpha val="60001"/>
              </a:schemeClr>
            </a:solidFill>
            <a:ln w="25400" cap="flat" cmpd="sng" algn="ctr">
              <a:solidFill>
                <a:srgbClr val="7030A0"/>
              </a:solidFill>
              <a:prstDash val="sysDot"/>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9" name="Rectangle 68"/>
            <p:cNvSpPr/>
            <p:nvPr/>
          </p:nvSpPr>
          <p:spPr>
            <a:xfrm>
              <a:off x="6102964" y="5651956"/>
              <a:ext cx="587060" cy="344109"/>
            </a:xfrm>
            <a:prstGeom prst="rect">
              <a:avLst/>
            </a:prstGeom>
          </p:spPr>
          <p:txBody>
            <a:bodyPr wrap="none">
              <a:spAutoFit/>
            </a:bodyPr>
            <a:lstStyle/>
            <a:p>
              <a:r>
                <a:rPr lang="fr-FR" sz="2000" dirty="0">
                  <a:solidFill>
                    <a:srgbClr val="7030A0"/>
                  </a:solidFill>
                  <a:latin typeface="Symbol" panose="05050102010706020507" pitchFamily="18" charset="2"/>
                </a:rPr>
                <a:t>D</a:t>
              </a:r>
              <a:r>
                <a:rPr lang="fr-FR" sz="2000" dirty="0">
                  <a:solidFill>
                    <a:srgbClr val="7030A0"/>
                  </a:solidFill>
                </a:rPr>
                <a:t>T3</a:t>
              </a:r>
              <a:endParaRPr lang="fr-FR" sz="2000" dirty="0"/>
            </a:p>
          </p:txBody>
        </p:sp>
        <p:cxnSp>
          <p:nvCxnSpPr>
            <p:cNvPr id="70" name="Connecteur droit avec flèche 69"/>
            <p:cNvCxnSpPr/>
            <p:nvPr/>
          </p:nvCxnSpPr>
          <p:spPr bwMode="auto">
            <a:xfrm>
              <a:off x="5611990" y="5941563"/>
              <a:ext cx="1940533" cy="0"/>
            </a:xfrm>
            <a:prstGeom prst="straightConnector1">
              <a:avLst/>
            </a:prstGeom>
            <a:solidFill>
              <a:schemeClr val="accent1">
                <a:alpha val="60001"/>
              </a:schemeClr>
            </a:solidFill>
            <a:ln w="25400" cap="flat" cmpd="sng" algn="ctr">
              <a:solidFill>
                <a:srgbClr val="7030A0"/>
              </a:solidFill>
              <a:prstDash val="sysDot"/>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1" name="Connecteur droit 70"/>
            <p:cNvCxnSpPr/>
            <p:nvPr/>
          </p:nvCxnSpPr>
          <p:spPr bwMode="auto">
            <a:xfrm>
              <a:off x="7592653" y="4999246"/>
              <a:ext cx="0" cy="359026"/>
            </a:xfrm>
            <a:prstGeom prst="line">
              <a:avLst/>
            </a:prstGeom>
            <a:solidFill>
              <a:schemeClr val="accent1">
                <a:alpha val="60001"/>
              </a:schemeClr>
            </a:solidFill>
            <a:ln w="603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2" name="Connecteur droit 71"/>
            <p:cNvCxnSpPr/>
            <p:nvPr/>
          </p:nvCxnSpPr>
          <p:spPr bwMode="auto">
            <a:xfrm>
              <a:off x="5597266" y="5352742"/>
              <a:ext cx="0" cy="359026"/>
            </a:xfrm>
            <a:prstGeom prst="line">
              <a:avLst/>
            </a:prstGeom>
            <a:solidFill>
              <a:schemeClr val="accent1">
                <a:alpha val="60001"/>
              </a:schemeClr>
            </a:solidFill>
            <a:ln w="603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3" name="Connecteur en arc 72"/>
            <p:cNvCxnSpPr/>
            <p:nvPr/>
          </p:nvCxnSpPr>
          <p:spPr bwMode="auto">
            <a:xfrm>
              <a:off x="5629015" y="5172270"/>
              <a:ext cx="23105" cy="393704"/>
            </a:xfrm>
            <a:prstGeom prst="curvedConnector2">
              <a:avLst/>
            </a:prstGeom>
            <a:solidFill>
              <a:schemeClr val="accent1">
                <a:alpha val="60001"/>
              </a:schemeClr>
            </a:solidFill>
            <a:ln w="22225" cap="flat" cmpd="sng" algn="ctr">
              <a:solidFill>
                <a:srgbClr val="7030A0"/>
              </a:solidFill>
              <a:prstDash val="sysDot"/>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4" name="Rectangle 73"/>
            <p:cNvSpPr/>
            <p:nvPr/>
          </p:nvSpPr>
          <p:spPr>
            <a:xfrm>
              <a:off x="5208175" y="5085184"/>
              <a:ext cx="544519" cy="317639"/>
            </a:xfrm>
            <a:prstGeom prst="rect">
              <a:avLst/>
            </a:prstGeom>
          </p:spPr>
          <p:txBody>
            <a:bodyPr wrap="none">
              <a:spAutoFit/>
            </a:bodyPr>
            <a:lstStyle/>
            <a:p>
              <a:r>
                <a:rPr lang="fr-FR" sz="1800" dirty="0">
                  <a:solidFill>
                    <a:srgbClr val="7030A0"/>
                  </a:solidFill>
                  <a:latin typeface="Symbol" panose="05050102010706020507" pitchFamily="18" charset="2"/>
                </a:rPr>
                <a:t>D</a:t>
              </a:r>
              <a:r>
                <a:rPr lang="fr-FR" sz="1800" dirty="0">
                  <a:solidFill>
                    <a:srgbClr val="7030A0"/>
                  </a:solidFill>
                </a:rPr>
                <a:t>T2</a:t>
              </a:r>
              <a:endParaRPr lang="fr-FR" sz="1800" dirty="0"/>
            </a:p>
          </p:txBody>
        </p:sp>
        <p:cxnSp>
          <p:nvCxnSpPr>
            <p:cNvPr id="75" name="Connecteur en arc 74"/>
            <p:cNvCxnSpPr/>
            <p:nvPr/>
          </p:nvCxnSpPr>
          <p:spPr bwMode="auto">
            <a:xfrm>
              <a:off x="7521647" y="5172270"/>
              <a:ext cx="23105" cy="393704"/>
            </a:xfrm>
            <a:prstGeom prst="curvedConnector2">
              <a:avLst/>
            </a:prstGeom>
            <a:solidFill>
              <a:schemeClr val="accent1">
                <a:alpha val="60001"/>
              </a:schemeClr>
            </a:solidFill>
            <a:ln w="22225" cap="flat" cmpd="sng" algn="ctr">
              <a:solidFill>
                <a:srgbClr val="7030A0"/>
              </a:solidFill>
              <a:prstDash val="sysDot"/>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108" name="Connecteur droit avec flèche 107"/>
          <p:cNvCxnSpPr/>
          <p:nvPr/>
        </p:nvCxnSpPr>
        <p:spPr bwMode="auto">
          <a:xfrm>
            <a:off x="6678269" y="5853289"/>
            <a:ext cx="2145807" cy="28629"/>
          </a:xfrm>
          <a:prstGeom prst="straightConnector1">
            <a:avLst/>
          </a:prstGeom>
          <a:solidFill>
            <a:schemeClr val="accent1">
              <a:alpha val="60001"/>
            </a:schemeClr>
          </a:solidFill>
          <a:ln w="25400" cap="flat" cmpd="sng" algn="ctr">
            <a:solidFill>
              <a:schemeClr val="tx1"/>
            </a:solidFill>
            <a:prstDash val="sysDot"/>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9" name="Rectangle 108"/>
          <p:cNvSpPr/>
          <p:nvPr/>
        </p:nvSpPr>
        <p:spPr>
          <a:xfrm>
            <a:off x="7268045" y="5512586"/>
            <a:ext cx="312906" cy="369332"/>
          </a:xfrm>
          <a:prstGeom prst="rect">
            <a:avLst/>
          </a:prstGeom>
        </p:spPr>
        <p:txBody>
          <a:bodyPr wrap="none">
            <a:spAutoFit/>
          </a:bodyPr>
          <a:lstStyle/>
          <a:p>
            <a:r>
              <a:rPr lang="fr-FR" sz="1800" i="1" dirty="0">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33302400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63353" y="332657"/>
                <a:ext cx="7211854" cy="783869"/>
              </a:xfrm>
              <a:prstGeom prst="rect">
                <a:avLst/>
              </a:prstGeom>
            </p:spPr>
            <p:txBody>
              <a:bodyPr wrap="square">
                <a:spAutoFit/>
              </a:bodyPr>
              <a:lstStyle/>
              <a:p>
                <a14:m>
                  <m:oMath xmlns:m="http://schemas.openxmlformats.org/officeDocument/2006/math">
                    <m:r>
                      <a:rPr lang="fr-FR" sz="2000">
                        <a:latin typeface="Cambria Math" panose="02040503050406030204" pitchFamily="18" charset="0"/>
                      </a:rPr>
                      <m:t>∆</m:t>
                    </m:r>
                    <m:r>
                      <a:rPr lang="fr-FR" sz="2000" i="1">
                        <a:latin typeface="Cambria Math" panose="02040503050406030204" pitchFamily="18" charset="0"/>
                      </a:rPr>
                      <m:t>𝑇</m:t>
                    </m:r>
                    <m:r>
                      <a:rPr lang="fr-FR" sz="2000" i="1">
                        <a:latin typeface="Cambria Math" panose="02040503050406030204" pitchFamily="18" charset="0"/>
                      </a:rPr>
                      <m:t>2</m:t>
                    </m:r>
                    <m:r>
                      <a:rPr lang="fr-FR" sz="2000">
                        <a:latin typeface="Cambria Math" panose="02040503050406030204" pitchFamily="18" charset="0"/>
                      </a:rPr>
                      <m:t>=</m:t>
                    </m:r>
                    <m:f>
                      <m:fPr>
                        <m:ctrlPr>
                          <a:rPr lang="fr-FR" sz="2000" i="1">
                            <a:latin typeface="Cambria Math" panose="02040503050406030204" pitchFamily="18" charset="0"/>
                          </a:rPr>
                        </m:ctrlPr>
                      </m:fPr>
                      <m:num>
                        <m:r>
                          <a:rPr lang="fr-FR" sz="2000" i="1">
                            <a:latin typeface="Cambria Math" panose="02040503050406030204" pitchFamily="18" charset="0"/>
                          </a:rPr>
                          <m:t>𝑊</m:t>
                        </m:r>
                      </m:num>
                      <m:den>
                        <m:r>
                          <a:rPr lang="fr-FR" sz="2000" i="1">
                            <a:latin typeface="Cambria Math" panose="02040503050406030204" pitchFamily="18" charset="0"/>
                          </a:rPr>
                          <m:t>𝜋</m:t>
                        </m:r>
                        <m:r>
                          <a:rPr lang="fr-FR" sz="2000">
                            <a:latin typeface="Cambria Math" panose="02040503050406030204" pitchFamily="18" charset="0"/>
                          </a:rPr>
                          <m:t>.</m:t>
                        </m:r>
                        <m:r>
                          <a:rPr lang="fr-FR" sz="2000" i="1">
                            <a:latin typeface="Cambria Math" panose="02040503050406030204" pitchFamily="18" charset="0"/>
                          </a:rPr>
                          <m:t>𝑛𝑏</m:t>
                        </m:r>
                        <m:r>
                          <a:rPr lang="fr-FR" sz="2000">
                            <a:latin typeface="Cambria Math" panose="02040503050406030204" pitchFamily="18" charset="0"/>
                          </a:rPr>
                          <m:t>.</m:t>
                        </m:r>
                        <m:r>
                          <a:rPr lang="fr-FR" sz="2000" i="1">
                            <a:latin typeface="Cambria Math" panose="02040503050406030204" pitchFamily="18" charset="0"/>
                          </a:rPr>
                          <m:t>𝑑</m:t>
                        </m:r>
                        <m:r>
                          <a:rPr lang="fr-FR" sz="2000" i="1">
                            <a:latin typeface="Cambria Math" panose="02040503050406030204" pitchFamily="18" charset="0"/>
                          </a:rPr>
                          <m:t> </m:t>
                        </m:r>
                        <m:r>
                          <a:rPr lang="fr-FR" sz="2000">
                            <a:latin typeface="Cambria Math" panose="02040503050406030204" pitchFamily="18" charset="0"/>
                          </a:rPr>
                          <m:t>.</m:t>
                        </m:r>
                        <m:r>
                          <a:rPr lang="fr-FR" sz="2000" i="1">
                            <a:latin typeface="Cambria Math" panose="02040503050406030204" pitchFamily="18" charset="0"/>
                          </a:rPr>
                          <m:t>𝐿</m:t>
                        </m:r>
                      </m:den>
                    </m:f>
                    <m:r>
                      <a:rPr lang="fr-FR" sz="2000">
                        <a:latin typeface="Cambria Math" panose="02040503050406030204" pitchFamily="18" charset="0"/>
                      </a:rPr>
                      <m:t> </m:t>
                    </m:r>
                    <m:d>
                      <m:dPr>
                        <m:ctrlPr>
                          <a:rPr lang="fr-FR" sz="2000" i="1">
                            <a:latin typeface="Cambria Math" panose="02040503050406030204" pitchFamily="18" charset="0"/>
                          </a:rPr>
                        </m:ctrlPr>
                      </m:dPr>
                      <m:e>
                        <m:f>
                          <m:fPr>
                            <m:ctrlPr>
                              <a:rPr lang="fr-FR" sz="2000" i="1">
                                <a:latin typeface="Cambria Math" panose="02040503050406030204" pitchFamily="18" charset="0"/>
                              </a:rPr>
                            </m:ctrlPr>
                          </m:fPr>
                          <m:num>
                            <m:r>
                              <a:rPr lang="fr-FR" sz="2000" i="1">
                                <a:latin typeface="Cambria Math" panose="02040503050406030204" pitchFamily="18" charset="0"/>
                              </a:rPr>
                              <m:t>𝑒</m:t>
                            </m:r>
                          </m:num>
                          <m:den>
                            <m:d>
                              <m:dPr>
                                <m:begChr m:val=""/>
                                <m:ctrlPr>
                                  <a:rPr lang="fr-FR" sz="2000" i="1">
                                    <a:latin typeface="Cambria Math" panose="02040503050406030204" pitchFamily="18" charset="0"/>
                                  </a:rPr>
                                </m:ctrlPr>
                              </m:dPr>
                              <m:e>
                                <m:r>
                                  <a:rPr lang="fr-FR" sz="2000" i="1">
                                    <a:latin typeface="Cambria Math" panose="02040503050406030204" pitchFamily="18" charset="0"/>
                                  </a:rPr>
                                  <m:t>𝑘</m:t>
                                </m:r>
                                <m:r>
                                  <a:rPr lang="fr-FR" sz="2000">
                                    <a:latin typeface="Cambria Math" panose="02040503050406030204" pitchFamily="18" charset="0"/>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𝑠𝑎𝑡</m:t>
                                        </m:r>
                                      </m:sub>
                                    </m:sSub>
                                    <m:r>
                                      <a:rPr lang="fr-FR" sz="200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𝑝𝑟𝑒𝑠</m:t>
                                        </m:r>
                                      </m:sub>
                                    </m:sSub>
                                  </m:num>
                                  <m:den>
                                    <m:r>
                                      <a:rPr lang="fr-FR" sz="2000">
                                        <a:latin typeface="Cambria Math" panose="02040503050406030204" pitchFamily="18" charset="0"/>
                                      </a:rPr>
                                      <m:t>2</m:t>
                                    </m:r>
                                  </m:den>
                                </m:f>
                              </m:e>
                            </m:d>
                          </m:den>
                        </m:f>
                        <m:r>
                          <a:rPr lang="fr-FR" sz="2000">
                            <a:latin typeface="Cambria Math" panose="02040503050406030204" pitchFamily="18" charset="0"/>
                          </a:rPr>
                          <m:t>+</m:t>
                        </m:r>
                        <m:f>
                          <m:fPr>
                            <m:ctrlPr>
                              <a:rPr lang="fr-FR" sz="2000" i="1">
                                <a:latin typeface="Cambria Math" panose="02040503050406030204" pitchFamily="18" charset="0"/>
                              </a:rPr>
                            </m:ctrlPr>
                          </m:fPr>
                          <m:num>
                            <m:r>
                              <a:rPr lang="fr-FR" sz="2000">
                                <a:latin typeface="Cambria Math" panose="02040503050406030204" pitchFamily="18" charset="0"/>
                              </a:rPr>
                              <m:t>1</m:t>
                            </m:r>
                          </m:num>
                          <m:den>
                            <m:sSub>
                              <m:sSubPr>
                                <m:ctrlPr>
                                  <a:rPr lang="fr-FR" sz="2000" i="1">
                                    <a:latin typeface="Cambria Math" panose="02040503050406030204" pitchFamily="18" charset="0"/>
                                  </a:rPr>
                                </m:ctrlPr>
                              </m:sSubPr>
                              <m:e>
                                <m:r>
                                  <a:rPr lang="fr-FR" sz="2000" i="1">
                                    <a:latin typeface="Cambria Math" panose="02040503050406030204" pitchFamily="18" charset="0"/>
                                  </a:rPr>
                                  <m:t>h</m:t>
                                </m:r>
                              </m:e>
                              <m:sub>
                                <m:d>
                                  <m:dPr>
                                    <m:begChr m:val=""/>
                                    <m:ctrlPr>
                                      <a:rPr lang="fr-FR" sz="2000" i="1">
                                        <a:latin typeface="Cambria Math" panose="02040503050406030204" pitchFamily="18" charset="0"/>
                                      </a:rPr>
                                    </m:ctrlPr>
                                  </m:dPr>
                                  <m:e>
                                    <m:r>
                                      <a:rPr lang="fr-FR" sz="2000" i="1">
                                        <a:latin typeface="Cambria Math" panose="02040503050406030204" pitchFamily="18" charset="0"/>
                                      </a:rPr>
                                      <m:t>𝑘𝑎𝑝</m:t>
                                    </m:r>
                                    <m:r>
                                      <a:rPr lang="fr-FR" sz="200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𝑠𝑎𝑡</m:t>
                                        </m:r>
                                      </m:sub>
                                    </m:sSub>
                                  </m:e>
                                </m:d>
                              </m:sub>
                            </m:sSub>
                          </m:den>
                        </m:f>
                        <m:r>
                          <a:rPr lang="fr-FR" sz="2000">
                            <a:latin typeface="Cambria Math" panose="02040503050406030204" pitchFamily="18" charset="0"/>
                          </a:rPr>
                          <m:t>+</m:t>
                        </m:r>
                        <m:f>
                          <m:fPr>
                            <m:ctrlPr>
                              <a:rPr lang="fr-FR" sz="2000" i="1">
                                <a:latin typeface="Cambria Math" panose="02040503050406030204" pitchFamily="18" charset="0"/>
                              </a:rPr>
                            </m:ctrlPr>
                          </m:fPr>
                          <m:num>
                            <m:r>
                              <a:rPr lang="fr-FR" sz="2000">
                                <a:latin typeface="Cambria Math" panose="02040503050406030204" pitchFamily="18" charset="0"/>
                              </a:rPr>
                              <m:t>1</m:t>
                            </m:r>
                          </m:num>
                          <m:den>
                            <m:sSub>
                              <m:sSubPr>
                                <m:ctrlPr>
                                  <a:rPr lang="fr-FR" sz="2000" i="1">
                                    <a:latin typeface="Cambria Math" panose="02040503050406030204" pitchFamily="18" charset="0"/>
                                  </a:rPr>
                                </m:ctrlPr>
                              </m:sSubPr>
                              <m:e>
                                <m:r>
                                  <a:rPr lang="fr-FR" sz="2000" i="1">
                                    <a:latin typeface="Cambria Math" panose="02040503050406030204" pitchFamily="18" charset="0"/>
                                  </a:rPr>
                                  <m:t>h</m:t>
                                </m:r>
                              </m:e>
                              <m:sub>
                                <m:d>
                                  <m:dPr>
                                    <m:begChr m:val=""/>
                                    <m:ctrlPr>
                                      <a:rPr lang="fr-FR" sz="2000" i="1">
                                        <a:latin typeface="Cambria Math" panose="02040503050406030204" pitchFamily="18" charset="0"/>
                                      </a:rPr>
                                    </m:ctrlPr>
                                  </m:dPr>
                                  <m:e>
                                    <m:r>
                                      <a:rPr lang="fr-FR" sz="2000" i="1">
                                        <a:latin typeface="Cambria Math" panose="02040503050406030204" pitchFamily="18" charset="0"/>
                                      </a:rPr>
                                      <m:t>𝑘𝑎𝑝</m:t>
                                    </m:r>
                                    <m:r>
                                      <a:rPr lang="fr-FR" sz="200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𝑝𝑟𝑒𝑠</m:t>
                                        </m:r>
                                      </m:sub>
                                    </m:sSub>
                                  </m:e>
                                </m:d>
                              </m:sub>
                            </m:sSub>
                          </m:den>
                        </m:f>
                      </m:e>
                    </m:d>
                  </m:oMath>
                </a14:m>
                <a:r>
                  <a:rPr lang="fr-FR" sz="2000" dirty="0"/>
                  <a:t> </a:t>
                </a:r>
                <a14:m>
                  <m:oMath xmlns:m="http://schemas.openxmlformats.org/officeDocument/2006/math">
                    <m:r>
                      <a:rPr lang="fr-FR" sz="2000">
                        <a:latin typeface="Cambria Math" panose="02040503050406030204" pitchFamily="18" charset="0"/>
                      </a:rPr>
                      <m:t>=</m:t>
                    </m:r>
                    <m:r>
                      <a:rPr lang="fr-FR" sz="2000" i="1">
                        <a:latin typeface="Cambria Math" panose="02040503050406030204" pitchFamily="18" charset="0"/>
                      </a:rPr>
                      <m:t> </m:t>
                    </m:r>
                    <m:f>
                      <m:fPr>
                        <m:ctrlPr>
                          <a:rPr lang="fr-FR" sz="2000" i="1">
                            <a:latin typeface="Cambria Math" panose="02040503050406030204" pitchFamily="18" charset="0"/>
                          </a:rPr>
                        </m:ctrlPr>
                      </m:fPr>
                      <m:num>
                        <m:r>
                          <a:rPr lang="fr-FR" sz="2000" i="1">
                            <a:latin typeface="Cambria Math" panose="02040503050406030204" pitchFamily="18" charset="0"/>
                          </a:rPr>
                          <m:t>𝐵</m:t>
                        </m:r>
                      </m:num>
                      <m:den>
                        <m:r>
                          <a:rPr lang="fr-FR" sz="2000" i="1">
                            <a:latin typeface="Cambria Math" panose="02040503050406030204" pitchFamily="18" charset="0"/>
                          </a:rPr>
                          <m:t>𝐿</m:t>
                        </m:r>
                      </m:den>
                    </m:f>
                  </m:oMath>
                </a14:m>
                <a:endParaRPr lang="fr-FR" sz="2000" dirty="0"/>
              </a:p>
            </p:txBody>
          </p:sp>
        </mc:Choice>
        <mc:Fallback xmlns="">
          <p:sp>
            <p:nvSpPr>
              <p:cNvPr id="2" name="Rectangle 1"/>
              <p:cNvSpPr>
                <a:spLocks noRot="1" noChangeAspect="1" noMove="1" noResize="1" noEditPoints="1" noAdjustHandles="1" noChangeArrowheads="1" noChangeShapeType="1" noTextEdit="1"/>
              </p:cNvSpPr>
              <p:nvPr/>
            </p:nvSpPr>
            <p:spPr>
              <a:xfrm>
                <a:off x="263353" y="332657"/>
                <a:ext cx="7211854" cy="783869"/>
              </a:xfrm>
              <a:prstGeom prst="rect">
                <a:avLst/>
              </a:prstGeom>
              <a:blipFill rotWithShape="0">
                <a:blip r:embed="rId3"/>
                <a:stretch>
                  <a:fillRect/>
                </a:stretch>
              </a:blipFill>
            </p:spPr>
            <p:txBody>
              <a:bodyPr/>
              <a:lstStyle/>
              <a:p>
                <a:r>
                  <a:rPr lang="fr-FR">
                    <a:noFill/>
                  </a:rPr>
                  <a:t> </a:t>
                </a:r>
              </a:p>
            </p:txBody>
          </p:sp>
        </mc:Fallback>
      </mc:AlternateContent>
      <p:sp>
        <p:nvSpPr>
          <p:cNvPr id="50" name="ZoneTexte 49"/>
          <p:cNvSpPr txBox="1"/>
          <p:nvPr/>
        </p:nvSpPr>
        <p:spPr>
          <a:xfrm>
            <a:off x="7640432" y="395640"/>
            <a:ext cx="364014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So transverse </a:t>
            </a:r>
            <a:r>
              <a:rPr lang="en-US" sz="2000" dirty="0">
                <a:latin typeface="Symbol" panose="05050102010706020507" pitchFamily="18" charset="2"/>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T is in the form</a:t>
            </a:r>
          </a:p>
        </p:txBody>
      </p:sp>
      <mc:AlternateContent xmlns:mc="http://schemas.openxmlformats.org/markup-compatibility/2006" xmlns:a14="http://schemas.microsoft.com/office/drawing/2010/main">
        <mc:Choice Requires="a14">
          <p:sp>
            <p:nvSpPr>
              <p:cNvPr id="55" name="Rectangle 54"/>
              <p:cNvSpPr/>
              <p:nvPr/>
            </p:nvSpPr>
            <p:spPr>
              <a:xfrm>
                <a:off x="8113371" y="729103"/>
                <a:ext cx="1448560" cy="781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i="1">
                          <a:solidFill>
                            <a:srgbClr val="7030A0"/>
                          </a:solidFill>
                          <a:latin typeface="Cambria Math" panose="02040503050406030204" pitchFamily="18" charset="0"/>
                          <a:ea typeface="Cambria Math" panose="02040503050406030204" pitchFamily="18" charset="0"/>
                        </a:rPr>
                        <m:t>∆</m:t>
                      </m:r>
                      <m:r>
                        <m:rPr>
                          <m:sty m:val="p"/>
                        </m:rPr>
                        <a:rPr lang="fr-FR">
                          <a:solidFill>
                            <a:srgbClr val="7030A0"/>
                          </a:solidFill>
                          <a:latin typeface="Cambria Math" panose="02040503050406030204" pitchFamily="18" charset="0"/>
                          <a:ea typeface="Cambria Math" panose="02040503050406030204" pitchFamily="18" charset="0"/>
                        </a:rPr>
                        <m:t>T</m:t>
                      </m:r>
                      <m:r>
                        <a:rPr lang="fr-FR" i="1">
                          <a:solidFill>
                            <a:srgbClr val="7030A0"/>
                          </a:solidFill>
                          <a:latin typeface="Cambria Math" panose="02040503050406030204" pitchFamily="18" charset="0"/>
                          <a:ea typeface="Cambria Math" panose="02040503050406030204" pitchFamily="18" charset="0"/>
                        </a:rPr>
                        <m:t>=</m:t>
                      </m:r>
                      <m:f>
                        <m:fPr>
                          <m:ctrlPr>
                            <a:rPr lang="fr-FR" i="1">
                              <a:solidFill>
                                <a:srgbClr val="7030A0"/>
                              </a:solidFill>
                              <a:latin typeface="Cambria Math" panose="02040503050406030204" pitchFamily="18" charset="0"/>
                              <a:ea typeface="Cambria Math" panose="02040503050406030204" pitchFamily="18" charset="0"/>
                            </a:rPr>
                          </m:ctrlPr>
                        </m:fPr>
                        <m:num>
                          <m:r>
                            <a:rPr lang="fr-FR" i="1">
                              <a:solidFill>
                                <a:srgbClr val="7030A0"/>
                              </a:solidFill>
                              <a:latin typeface="Cambria Math" panose="02040503050406030204" pitchFamily="18" charset="0"/>
                              <a:ea typeface="Cambria Math" panose="02040503050406030204" pitchFamily="18" charset="0"/>
                            </a:rPr>
                            <m:t>𝐵</m:t>
                          </m:r>
                        </m:num>
                        <m:den>
                          <m:r>
                            <m:rPr>
                              <m:nor/>
                            </m:rPr>
                            <a:rPr lang="fr-FR" i="1" dirty="0">
                              <a:solidFill>
                                <a:srgbClr val="7030A0"/>
                              </a:solidFill>
                            </a:rPr>
                            <m:t>L</m:t>
                          </m:r>
                        </m:den>
                      </m:f>
                    </m:oMath>
                  </m:oMathPara>
                </a14:m>
                <a:endParaRPr lang="fr-FR" sz="2000" i="1" dirty="0">
                  <a:solidFill>
                    <a:srgbClr val="7030A0"/>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8113371" y="729103"/>
                <a:ext cx="1448560" cy="781368"/>
              </a:xfrm>
              <a:prstGeom prst="rect">
                <a:avLst/>
              </a:prstGeom>
              <a:blipFill rotWithShape="0">
                <a:blip r:embed="rId4"/>
                <a:stretch>
                  <a:fillRect/>
                </a:stretch>
              </a:blipFill>
            </p:spPr>
            <p:txBody>
              <a:bodyPr/>
              <a:lstStyle/>
              <a:p>
                <a:r>
                  <a:rPr lang="fr-FR">
                    <a:noFill/>
                  </a:rPr>
                  <a:t> </a:t>
                </a:r>
              </a:p>
            </p:txBody>
          </p:sp>
        </mc:Fallback>
      </mc:AlternateContent>
      <p:sp>
        <p:nvSpPr>
          <p:cNvPr id="56" name="ZoneTexte 55"/>
          <p:cNvSpPr txBox="1"/>
          <p:nvPr/>
        </p:nvSpPr>
        <p:spPr>
          <a:xfrm>
            <a:off x="1596493" y="1834789"/>
            <a:ext cx="2016911"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Which results in :</a:t>
            </a:r>
          </a:p>
        </p:txBody>
      </p:sp>
      <mc:AlternateContent xmlns:mc="http://schemas.openxmlformats.org/markup-compatibility/2006" xmlns:a14="http://schemas.microsoft.com/office/drawing/2010/main">
        <mc:Choice Requires="a14">
          <p:sp>
            <p:nvSpPr>
              <p:cNvPr id="59" name="Rectangle 58"/>
              <p:cNvSpPr/>
              <p:nvPr/>
            </p:nvSpPr>
            <p:spPr>
              <a:xfrm>
                <a:off x="1317095" y="2257995"/>
                <a:ext cx="2416658" cy="666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2000" i="1">
                          <a:solidFill>
                            <a:srgbClr val="7030A0"/>
                          </a:solidFill>
                          <a:latin typeface="Cambria Math" panose="02040503050406030204" pitchFamily="18" charset="0"/>
                          <a:ea typeface="Cambria Math" panose="02040503050406030204" pitchFamily="18" charset="0"/>
                        </a:rPr>
                        <m:t>∆</m:t>
                      </m:r>
                      <m:r>
                        <m:rPr>
                          <m:sty m:val="p"/>
                        </m:rPr>
                        <a:rPr lang="fr-FR" sz="2000">
                          <a:solidFill>
                            <a:srgbClr val="7030A0"/>
                          </a:solidFill>
                          <a:latin typeface="Cambria Math" panose="02040503050406030204" pitchFamily="18" charset="0"/>
                          <a:ea typeface="Cambria Math" panose="02040503050406030204" pitchFamily="18" charset="0"/>
                        </a:rPr>
                        <m:t>Ttot</m:t>
                      </m:r>
                      <m:r>
                        <a:rPr lang="fr-FR" sz="2000" i="1">
                          <a:solidFill>
                            <a:srgbClr val="7030A0"/>
                          </a:solidFill>
                          <a:latin typeface="Cambria Math" panose="02040503050406030204" pitchFamily="18" charset="0"/>
                          <a:ea typeface="Cambria Math" panose="02040503050406030204" pitchFamily="18" charset="0"/>
                        </a:rPr>
                        <m:t>=</m:t>
                      </m:r>
                      <m:r>
                        <a:rPr lang="fr-FR" sz="2000" i="1">
                          <a:solidFill>
                            <a:srgbClr val="7030A0"/>
                          </a:solidFill>
                          <a:latin typeface="Cambria Math" panose="02040503050406030204" pitchFamily="18" charset="0"/>
                          <a:ea typeface="Cambria Math" panose="02040503050406030204" pitchFamily="18" charset="0"/>
                        </a:rPr>
                        <m:t>𝐴</m:t>
                      </m:r>
                      <m:r>
                        <a:rPr lang="fr-FR" sz="2000" i="1">
                          <a:solidFill>
                            <a:srgbClr val="7030A0"/>
                          </a:solidFill>
                          <a:latin typeface="Cambria Math" panose="02040503050406030204" pitchFamily="18" charset="0"/>
                          <a:ea typeface="Cambria Math" panose="02040503050406030204" pitchFamily="18" charset="0"/>
                        </a:rPr>
                        <m:t>.</m:t>
                      </m:r>
                      <m:r>
                        <a:rPr lang="fr-FR" sz="2000" i="1">
                          <a:solidFill>
                            <a:srgbClr val="7030A0"/>
                          </a:solidFill>
                          <a:latin typeface="Cambria Math" panose="02040503050406030204" pitchFamily="18" charset="0"/>
                          <a:ea typeface="Cambria Math" panose="02040503050406030204" pitchFamily="18" charset="0"/>
                        </a:rPr>
                        <m:t>𝐿</m:t>
                      </m:r>
                      <m:r>
                        <a:rPr lang="fr-FR" sz="2000" i="1">
                          <a:solidFill>
                            <a:srgbClr val="7030A0"/>
                          </a:solidFill>
                          <a:latin typeface="Cambria Math" panose="02040503050406030204" pitchFamily="18" charset="0"/>
                          <a:ea typeface="Cambria Math" panose="02040503050406030204" pitchFamily="18" charset="0"/>
                        </a:rPr>
                        <m:t>+</m:t>
                      </m:r>
                      <m:f>
                        <m:fPr>
                          <m:ctrlPr>
                            <a:rPr lang="fr-FR" sz="2000" i="1">
                              <a:solidFill>
                                <a:srgbClr val="7030A0"/>
                              </a:solidFill>
                              <a:latin typeface="Cambria Math" panose="02040503050406030204" pitchFamily="18" charset="0"/>
                              <a:ea typeface="Cambria Math" panose="02040503050406030204" pitchFamily="18" charset="0"/>
                            </a:rPr>
                          </m:ctrlPr>
                        </m:fPr>
                        <m:num>
                          <m:r>
                            <a:rPr lang="fr-FR" sz="2000" i="1">
                              <a:solidFill>
                                <a:srgbClr val="7030A0"/>
                              </a:solidFill>
                              <a:latin typeface="Cambria Math" panose="02040503050406030204" pitchFamily="18" charset="0"/>
                              <a:ea typeface="Cambria Math" panose="02040503050406030204" pitchFamily="18" charset="0"/>
                            </a:rPr>
                            <m:t>𝐵</m:t>
                          </m:r>
                        </m:num>
                        <m:den>
                          <m:r>
                            <m:rPr>
                              <m:nor/>
                            </m:rPr>
                            <a:rPr lang="fr-FR" sz="2000" i="1" dirty="0">
                              <a:solidFill>
                                <a:srgbClr val="7030A0"/>
                              </a:solidFill>
                            </a:rPr>
                            <m:t>L</m:t>
                          </m:r>
                        </m:den>
                      </m:f>
                    </m:oMath>
                  </m:oMathPara>
                </a14:m>
                <a:endParaRPr lang="fr-FR" sz="2000" i="1" dirty="0">
                  <a:solidFill>
                    <a:srgbClr val="7030A0"/>
                  </a:solidFill>
                </a:endParaRPr>
              </a:p>
            </p:txBody>
          </p:sp>
        </mc:Choice>
        <mc:Fallback xmlns="">
          <p:sp>
            <p:nvSpPr>
              <p:cNvPr id="59" name="Rectangle 58"/>
              <p:cNvSpPr>
                <a:spLocks noRot="1" noChangeAspect="1" noMove="1" noResize="1" noEditPoints="1" noAdjustHandles="1" noChangeArrowheads="1" noChangeShapeType="1" noTextEdit="1"/>
              </p:cNvSpPr>
              <p:nvPr/>
            </p:nvSpPr>
            <p:spPr>
              <a:xfrm>
                <a:off x="1317095" y="2257995"/>
                <a:ext cx="2416658" cy="666529"/>
              </a:xfrm>
              <a:prstGeom prst="rect">
                <a:avLst/>
              </a:prstGeom>
              <a:blipFill rotWithShape="0">
                <a:blip r:embed="rId5"/>
                <a:stretch>
                  <a:fillRect/>
                </a:stretch>
              </a:blipFill>
            </p:spPr>
            <p:txBody>
              <a:bodyPr/>
              <a:lstStyle/>
              <a:p>
                <a:r>
                  <a:rPr lang="fr-FR">
                    <a:noFill/>
                  </a:rPr>
                  <a:t> </a:t>
                </a:r>
              </a:p>
            </p:txBody>
          </p:sp>
        </mc:Fallback>
      </mc:AlternateContent>
      <p:sp>
        <p:nvSpPr>
          <p:cNvPr id="60" name="ZoneTexte 59"/>
          <p:cNvSpPr txBox="1"/>
          <p:nvPr/>
        </p:nvSpPr>
        <p:spPr>
          <a:xfrm>
            <a:off x="922635" y="3158123"/>
            <a:ext cx="4393187"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expression has a minimum equal at </a:t>
            </a:r>
            <a:r>
              <a:rPr lang="en-GB" sz="2000" dirty="0"/>
              <a:t>	</a:t>
            </a:r>
            <a:r>
              <a:rPr lang="en-US" sz="20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Rectangle 3"/>
              <p:cNvSpPr/>
              <p:nvPr/>
            </p:nvSpPr>
            <p:spPr>
              <a:xfrm>
                <a:off x="633804" y="3731915"/>
                <a:ext cx="2556534" cy="436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000" i="1">
                          <a:solidFill>
                            <a:srgbClr val="7030A0"/>
                          </a:solidFill>
                          <a:latin typeface="Cambria Math" panose="02040503050406030204" pitchFamily="18" charset="0"/>
                        </a:rPr>
                        <m:t>∆</m:t>
                      </m:r>
                      <m:r>
                        <a:rPr lang="en-GB" sz="2000" i="1">
                          <a:solidFill>
                            <a:srgbClr val="7030A0"/>
                          </a:solidFill>
                          <a:latin typeface="Cambria Math" panose="02040503050406030204" pitchFamily="18" charset="0"/>
                        </a:rPr>
                        <m:t>𝑇𝑡𝑜𝑡</m:t>
                      </m:r>
                      <m:r>
                        <a:rPr lang="en-GB" sz="2000" i="1">
                          <a:solidFill>
                            <a:srgbClr val="7030A0"/>
                          </a:solidFill>
                          <a:latin typeface="Cambria Math" panose="02040503050406030204" pitchFamily="18" charset="0"/>
                        </a:rPr>
                        <m:t>=</m:t>
                      </m:r>
                      <m:rad>
                        <m:radPr>
                          <m:degHide m:val="on"/>
                          <m:ctrlPr>
                            <a:rPr lang="fr-FR" sz="2000" i="1">
                              <a:solidFill>
                                <a:srgbClr val="7030A0"/>
                              </a:solidFill>
                              <a:latin typeface="Cambria Math" panose="02040503050406030204" pitchFamily="18" charset="0"/>
                            </a:rPr>
                          </m:ctrlPr>
                        </m:radPr>
                        <m:deg/>
                        <m:e>
                          <m:r>
                            <a:rPr lang="fr-FR" sz="2000" i="1">
                              <a:solidFill>
                                <a:srgbClr val="7030A0"/>
                              </a:solidFill>
                              <a:latin typeface="Cambria Math" panose="02040503050406030204" pitchFamily="18" charset="0"/>
                            </a:rPr>
                            <m:t>𝐴𝐵</m:t>
                          </m:r>
                        </m:e>
                      </m:rad>
                      <m:r>
                        <a:rPr lang="en-GB" sz="2000" i="1">
                          <a:solidFill>
                            <a:srgbClr val="7030A0"/>
                          </a:solidFill>
                          <a:latin typeface="Cambria Math" panose="02040503050406030204" pitchFamily="18" charset="0"/>
                        </a:rPr>
                        <m:t>+</m:t>
                      </m:r>
                      <m:rad>
                        <m:radPr>
                          <m:degHide m:val="on"/>
                          <m:ctrlPr>
                            <a:rPr lang="fr-FR" sz="2000" i="1">
                              <a:solidFill>
                                <a:srgbClr val="7030A0"/>
                              </a:solidFill>
                              <a:latin typeface="Cambria Math" panose="02040503050406030204" pitchFamily="18" charset="0"/>
                            </a:rPr>
                          </m:ctrlPr>
                        </m:radPr>
                        <m:deg/>
                        <m:e>
                          <m:r>
                            <a:rPr lang="fr-FR" sz="2000" i="1">
                              <a:solidFill>
                                <a:srgbClr val="7030A0"/>
                              </a:solidFill>
                              <a:latin typeface="Cambria Math" panose="02040503050406030204" pitchFamily="18" charset="0"/>
                            </a:rPr>
                            <m:t>𝐴𝐵</m:t>
                          </m:r>
                        </m:e>
                      </m:rad>
                    </m:oMath>
                  </m:oMathPara>
                </a14:m>
                <a:endParaRPr lang="fr-FR" sz="2000" dirty="0"/>
              </a:p>
            </p:txBody>
          </p:sp>
        </mc:Choice>
        <mc:Fallback xmlns="">
          <p:sp>
            <p:nvSpPr>
              <p:cNvPr id="4" name="Rectangle 3"/>
              <p:cNvSpPr>
                <a:spLocks noRot="1" noChangeAspect="1" noMove="1" noResize="1" noEditPoints="1" noAdjustHandles="1" noChangeArrowheads="1" noChangeShapeType="1" noTextEdit="1"/>
              </p:cNvSpPr>
              <p:nvPr/>
            </p:nvSpPr>
            <p:spPr>
              <a:xfrm>
                <a:off x="633804" y="3731915"/>
                <a:ext cx="2556534" cy="436402"/>
              </a:xfrm>
              <a:prstGeom prst="rect">
                <a:avLst/>
              </a:prstGeom>
              <a:blipFill rotWithShape="0">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629353" y="3557120"/>
                <a:ext cx="1041247" cy="718658"/>
              </a:xfrm>
              <a:prstGeom prst="rect">
                <a:avLst/>
              </a:prstGeom>
            </p:spPr>
            <p:txBody>
              <a:bodyPr wrap="none">
                <a:spAutoFit/>
              </a:bodyPr>
              <a:lstStyle/>
              <a:p>
                <a14:m>
                  <m:oMath xmlns:m="http://schemas.openxmlformats.org/officeDocument/2006/math">
                    <m:r>
                      <a:rPr lang="en-GB" sz="2000" i="1">
                        <a:solidFill>
                          <a:srgbClr val="7030A0"/>
                        </a:solidFill>
                        <a:latin typeface="Cambria Math" panose="02040503050406030204" pitchFamily="18" charset="0"/>
                        <a:ea typeface="Cambria Math" panose="02040503050406030204" pitchFamily="18" charset="0"/>
                      </a:rPr>
                      <m:t>𝐿</m:t>
                    </m:r>
                    <m:r>
                      <a:rPr lang="en-GB" sz="2000" i="1">
                        <a:solidFill>
                          <a:srgbClr val="7030A0"/>
                        </a:solidFill>
                        <a:latin typeface="Cambria Math" panose="02040503050406030204" pitchFamily="18" charset="0"/>
                        <a:ea typeface="Cambria Math" panose="02040503050406030204" pitchFamily="18" charset="0"/>
                      </a:rPr>
                      <m:t>=</m:t>
                    </m:r>
                    <m:rad>
                      <m:radPr>
                        <m:degHide m:val="on"/>
                        <m:ctrlPr>
                          <a:rPr lang="fr-FR" sz="2000" i="1">
                            <a:solidFill>
                              <a:srgbClr val="7030A0"/>
                            </a:solidFill>
                            <a:latin typeface="Cambria Math" panose="02040503050406030204" pitchFamily="18" charset="0"/>
                            <a:ea typeface="Cambria Math" panose="02040503050406030204" pitchFamily="18" charset="0"/>
                          </a:rPr>
                        </m:ctrlPr>
                      </m:radPr>
                      <m:deg/>
                      <m:e>
                        <m:f>
                          <m:fPr>
                            <m:ctrlPr>
                              <a:rPr lang="fr-FR" sz="2000" i="1">
                                <a:solidFill>
                                  <a:srgbClr val="7030A0"/>
                                </a:solidFill>
                                <a:latin typeface="Cambria Math" panose="02040503050406030204" pitchFamily="18" charset="0"/>
                                <a:ea typeface="Cambria Math" panose="02040503050406030204" pitchFamily="18" charset="0"/>
                              </a:rPr>
                            </m:ctrlPr>
                          </m:fPr>
                          <m:num>
                            <m:r>
                              <a:rPr lang="fr-FR" sz="2000" i="1">
                                <a:solidFill>
                                  <a:srgbClr val="7030A0"/>
                                </a:solidFill>
                                <a:latin typeface="Cambria Math" panose="02040503050406030204" pitchFamily="18" charset="0"/>
                                <a:ea typeface="Cambria Math" panose="02040503050406030204" pitchFamily="18" charset="0"/>
                              </a:rPr>
                              <m:t>𝐵</m:t>
                            </m:r>
                          </m:num>
                          <m:den>
                            <m:r>
                              <a:rPr lang="fr-FR" sz="2000" i="1">
                                <a:solidFill>
                                  <a:srgbClr val="7030A0"/>
                                </a:solidFill>
                                <a:latin typeface="Cambria Math" panose="02040503050406030204" pitchFamily="18" charset="0"/>
                                <a:ea typeface="Cambria Math" panose="02040503050406030204" pitchFamily="18" charset="0"/>
                              </a:rPr>
                              <m:t>𝐴</m:t>
                            </m:r>
                          </m:den>
                        </m:f>
                      </m:e>
                    </m:rad>
                  </m:oMath>
                </a14:m>
                <a:r>
                  <a:rPr lang="en-GB" sz="2000" dirty="0">
                    <a:solidFill>
                      <a:srgbClr val="7030A0"/>
                    </a:solidFill>
                    <a:latin typeface="Cambria Math" panose="02040503050406030204" pitchFamily="18" charset="0"/>
                    <a:ea typeface="Cambria Math" panose="02040503050406030204" pitchFamily="18" charset="0"/>
                  </a:rPr>
                  <a:t> </a:t>
                </a:r>
                <a:endParaRPr lang="en-US" sz="2000" dirty="0">
                  <a:solidFill>
                    <a:srgbClr val="7030A0"/>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29353" y="3557120"/>
                <a:ext cx="1041247" cy="718658"/>
              </a:xfrm>
              <a:prstGeom prst="rect">
                <a:avLst/>
              </a:prstGeom>
              <a:blipFill rotWithShape="0">
                <a:blip r:embed="rId7"/>
                <a:stretch>
                  <a:fillRect/>
                </a:stretch>
              </a:blipFill>
            </p:spPr>
            <p:txBody>
              <a:bodyPr/>
              <a:lstStyle/>
              <a:p>
                <a:r>
                  <a:rPr lang="fr-FR">
                    <a:noFill/>
                  </a:rPr>
                  <a:t> </a:t>
                </a:r>
              </a:p>
            </p:txBody>
          </p:sp>
        </mc:Fallback>
      </mc:AlternateContent>
      <p:sp>
        <p:nvSpPr>
          <p:cNvPr id="61" name="ZoneTexte 60"/>
          <p:cNvSpPr txBox="1"/>
          <p:nvPr/>
        </p:nvSpPr>
        <p:spPr>
          <a:xfrm>
            <a:off x="3142516" y="3731915"/>
            <a:ext cx="591237"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t>
            </a:r>
          </a:p>
        </p:txBody>
      </p:sp>
      <p:sp>
        <p:nvSpPr>
          <p:cNvPr id="62" name="ZoneTexte 61"/>
          <p:cNvSpPr txBox="1"/>
          <p:nvPr/>
        </p:nvSpPr>
        <p:spPr>
          <a:xfrm>
            <a:off x="1493847" y="4681854"/>
            <a:ext cx="251599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Which also leads to           </a:t>
            </a:r>
          </a:p>
        </p:txBody>
      </p:sp>
      <p:sp>
        <p:nvSpPr>
          <p:cNvPr id="42" name="Rectangle 41"/>
          <p:cNvSpPr/>
          <p:nvPr/>
        </p:nvSpPr>
        <p:spPr>
          <a:xfrm>
            <a:off x="1347558" y="5199583"/>
            <a:ext cx="2948243" cy="461665"/>
          </a:xfrm>
          <a:prstGeom prst="rect">
            <a:avLst/>
          </a:prstGeom>
        </p:spPr>
        <p:txBody>
          <a:bodyPr wrap="none">
            <a:spAutoFit/>
          </a:bodyPr>
          <a:lstStyle/>
          <a:p>
            <a:r>
              <a:rPr lang="en-US" b="1" dirty="0">
                <a:solidFill>
                  <a:srgbClr val="7030A0"/>
                </a:solidFill>
                <a:latin typeface="Symbol" panose="05050102010706020507" pitchFamily="18" charset="2"/>
                <a:cs typeface="Times New Roman" panose="02020603050405020304" pitchFamily="18" charset="0"/>
              </a:rPr>
              <a:t>D</a:t>
            </a:r>
            <a:r>
              <a:rPr lang="en-US" b="1" dirty="0">
                <a:solidFill>
                  <a:srgbClr val="7030A0"/>
                </a:solidFill>
                <a:latin typeface="Times New Roman" panose="02020603050405020304" pitchFamily="18" charset="0"/>
                <a:cs typeface="Times New Roman" panose="02020603050405020304" pitchFamily="18" charset="0"/>
              </a:rPr>
              <a:t>T1 (=</a:t>
            </a:r>
            <a:r>
              <a:rPr lang="en-US" b="1" dirty="0">
                <a:solidFill>
                  <a:srgbClr val="7030A0"/>
                </a:solidFill>
                <a:latin typeface="Symbol" panose="05050102010706020507" pitchFamily="18" charset="2"/>
                <a:cs typeface="Times New Roman" panose="02020603050405020304" pitchFamily="18" charset="0"/>
              </a:rPr>
              <a:t> D</a:t>
            </a:r>
            <a:r>
              <a:rPr lang="en-US" b="1" dirty="0">
                <a:solidFill>
                  <a:srgbClr val="7030A0"/>
                </a:solidFill>
                <a:latin typeface="Times New Roman" panose="02020603050405020304" pitchFamily="18" charset="0"/>
                <a:cs typeface="Times New Roman" panose="02020603050405020304" pitchFamily="18" charset="0"/>
              </a:rPr>
              <a:t>T3) =</a:t>
            </a:r>
            <a:r>
              <a:rPr lang="en-US" b="1" dirty="0">
                <a:solidFill>
                  <a:srgbClr val="7030A0"/>
                </a:solidFill>
                <a:latin typeface="Symbol" panose="05050102010706020507" pitchFamily="18" charset="2"/>
                <a:cs typeface="Times New Roman" panose="02020603050405020304" pitchFamily="18" charset="0"/>
              </a:rPr>
              <a:t> D</a:t>
            </a:r>
            <a:r>
              <a:rPr lang="en-US" b="1" dirty="0">
                <a:solidFill>
                  <a:srgbClr val="7030A0"/>
                </a:solidFill>
                <a:latin typeface="Times New Roman" panose="02020603050405020304" pitchFamily="18" charset="0"/>
                <a:cs typeface="Times New Roman" panose="02020603050405020304" pitchFamily="18" charset="0"/>
              </a:rPr>
              <a:t>T2 ! </a:t>
            </a:r>
            <a:endParaRPr lang="fr-FR" dirty="0"/>
          </a:p>
        </p:txBody>
      </p:sp>
      <p:pic>
        <p:nvPicPr>
          <p:cNvPr id="3" name="Image 2"/>
          <p:cNvPicPr>
            <a:picLocks noChangeAspect="1"/>
          </p:cNvPicPr>
          <p:nvPr/>
        </p:nvPicPr>
        <p:blipFill>
          <a:blip r:embed="rId8"/>
          <a:stretch>
            <a:fillRect/>
          </a:stretch>
        </p:blipFill>
        <p:spPr>
          <a:xfrm>
            <a:off x="6265866" y="1531674"/>
            <a:ext cx="3286518" cy="2744083"/>
          </a:xfrm>
          <a:prstGeom prst="rect">
            <a:avLst/>
          </a:prstGeom>
        </p:spPr>
      </p:pic>
      <p:sp>
        <p:nvSpPr>
          <p:cNvPr id="40" name="Forme libre 39"/>
          <p:cNvSpPr/>
          <p:nvPr/>
        </p:nvSpPr>
        <p:spPr bwMode="auto">
          <a:xfrm>
            <a:off x="1055440" y="316504"/>
            <a:ext cx="4992540" cy="780176"/>
          </a:xfrm>
          <a:custGeom>
            <a:avLst/>
            <a:gdLst>
              <a:gd name="connsiteX0" fmla="*/ 0 w 4488110"/>
              <a:gd name="connsiteY0" fmla="*/ 50334 h 780176"/>
              <a:gd name="connsiteX1" fmla="*/ 637563 w 4488110"/>
              <a:gd name="connsiteY1" fmla="*/ 41945 h 780176"/>
              <a:gd name="connsiteX2" fmla="*/ 620785 w 4488110"/>
              <a:gd name="connsiteY2" fmla="*/ 587229 h 780176"/>
              <a:gd name="connsiteX3" fmla="*/ 822121 w 4488110"/>
              <a:gd name="connsiteY3" fmla="*/ 587229 h 780176"/>
              <a:gd name="connsiteX4" fmla="*/ 838899 w 4488110"/>
              <a:gd name="connsiteY4" fmla="*/ 0 h 780176"/>
              <a:gd name="connsiteX5" fmla="*/ 4479721 w 4488110"/>
              <a:gd name="connsiteY5" fmla="*/ 0 h 780176"/>
              <a:gd name="connsiteX6" fmla="*/ 4488110 w 4488110"/>
              <a:gd name="connsiteY6" fmla="*/ 780176 h 780176"/>
              <a:gd name="connsiteX7" fmla="*/ 0 w 4488110"/>
              <a:gd name="connsiteY7" fmla="*/ 755009 h 780176"/>
              <a:gd name="connsiteX8" fmla="*/ 0 w 4488110"/>
              <a:gd name="connsiteY8" fmla="*/ 50334 h 78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110" h="780176">
                <a:moveTo>
                  <a:pt x="0" y="50334"/>
                </a:moveTo>
                <a:lnTo>
                  <a:pt x="637563" y="41945"/>
                </a:lnTo>
                <a:lnTo>
                  <a:pt x="620785" y="587229"/>
                </a:lnTo>
                <a:lnTo>
                  <a:pt x="822121" y="587229"/>
                </a:lnTo>
                <a:lnTo>
                  <a:pt x="838899" y="0"/>
                </a:lnTo>
                <a:lnTo>
                  <a:pt x="4479721" y="0"/>
                </a:lnTo>
                <a:cubicBezTo>
                  <a:pt x="4482517" y="260059"/>
                  <a:pt x="4485314" y="520117"/>
                  <a:pt x="4488110" y="780176"/>
                </a:cubicBezTo>
                <a:lnTo>
                  <a:pt x="0" y="755009"/>
                </a:lnTo>
                <a:lnTo>
                  <a:pt x="0" y="50334"/>
                </a:lnTo>
                <a:close/>
              </a:path>
            </a:pathLst>
          </a:custGeom>
          <a:noFill/>
          <a:ln w="28575" cap="flat" cmpd="sng" algn="ctr">
            <a:solidFill>
              <a:srgbClr val="7030A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mc:AlternateContent xmlns:mc="http://schemas.openxmlformats.org/markup-compatibility/2006" xmlns:a14="http://schemas.microsoft.com/office/drawing/2010/main">
        <mc:Choice Requires="a14">
          <p:sp>
            <p:nvSpPr>
              <p:cNvPr id="57" name="Rectangle 56"/>
              <p:cNvSpPr/>
              <p:nvPr/>
            </p:nvSpPr>
            <p:spPr>
              <a:xfrm>
                <a:off x="4009842" y="1338091"/>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solidFill>
                            <a:srgbClr val="7030A0"/>
                          </a:solidFill>
                          <a:latin typeface="Cambria Math" panose="02040503050406030204" pitchFamily="18" charset="0"/>
                          <a:ea typeface="Cambria Math" panose="02040503050406030204" pitchFamily="18" charset="0"/>
                        </a:rPr>
                        <m:t>𝐵</m:t>
                      </m:r>
                    </m:oMath>
                  </m:oMathPara>
                </a14:m>
                <a:endParaRPr lang="fr-FR" dirty="0"/>
              </a:p>
            </p:txBody>
          </p:sp>
        </mc:Choice>
        <mc:Fallback xmlns="">
          <p:sp>
            <p:nvSpPr>
              <p:cNvPr id="57" name="Rectangle 56"/>
              <p:cNvSpPr>
                <a:spLocks noRot="1" noChangeAspect="1" noMove="1" noResize="1" noEditPoints="1" noAdjustHandles="1" noChangeArrowheads="1" noChangeShapeType="1" noTextEdit="1"/>
              </p:cNvSpPr>
              <p:nvPr/>
            </p:nvSpPr>
            <p:spPr>
              <a:xfrm>
                <a:off x="4009842" y="1338091"/>
                <a:ext cx="479875" cy="461665"/>
              </a:xfrm>
              <a:prstGeom prst="rect">
                <a:avLst/>
              </a:prstGeom>
              <a:blipFill rotWithShape="0">
                <a:blip r:embed="rId9"/>
                <a:stretch>
                  <a:fillRect/>
                </a:stretch>
              </a:blipFill>
            </p:spPr>
            <p:txBody>
              <a:bodyPr/>
              <a:lstStyle/>
              <a:p>
                <a:r>
                  <a:rPr lang="fr-FR">
                    <a:noFill/>
                  </a:rPr>
                  <a:t> </a:t>
                </a:r>
              </a:p>
            </p:txBody>
          </p:sp>
        </mc:Fallback>
      </mc:AlternateContent>
      <p:cxnSp>
        <p:nvCxnSpPr>
          <p:cNvPr id="58" name="Connecteur droit avec flèche 57"/>
          <p:cNvCxnSpPr/>
          <p:nvPr/>
        </p:nvCxnSpPr>
        <p:spPr>
          <a:xfrm>
            <a:off x="4223792" y="1116526"/>
            <a:ext cx="0" cy="296287"/>
          </a:xfrm>
          <a:prstGeom prst="straightConnector1">
            <a:avLst/>
          </a:prstGeom>
          <a:ln w="190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63" name="Groupe 62"/>
          <p:cNvGrpSpPr/>
          <p:nvPr/>
        </p:nvGrpSpPr>
        <p:grpSpPr>
          <a:xfrm>
            <a:off x="5602024" y="4460347"/>
            <a:ext cx="4198175" cy="1728192"/>
            <a:chOff x="4355976" y="4293096"/>
            <a:chExt cx="4198175" cy="1728192"/>
          </a:xfrm>
        </p:grpSpPr>
        <p:grpSp>
          <p:nvGrpSpPr>
            <p:cNvPr id="64" name="Groupe 63"/>
            <p:cNvGrpSpPr/>
            <p:nvPr/>
          </p:nvGrpSpPr>
          <p:grpSpPr>
            <a:xfrm>
              <a:off x="4355976" y="4293096"/>
              <a:ext cx="4198175" cy="1418674"/>
              <a:chOff x="4695495" y="4242574"/>
              <a:chExt cx="4198175" cy="1418674"/>
            </a:xfrm>
          </p:grpSpPr>
          <p:sp>
            <p:nvSpPr>
              <p:cNvPr id="74" name="Rectangle 73"/>
              <p:cNvSpPr/>
              <p:nvPr/>
            </p:nvSpPr>
            <p:spPr>
              <a:xfrm rot="16200000">
                <a:off x="6760774" y="4454416"/>
                <a:ext cx="356260" cy="2057400"/>
              </a:xfrm>
              <a:prstGeom prst="rect">
                <a:avLst/>
              </a:prstGeom>
              <a:gradFill flip="none" rotWithShape="1">
                <a:gsLst>
                  <a:gs pos="0">
                    <a:srgbClr val="C699B7"/>
                  </a:gs>
                  <a:gs pos="0">
                    <a:srgbClr val="D5698A"/>
                  </a:gs>
                  <a:gs pos="0">
                    <a:srgbClr val="D5698A"/>
                  </a:gs>
                  <a:gs pos="0">
                    <a:srgbClr val="66CCFF"/>
                  </a:gs>
                  <a:gs pos="0">
                    <a:schemeClr val="accent1">
                      <a:lumMod val="75000"/>
                    </a:schemeClr>
                  </a:gs>
                  <a:gs pos="57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5" name="Rectangle 74"/>
              <p:cNvSpPr/>
              <p:nvPr/>
            </p:nvSpPr>
            <p:spPr>
              <a:xfrm rot="16200000">
                <a:off x="6558503" y="3895883"/>
                <a:ext cx="356260" cy="2461944"/>
              </a:xfrm>
              <a:prstGeom prst="rect">
                <a:avLst/>
              </a:prstGeom>
              <a:gradFill flip="none" rotWithShape="1">
                <a:gsLst>
                  <a:gs pos="0">
                    <a:srgbClr val="FF0000"/>
                  </a:gs>
                  <a:gs pos="100000">
                    <a:srgbClr val="D5698A"/>
                  </a:gs>
                  <a:gs pos="100000">
                    <a:schemeClr val="accent1">
                      <a:lumMod val="75000"/>
                    </a:schemeClr>
                  </a:gs>
                  <a:gs pos="100000">
                    <a:schemeClr val="accent1">
                      <a:lumMod val="30000"/>
                      <a:lumOff val="70000"/>
                    </a:schemeClr>
                  </a:gs>
                </a:gsLst>
                <a:lin ang="5400000" scaled="1"/>
                <a:tileRect/>
              </a:gra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6" name="Rectangle 75"/>
              <p:cNvSpPr/>
              <p:nvPr/>
            </p:nvSpPr>
            <p:spPr>
              <a:xfrm rot="5400000">
                <a:off x="7640661" y="4841478"/>
                <a:ext cx="1146714" cy="4928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77" name="Connecteur droit avec flèche 76"/>
              <p:cNvCxnSpPr/>
              <p:nvPr/>
            </p:nvCxnSpPr>
            <p:spPr>
              <a:xfrm rot="5400000">
                <a:off x="6252782"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rot="5400000">
                <a:off x="6577823"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rot="5400000">
                <a:off x="6956441"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rot="5400000">
                <a:off x="7289851" y="5319101"/>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rot="5400000">
                <a:off x="7653220" y="5319101"/>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rot="5400000" flipV="1">
                <a:off x="6399784" y="4888252"/>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rot="5400000" flipV="1">
                <a:off x="7097441" y="4926899"/>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rot="5400000" flipV="1">
                <a:off x="7727627" y="498022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rot="5400000" flipV="1">
                <a:off x="6314060" y="5373344"/>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rot="5400000" flipV="1">
                <a:off x="7091081" y="532762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rot="5400000" flipV="1">
                <a:off x="7678515" y="5295782"/>
                <a:ext cx="0" cy="439341"/>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flipV="1">
                <a:off x="8087241" y="5201707"/>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bwMode="auto">
              <a:xfrm>
                <a:off x="5714692" y="4959748"/>
                <a:ext cx="288000" cy="324000"/>
              </a:xfrm>
              <a:prstGeom prst="rect">
                <a:avLst/>
              </a:prstGeom>
              <a:solidFill>
                <a:srgbClr val="FF0000">
                  <a:alpha val="96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cxnSp>
            <p:nvCxnSpPr>
              <p:cNvPr id="90" name="Connecteur droit avec flèche 89"/>
              <p:cNvCxnSpPr/>
              <p:nvPr/>
            </p:nvCxnSpPr>
            <p:spPr>
              <a:xfrm rot="5400000">
                <a:off x="5954875" y="5304985"/>
                <a:ext cx="217544" cy="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bwMode="auto">
              <a:xfrm rot="5400000">
                <a:off x="5360962" y="5104447"/>
                <a:ext cx="687554" cy="398156"/>
              </a:xfrm>
              <a:prstGeom prst="rect">
                <a:avLst/>
              </a:prstGeom>
              <a:solidFill>
                <a:srgbClr val="FF0000">
                  <a:alpha val="96000"/>
                </a:srgbClr>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a:p>
            </p:txBody>
          </p:sp>
          <p:cxnSp>
            <p:nvCxnSpPr>
              <p:cNvPr id="92" name="Connecteur droit avec flèche 91"/>
              <p:cNvCxnSpPr/>
              <p:nvPr/>
            </p:nvCxnSpPr>
            <p:spPr>
              <a:xfrm rot="5400000" flipV="1">
                <a:off x="5471262" y="5087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rot="5400000" flipV="1">
                <a:off x="5471262" y="5285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rot="5400000" flipV="1">
                <a:off x="5471262" y="4925808"/>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p:nvPr/>
            </p:nvCxnSpPr>
            <p:spPr>
              <a:xfrm rot="5400000" flipV="1">
                <a:off x="5471262" y="5447600"/>
                <a:ext cx="0" cy="255389"/>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bwMode="auto">
              <a:xfrm rot="5400000">
                <a:off x="5722478" y="4731908"/>
                <a:ext cx="0" cy="433633"/>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7" name="Connecteur droit 96"/>
              <p:cNvCxnSpPr/>
              <p:nvPr/>
            </p:nvCxnSpPr>
            <p:spPr bwMode="auto">
              <a:xfrm rot="5400000" flipV="1">
                <a:off x="5740053" y="5468305"/>
                <a:ext cx="377498" cy="8384"/>
              </a:xfrm>
              <a:prstGeom prst="line">
                <a:avLst/>
              </a:prstGeom>
              <a:solidFill>
                <a:schemeClr val="accent1">
                  <a:alpha val="60001"/>
                </a:schemeClr>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8" name="Connecteur droit avec flèche 97"/>
              <p:cNvCxnSpPr/>
              <p:nvPr/>
            </p:nvCxnSpPr>
            <p:spPr>
              <a:xfrm flipV="1">
                <a:off x="8303265" y="5201707"/>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a:xfrm flipV="1">
                <a:off x="8087241" y="469765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a:xfrm flipV="1">
                <a:off x="8303265" y="4697651"/>
                <a:ext cx="0" cy="351330"/>
              </a:xfrm>
              <a:prstGeom prst="straightConnector1">
                <a:avLst/>
              </a:prstGeom>
              <a:ln w="47625">
                <a:solidFill>
                  <a:schemeClr val="accent2">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01" name="Accolade ouvrante 100"/>
              <p:cNvSpPr/>
              <p:nvPr/>
            </p:nvSpPr>
            <p:spPr>
              <a:xfrm>
                <a:off x="5076056" y="4514531"/>
                <a:ext cx="156885" cy="790453"/>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cxnSp>
            <p:nvCxnSpPr>
              <p:cNvPr id="102" name="Connecteur droit 101"/>
              <p:cNvCxnSpPr/>
              <p:nvPr/>
            </p:nvCxnSpPr>
            <p:spPr bwMode="auto">
              <a:xfrm>
                <a:off x="5337057" y="4514531"/>
                <a:ext cx="2606168" cy="1"/>
              </a:xfrm>
              <a:prstGeom prst="line">
                <a:avLst/>
              </a:prstGeom>
              <a:solidFill>
                <a:schemeClr val="accent1">
                  <a:alpha val="60001"/>
                </a:schemeClr>
              </a:solidFill>
              <a:ln w="9525" cap="flat" cmpd="sng" algn="ctr">
                <a:solidFill>
                  <a:schemeClr val="tx1"/>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 name="Connecteur droit 102"/>
              <p:cNvCxnSpPr/>
              <p:nvPr/>
            </p:nvCxnSpPr>
            <p:spPr bwMode="auto">
              <a:xfrm flipV="1">
                <a:off x="5252410" y="5301208"/>
                <a:ext cx="615734" cy="1"/>
              </a:xfrm>
              <a:prstGeom prst="line">
                <a:avLst/>
              </a:prstGeom>
              <a:solidFill>
                <a:schemeClr val="accent1">
                  <a:alpha val="60001"/>
                </a:schemeClr>
              </a:solidFill>
              <a:ln w="9525" cap="flat" cmpd="sng" algn="ctr">
                <a:solidFill>
                  <a:schemeClr val="tx1"/>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4" name="ZoneTexte 103"/>
              <p:cNvSpPr txBox="1"/>
              <p:nvPr/>
            </p:nvSpPr>
            <p:spPr>
              <a:xfrm>
                <a:off x="7593825" y="4242574"/>
                <a:ext cx="1299845" cy="338554"/>
              </a:xfrm>
              <a:prstGeom prst="rect">
                <a:avLst/>
              </a:prstGeom>
              <a:noFill/>
            </p:spPr>
            <p:txBody>
              <a:bodyPr wrap="square" rtlCol="0">
                <a:spAutoFit/>
              </a:bodyPr>
              <a:lstStyle/>
              <a:p>
                <a:pPr algn="ctr"/>
                <a:r>
                  <a:rPr lang="fr-FR" sz="1600" b="1" dirty="0">
                    <a:solidFill>
                      <a:srgbClr val="0070C0"/>
                    </a:solidFill>
                  </a:rPr>
                  <a:t>Bath </a:t>
                </a:r>
                <a:r>
                  <a:rPr lang="fr-FR" sz="1600" b="1" dirty="0" err="1">
                    <a:solidFill>
                      <a:srgbClr val="0070C0"/>
                    </a:solidFill>
                  </a:rPr>
                  <a:t>level</a:t>
                </a:r>
                <a:endParaRPr lang="fr-FR" sz="1600" b="1" dirty="0">
                  <a:solidFill>
                    <a:srgbClr val="0070C0"/>
                  </a:solidFill>
                </a:endParaRPr>
              </a:p>
            </p:txBody>
          </p:sp>
          <p:sp>
            <p:nvSpPr>
              <p:cNvPr id="105" name="Rectangle 104"/>
              <p:cNvSpPr/>
              <p:nvPr/>
            </p:nvSpPr>
            <p:spPr>
              <a:xfrm>
                <a:off x="4695495" y="4749337"/>
                <a:ext cx="445956" cy="338554"/>
              </a:xfrm>
              <a:prstGeom prst="rect">
                <a:avLst/>
              </a:prstGeom>
            </p:spPr>
            <p:txBody>
              <a:bodyPr wrap="none">
                <a:spAutoFit/>
              </a:bodyPr>
              <a:lstStyle/>
              <a:p>
                <a:r>
                  <a:rPr lang="fr-FR" sz="1600" dirty="0">
                    <a:latin typeface="Symbol" panose="05050102010706020507" pitchFamily="18" charset="2"/>
                  </a:rPr>
                  <a:t>D</a:t>
                </a:r>
                <a:r>
                  <a:rPr lang="fr-FR" sz="1600" dirty="0"/>
                  <a:t>P</a:t>
                </a:r>
              </a:p>
            </p:txBody>
          </p:sp>
        </p:grpSp>
        <p:sp>
          <p:nvSpPr>
            <p:cNvPr id="65" name="Rectangle 64"/>
            <p:cNvSpPr/>
            <p:nvPr/>
          </p:nvSpPr>
          <p:spPr>
            <a:xfrm>
              <a:off x="6114017" y="4571836"/>
              <a:ext cx="595035" cy="369332"/>
            </a:xfrm>
            <a:prstGeom prst="rect">
              <a:avLst/>
            </a:prstGeom>
          </p:spPr>
          <p:txBody>
            <a:bodyPr wrap="none">
              <a:spAutoFit/>
            </a:bodyPr>
            <a:lstStyle/>
            <a:p>
              <a:r>
                <a:rPr lang="fr-FR" sz="1800" dirty="0">
                  <a:solidFill>
                    <a:srgbClr val="7030A0"/>
                  </a:solidFill>
                  <a:latin typeface="Symbol" panose="05050102010706020507" pitchFamily="18" charset="2"/>
                </a:rPr>
                <a:t>D</a:t>
              </a:r>
              <a:r>
                <a:rPr lang="fr-FR" sz="1800" dirty="0">
                  <a:solidFill>
                    <a:srgbClr val="7030A0"/>
                  </a:solidFill>
                </a:rPr>
                <a:t>T1</a:t>
              </a:r>
              <a:endParaRPr lang="fr-FR" sz="1800" dirty="0"/>
            </a:p>
          </p:txBody>
        </p:sp>
        <p:cxnSp>
          <p:nvCxnSpPr>
            <p:cNvPr id="66" name="Connecteur droit avec flèche 65"/>
            <p:cNvCxnSpPr/>
            <p:nvPr/>
          </p:nvCxnSpPr>
          <p:spPr bwMode="auto">
            <a:xfrm>
              <a:off x="5580112" y="4869160"/>
              <a:ext cx="1940533" cy="0"/>
            </a:xfrm>
            <a:prstGeom prst="straightConnector1">
              <a:avLst/>
            </a:prstGeom>
            <a:solidFill>
              <a:schemeClr val="accent1">
                <a:alpha val="60001"/>
              </a:schemeClr>
            </a:solidFill>
            <a:ln w="25400" cap="flat" cmpd="sng" algn="ctr">
              <a:solidFill>
                <a:srgbClr val="7030A0"/>
              </a:solidFill>
              <a:prstDash val="sysDot"/>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7" name="Rectangle 66"/>
            <p:cNvSpPr/>
            <p:nvPr/>
          </p:nvSpPr>
          <p:spPr>
            <a:xfrm>
              <a:off x="6102964" y="5651956"/>
              <a:ext cx="595035" cy="369332"/>
            </a:xfrm>
            <a:prstGeom prst="rect">
              <a:avLst/>
            </a:prstGeom>
          </p:spPr>
          <p:txBody>
            <a:bodyPr wrap="none">
              <a:spAutoFit/>
            </a:bodyPr>
            <a:lstStyle/>
            <a:p>
              <a:r>
                <a:rPr lang="fr-FR" sz="1800" dirty="0">
                  <a:solidFill>
                    <a:srgbClr val="7030A0"/>
                  </a:solidFill>
                  <a:latin typeface="Symbol" panose="05050102010706020507" pitchFamily="18" charset="2"/>
                </a:rPr>
                <a:t>D</a:t>
              </a:r>
              <a:r>
                <a:rPr lang="fr-FR" sz="1800" dirty="0">
                  <a:solidFill>
                    <a:srgbClr val="7030A0"/>
                  </a:solidFill>
                </a:rPr>
                <a:t>T3</a:t>
              </a:r>
              <a:endParaRPr lang="fr-FR" sz="1800" dirty="0"/>
            </a:p>
          </p:txBody>
        </p:sp>
        <p:cxnSp>
          <p:nvCxnSpPr>
            <p:cNvPr id="68" name="Connecteur droit avec flèche 67"/>
            <p:cNvCxnSpPr/>
            <p:nvPr/>
          </p:nvCxnSpPr>
          <p:spPr bwMode="auto">
            <a:xfrm>
              <a:off x="5652120" y="5949280"/>
              <a:ext cx="1940533" cy="0"/>
            </a:xfrm>
            <a:prstGeom prst="straightConnector1">
              <a:avLst/>
            </a:prstGeom>
            <a:solidFill>
              <a:schemeClr val="accent1">
                <a:alpha val="60001"/>
              </a:schemeClr>
            </a:solidFill>
            <a:ln w="25400" cap="flat" cmpd="sng" algn="ctr">
              <a:solidFill>
                <a:srgbClr val="7030A0"/>
              </a:solidFill>
              <a:prstDash val="sysDot"/>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9" name="Connecteur droit 68"/>
            <p:cNvCxnSpPr/>
            <p:nvPr/>
          </p:nvCxnSpPr>
          <p:spPr bwMode="auto">
            <a:xfrm>
              <a:off x="7592653" y="4999246"/>
              <a:ext cx="0" cy="359026"/>
            </a:xfrm>
            <a:prstGeom prst="line">
              <a:avLst/>
            </a:prstGeom>
            <a:solidFill>
              <a:schemeClr val="accent1">
                <a:alpha val="60001"/>
              </a:schemeClr>
            </a:solidFill>
            <a:ln w="603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0" name="Connecteur droit 69"/>
            <p:cNvCxnSpPr/>
            <p:nvPr/>
          </p:nvCxnSpPr>
          <p:spPr bwMode="auto">
            <a:xfrm>
              <a:off x="5597266" y="5352742"/>
              <a:ext cx="0" cy="359026"/>
            </a:xfrm>
            <a:prstGeom prst="line">
              <a:avLst/>
            </a:prstGeom>
            <a:solidFill>
              <a:schemeClr val="accent1">
                <a:alpha val="60001"/>
              </a:schemeClr>
            </a:solidFill>
            <a:ln w="603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1" name="Connecteur en arc 70"/>
            <p:cNvCxnSpPr/>
            <p:nvPr/>
          </p:nvCxnSpPr>
          <p:spPr bwMode="auto">
            <a:xfrm>
              <a:off x="5629015" y="5172270"/>
              <a:ext cx="23105" cy="393704"/>
            </a:xfrm>
            <a:prstGeom prst="curvedConnector2">
              <a:avLst/>
            </a:prstGeom>
            <a:solidFill>
              <a:schemeClr val="accent1">
                <a:alpha val="60001"/>
              </a:schemeClr>
            </a:solidFill>
            <a:ln w="22225" cap="flat" cmpd="sng" algn="ctr">
              <a:solidFill>
                <a:srgbClr val="7030A0"/>
              </a:solidFill>
              <a:prstDash val="sysDot"/>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2" name="Rectangle 71"/>
            <p:cNvSpPr/>
            <p:nvPr/>
          </p:nvSpPr>
          <p:spPr>
            <a:xfrm>
              <a:off x="5208175" y="5085184"/>
              <a:ext cx="503664" cy="307777"/>
            </a:xfrm>
            <a:prstGeom prst="rect">
              <a:avLst/>
            </a:prstGeom>
          </p:spPr>
          <p:txBody>
            <a:bodyPr wrap="none">
              <a:spAutoFit/>
            </a:bodyPr>
            <a:lstStyle/>
            <a:p>
              <a:r>
                <a:rPr lang="fr-FR" sz="1400" dirty="0">
                  <a:solidFill>
                    <a:srgbClr val="7030A0"/>
                  </a:solidFill>
                  <a:latin typeface="Symbol" panose="05050102010706020507" pitchFamily="18" charset="2"/>
                </a:rPr>
                <a:t>D</a:t>
              </a:r>
              <a:r>
                <a:rPr lang="fr-FR" sz="1400" dirty="0">
                  <a:solidFill>
                    <a:srgbClr val="7030A0"/>
                  </a:solidFill>
                </a:rPr>
                <a:t>T2</a:t>
              </a:r>
              <a:endParaRPr lang="fr-FR" sz="1400" dirty="0"/>
            </a:p>
          </p:txBody>
        </p:sp>
        <p:cxnSp>
          <p:nvCxnSpPr>
            <p:cNvPr id="73" name="Connecteur en arc 72"/>
            <p:cNvCxnSpPr/>
            <p:nvPr/>
          </p:nvCxnSpPr>
          <p:spPr bwMode="auto">
            <a:xfrm>
              <a:off x="7521647" y="5172270"/>
              <a:ext cx="23105" cy="393704"/>
            </a:xfrm>
            <a:prstGeom prst="curvedConnector2">
              <a:avLst/>
            </a:prstGeom>
            <a:solidFill>
              <a:schemeClr val="accent1">
                <a:alpha val="60001"/>
              </a:schemeClr>
            </a:solidFill>
            <a:ln w="22225" cap="flat" cmpd="sng" algn="ctr">
              <a:solidFill>
                <a:srgbClr val="7030A0"/>
              </a:solidFill>
              <a:prstDash val="sysDot"/>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106" name="Image 105"/>
          <p:cNvPicPr>
            <a:picLocks noChangeAspect="1"/>
          </p:cNvPicPr>
          <p:nvPr/>
        </p:nvPicPr>
        <p:blipFill rotWithShape="1">
          <a:blip r:embed="rId10"/>
          <a:srcRect l="18971" t="23968" r="30440" b="31252"/>
          <a:stretch/>
        </p:blipFill>
        <p:spPr>
          <a:xfrm>
            <a:off x="10099420" y="1700808"/>
            <a:ext cx="1638870" cy="2253446"/>
          </a:xfrm>
          <a:prstGeom prst="rect">
            <a:avLst/>
          </a:prstGeom>
        </p:spPr>
      </p:pic>
      <mc:AlternateContent xmlns:mc="http://schemas.openxmlformats.org/markup-compatibility/2006" xmlns:a14="http://schemas.microsoft.com/office/drawing/2010/main">
        <mc:Choice Requires="a14">
          <p:sp>
            <p:nvSpPr>
              <p:cNvPr id="108" name="Rectangle 107"/>
              <p:cNvSpPr/>
              <p:nvPr/>
            </p:nvSpPr>
            <p:spPr>
              <a:xfrm>
                <a:off x="6908024" y="3718910"/>
                <a:ext cx="564898" cy="718658"/>
              </a:xfrm>
              <a:prstGeom prst="rect">
                <a:avLst/>
              </a:prstGeom>
            </p:spPr>
            <p:txBody>
              <a:bodyPr wrap="none">
                <a:spAutoFit/>
              </a:bodyPr>
              <a:lstStyle/>
              <a:p>
                <a14:m>
                  <m:oMath xmlns:m="http://schemas.openxmlformats.org/officeDocument/2006/math">
                    <m:rad>
                      <m:radPr>
                        <m:degHide m:val="on"/>
                        <m:ctrlPr>
                          <a:rPr lang="fr-FR" sz="2000" i="1">
                            <a:solidFill>
                              <a:srgbClr val="7030A0"/>
                            </a:solidFill>
                            <a:latin typeface="Cambria Math" panose="02040503050406030204" pitchFamily="18" charset="0"/>
                            <a:ea typeface="Cambria Math" panose="02040503050406030204" pitchFamily="18" charset="0"/>
                          </a:rPr>
                        </m:ctrlPr>
                      </m:radPr>
                      <m:deg/>
                      <m:e>
                        <m:f>
                          <m:fPr>
                            <m:ctrlPr>
                              <a:rPr lang="fr-FR" sz="2000" i="1">
                                <a:solidFill>
                                  <a:srgbClr val="7030A0"/>
                                </a:solidFill>
                                <a:latin typeface="Cambria Math" panose="02040503050406030204" pitchFamily="18" charset="0"/>
                                <a:ea typeface="Cambria Math" panose="02040503050406030204" pitchFamily="18" charset="0"/>
                              </a:rPr>
                            </m:ctrlPr>
                          </m:fPr>
                          <m:num>
                            <m:r>
                              <a:rPr lang="fr-FR" sz="2000" i="1">
                                <a:solidFill>
                                  <a:srgbClr val="7030A0"/>
                                </a:solidFill>
                                <a:latin typeface="Cambria Math" panose="02040503050406030204" pitchFamily="18" charset="0"/>
                                <a:ea typeface="Cambria Math" panose="02040503050406030204" pitchFamily="18" charset="0"/>
                              </a:rPr>
                              <m:t>𝐵</m:t>
                            </m:r>
                          </m:num>
                          <m:den>
                            <m:r>
                              <a:rPr lang="fr-FR" sz="2000" i="1">
                                <a:solidFill>
                                  <a:srgbClr val="7030A0"/>
                                </a:solidFill>
                                <a:latin typeface="Cambria Math" panose="02040503050406030204" pitchFamily="18" charset="0"/>
                                <a:ea typeface="Cambria Math" panose="02040503050406030204" pitchFamily="18" charset="0"/>
                              </a:rPr>
                              <m:t>𝐴</m:t>
                            </m:r>
                          </m:den>
                        </m:f>
                      </m:e>
                    </m:rad>
                  </m:oMath>
                </a14:m>
                <a:r>
                  <a:rPr lang="en-GB" sz="2000" dirty="0">
                    <a:solidFill>
                      <a:srgbClr val="7030A0"/>
                    </a:solidFill>
                    <a:latin typeface="Cambria Math" panose="02040503050406030204" pitchFamily="18" charset="0"/>
                    <a:ea typeface="Cambria Math" panose="02040503050406030204" pitchFamily="18" charset="0"/>
                  </a:rPr>
                  <a:t> </a:t>
                </a:r>
                <a:endParaRPr lang="en-US" sz="2000" dirty="0">
                  <a:solidFill>
                    <a:srgbClr val="7030A0"/>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08" name="Rectangle 107"/>
              <p:cNvSpPr>
                <a:spLocks noRot="1" noChangeAspect="1" noMove="1" noResize="1" noEditPoints="1" noAdjustHandles="1" noChangeArrowheads="1" noChangeShapeType="1" noTextEdit="1"/>
              </p:cNvSpPr>
              <p:nvPr/>
            </p:nvSpPr>
            <p:spPr>
              <a:xfrm>
                <a:off x="6908024" y="3718910"/>
                <a:ext cx="564898" cy="718658"/>
              </a:xfrm>
              <a:prstGeom prst="rect">
                <a:avLst/>
              </a:prstGeom>
              <a:blipFill rotWithShape="0">
                <a:blip r:embed="rId11"/>
                <a:stretch>
                  <a:fillRect/>
                </a:stretch>
              </a:blipFill>
            </p:spPr>
            <p:txBody>
              <a:bodyPr/>
              <a:lstStyle/>
              <a:p>
                <a:r>
                  <a:rPr lang="fr-FR">
                    <a:noFill/>
                  </a:rPr>
                  <a:t> </a:t>
                </a:r>
              </a:p>
            </p:txBody>
          </p:sp>
        </mc:Fallback>
      </mc:AlternateContent>
      <p:cxnSp>
        <p:nvCxnSpPr>
          <p:cNvPr id="109" name="Connecteur droit avec flèche 108"/>
          <p:cNvCxnSpPr/>
          <p:nvPr/>
        </p:nvCxnSpPr>
        <p:spPr>
          <a:xfrm>
            <a:off x="7091454" y="3620162"/>
            <a:ext cx="0" cy="458077"/>
          </a:xfrm>
          <a:prstGeom prst="straightConnector1">
            <a:avLst/>
          </a:prstGeom>
          <a:ln w="190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Rectangle 109"/>
              <p:cNvSpPr/>
              <p:nvPr/>
            </p:nvSpPr>
            <p:spPr>
              <a:xfrm>
                <a:off x="5614506" y="3330547"/>
                <a:ext cx="903389" cy="436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smtClean="0">
                          <a:solidFill>
                            <a:srgbClr val="7030A0"/>
                          </a:solidFill>
                          <a:latin typeface="Cambria Math" panose="02040503050406030204" pitchFamily="18" charset="0"/>
                        </a:rPr>
                        <m:t>2</m:t>
                      </m:r>
                      <m:rad>
                        <m:radPr>
                          <m:degHide m:val="on"/>
                          <m:ctrlPr>
                            <a:rPr lang="fr-FR" sz="2000" i="1">
                              <a:solidFill>
                                <a:srgbClr val="7030A0"/>
                              </a:solidFill>
                              <a:latin typeface="Cambria Math" panose="02040503050406030204" pitchFamily="18" charset="0"/>
                            </a:rPr>
                          </m:ctrlPr>
                        </m:radPr>
                        <m:deg/>
                        <m:e>
                          <m:r>
                            <a:rPr lang="fr-FR" sz="2000" i="1">
                              <a:solidFill>
                                <a:srgbClr val="7030A0"/>
                              </a:solidFill>
                              <a:latin typeface="Cambria Math" panose="02040503050406030204" pitchFamily="18" charset="0"/>
                            </a:rPr>
                            <m:t>𝐴𝐵</m:t>
                          </m:r>
                        </m:e>
                      </m:rad>
                    </m:oMath>
                  </m:oMathPara>
                </a14:m>
                <a:endParaRPr lang="fr-FR" sz="2000" dirty="0"/>
              </a:p>
            </p:txBody>
          </p:sp>
        </mc:Choice>
        <mc:Fallback xmlns="">
          <p:sp>
            <p:nvSpPr>
              <p:cNvPr id="110" name="Rectangle 109"/>
              <p:cNvSpPr>
                <a:spLocks noRot="1" noChangeAspect="1" noMove="1" noResize="1" noEditPoints="1" noAdjustHandles="1" noChangeArrowheads="1" noChangeShapeType="1" noTextEdit="1"/>
              </p:cNvSpPr>
              <p:nvPr/>
            </p:nvSpPr>
            <p:spPr>
              <a:xfrm>
                <a:off x="5614506" y="3330547"/>
                <a:ext cx="903389" cy="436402"/>
              </a:xfrm>
              <a:prstGeom prst="rect">
                <a:avLst/>
              </a:prstGeom>
              <a:blipFill rotWithShape="0">
                <a:blip r:embed="rId12"/>
                <a:stretch>
                  <a:fillRect/>
                </a:stretch>
              </a:blipFill>
            </p:spPr>
            <p:txBody>
              <a:bodyPr/>
              <a:lstStyle/>
              <a:p>
                <a:r>
                  <a:rPr lang="fr-FR">
                    <a:noFill/>
                  </a:rPr>
                  <a:t> </a:t>
                </a:r>
              </a:p>
            </p:txBody>
          </p:sp>
        </mc:Fallback>
      </mc:AlternateContent>
      <p:cxnSp>
        <p:nvCxnSpPr>
          <p:cNvPr id="111" name="Connecteur droit avec flèche 110"/>
          <p:cNvCxnSpPr/>
          <p:nvPr/>
        </p:nvCxnSpPr>
        <p:spPr>
          <a:xfrm flipH="1">
            <a:off x="6412190" y="3548748"/>
            <a:ext cx="556722" cy="8163"/>
          </a:xfrm>
          <a:prstGeom prst="straightConnector1">
            <a:avLst/>
          </a:prstGeom>
          <a:ln w="190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57275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NAC_DIAPOS_2016">
  <a:themeElements>
    <a:clrScheme name="1_PRESENTATION_PP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ESENTATION_PPT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60001"/>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alpha val="60001"/>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PRESENTATION_PP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_PP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TION_PP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TION_PP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TION_PP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TION_PP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TION_PP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TION_PP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TION_PP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TION_PP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TION_PP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TION_PP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9 - Présentation INAC_SBT.pptx" id="{95CD5517-1F00-4075-B9C3-58DA9AD2A3F9}" vid="{6A58F92F-7B97-440C-AAC5-758E0A61868B}"/>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9 - Présentation INAC_SBT</Template>
  <TotalTime>4076</TotalTime>
  <Words>957</Words>
  <Application>Microsoft Office PowerPoint</Application>
  <PresentationFormat>Widescreen</PresentationFormat>
  <Paragraphs>171</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Calibri</vt:lpstr>
      <vt:lpstr>Cambria Math</vt:lpstr>
      <vt:lpstr>Symbol</vt:lpstr>
      <vt:lpstr>Times</vt:lpstr>
      <vt:lpstr>Times New Roman</vt:lpstr>
      <vt:lpstr>INAC_DIAPOS_2016</vt:lpstr>
      <vt:lpstr>PowerPoint Presentation</vt:lpstr>
      <vt:lpstr>PowerPoint Presentation</vt:lpstr>
      <vt:lpstr>Example for 5R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ROUSSET Bernard 136275</dc:creator>
  <cp:lastModifiedBy>Presentation</cp:lastModifiedBy>
  <cp:revision>212</cp:revision>
  <cp:lastPrinted>2018-09-02T06:11:55Z</cp:lastPrinted>
  <dcterms:created xsi:type="dcterms:W3CDTF">2018-07-30T11:37:48Z</dcterms:created>
  <dcterms:modified xsi:type="dcterms:W3CDTF">2018-09-05T08:23:41Z</dcterms:modified>
</cp:coreProperties>
</file>