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865" r:id="rId1"/>
  </p:sldMasterIdLst>
  <p:notesMasterIdLst>
    <p:notesMasterId r:id="rId24"/>
  </p:notesMasterIdLst>
  <p:handoutMasterIdLst>
    <p:handoutMasterId r:id="rId25"/>
  </p:handoutMasterIdLst>
  <p:sldIdLst>
    <p:sldId id="260" r:id="rId2"/>
    <p:sldId id="563" r:id="rId3"/>
    <p:sldId id="564" r:id="rId4"/>
    <p:sldId id="552" r:id="rId5"/>
    <p:sldId id="553" r:id="rId6"/>
    <p:sldId id="554" r:id="rId7"/>
    <p:sldId id="508" r:id="rId8"/>
    <p:sldId id="565" r:id="rId9"/>
    <p:sldId id="555" r:id="rId10"/>
    <p:sldId id="568" r:id="rId11"/>
    <p:sldId id="556" r:id="rId12"/>
    <p:sldId id="561" r:id="rId13"/>
    <p:sldId id="566" r:id="rId14"/>
    <p:sldId id="522" r:id="rId15"/>
    <p:sldId id="513" r:id="rId16"/>
    <p:sldId id="557" r:id="rId17"/>
    <p:sldId id="559" r:id="rId18"/>
    <p:sldId id="562" r:id="rId19"/>
    <p:sldId id="560" r:id="rId20"/>
    <p:sldId id="567" r:id="rId21"/>
    <p:sldId id="475" r:id="rId22"/>
    <p:sldId id="533" r:id="rId23"/>
  </p:sldIdLst>
  <p:sldSz cx="12192000" cy="6858000"/>
  <p:notesSz cx="6731000" cy="98552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>
          <p15:clr>
            <a:srgbClr val="A4A3A4"/>
          </p15:clr>
        </p15:guide>
        <p15:guide id="2" pos="212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UANG Yawei" initials="HY" lastIdx="3" clrIdx="0">
    <p:extLst>
      <p:ext uri="{19B8F6BF-5375-455C-9EA6-DF929625EA0E}">
        <p15:presenceInfo xmlns:p15="http://schemas.microsoft.com/office/powerpoint/2012/main" userId="S-1-5-21-343818398-2000478354-839522115-322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000FF"/>
    <a:srgbClr val="5F5F5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080" autoAdjust="0"/>
  </p:normalViewPr>
  <p:slideViewPr>
    <p:cSldViewPr>
      <p:cViewPr varScale="1">
        <p:scale>
          <a:sx n="70" d="100"/>
          <a:sy n="70" d="100"/>
        </p:scale>
        <p:origin x="50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2178" y="96"/>
      </p:cViewPr>
      <p:guideLst>
        <p:guide orient="horz" pos="3104"/>
        <p:guide pos="212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9" tIns="45405" rIns="90809" bIns="45405" numCol="1" anchor="t" anchorCtr="0" compatLnSpc="1">
            <a:prstTxWarp prst="textNoShape">
              <a:avLst/>
            </a:prstTxWarp>
          </a:bodyPr>
          <a:lstStyle>
            <a:lvl1pPr defTabSz="908050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 bwMode="auto">
          <a:xfrm>
            <a:off x="3811588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9" tIns="45405" rIns="90809" bIns="45405" numCol="1" anchor="t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41635CE-6939-4891-A807-8B6DDCF8DC4A}" type="datetimeFigureOut">
              <a:rPr lang="fr-FR"/>
              <a:pPr>
                <a:defRPr/>
              </a:pPr>
              <a:t>03/09/2018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 bwMode="auto">
          <a:xfrm>
            <a:off x="0" y="9361488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9" tIns="45405" rIns="90809" bIns="45405" numCol="1" anchor="b" anchorCtr="0" compatLnSpc="1">
            <a:prstTxWarp prst="textNoShape">
              <a:avLst/>
            </a:prstTxWarp>
          </a:bodyPr>
          <a:lstStyle>
            <a:lvl1pPr defTabSz="908050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 bwMode="auto">
          <a:xfrm>
            <a:off x="3811588" y="9361488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9" tIns="45405" rIns="90809" bIns="45405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16396CF-EB11-4CC5-88EB-EE102D0CD0C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860085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9" tIns="45405" rIns="90809" bIns="45405" numCol="1" anchor="t" anchorCtr="0" compatLnSpc="1">
            <a:prstTxWarp prst="textNoShape">
              <a:avLst/>
            </a:prstTxWarp>
          </a:bodyPr>
          <a:lstStyle>
            <a:lvl1pPr defTabSz="908050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11588" y="0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9" tIns="45405" rIns="90809" bIns="45405" numCol="1" anchor="t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541C06EA-C014-4DCF-B3B1-012C123BDA19}" type="datetimeFigureOut">
              <a:rPr lang="fr-FR"/>
              <a:pPr>
                <a:defRPr/>
              </a:pPr>
              <a:t>03/09/2018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69075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 bwMode="auto">
          <a:xfrm>
            <a:off x="673100" y="4681538"/>
            <a:ext cx="5384800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9" tIns="45405" rIns="90809" bIns="454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9361488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9" tIns="45405" rIns="90809" bIns="45405" numCol="1" anchor="b" anchorCtr="0" compatLnSpc="1">
            <a:prstTxWarp prst="textNoShape">
              <a:avLst/>
            </a:prstTxWarp>
          </a:bodyPr>
          <a:lstStyle>
            <a:lvl1pPr defTabSz="908050" eaLnBrk="1" hangingPunct="1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11588" y="9361488"/>
            <a:ext cx="29178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809" tIns="45405" rIns="90809" bIns="45405" numCol="1" anchor="b" anchorCtr="0" compatLnSpc="1">
            <a:prstTxWarp prst="textNoShape">
              <a:avLst/>
            </a:prstTxWarp>
          </a:bodyPr>
          <a:lstStyle>
            <a:lvl1pPr algn="r" defTabSz="908050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829E058-C13E-4F12-A2E9-64F7D21637E6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9527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56B52-7B75-45ED-B169-BF239DF2F0D8}" type="slidenum">
              <a:rPr lang="fr-FR" altLang="fr-FR" smtClean="0"/>
              <a:pPr eaLnBrk="1" hangingPunct="1">
                <a:spcBef>
                  <a:spcPct val="0"/>
                </a:spcBef>
              </a:pPr>
              <a:t>1</a:t>
            </a:fld>
            <a:endParaRPr lang="fr-FR" altLang="fr-FR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0963" y="739775"/>
            <a:ext cx="6569075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46739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9B67A24-2ACC-4A66-A8E2-971C561E66E7}" type="slidenum">
              <a:rPr lang="fr-FR" altLang="fr-FR" smtClean="0"/>
              <a:pPr eaLnBrk="1" hangingPunct="1">
                <a:spcBef>
                  <a:spcPct val="0"/>
                </a:spcBef>
                <a:defRPr/>
              </a:pPr>
              <a:t>7</a:t>
            </a:fld>
            <a:endParaRPr lang="fr-FR" altLang="fr-FR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0963" y="739775"/>
            <a:ext cx="6569075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11065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69075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9E058-C13E-4F12-A2E9-64F7D21637E6}" type="slidenum">
              <a:rPr lang="fr-FR" altLang="fr-FR" smtClean="0"/>
              <a:pPr>
                <a:defRPr/>
              </a:pPr>
              <a:t>14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7989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69075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9E058-C13E-4F12-A2E9-64F7D21637E6}" type="slidenum">
              <a:rPr lang="fr-FR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709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9E058-C13E-4F12-A2E9-64F7D21637E6}" type="slidenum">
              <a:rPr lang="fr-FR" altLang="fr-FR" smtClean="0"/>
              <a:pPr>
                <a:defRPr/>
              </a:pPr>
              <a:t>17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17319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080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fld id="{A9B67A24-2ACC-4A66-A8E2-971C561E66E7}" type="slidenum">
              <a:rPr lang="fr-FR" altLang="fr-FR" smtClean="0"/>
              <a:pPr eaLnBrk="1" hangingPunct="1">
                <a:spcBef>
                  <a:spcPct val="0"/>
                </a:spcBef>
                <a:defRPr/>
              </a:pPr>
              <a:t>21</a:t>
            </a:fld>
            <a:endParaRPr lang="fr-FR" altLang="fr-FR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0963" y="739775"/>
            <a:ext cx="6569075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FR" altLang="fr-FR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455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80963" y="739775"/>
            <a:ext cx="6569075" cy="36957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29E058-C13E-4F12-A2E9-64F7D21637E6}" type="slidenum">
              <a:rPr lang="fr-FR" altLang="fr-FR" smtClean="0"/>
              <a:pPr>
                <a:defRPr/>
              </a:pPr>
              <a:t>22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4875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1678518" y="6092825"/>
            <a:ext cx="124883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fr-FR" altLang="fr-FR" sz="1100" smtClean="0">
                <a:solidFill>
                  <a:schemeClr val="bg1"/>
                </a:solidFill>
                <a:cs typeface="+mn-cs"/>
              </a:rPr>
              <a:t>www.cea.fr</a:t>
            </a:r>
          </a:p>
        </p:txBody>
      </p:sp>
      <p:grpSp>
        <p:nvGrpSpPr>
          <p:cNvPr id="6" name="Groupe 9"/>
          <p:cNvGrpSpPr>
            <a:grpSpLocks/>
          </p:cNvGrpSpPr>
          <p:nvPr userDrawn="1"/>
        </p:nvGrpSpPr>
        <p:grpSpPr bwMode="auto">
          <a:xfrm>
            <a:off x="1" y="-12700"/>
            <a:ext cx="3143672" cy="6870700"/>
            <a:chOff x="1" y="-12700"/>
            <a:chExt cx="3347864" cy="6870700"/>
          </a:xfrm>
        </p:grpSpPr>
        <p:grpSp>
          <p:nvGrpSpPr>
            <p:cNvPr id="7" name="Groupe 10"/>
            <p:cNvGrpSpPr>
              <a:grpSpLocks/>
            </p:cNvGrpSpPr>
            <p:nvPr userDrawn="1"/>
          </p:nvGrpSpPr>
          <p:grpSpPr bwMode="auto">
            <a:xfrm>
              <a:off x="1" y="-12700"/>
              <a:ext cx="3347864" cy="6870700"/>
              <a:chOff x="1" y="-12700"/>
              <a:chExt cx="3347864" cy="6870700"/>
            </a:xfrm>
          </p:grpSpPr>
          <p:pic>
            <p:nvPicPr>
              <p:cNvPr id="10" name="Picture 2" descr="S:\CHARTE - LOGOS 2012\Fond dégradé Logo CEA 2012.jpg"/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" y="-12700"/>
                <a:ext cx="3347864" cy="6870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 descr="S:\CHARTE - LOGOS 2012\Logo\Logo anglais\CEA_GB_logotype_4c_defonce.png"/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008" y="548680"/>
                <a:ext cx="3203848" cy="26080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" name="ZoneTexte 7"/>
            <p:cNvSpPr txBox="1">
              <a:spLocks noChangeArrowheads="1"/>
            </p:cNvSpPr>
            <p:nvPr userDrawn="1"/>
          </p:nvSpPr>
          <p:spPr bwMode="auto">
            <a:xfrm>
              <a:off x="1206437" y="2856372"/>
              <a:ext cx="934989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fr-FR" altLang="fr-FR" sz="1100" dirty="0" smtClean="0">
                  <a:solidFill>
                    <a:schemeClr val="bg1"/>
                  </a:solidFill>
                  <a:cs typeface="+mn-cs"/>
                </a:rPr>
                <a:t>www.cea.fr</a:t>
              </a:r>
            </a:p>
          </p:txBody>
        </p: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280000" y="1855288"/>
            <a:ext cx="6384619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280000" y="5805264"/>
            <a:ext cx="6384619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5280000" y="4509120"/>
            <a:ext cx="6384619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5278968" y="6305551"/>
            <a:ext cx="193463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FD763-A3B4-4463-AC8D-999BC9B20463}" type="datetime4">
              <a:rPr lang="fr-FR"/>
              <a:pPr>
                <a:defRPr/>
              </a:pPr>
              <a:t>3 septembre 2018</a:t>
            </a:fld>
            <a:endParaRPr lang="fr-FR" dirty="0"/>
          </a:p>
        </p:txBody>
      </p:sp>
      <p:sp>
        <p:nvSpPr>
          <p:cNvPr id="14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33826E40-B755-4F30-9F5C-8D4DC5C96F21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sp>
        <p:nvSpPr>
          <p:cNvPr id="15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7247468" y="6305551"/>
            <a:ext cx="340783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7" y="4549311"/>
            <a:ext cx="1598604" cy="764054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44" y="5525313"/>
            <a:ext cx="1171947" cy="686534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2" y="5525313"/>
            <a:ext cx="1592103" cy="68723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044" y="4545286"/>
            <a:ext cx="1162675" cy="76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075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335361" y="6520989"/>
            <a:ext cx="164287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rIns="9000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1200" dirty="0" smtClean="0">
                <a:solidFill>
                  <a:srgbClr val="5F5F5F"/>
                </a:solidFill>
                <a:latin typeface="Calibri" pitchFamily="34" charset="0"/>
                <a:cs typeface="+mn-cs"/>
              </a:rPr>
              <a:t>CEA / DRF / IRFU/ DACM</a:t>
            </a:r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11457518" y="6520988"/>
            <a:ext cx="6204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000" rIns="9000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fld id="{440734E7-B845-4FE4-898C-EC1A088F9A99}" type="slidenum">
              <a:rPr lang="fr-FR" altLang="fr-FR" sz="1200" smtClean="0">
                <a:solidFill>
                  <a:srgbClr val="5F5F5F"/>
                </a:solidFill>
                <a:latin typeface="Calibri" pitchFamily="34" charset="0"/>
              </a:rPr>
              <a:pPr>
                <a:defRPr/>
              </a:pPr>
              <a:t>‹#›</a:t>
            </a:fld>
            <a:r>
              <a:rPr lang="en-US" altLang="zh-CN" sz="1200" dirty="0" smtClean="0">
                <a:solidFill>
                  <a:srgbClr val="5F5F5F"/>
                </a:solidFill>
                <a:latin typeface="Calibri" pitchFamily="34" charset="0"/>
              </a:rPr>
              <a:t>/22</a:t>
            </a:r>
            <a:r>
              <a:rPr lang="fr-FR" altLang="fr-FR" sz="1000" dirty="0" smtClean="0">
                <a:solidFill>
                  <a:srgbClr val="5F5F5F"/>
                </a:solidFill>
                <a:latin typeface="Calibri" pitchFamily="34" charset="0"/>
              </a:rPr>
              <a:t> </a:t>
            </a:r>
            <a:endParaRPr lang="fr-FR" altLang="fr-FR" sz="1000" dirty="0">
              <a:solidFill>
                <a:srgbClr val="5F5F5F"/>
              </a:solidFill>
              <a:latin typeface="Calibri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9083675" y="6442299"/>
            <a:ext cx="2635251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z="1200" dirty="0" smtClean="0">
                <a:solidFill>
                  <a:srgbClr val="5F5F5F"/>
                </a:solidFill>
                <a:latin typeface="Calibri" pitchFamily="34" charset="0"/>
                <a:cs typeface="+mn-cs"/>
              </a:rPr>
              <a:t>Y. HUANG</a:t>
            </a:r>
            <a:endParaRPr lang="fr-FR" altLang="fr-FR" sz="1200" dirty="0" smtClean="0">
              <a:solidFill>
                <a:srgbClr val="5F5F5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079776" y="6446366"/>
            <a:ext cx="480053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fr-FR" sz="1200" dirty="0" smtClean="0">
                <a:solidFill>
                  <a:srgbClr val="5F5F5F"/>
                </a:solidFill>
                <a:latin typeface="Calibri" pitchFamily="34" charset="0"/>
                <a:cs typeface="+mn-cs"/>
              </a:rPr>
              <a:t>ICEC27-ICMC 2018:</a:t>
            </a:r>
            <a:r>
              <a:rPr lang="en-US" altLang="fr-FR" sz="1200" baseline="0" dirty="0" smtClean="0">
                <a:solidFill>
                  <a:srgbClr val="5F5F5F"/>
                </a:solidFill>
                <a:latin typeface="Calibri" pitchFamily="34" charset="0"/>
                <a:cs typeface="+mn-cs"/>
              </a:rPr>
              <a:t> September 3</a:t>
            </a:r>
            <a:r>
              <a:rPr lang="en-US" altLang="fr-FR" sz="1200" dirty="0" smtClean="0">
                <a:solidFill>
                  <a:srgbClr val="5F5F5F"/>
                </a:solidFill>
                <a:latin typeface="Calibri" pitchFamily="34" charset="0"/>
                <a:cs typeface="+mn-cs"/>
              </a:rPr>
              <a:t>-7 2018 Oxford</a:t>
            </a:r>
            <a:r>
              <a:rPr lang="en-US" altLang="fr-FR" sz="1200" baseline="0" dirty="0" smtClean="0">
                <a:solidFill>
                  <a:srgbClr val="5F5F5F"/>
                </a:solidFill>
                <a:latin typeface="Calibri" pitchFamily="34" charset="0"/>
                <a:cs typeface="+mn-cs"/>
              </a:rPr>
              <a:t> England</a:t>
            </a:r>
            <a:endParaRPr lang="en-US" altLang="fr-FR" sz="1200" dirty="0" smtClean="0">
              <a:solidFill>
                <a:srgbClr val="5F5F5F"/>
              </a:solidFill>
              <a:latin typeface="Calibri" pitchFamily="34" charset="0"/>
              <a:cs typeface="+mn-cs"/>
            </a:endParaRP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560" y="44624"/>
            <a:ext cx="103703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7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5067" y="44451"/>
            <a:ext cx="9649884" cy="93662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768351" y="1268414"/>
            <a:ext cx="1089660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8352" y="6305551"/>
            <a:ext cx="193463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eaLnBrk="1" hangingPunct="1">
              <a:defRPr sz="1000" cap="all" baseline="0">
                <a:solidFill>
                  <a:schemeClr val="bg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4547F2E-E3C8-47B7-9677-4387FA6ED58A}" type="datetime4">
              <a:rPr lang="fr-FR"/>
              <a:pPr>
                <a:defRPr/>
              </a:pPr>
              <a:t>3 septembre 2018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34734" y="6305551"/>
            <a:ext cx="792056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eaLnBrk="1" hangingPunct="1">
              <a:defRPr sz="1000">
                <a:solidFill>
                  <a:srgbClr val="666666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99752" y="6303964"/>
            <a:ext cx="1492249" cy="3651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666666"/>
                </a:solidFill>
              </a:defRPr>
            </a:lvl1pPr>
          </a:lstStyle>
          <a:p>
            <a:pPr>
              <a:defRPr/>
            </a:pPr>
            <a:r>
              <a:rPr lang="fr-FR" altLang="fr-FR"/>
              <a:t>|  PAGE </a:t>
            </a:r>
            <a:fld id="{C4B5D48A-30EA-4E46-93F6-267B32C69943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  <p:pic>
        <p:nvPicPr>
          <p:cNvPr id="1031" name="Picture 2" descr="S:\CHARTE - LOGOS 2012\Fond dégradé Logo CEA 2012.jpg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201275" cy="981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" y="0"/>
            <a:ext cx="694662" cy="9820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07" r:id="rId1"/>
    <p:sldLayoutId id="2147485906" r:id="rId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algn="l" rtl="0" eaLnBrk="0" fontAlgn="base" hangingPunct="0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0" fontAlgn="base" hangingPunct="0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3.jp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37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3.png"/><Relationship Id="rId10" Type="http://schemas.openxmlformats.org/officeDocument/2006/relationships/image" Target="../media/image26.png"/><Relationship Id="rId4" Type="http://schemas.openxmlformats.org/officeDocument/2006/relationships/image" Target="../media/image20.jpe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511824" y="2503343"/>
            <a:ext cx="6480720" cy="387798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spcAft>
                <a:spcPts val="400"/>
              </a:spcAft>
              <a:buFont typeface="Arial" charset="0"/>
              <a:defRPr sz="22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lnSpc>
                <a:spcPts val="2000"/>
              </a:lnSpc>
              <a:buSzPct val="90000"/>
              <a:buBlip>
                <a:blip r:embed="rId3"/>
              </a:buBlip>
              <a:defRPr sz="1600">
                <a:solidFill>
                  <a:srgbClr val="666666"/>
                </a:solidFill>
                <a:latin typeface="Arial" charset="0"/>
              </a:defRPr>
            </a:lvl2pPr>
            <a:lvl3pPr marL="1143000" indent="-228600" eaLnBrk="0" hangingPunct="0">
              <a:lnSpc>
                <a:spcPts val="2000"/>
              </a:lnSpc>
              <a:buSzPct val="36000"/>
              <a:buFont typeface="Arial" charset="0"/>
              <a:defRPr sz="1600">
                <a:solidFill>
                  <a:srgbClr val="666666"/>
                </a:solidFill>
                <a:latin typeface="Arial" charset="0"/>
              </a:defRPr>
            </a:lvl3pPr>
            <a:lvl4pPr marL="1600200" indent="-228600" eaLnBrk="0" hangingPunct="0">
              <a:lnSpc>
                <a:spcPts val="2000"/>
              </a:lnSpc>
              <a:buClr>
                <a:srgbClr val="666666"/>
              </a:buClr>
              <a:buSzPct val="36000"/>
              <a:buBlip>
                <a:blip r:embed="rId4"/>
              </a:buBlip>
              <a:defRPr sz="1600">
                <a:solidFill>
                  <a:srgbClr val="666666"/>
                </a:solidFill>
                <a:latin typeface="Arial" charset="0"/>
              </a:defRPr>
            </a:lvl4pPr>
            <a:lvl5pPr marL="2057400" indent="-228600" eaLnBrk="0" hangingPunct="0">
              <a:lnSpc>
                <a:spcPts val="2000"/>
              </a:lnSpc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Char char="-"/>
              <a:defRPr sz="1600">
                <a:solidFill>
                  <a:srgbClr val="666666"/>
                </a:solidFill>
                <a:latin typeface="Arial" charset="0"/>
              </a:defRPr>
            </a:lvl9pPr>
          </a:lstStyle>
          <a:p>
            <a:pPr algn="ctr" eaLnBrk="1" hangingPunct="1">
              <a:spcAft>
                <a:spcPct val="0"/>
              </a:spcAft>
              <a:buFontTx/>
              <a:buNone/>
            </a:pPr>
            <a:r>
              <a:rPr lang="en-US" altLang="fr-FR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Experimental and numerical study of the different </a:t>
            </a:r>
            <a:r>
              <a:rPr lang="en-US" altLang="fr-FR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quench acceleration </a:t>
            </a:r>
            <a:r>
              <a:rPr lang="en-US" altLang="fr-FR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phenomena in the </a:t>
            </a:r>
            <a:r>
              <a:rPr lang="en-US" altLang="fr-FR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JT-60SA Toroidal </a:t>
            </a:r>
            <a:r>
              <a:rPr lang="en-US" altLang="fr-FR" sz="24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Field coils</a:t>
            </a:r>
            <a:endParaRPr lang="fr-FR" altLang="fr-FR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spcAft>
                <a:spcPct val="0"/>
              </a:spcAft>
            </a:pPr>
            <a:endParaRPr lang="fr-FR" altLang="fr-FR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 eaLnBrk="1" hangingPunct="1">
              <a:spcAft>
                <a:spcPct val="0"/>
              </a:spcAft>
            </a:pPr>
            <a:r>
              <a:rPr lang="fr-FR" altLang="fr-FR" sz="1800" u="sng" dirty="0">
                <a:solidFill>
                  <a:schemeClr val="tx1"/>
                </a:solidFill>
                <a:latin typeface="Calibri" panose="020F0502020204030204" pitchFamily="34" charset="0"/>
              </a:rPr>
              <a:t>Yawei HUANG¹</a:t>
            </a:r>
            <a: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, Walid ABDEL MAKSOUD¹, Bertrand BAUDOUY¹, Daniel CIAZYNSKI², Patrick DECOOL², Laurent </a:t>
            </a:r>
            <a:r>
              <a:rPr lang="en-US" alt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GENINI</a:t>
            </a:r>
            <a:r>
              <a:rPr lang="fr-FR" altLang="fr-FR" sz="1800" dirty="0">
                <a:solidFill>
                  <a:schemeClr val="tx1"/>
                </a:solidFill>
                <a:latin typeface="Calibri" panose="020F0502020204030204" pitchFamily="34" charset="0"/>
              </a:rPr>
              <a:t>¹, Benoît LACROIX², Sylvie NICOLLET², François NUNIO¹, Alexandre TORRE², Roser VALLCORBA¹, Louis ZANI²</a:t>
            </a:r>
          </a:p>
          <a:p>
            <a:pPr algn="ctr" eaLnBrk="1" hangingPunct="1">
              <a:spcAft>
                <a:spcPct val="0"/>
              </a:spcAft>
            </a:pPr>
            <a:endParaRPr lang="fr-FR" altLang="fr-FR" sz="1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Aft>
                <a:spcPct val="0"/>
              </a:spcAft>
            </a:pPr>
            <a:r>
              <a:rPr lang="fr-FR" alt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¹CEA, IRFU, 91191 Gif-sur-Yvette Cedex, France</a:t>
            </a:r>
          </a:p>
          <a:p>
            <a:pPr algn="ctr" eaLnBrk="1" hangingPunct="1">
              <a:spcAft>
                <a:spcPct val="0"/>
              </a:spcAft>
            </a:pPr>
            <a:r>
              <a:rPr lang="fr-FR" alt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²CEA, IRFM, 13108 Saint-Paul-lez-Durance, France</a:t>
            </a:r>
          </a:p>
          <a:p>
            <a:pPr algn="ctr" eaLnBrk="1" hangingPunct="1">
              <a:spcAft>
                <a:spcPct val="0"/>
              </a:spcAft>
            </a:pPr>
            <a:endParaRPr lang="fr-FR" altLang="fr-FR" sz="1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 eaLnBrk="1" hangingPunct="1">
              <a:spcAft>
                <a:spcPct val="0"/>
              </a:spcAft>
            </a:pPr>
            <a:r>
              <a:rPr lang="fr-FR" alt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E-mail: </a:t>
            </a:r>
            <a:r>
              <a:rPr lang="fr-FR" altLang="fr-FR" sz="1600" u="sng" dirty="0">
                <a:solidFill>
                  <a:schemeClr val="tx1"/>
                </a:solidFill>
                <a:latin typeface="Calibri" panose="020F0502020204030204" pitchFamily="34" charset="0"/>
              </a:rPr>
              <a:t>ywhuang90@gmail.com</a:t>
            </a:r>
            <a:r>
              <a:rPr lang="fr-FR" altLang="fr-FR" sz="1600" dirty="0">
                <a:solidFill>
                  <a:schemeClr val="tx1"/>
                </a:solidFill>
                <a:latin typeface="Calibri" panose="020F0502020204030204" pitchFamily="34" charset="0"/>
              </a:rPr>
              <a:t>, </a:t>
            </a:r>
            <a:r>
              <a:rPr lang="fr-FR" altLang="fr-FR" sz="1600" u="sng" dirty="0">
                <a:solidFill>
                  <a:schemeClr val="tx1"/>
                </a:solidFill>
                <a:latin typeface="Calibri" panose="020F0502020204030204" pitchFamily="34" charset="0"/>
              </a:rPr>
              <a:t>yawei.huang@cea.fr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824" y="127079"/>
            <a:ext cx="6480720" cy="231818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090" y="1196752"/>
            <a:ext cx="8424936" cy="5062384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7752184" y="2276872"/>
            <a:ext cx="432048" cy="432048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95400" y="98159"/>
            <a:ext cx="104411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cs typeface="+mn-cs"/>
              </a:rPr>
              <a:t>II. Experimental analysis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Quench resistance evolution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Testing temperature conditions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 flipV="1">
            <a:off x="5015880" y="2080450"/>
            <a:ext cx="3024336" cy="516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61"/>
          <p:cNvSpPr txBox="1"/>
          <p:nvPr/>
        </p:nvSpPr>
        <p:spPr>
          <a:xfrm>
            <a:off x="4072764" y="2196153"/>
            <a:ext cx="969626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B</a:t>
            </a:r>
            <a:r>
              <a:rPr lang="en-US" altLang="zh-CN" sz="1600" b="1" dirty="0" smtClean="0"/>
              <a:t>efore quench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34868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95400" y="98159"/>
            <a:ext cx="104411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cs typeface="+mn-cs"/>
              </a:rPr>
              <a:t>II. Experimental analysis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Quench resistance evolution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Testing temperature conditions</a:t>
            </a: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34" y="1052736"/>
            <a:ext cx="7992888" cy="5161436"/>
          </a:xfrm>
          <a:prstGeom prst="rect">
            <a:avLst/>
          </a:prstGeom>
        </p:spPr>
      </p:pic>
      <p:cxnSp>
        <p:nvCxnSpPr>
          <p:cNvPr id="21" name="Connecteur droit avec flèche 20"/>
          <p:cNvCxnSpPr>
            <a:stCxn id="22" idx="2"/>
          </p:cNvCxnSpPr>
          <p:nvPr/>
        </p:nvCxnSpPr>
        <p:spPr>
          <a:xfrm flipH="1">
            <a:off x="2604545" y="1933215"/>
            <a:ext cx="757192" cy="164747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61"/>
          <p:cNvSpPr txBox="1"/>
          <p:nvPr/>
        </p:nvSpPr>
        <p:spPr>
          <a:xfrm>
            <a:off x="2244504" y="1348440"/>
            <a:ext cx="2234465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TFC10: “early” quench acceleration</a:t>
            </a:r>
            <a:endParaRPr lang="en-US" sz="1600" b="1" dirty="0"/>
          </a:p>
        </p:txBody>
      </p:sp>
      <p:sp>
        <p:nvSpPr>
          <p:cNvPr id="23" name="ZoneTexte 61"/>
          <p:cNvSpPr txBox="1"/>
          <p:nvPr/>
        </p:nvSpPr>
        <p:spPr>
          <a:xfrm>
            <a:off x="2030698" y="5877272"/>
            <a:ext cx="2304256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TFC10bis: “delayed” quench acceleration</a:t>
            </a:r>
            <a:endParaRPr lang="en-US" sz="1600" b="1" dirty="0"/>
          </a:p>
        </p:txBody>
      </p:sp>
      <p:cxnSp>
        <p:nvCxnSpPr>
          <p:cNvPr id="24" name="Connecteur droit avec flèche 23"/>
          <p:cNvCxnSpPr>
            <a:stCxn id="23" idx="0"/>
          </p:cNvCxnSpPr>
          <p:nvPr/>
        </p:nvCxnSpPr>
        <p:spPr>
          <a:xfrm flipH="1" flipV="1">
            <a:off x="2894794" y="4725144"/>
            <a:ext cx="288032" cy="115212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6063146" y="3440508"/>
            <a:ext cx="248917" cy="280360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cteur droit avec flèche 26"/>
          <p:cNvCxnSpPr>
            <a:stCxn id="26" idx="6"/>
          </p:cNvCxnSpPr>
          <p:nvPr/>
        </p:nvCxnSpPr>
        <p:spPr>
          <a:xfrm flipV="1">
            <a:off x="6312063" y="3111356"/>
            <a:ext cx="2888650" cy="46933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ZoneTexte 61"/>
              <p:cNvSpPr txBox="1"/>
              <p:nvPr/>
            </p:nvSpPr>
            <p:spPr>
              <a:xfrm>
                <a:off x="9446914" y="2490881"/>
                <a:ext cx="2603834" cy="1772601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fr-F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fr-FR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  <a:p>
                <a:r>
                  <a:rPr lang="en-US" b="1" dirty="0">
                    <a:solidFill>
                      <a:schemeClr val="tx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fr-F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r-F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𝑻</m:t>
                    </m:r>
                    <m:r>
                      <a:rPr lang="fr-F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𝒄𝒔</m:t>
                        </m:r>
                      </m:sub>
                    </m:sSub>
                    <m:r>
                      <a:rPr lang="fr-FR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𝑯𝒆</m:t>
                        </m:r>
                      </m:sub>
                    </m:sSub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endParaRPr lang="fr-FR" b="1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𝑻𝑭𝑪</m:t>
                          </m:r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sub>
                      </m:sSub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  <m:r>
                        <a:rPr lang="fr-FR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𝒎𝑲</m:t>
                      </m:r>
                    </m:oMath>
                  </m:oMathPara>
                </a14:m>
                <a:endParaRPr lang="fr-FR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𝑻𝑭𝑪</m:t>
                          </m:r>
                          <m:r>
                            <a:rPr lang="fr-FR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fr-FR" b="1" i="1" smtClean="0">
                              <a:latin typeface="Cambria Math" panose="02040503050406030204" pitchFamily="18" charset="0"/>
                            </a:rPr>
                            <m:t>𝒃𝒊𝒔</m:t>
                          </m:r>
                        </m:sub>
                      </m:sSub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</m:t>
                      </m:r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𝒎𝑲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6914" y="2490881"/>
                <a:ext cx="2603834" cy="1772601"/>
              </a:xfrm>
              <a:prstGeom prst="rect">
                <a:avLst/>
              </a:prstGeom>
              <a:blipFill rotWithShape="0">
                <a:blip r:embed="rId3"/>
                <a:stretch>
                  <a:fillRect l="-1386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15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  <p:bldP spid="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37839"/>
            <a:ext cx="5362690" cy="361529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37840"/>
            <a:ext cx="5407882" cy="3615298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5400" y="98159"/>
            <a:ext cx="104411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cs typeface="+mn-cs"/>
              </a:rPr>
              <a:t>II. Experimental analysis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Quench resistance evolution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Testing temperature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61"/>
              <p:cNvSpPr txBox="1"/>
              <p:nvPr/>
            </p:nvSpPr>
            <p:spPr>
              <a:xfrm>
                <a:off x="2332629" y="5248364"/>
                <a:ext cx="2088231" cy="853054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Quench test TFC16</a:t>
                </a: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𝒎𝒊𝒏</m:t>
                          </m:r>
                        </m:sub>
                      </m:sSub>
                      <m:r>
                        <a:rPr lang="fr-FR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1" i="1">
                          <a:latin typeface="Cambria Math" panose="02040503050406030204" pitchFamily="18" charset="0"/>
                        </a:rPr>
                        <m:t>𝟑𝟓</m:t>
                      </m:r>
                      <m:r>
                        <a:rPr lang="fr-FR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1" i="1">
                          <a:latin typeface="Cambria Math" panose="02040503050406030204" pitchFamily="18" charset="0"/>
                        </a:rPr>
                        <m:t>𝒎𝑲</m:t>
                      </m:r>
                    </m:oMath>
                  </m:oMathPara>
                </a14:m>
                <a:endParaRPr lang="en-US" sz="1600" b="1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𝒑𝒆𝒓</m:t>
                        </m:r>
                      </m:sub>
                    </m:sSub>
                    <m:r>
                      <a:rPr lang="fr-F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dirty="0"/>
                  <a:t>s</a:t>
                </a:r>
              </a:p>
            </p:txBody>
          </p:sp>
        </mc:Choice>
        <mc:Fallback xmlns="">
          <p:sp>
            <p:nvSpPr>
              <p:cNvPr id="6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629" y="5248364"/>
                <a:ext cx="2088231" cy="853054"/>
              </a:xfrm>
              <a:prstGeom prst="rect">
                <a:avLst/>
              </a:prstGeom>
              <a:blipFill rotWithShape="0">
                <a:blip r:embed="rId4"/>
                <a:stretch>
                  <a:fillRect l="-862" b="-3425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1"/>
              <p:cNvSpPr txBox="1"/>
              <p:nvPr/>
            </p:nvSpPr>
            <p:spPr>
              <a:xfrm>
                <a:off x="7611810" y="5248364"/>
                <a:ext cx="2376262" cy="853054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Quench test TFC10bis</a:t>
                </a:r>
                <a:endParaRPr lang="en-US" sz="1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𝒎𝒂𝒙</m:t>
                          </m:r>
                        </m:sub>
                      </m:sSub>
                      <m:r>
                        <a:rPr lang="fr-FR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1" i="1">
                          <a:latin typeface="Cambria Math" panose="02040503050406030204" pitchFamily="18" charset="0"/>
                        </a:rPr>
                        <m:t>𝟏𝟐𝟓</m:t>
                      </m:r>
                      <m:r>
                        <a:rPr lang="fr-FR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1" i="1">
                          <a:latin typeface="Cambria Math" panose="02040503050406030204" pitchFamily="18" charset="0"/>
                        </a:rPr>
                        <m:t>𝒎𝑲</m:t>
                      </m:r>
                    </m:oMath>
                  </m:oMathPara>
                </a14:m>
                <a:endParaRPr lang="en-US" sz="1600" b="1" dirty="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𝒑𝒆𝒓</m:t>
                        </m:r>
                      </m:sub>
                    </m:sSub>
                    <m:r>
                      <a:rPr lang="fr-F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b="1" dirty="0"/>
                  <a:t>s</a:t>
                </a:r>
              </a:p>
            </p:txBody>
          </p:sp>
        </mc:Choice>
        <mc:Fallback xmlns="">
          <p:sp>
            <p:nvSpPr>
              <p:cNvPr id="7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1810" y="5248364"/>
                <a:ext cx="2376262" cy="853054"/>
              </a:xfrm>
              <a:prstGeom prst="rect">
                <a:avLst/>
              </a:prstGeom>
              <a:blipFill rotWithShape="0">
                <a:blip r:embed="rId5"/>
                <a:stretch>
                  <a:fillRect l="-759" b="-3425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965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5400" y="260649"/>
            <a:ext cx="10441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cs typeface="+mn-cs"/>
              </a:rPr>
              <a:t>Numerical analysis</a:t>
            </a:r>
          </a:p>
        </p:txBody>
      </p:sp>
      <p:sp>
        <p:nvSpPr>
          <p:cNvPr id="4" name="ZoneTexte 21"/>
          <p:cNvSpPr txBox="1"/>
          <p:nvPr/>
        </p:nvSpPr>
        <p:spPr>
          <a:xfrm>
            <a:off x="2729626" y="1196752"/>
            <a:ext cx="6444716" cy="507831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b="1" u="sng" dirty="0"/>
              <a:t>Outline</a:t>
            </a:r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altLang="zh-CN" dirty="0">
                <a:solidFill>
                  <a:srgbClr val="B2B2B2"/>
                </a:solidFill>
              </a:rPr>
              <a:t>Context and introduction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altLang="zh-CN" dirty="0">
                <a:solidFill>
                  <a:srgbClr val="B2B2B2"/>
                </a:solidFill>
              </a:rPr>
              <a:t>Context of the project JT-60SA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altLang="zh-CN" dirty="0">
                <a:solidFill>
                  <a:srgbClr val="B2B2B2"/>
                </a:solidFill>
              </a:rPr>
              <a:t>Characteristics of the Toroidal Field coil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altLang="zh-CN" dirty="0">
                <a:solidFill>
                  <a:srgbClr val="B2B2B2"/>
                </a:solidFill>
              </a:rPr>
              <a:t>Quench test protocol  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endParaRPr lang="en-US" altLang="zh-CN" dirty="0"/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dirty="0">
                <a:solidFill>
                  <a:srgbClr val="B2B2B2"/>
                </a:solidFill>
              </a:rPr>
              <a:t>Experimental analysis of the different quench acceleration dynamics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dirty="0">
                <a:solidFill>
                  <a:srgbClr val="B2B2B2"/>
                </a:solidFill>
              </a:rPr>
              <a:t>Quench resistance evolution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dirty="0">
                <a:solidFill>
                  <a:srgbClr val="B2B2B2"/>
                </a:solidFill>
              </a:rPr>
              <a:t>Testing temperature conditions</a:t>
            </a:r>
          </a:p>
          <a:p>
            <a:pPr marL="857250" lvl="1" indent="-400050" algn="just">
              <a:buFont typeface="+mj-lt"/>
              <a:buAutoNum type="romanUcPeriod"/>
              <a:defRPr/>
            </a:pPr>
            <a:endParaRPr lang="en-US" dirty="0">
              <a:solidFill>
                <a:srgbClr val="B2B2B2"/>
              </a:solidFill>
            </a:endParaRPr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dirty="0"/>
              <a:t>Numerical analysis of the temperature oscillation effect on the quench acceleration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dirty="0"/>
              <a:t>Numerical model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dirty="0"/>
              <a:t>Oscillation amplitude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dirty="0"/>
              <a:t>Phase shift</a:t>
            </a:r>
          </a:p>
          <a:p>
            <a:pPr marL="400050" indent="-400050" algn="just">
              <a:buFont typeface="+mj-lt"/>
              <a:buAutoNum type="romanUcPeriod"/>
              <a:defRPr/>
            </a:pPr>
            <a:endParaRPr lang="en-US" dirty="0">
              <a:solidFill>
                <a:srgbClr val="B2B2B2"/>
              </a:solidFill>
            </a:endParaRPr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dirty="0">
                <a:solidFill>
                  <a:srgbClr val="B2B2B2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4282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3"/>
              <p:cNvSpPr txBox="1"/>
              <p:nvPr/>
            </p:nvSpPr>
            <p:spPr>
              <a:xfrm>
                <a:off x="691798" y="3611441"/>
                <a:ext cx="7881296" cy="2920919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lIns="72000" tIns="36000" rIns="72000" bIns="36000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600" b="1" u="sng" dirty="0">
                    <a:latin typeface="+mn-lt"/>
                  </a:rPr>
                  <a:t>Inter-turn thermal coupling model (in THEA)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Heating flux terms  </a:t>
                </a:r>
                <a:endParaRPr lang="en-US" sz="1600" dirty="0">
                  <a:latin typeface="+mn-lt"/>
                </a:endParaRPr>
              </a:p>
              <a:p>
                <a:pPr lvl="2" fontAlgn="t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𝑐𝑜𝑛𝑑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∥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       Longitudinal thermal conduction</a:t>
                </a:r>
              </a:p>
              <a:p>
                <a:pPr lvl="2" fontAlgn="t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𝐽𝑜𝑢𝑙𝑒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        Joule heat of the cable in case of quench </a:t>
                </a:r>
              </a:p>
              <a:p>
                <a:pPr lvl="2" fontAlgn="t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𝑐𝑜𝑛𝑣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         Heat exchange by forced convection of supercritical helium flow</a:t>
                </a:r>
              </a:p>
              <a:p>
                <a:pPr lvl="2" fontAlgn="t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𝑙𝑖𝑛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            External heat load per unit length on the insulation</a:t>
                </a:r>
                <a:endParaRPr lang="en-US" sz="1000" b="1" dirty="0">
                  <a:latin typeface="+mn-lt"/>
                </a:endParaRPr>
              </a:p>
              <a:p>
                <a:pPr lvl="2" fontAlgn="t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𝒄𝒐𝒏𝒅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</m:oMath>
                </a14:m>
                <a:r>
                  <a:rPr lang="en-US" sz="1600" dirty="0">
                    <a:latin typeface="+mn-lt"/>
                  </a:rPr>
                  <a:t>       Transversal thermal conduction between conductors</a:t>
                </a:r>
              </a:p>
              <a:p>
                <a:pPr marL="742950" lvl="1" indent="-285750" fontAlgn="t">
                  <a:buFont typeface="Wingdings" panose="05000000000000000000" pitchFamily="2" charset="2"/>
                  <a:buChar char="q"/>
                </a:pPr>
                <a:r>
                  <a:rPr lang="en-US" sz="1600" dirty="0">
                    <a:latin typeface="+mn-lt"/>
                  </a:rPr>
                  <a:t>Thermal balance</a:t>
                </a:r>
              </a:p>
              <a:p>
                <a:pPr lvl="2" fontAlgn="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f>
                        <m:f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fr-FR" sz="1600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fr-FR" sz="1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𝑐𝑜𝑛𝑑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𝐽𝑜𝑢𝑙𝑒</m:t>
                          </m:r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𝑐𝑜𝑛𝑣</m:t>
                          </m:r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𝑙𝑖𝑛</m:t>
                          </m:r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b>
                          <m:r>
                            <a:rPr lang="fr-FR" sz="1600" b="1" i="1">
                              <a:latin typeface="Cambria Math" panose="02040503050406030204" pitchFamily="18" charset="0"/>
                            </a:rPr>
                            <m:t>𝒄𝒐𝒏𝒅</m:t>
                          </m:r>
                          <m:r>
                            <a:rPr lang="fr-FR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latin typeface="+mn-lt"/>
                </a:endParaRPr>
              </a:p>
              <a:p>
                <a:pPr lvl="1" fontAlgn="t"/>
                <a:r>
                  <a:rPr lang="en-US" sz="1600" b="1" dirty="0">
                    <a:latin typeface="+mn-lt"/>
                  </a:rPr>
                  <a:t>with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𝒄𝒐𝒏𝒅</m:t>
                        </m:r>
                        <m:r>
                          <a:rPr lang="en-US" sz="1600" b="1" i="1">
                            <a:latin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fr-FR" sz="1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en-US" sz="1600" i="1">
                        <a:latin typeface="Cambria Math" panose="02040503050406030204" pitchFamily="18" charset="0"/>
                      </a:rPr>
                      <m:t>⋅(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798" y="3611441"/>
                <a:ext cx="7881296" cy="2920919"/>
              </a:xfrm>
              <a:prstGeom prst="rect">
                <a:avLst/>
              </a:prstGeom>
              <a:blipFill rotWithShape="0">
                <a:blip r:embed="rId3"/>
                <a:stretch>
                  <a:fillRect l="-308" t="-206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/>
          <p:cNvSpPr txBox="1"/>
          <p:nvPr/>
        </p:nvSpPr>
        <p:spPr>
          <a:xfrm>
            <a:off x="8688288" y="3611441"/>
            <a:ext cx="2232247" cy="160043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err="1">
                <a:solidFill>
                  <a:srgbClr val="C00000"/>
                </a:solidFill>
                <a:latin typeface="+mn-lt"/>
              </a:rPr>
              <a:t>Ref</a:t>
            </a:r>
            <a:r>
              <a:rPr lang="fr-FR" sz="1400" dirty="0">
                <a:solidFill>
                  <a:srgbClr val="C00000"/>
                </a:solidFill>
                <a:latin typeface="+mn-lt"/>
              </a:rPr>
              <a:t>: Y</a:t>
            </a:r>
            <a:r>
              <a:rPr lang="en-US" altLang="zh-CN" sz="14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. Huang et al., “Numerical Modeling of the Quench Propagation</a:t>
            </a:r>
          </a:p>
          <a:p>
            <a:r>
              <a:rPr lang="en-US" altLang="zh-CN" sz="14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Phase in the JT-60SA TF Coils”, 2018 </a:t>
            </a:r>
            <a:r>
              <a:rPr lang="en-US" altLang="zh-CN" sz="1400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IEEE Trans. Appl. </a:t>
            </a:r>
            <a:r>
              <a:rPr lang="en-US" altLang="zh-CN" sz="1400" i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Supercond</a:t>
            </a:r>
            <a:r>
              <a:rPr lang="en-US" altLang="zh-CN" sz="1400" i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.</a:t>
            </a:r>
            <a:r>
              <a:rPr lang="en-US" altLang="zh-CN" sz="14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altLang="zh-CN" sz="1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28</a:t>
            </a:r>
            <a:r>
              <a:rPr lang="en-US" altLang="zh-CN" sz="14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4204205. </a:t>
            </a:r>
            <a:endParaRPr lang="fr-FR" sz="14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13" name="右箭头 6"/>
          <p:cNvSpPr/>
          <p:nvPr/>
        </p:nvSpPr>
        <p:spPr>
          <a:xfrm>
            <a:off x="4406034" y="2040890"/>
            <a:ext cx="609847" cy="39952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95400" y="2333"/>
            <a:ext cx="1044116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cs typeface="+mn-cs"/>
              </a:rPr>
              <a:t>III. Numerical analysis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Numerical model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Oscillation amplitude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Phase shift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68508"/>
            <a:ext cx="3312368" cy="240171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51584" y="1484784"/>
            <a:ext cx="504056" cy="18934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71627" y="2953918"/>
            <a:ext cx="484013" cy="187049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15" y="980728"/>
            <a:ext cx="5687720" cy="2577364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>
          <a:xfrm>
            <a:off x="9047417" y="2276872"/>
            <a:ext cx="0" cy="1152128"/>
          </a:xfrm>
          <a:prstGeom prst="straightConnector1">
            <a:avLst/>
          </a:prstGeom>
          <a:ln w="1905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9048328" y="2578029"/>
                <a:ext cx="43204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fr-FR" sz="16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𝒊𝒕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328" y="2578029"/>
                <a:ext cx="432048" cy="33855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00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0" grpId="0" animBg="1"/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206" y="3725531"/>
            <a:ext cx="4764886" cy="28633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695400" y="1207224"/>
                <a:ext cx="5616624" cy="1857753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Wingdings" panose="05000000000000000000" pitchFamily="2" charset="2"/>
                  <a:buChar char="q"/>
                </a:pPr>
                <a:r>
                  <a:rPr lang="en-US" sz="1600" b="1" i="1" u="sng" dirty="0" smtClean="0"/>
                  <a:t>Boundary conditions:</a:t>
                </a: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Inlet temperature with oscillation (in sinusoidal function):</a:t>
                </a:r>
              </a:p>
              <a:p>
                <a:pPr fontAlgn="t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𝒊𝒏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1600" b="1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𝒇𝒊𝒕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𝒐𝒔𝒄𝒊𝒍𝒍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𝒇𝒊𝒕</m:t>
                          </m:r>
                        </m:sub>
                      </m:sSub>
                      <m:r>
                        <a:rPr lang="en-US" sz="16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16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𝒑𝒆𝒓</m:t>
                              </m:r>
                            </m:sub>
                          </m:sSub>
                        </m:den>
                      </m:f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Mass flow rate of helium per pancake</a:t>
                </a:r>
                <a:r>
                  <a:rPr lang="en-US" altLang="zh-CN" sz="1600" dirty="0"/>
                  <a:t> </a:t>
                </a:r>
                <a:r>
                  <a:rPr lang="en-US" sz="1600" dirty="0"/>
                  <a:t>~</a:t>
                </a:r>
                <a:r>
                  <a:rPr lang="en-US" sz="1600" b="1" dirty="0"/>
                  <a:t>2 g/s</a:t>
                </a:r>
                <a:endParaRPr lang="en-US" sz="1600" dirty="0"/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en-US" altLang="zh-CN" sz="1600" dirty="0"/>
                  <a:t>Magnetic field </a:t>
                </a:r>
                <a:r>
                  <a:rPr lang="en-US" altLang="zh-CN" sz="1600" dirty="0" smtClean="0"/>
                  <a:t>map </a:t>
                </a:r>
                <a:r>
                  <a:rPr lang="en-US" altLang="zh-CN" sz="1600" b="1" i="1" dirty="0" smtClean="0"/>
                  <a:t>B(x)</a:t>
                </a:r>
                <a:r>
                  <a:rPr lang="en-US" altLang="zh-CN" sz="1600" dirty="0" smtClean="0"/>
                  <a:t> </a:t>
                </a:r>
                <a:r>
                  <a:rPr lang="en-US" altLang="zh-CN" sz="1600" dirty="0"/>
                  <a:t>in the side DP</a:t>
                </a:r>
              </a:p>
              <a:p>
                <a:pPr marL="285750" indent="-285750" algn="just">
                  <a:buFont typeface="Courier New" panose="02070309020205020404" pitchFamily="49" charset="0"/>
                  <a:buChar char="o"/>
                </a:pPr>
                <a:r>
                  <a:rPr lang="en-US" sz="1600" dirty="0"/>
                  <a:t>Friction </a:t>
                </a:r>
                <a:r>
                  <a:rPr lang="en-US" sz="1600" dirty="0" smtClean="0"/>
                  <a:t>factor </a:t>
                </a:r>
                <a:r>
                  <a:rPr lang="en-US" sz="1600" b="1" i="1" dirty="0" smtClean="0"/>
                  <a:t>f</a:t>
                </a:r>
                <a:r>
                  <a:rPr lang="en-US" sz="1600" dirty="0" smtClean="0"/>
                  <a:t>, </a:t>
                </a:r>
                <a:r>
                  <a:rPr lang="en-US" sz="1600" dirty="0"/>
                  <a:t>forced flow convection </a:t>
                </a:r>
                <a:r>
                  <a:rPr lang="en-US" sz="1600" dirty="0" smtClean="0"/>
                  <a:t>coefficient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𝒉</m:t>
                        </m:r>
                      </m:e>
                      <m:sub>
                        <m:r>
                          <a:rPr lang="fr-FR" sz="1600" b="1" i="1" smtClean="0">
                            <a:latin typeface="Cambria Math" panose="02040503050406030204" pitchFamily="18" charset="0"/>
                          </a:rPr>
                          <m:t>𝒄𝒗</m:t>
                        </m:r>
                      </m:sub>
                    </m:sSub>
                  </m:oMath>
                </a14:m>
                <a:endParaRPr lang="fr-FR" sz="1600" b="1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1207224"/>
                <a:ext cx="5616624" cy="1857753"/>
              </a:xfrm>
              <a:prstGeom prst="rect">
                <a:avLst/>
              </a:prstGeom>
              <a:blipFill rotWithShape="0">
                <a:blip r:embed="rId4"/>
                <a:stretch>
                  <a:fillRect l="-108" b="-2572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218" y="988361"/>
            <a:ext cx="4551342" cy="267184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695400" y="2333"/>
            <a:ext cx="1044116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cs typeface="+mn-cs"/>
              </a:rPr>
              <a:t>III. Numerical analysis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Numerical model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Oscillation amplitude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Phase shift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254705"/>
            <a:ext cx="5040560" cy="3255648"/>
          </a:xfrm>
          <a:prstGeom prst="rect">
            <a:avLst/>
          </a:prstGeom>
        </p:spPr>
      </p:pic>
      <p:sp>
        <p:nvSpPr>
          <p:cNvPr id="7" name="ZoneTexte 61"/>
          <p:cNvSpPr txBox="1"/>
          <p:nvPr/>
        </p:nvSpPr>
        <p:spPr>
          <a:xfrm>
            <a:off x="8423902" y="4005064"/>
            <a:ext cx="1080120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0.05 K/min</a:t>
            </a:r>
            <a:endParaRPr lang="en-US" sz="1400" b="1" dirty="0"/>
          </a:p>
        </p:txBody>
      </p:sp>
      <p:sp>
        <p:nvSpPr>
          <p:cNvPr id="11" name="ZoneTexte 61"/>
          <p:cNvSpPr txBox="1"/>
          <p:nvPr/>
        </p:nvSpPr>
        <p:spPr>
          <a:xfrm>
            <a:off x="7248128" y="4201343"/>
            <a:ext cx="1008112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0.4 K/min</a:t>
            </a:r>
            <a:endParaRPr lang="en-US" sz="1400" b="1" dirty="0"/>
          </a:p>
        </p:txBody>
      </p:sp>
      <p:cxnSp>
        <p:nvCxnSpPr>
          <p:cNvPr id="12" name="Connecteur droit avec flèche 11"/>
          <p:cNvCxnSpPr>
            <a:stCxn id="11" idx="2"/>
          </p:cNvCxnSpPr>
          <p:nvPr/>
        </p:nvCxnSpPr>
        <p:spPr>
          <a:xfrm>
            <a:off x="7752184" y="4509120"/>
            <a:ext cx="270688" cy="8524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>
            <a:stCxn id="7" idx="2"/>
          </p:cNvCxnSpPr>
          <p:nvPr/>
        </p:nvCxnSpPr>
        <p:spPr>
          <a:xfrm>
            <a:off x="8963962" y="4312841"/>
            <a:ext cx="197652" cy="53113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795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00" y="987217"/>
            <a:ext cx="9361839" cy="5561489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5400" y="2333"/>
            <a:ext cx="1044116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cs typeface="+mn-cs"/>
              </a:rPr>
              <a:t>III. Numerical analysis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Numerical model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Oscillation amplitude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Phase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61"/>
              <p:cNvSpPr txBox="1"/>
              <p:nvPr/>
            </p:nvSpPr>
            <p:spPr>
              <a:xfrm>
                <a:off x="9947859" y="1124744"/>
                <a:ext cx="2142525" cy="1837939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Effect of </a:t>
                </a:r>
                <a:r>
                  <a:rPr lang="en-US" sz="1600" b="1" dirty="0"/>
                  <a:t>oscillation amplitude </a:t>
                </a:r>
                <a:r>
                  <a:rPr lang="en-US" sz="1600" dirty="0"/>
                  <a:t>on the quench acceleration </a:t>
                </a:r>
                <a:r>
                  <a:rPr lang="en-US" sz="1600" dirty="0" smtClean="0"/>
                  <a:t>dynamics (case of </a:t>
                </a:r>
                <a:r>
                  <a:rPr lang="en-US" sz="1600" b="1" dirty="0" smtClean="0"/>
                  <a:t>TFC16</a:t>
                </a:r>
                <a:r>
                  <a:rPr lang="en-US" sz="1600" dirty="0" smtClean="0"/>
                  <a:t>):</a:t>
                </a:r>
                <a:endParaRPr lang="en-US" sz="1600" dirty="0"/>
              </a:p>
              <a:p>
                <a14:m>
                  <m:oMath xmlns:m="http://schemas.openxmlformats.org/officeDocument/2006/math"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~ 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𝟏𝟐𝟓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𝒎𝑲</m:t>
                    </m:r>
                  </m:oMath>
                </a14:m>
                <a:r>
                  <a:rPr lang="en-US" sz="1600" b="1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1600" b="1" i="1" dirty="0">
                            <a:latin typeface="Cambria Math" panose="02040503050406030204" pitchFamily="18" charset="0"/>
                          </a:rPr>
                          <m:t>𝒑𝒆𝒓</m:t>
                        </m:r>
                      </m:sub>
                    </m:sSub>
                    <m:r>
                      <a:rPr lang="fr-FR" sz="16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dirty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fr-FR" sz="16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1" i="1" dirty="0">
                        <a:latin typeface="Cambria Math" panose="02040503050406030204" pitchFamily="18" charset="0"/>
                      </a:rPr>
                      <m:t>𝒔</m:t>
                    </m:r>
                  </m:oMath>
                </a14:m>
                <a:r>
                  <a:rPr lang="en-US" sz="1600" b="1" dirty="0"/>
                  <a:t>; </a:t>
                </a:r>
                <a14:m>
                  <m:oMath xmlns:m="http://schemas.openxmlformats.org/officeDocument/2006/math">
                    <m:r>
                      <a:rPr lang="fr-FR" sz="16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𝛗</m:t>
                    </m:r>
                    <m:r>
                      <a:rPr lang="fr-FR" sz="16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dirty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fr-FR" sz="16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5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7859" y="1124744"/>
                <a:ext cx="2142525" cy="1837939"/>
              </a:xfrm>
              <a:prstGeom prst="rect">
                <a:avLst/>
              </a:prstGeom>
              <a:blipFill rotWithShape="0">
                <a:blip r:embed="rId3"/>
                <a:stretch>
                  <a:fillRect l="-840" b="-1303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èche vers le bas 2"/>
          <p:cNvSpPr/>
          <p:nvPr/>
        </p:nvSpPr>
        <p:spPr>
          <a:xfrm>
            <a:off x="10893391" y="3212976"/>
            <a:ext cx="360040" cy="792088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61"/>
              <p:cNvSpPr txBox="1"/>
              <p:nvPr/>
            </p:nvSpPr>
            <p:spPr>
              <a:xfrm>
                <a:off x="9949679" y="4194217"/>
                <a:ext cx="2142525" cy="1569660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Case </a:t>
                </a:r>
                <a14:m>
                  <m:oMath xmlns:m="http://schemas.openxmlformats.org/officeDocument/2006/math">
                    <m:r>
                      <a:rPr lang="fr-FR" sz="16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𝟏𝟐𝟓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𝒎𝑲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r>
                  <a:rPr lang="en-US" sz="1600" b="1" dirty="0" smtClean="0">
                    <a:sym typeface="Wingdings" panose="05000000000000000000" pitchFamily="2" charset="2"/>
                  </a:rPr>
                  <a:t>“</a:t>
                </a:r>
                <a:r>
                  <a:rPr lang="en-US" sz="1600" b="1" dirty="0">
                    <a:sym typeface="Wingdings" panose="05000000000000000000" pitchFamily="2" charset="2"/>
                  </a:rPr>
                  <a:t>delayed” </a:t>
                </a:r>
                <a:r>
                  <a:rPr lang="en-US" sz="1600" dirty="0">
                    <a:sym typeface="Wingdings" panose="05000000000000000000" pitchFamily="2" charset="2"/>
                  </a:rPr>
                  <a:t>quench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acceleration</a:t>
                </a:r>
              </a:p>
              <a:p>
                <a:r>
                  <a:rPr lang="en-US" sz="1600" dirty="0" smtClean="0"/>
                  <a:t>Case </a:t>
                </a:r>
                <a14:m>
                  <m:oMath xmlns:m="http://schemas.openxmlformats.org/officeDocument/2006/math">
                    <m:r>
                      <a:rPr lang="fr-FR" sz="16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𝒎𝑲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:</a:t>
                </a:r>
              </a:p>
              <a:p>
                <a:r>
                  <a:rPr lang="en-US" sz="1600" b="1" dirty="0" smtClean="0">
                    <a:sym typeface="Wingdings" panose="05000000000000000000" pitchFamily="2" charset="2"/>
                  </a:rPr>
                  <a:t>“early” </a:t>
                </a:r>
                <a:r>
                  <a:rPr lang="en-US" sz="1600" dirty="0">
                    <a:sym typeface="Wingdings" panose="05000000000000000000" pitchFamily="2" charset="2"/>
                  </a:rPr>
                  <a:t>quench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acceleration</a:t>
                </a:r>
                <a:endParaRPr lang="en-US" sz="1600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6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9679" y="4194217"/>
                <a:ext cx="2142525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559" b="-2652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485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1043197"/>
            <a:ext cx="8558539" cy="5410139"/>
          </a:xfrm>
          <a:prstGeom prst="rect">
            <a:avLst/>
          </a:prstGeom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5400" y="2333"/>
            <a:ext cx="1044116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cs typeface="+mn-cs"/>
              </a:rPr>
              <a:t>III. Numerical analysis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Numerical model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Oscillation amplitude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Phase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61"/>
              <p:cNvSpPr txBox="1"/>
              <p:nvPr/>
            </p:nvSpPr>
            <p:spPr>
              <a:xfrm>
                <a:off x="8616280" y="1196752"/>
                <a:ext cx="3481064" cy="4808496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u="sng" dirty="0" smtClean="0"/>
                  <a:t>Temperature profiles at the quench initiation moment</a:t>
                </a:r>
                <a:endParaRPr lang="en-US" sz="1600" dirty="0" smtClean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1600" dirty="0" smtClean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600" dirty="0" smtClean="0"/>
                  <a:t>Case </a:t>
                </a:r>
                <a14:m>
                  <m:oMath xmlns:m="http://schemas.openxmlformats.org/officeDocument/2006/math">
                    <m:r>
                      <a:rPr lang="fr-FR" sz="1600" b="1" i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fr-FR" sz="16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0">
                        <a:latin typeface="Cambria Math" panose="02040503050406030204" pitchFamily="18" charset="0"/>
                      </a:rPr>
                      <m:t>𝟏𝟐𝟓</m:t>
                    </m:r>
                    <m:r>
                      <a:rPr lang="fr-FR" sz="1600" b="1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1" i="0">
                        <a:latin typeface="Cambria Math" panose="02040503050406030204" pitchFamily="18" charset="0"/>
                      </a:rPr>
                      <m:t>𝐦𝐊</m:t>
                    </m:r>
                  </m:oMath>
                </a14:m>
                <a:r>
                  <a:rPr lang="en-US" sz="1600" b="1" dirty="0" smtClean="0">
                    <a:sym typeface="Wingdings" panose="05000000000000000000" pitchFamily="2" charset="2"/>
                  </a:rPr>
                  <a:t> (delayed): 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1600" dirty="0" smtClean="0">
                    <a:sym typeface="Wingdings" panose="05000000000000000000" pitchFamily="2" charset="2"/>
                  </a:rPr>
                  <a:t>quench initiation at the coil’s </a:t>
                </a:r>
                <a:r>
                  <a:rPr lang="en-US" sz="1600" b="1" dirty="0" smtClean="0">
                    <a:sym typeface="Wingdings" panose="05000000000000000000" pitchFamily="2" charset="2"/>
                  </a:rPr>
                  <a:t>inlet (x=0 m)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;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1600" b="1" dirty="0" smtClean="0">
                    <a:sym typeface="Wingdings" panose="05000000000000000000" pitchFamily="2" charset="2"/>
                  </a:rPr>
                  <a:t>higher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T</m:t>
                    </m:r>
                    <m:r>
                      <a:rPr lang="fr-F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≈170 </m:t>
                    </m:r>
                    <m:r>
                      <m:rPr>
                        <m:sty m:val="p"/>
                      </m:rPr>
                      <a:rPr lang="fr-FR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mK</m:t>
                    </m:r>
                  </m:oMath>
                </a14:m>
                <a:r>
                  <a:rPr lang="en-US" sz="1600" dirty="0" smtClean="0">
                    <a:sym typeface="Wingdings" panose="05000000000000000000" pitchFamily="2" charset="2"/>
                  </a:rPr>
                  <a:t> </a:t>
                </a:r>
              </a:p>
              <a:p>
                <a:pPr lvl="1"/>
                <a:r>
                  <a:rPr lang="en-US" sz="1600" dirty="0">
                    <a:sym typeface="Wingdings" panose="05000000000000000000" pitchFamily="2" charset="2"/>
                  </a:rPr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       </a:t>
                </a:r>
                <a:r>
                  <a:rPr lang="en-US" sz="1600" b="1" dirty="0" smtClean="0">
                    <a:sym typeface="Wingdings" panose="05000000000000000000" pitchFamily="2" charset="2"/>
                  </a:rPr>
                  <a:t>lower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a:rPr lang="fr-FR" sz="16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sub>
                    </m:sSub>
                  </m:oMath>
                </a14:m>
                <a:endParaRPr lang="en-US" sz="1600" dirty="0" smtClean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endParaRPr lang="en-US" sz="1600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Case </a:t>
                </a:r>
                <a14:m>
                  <m:oMath xmlns:m="http://schemas.openxmlformats.org/officeDocument/2006/math">
                    <m:r>
                      <a:rPr lang="fr-FR" sz="1600" b="1" i="0">
                        <a:latin typeface="Cambria Math" panose="02040503050406030204" pitchFamily="18" charset="0"/>
                      </a:rPr>
                      <m:t>𝐀</m:t>
                    </m:r>
                    <m:r>
                      <a:rPr lang="fr-FR" sz="16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0"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fr-FR" sz="1600" b="1" i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1" i="0">
                        <a:latin typeface="Cambria Math" panose="02040503050406030204" pitchFamily="18" charset="0"/>
                      </a:rPr>
                      <m:t>𝐦𝐊</m:t>
                    </m:r>
                  </m:oMath>
                </a14:m>
                <a:r>
                  <a:rPr lang="en-US" sz="1600" dirty="0"/>
                  <a:t> (</a:t>
                </a:r>
                <a:r>
                  <a:rPr lang="en-US" sz="1600" b="1" dirty="0">
                    <a:sym typeface="Wingdings" panose="05000000000000000000" pitchFamily="2" charset="2"/>
                  </a:rPr>
                  <a:t>early)</a:t>
                </a:r>
                <a:r>
                  <a:rPr lang="en-US" sz="1600" dirty="0"/>
                  <a:t>: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1600" dirty="0">
                    <a:sym typeface="Wingdings" panose="05000000000000000000" pitchFamily="2" charset="2"/>
                  </a:rPr>
                  <a:t>quench initiation at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the </a:t>
                </a:r>
                <a:r>
                  <a:rPr lang="en-US" sz="1600" b="1" dirty="0" smtClean="0">
                    <a:sym typeface="Wingdings" panose="05000000000000000000" pitchFamily="2" charset="2"/>
                  </a:rPr>
                  <a:t>peak field region (x=2.5 m)</a:t>
                </a:r>
                <a:endParaRPr lang="en-US" sz="1600" b="1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1600" b="1" dirty="0" smtClean="0">
                    <a:sym typeface="Wingdings" panose="05000000000000000000" pitchFamily="2" charset="2"/>
                  </a:rPr>
                  <a:t>lower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m:rPr>
                        <m:sty m:val="p"/>
                      </m:rPr>
                      <a:rPr lang="fr-FR" sz="1600" i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T</m:t>
                    </m:r>
                    <m:r>
                      <a:rPr lang="fr-FR" sz="1600" i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≈50 </m:t>
                    </m:r>
                    <m:r>
                      <m:rPr>
                        <m:sty m:val="p"/>
                      </m:rPr>
                      <a:rPr lang="fr-FR" sz="1600" i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mK</m:t>
                    </m:r>
                  </m:oMath>
                </a14:m>
                <a:endParaRPr lang="en-US" sz="1600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sz="1600" dirty="0">
                    <a:sym typeface="Wingdings" panose="05000000000000000000" pitchFamily="2" charset="2"/>
                  </a:rPr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         </a:t>
                </a:r>
                <a:r>
                  <a:rPr lang="en-US" sz="1600" b="1" dirty="0" smtClean="0">
                    <a:sym typeface="Wingdings" panose="05000000000000000000" pitchFamily="2" charset="2"/>
                  </a:rPr>
                  <a:t>higher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fr-FR" sz="1600" b="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𝑣</m:t>
                        </m:r>
                      </m:e>
                      <m:sub>
                        <m:r>
                          <a:rPr lang="fr-FR" sz="1600" b="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𝑞</m:t>
                        </m:r>
                      </m:sub>
                    </m:sSub>
                  </m:oMath>
                </a14:m>
                <a:endParaRPr lang="en-US" sz="1600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sz="1600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600" b="1" u="sng" dirty="0" smtClean="0">
                    <a:sym typeface="Wingdings" panose="05000000000000000000" pitchFamily="2" charset="2"/>
                  </a:rPr>
                  <a:t>Conclusion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: </a:t>
                </a:r>
                <a:r>
                  <a:rPr lang="en-US" sz="1600" b="1" dirty="0" smtClean="0">
                    <a:sym typeface="Wingdings" panose="05000000000000000000" pitchFamily="2" charset="2"/>
                  </a:rPr>
                  <a:t>quench initiation location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 + </a:t>
                </a:r>
                <a:r>
                  <a:rPr lang="en-US" sz="1600" b="1" dirty="0" smtClean="0">
                    <a:sym typeface="Wingdings" panose="05000000000000000000" pitchFamily="2" charset="2"/>
                  </a:rPr>
                  <a:t>temperature profile</a:t>
                </a:r>
              </a:p>
              <a:p>
                <a:r>
                  <a:rPr lang="en-US" sz="1600" b="1" dirty="0" smtClean="0">
                    <a:sym typeface="Wingdings" panose="05000000000000000000" pitchFamily="2" charset="2"/>
                  </a:rPr>
                  <a:t>      quench propagation</a:t>
                </a:r>
              </a:p>
              <a:p>
                <a:r>
                  <a:rPr lang="en-US" sz="1600" b="1" dirty="0" smtClean="0">
                    <a:sym typeface="Wingdings" panose="05000000000000000000" pitchFamily="2" charset="2"/>
                  </a:rPr>
                  <a:t>      normal zone length</a:t>
                </a:r>
              </a:p>
            </p:txBody>
          </p:sp>
        </mc:Choice>
        <mc:Fallback xmlns="">
          <p:sp>
            <p:nvSpPr>
              <p:cNvPr id="5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6280" y="1196752"/>
                <a:ext cx="3481064" cy="4808496"/>
              </a:xfrm>
              <a:prstGeom prst="rect">
                <a:avLst/>
              </a:prstGeom>
              <a:blipFill rotWithShape="0">
                <a:blip r:embed="rId4"/>
                <a:stretch>
                  <a:fillRect l="-347" r="-2080" b="-37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Connecteur droit avec flèche 7"/>
          <p:cNvCxnSpPr/>
          <p:nvPr/>
        </p:nvCxnSpPr>
        <p:spPr>
          <a:xfrm>
            <a:off x="1631504" y="2780008"/>
            <a:ext cx="0" cy="194513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/>
          <p:cNvSpPr/>
          <p:nvPr/>
        </p:nvSpPr>
        <p:spPr>
          <a:xfrm>
            <a:off x="911424" y="2439518"/>
            <a:ext cx="248917" cy="28036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lipse 13"/>
          <p:cNvSpPr/>
          <p:nvPr/>
        </p:nvSpPr>
        <p:spPr>
          <a:xfrm>
            <a:off x="2239982" y="2924024"/>
            <a:ext cx="648072" cy="539661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avec flèche 15"/>
          <p:cNvCxnSpPr>
            <a:stCxn id="14" idx="4"/>
          </p:cNvCxnSpPr>
          <p:nvPr/>
        </p:nvCxnSpPr>
        <p:spPr>
          <a:xfrm>
            <a:off x="2564018" y="3463685"/>
            <a:ext cx="36004" cy="22882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3" idx="4"/>
          </p:cNvCxnSpPr>
          <p:nvPr/>
        </p:nvCxnSpPr>
        <p:spPr>
          <a:xfrm flipH="1">
            <a:off x="1035882" y="2719878"/>
            <a:ext cx="1" cy="30320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3215680" y="3009135"/>
            <a:ext cx="0" cy="56388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1655310" y="1788512"/>
                <a:ext cx="10130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𝟏𝟕𝟎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𝒎𝑲</m:t>
                      </m:r>
                    </m:oMath>
                  </m:oMathPara>
                </a14:m>
                <a:endParaRPr lang="fr-FR" b="1" dirty="0" smtClean="0"/>
              </a:p>
              <a:p>
                <a:r>
                  <a:rPr lang="en-US" b="1" dirty="0" smtClean="0"/>
                  <a:t>(delayed)</a:t>
                </a:r>
                <a:endParaRPr lang="en-US" b="1" dirty="0"/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310" y="1788512"/>
                <a:ext cx="1013098" cy="553998"/>
              </a:xfrm>
              <a:prstGeom prst="rect">
                <a:avLst/>
              </a:prstGeom>
              <a:blipFill rotWithShape="0">
                <a:blip r:embed="rId5"/>
                <a:stretch>
                  <a:fillRect l="-14458" r="-13855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ZoneTexte 49"/>
              <p:cNvSpPr txBox="1"/>
              <p:nvPr/>
            </p:nvSpPr>
            <p:spPr>
              <a:xfrm>
                <a:off x="3265007" y="3629611"/>
                <a:ext cx="78226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b="1" i="1" smtClean="0">
                          <a:latin typeface="Cambria Math" panose="02040503050406030204" pitchFamily="18" charset="0"/>
                        </a:rPr>
                        <m:t>𝒎𝑲</m:t>
                      </m:r>
                    </m:oMath>
                  </m:oMathPara>
                </a14:m>
                <a:endParaRPr lang="fr-FR" b="1" dirty="0" smtClean="0"/>
              </a:p>
              <a:p>
                <a:r>
                  <a:rPr lang="en-US" b="1" dirty="0" smtClean="0"/>
                  <a:t>(early)</a:t>
                </a:r>
                <a:endParaRPr lang="en-US" b="1" dirty="0"/>
              </a:p>
            </p:txBody>
          </p:sp>
        </mc:Choice>
        <mc:Fallback xmlns="">
          <p:sp>
            <p:nvSpPr>
              <p:cNvPr id="50" name="ZoneTexte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007" y="3629611"/>
                <a:ext cx="782265" cy="553998"/>
              </a:xfrm>
              <a:prstGeom prst="rect">
                <a:avLst/>
              </a:prstGeom>
              <a:blipFill rotWithShape="0">
                <a:blip r:embed="rId6"/>
                <a:stretch>
                  <a:fillRect l="-18750" r="-7031" b="-252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51084" y="3563600"/>
                <a:ext cx="5373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∆</m:t>
                      </m:r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084" y="3563600"/>
                <a:ext cx="537327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14846" y="2981798"/>
                <a:ext cx="5373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∆</m:t>
                      </m:r>
                      <m:r>
                        <a:rPr lang="fr-FR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𝐓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4846" y="2981798"/>
                <a:ext cx="537327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Connecteur droit 9"/>
          <p:cNvCxnSpPr/>
          <p:nvPr/>
        </p:nvCxnSpPr>
        <p:spPr>
          <a:xfrm flipH="1">
            <a:off x="1626518" y="1844824"/>
            <a:ext cx="10193" cy="9725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>
            <a:off x="3210167" y="3501008"/>
            <a:ext cx="5513" cy="6986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9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49" grpId="0"/>
      <p:bldP spid="50" grpId="0"/>
      <p:bldP spid="2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8" y="987218"/>
            <a:ext cx="9322513" cy="55381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61"/>
              <p:cNvSpPr txBox="1"/>
              <p:nvPr/>
            </p:nvSpPr>
            <p:spPr>
              <a:xfrm>
                <a:off x="9264352" y="1124744"/>
                <a:ext cx="2827813" cy="2103974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Special value of </a:t>
                </a:r>
                <a:r>
                  <a:rPr lang="en-US" sz="1600" b="1" dirty="0"/>
                  <a:t>oscillation amplitude: </a:t>
                </a:r>
                <a14:m>
                  <m:oMath xmlns:m="http://schemas.openxmlformats.org/officeDocument/2006/math">
                    <m:r>
                      <a:rPr lang="fr-FR" sz="16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𝟗𝟐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𝒎𝑲</m:t>
                    </m:r>
                  </m:oMath>
                </a14:m>
                <a:endParaRPr lang="en-US" sz="1600" b="1" dirty="0"/>
              </a:p>
              <a:p>
                <a:pPr marL="285750" indent="-285750">
                  <a:buFont typeface="Wingdings" panose="05000000000000000000" pitchFamily="2" charset="2"/>
                  <a:buChar char="è"/>
                </a:pPr>
                <a:r>
                  <a:rPr lang="en-US" sz="1600" b="1" dirty="0" smtClean="0">
                    <a:sym typeface="Wingdings" panose="05000000000000000000" pitchFamily="2" charset="2"/>
                  </a:rPr>
                  <a:t>Why ?</a:t>
                </a:r>
              </a:p>
              <a:p>
                <a:pPr marL="285750" indent="-285750">
                  <a:buFont typeface="Wingdings" panose="05000000000000000000" pitchFamily="2" charset="2"/>
                  <a:buChar char="è"/>
                </a:pPr>
                <a:r>
                  <a:rPr lang="en-US" sz="1600" b="1" dirty="0" smtClean="0">
                    <a:sym typeface="Wingdings" panose="05000000000000000000" pitchFamily="2" charset="2"/>
                  </a:rPr>
                  <a:t>Second parameter:</a:t>
                </a:r>
              </a:p>
              <a:p>
                <a:pPr marL="742950" lvl="1" indent="-285750">
                  <a:buFont typeface="Wingdings" panose="05000000000000000000" pitchFamily="2" charset="2"/>
                  <a:buChar char="è"/>
                </a:pPr>
                <a:r>
                  <a:rPr lang="en-US" sz="1600" b="1" dirty="0" smtClean="0">
                    <a:sym typeface="Wingdings" panose="05000000000000000000" pitchFamily="2" charset="2"/>
                  </a:rPr>
                  <a:t>Phase shift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𝒐𝒔𝒄𝒊𝒍𝒍</m:t>
                          </m:r>
                        </m:sub>
                      </m:sSub>
                      <m:d>
                        <m:d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sz="1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6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sSub>
                            <m:sSub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𝒑𝒆𝒓</m:t>
                              </m:r>
                            </m:sub>
                          </m:sSub>
                        </m:den>
                      </m:f>
                      <m:r>
                        <a:rPr lang="en-US" sz="1600" b="1" i="1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US" sz="16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𝝋</m:t>
                      </m:r>
                      <m:r>
                        <a:rPr lang="en-US" sz="16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  <a:p>
                <a:pPr marL="285750" indent="-285750">
                  <a:buFont typeface="Wingdings" panose="05000000000000000000" pitchFamily="2" charset="2"/>
                  <a:buChar char="è"/>
                </a:pPr>
                <a:endParaRPr lang="en-US" sz="1600" b="1" dirty="0"/>
              </a:p>
            </p:txBody>
          </p:sp>
        </mc:Choice>
        <mc:Fallback xmlns="">
          <p:sp>
            <p:nvSpPr>
              <p:cNvPr id="13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4352" y="1124744"/>
                <a:ext cx="2827813" cy="2103974"/>
              </a:xfrm>
              <a:prstGeom prst="rect">
                <a:avLst/>
              </a:prstGeom>
              <a:blipFill rotWithShape="0">
                <a:blip r:embed="rId3"/>
                <a:stretch>
                  <a:fillRect l="-638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95400" y="2333"/>
            <a:ext cx="1044116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cs typeface="+mn-cs"/>
              </a:rPr>
              <a:t>III. Numerical analysis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Numerical model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Oscillation amplitude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Phase shift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1487488" y="1196752"/>
            <a:ext cx="1224136" cy="38996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2149996" y="1586717"/>
            <a:ext cx="1857772" cy="148224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01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9" y="1030092"/>
            <a:ext cx="8151291" cy="5495251"/>
          </a:xfrm>
          <a:prstGeom prst="rect">
            <a:avLst/>
          </a:prstGeom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5400" y="2333"/>
            <a:ext cx="1044116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cs typeface="+mn-cs"/>
              </a:rPr>
              <a:t>III. Numerical analysis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Numerical model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Oscillation amplitude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Phase shift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61"/>
              <p:cNvSpPr txBox="1"/>
              <p:nvPr/>
            </p:nvSpPr>
            <p:spPr>
              <a:xfrm>
                <a:off x="8846690" y="1196752"/>
                <a:ext cx="3042195" cy="2822824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Effect of </a:t>
                </a:r>
                <a:r>
                  <a:rPr lang="en-US" sz="1600" b="1" dirty="0"/>
                  <a:t>phase shift </a:t>
                </a:r>
                <a:r>
                  <a:rPr lang="en-US" sz="1600" dirty="0"/>
                  <a:t>on the quench acceleration dynamics</a:t>
                </a:r>
                <a:r>
                  <a:rPr lang="en-US" sz="1600" b="1" dirty="0"/>
                  <a:t>:</a:t>
                </a:r>
              </a:p>
              <a:p>
                <a14:m>
                  <m:oMath xmlns:m="http://schemas.openxmlformats.org/officeDocument/2006/math">
                    <m:r>
                      <a:rPr lang="fr-FR" sz="16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𝟗𝟐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1" i="0">
                        <a:latin typeface="Cambria Math" panose="02040503050406030204" pitchFamily="18" charset="0"/>
                      </a:rPr>
                      <m:t>𝐦𝐊</m:t>
                    </m:r>
                  </m:oMath>
                </a14:m>
                <a:r>
                  <a:rPr lang="en-US" sz="1600" b="1" dirty="0"/>
                  <a:t>; </a:t>
                </a:r>
                <a:endParaRPr lang="en-US" sz="1600" b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 dirty="0">
                            <a:latin typeface="Cambria Math" panose="02040503050406030204" pitchFamily="18" charset="0"/>
                          </a:rPr>
                          <m:t>𝑻</m:t>
                        </m:r>
                      </m:e>
                      <m:sub>
                        <m:r>
                          <a:rPr lang="fr-FR" sz="1600" b="1" i="1" dirty="0">
                            <a:latin typeface="Cambria Math" panose="02040503050406030204" pitchFamily="18" charset="0"/>
                          </a:rPr>
                          <m:t>𝒑𝒆𝒓</m:t>
                        </m:r>
                      </m:sub>
                    </m:sSub>
                    <m:r>
                      <a:rPr lang="fr-FR" sz="1600" b="1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 dirty="0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fr-FR" sz="1600" b="1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1" i="0" dirty="0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sz="1600" b="1" dirty="0"/>
                  <a:t>; </a:t>
                </a:r>
                <a:endParaRPr lang="en-US" sz="16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FR" sz="1600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𝛗</m:t>
                      </m:r>
                      <m:r>
                        <a:rPr lang="fr-FR" sz="1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fr-FR" sz="1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fr-FR" sz="1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fr-FR" sz="1600" b="1" i="0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𝛑</m:t>
                      </m:r>
                      <m:r>
                        <a:rPr lang="fr-FR" sz="1600" b="1" i="1" dirty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b="1" dirty="0" smtClean="0"/>
              </a:p>
              <a:p>
                <a:endParaRPr lang="en-US" sz="1600" b="1" dirty="0"/>
              </a:p>
              <a:p>
                <a:r>
                  <a:rPr lang="en-US" sz="1600" b="1" dirty="0" smtClean="0">
                    <a:sym typeface="Wingdings" panose="05000000000000000000" pitchFamily="2" charset="2"/>
                  </a:rPr>
                  <a:t>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Change the </a:t>
                </a:r>
                <a:r>
                  <a:rPr lang="en-US" sz="1600" b="1" dirty="0" smtClean="0">
                    <a:sym typeface="Wingdings" panose="05000000000000000000" pitchFamily="2" charset="2"/>
                  </a:rPr>
                  <a:t>quench initiation position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as well as the</a:t>
                </a:r>
                <a:r>
                  <a:rPr lang="en-US" sz="1600" b="1" dirty="0" smtClean="0">
                    <a:sym typeface="Wingdings" panose="05000000000000000000" pitchFamily="2" charset="2"/>
                  </a:rPr>
                  <a:t> local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∆</m:t>
                    </m:r>
                    <m:r>
                      <a:rPr lang="fr-FR" sz="1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𝑻</m:t>
                    </m:r>
                  </m:oMath>
                </a14:m>
                <a:r>
                  <a:rPr lang="en-US" sz="1600" b="1" dirty="0" smtClean="0"/>
                  <a:t> </a:t>
                </a:r>
                <a:r>
                  <a:rPr lang="en-US" sz="1600" dirty="0" smtClean="0"/>
                  <a:t>between </a:t>
                </a:r>
                <a:r>
                  <a:rPr lang="en-US" sz="1600" dirty="0" err="1" smtClean="0"/>
                  <a:t>Tcs</a:t>
                </a:r>
                <a:r>
                  <a:rPr lang="en-US" sz="1600" dirty="0" smtClean="0"/>
                  <a:t> and </a:t>
                </a:r>
                <a:r>
                  <a:rPr lang="fr-FR" altLang="zh-CN" sz="1600" dirty="0" err="1" smtClean="0"/>
                  <a:t>helium</a:t>
                </a:r>
                <a:r>
                  <a:rPr lang="en-US" sz="1600" b="1" dirty="0" smtClean="0"/>
                  <a:t> </a:t>
                </a:r>
                <a:r>
                  <a:rPr lang="en-US" sz="1600" dirty="0" smtClean="0"/>
                  <a:t>(same reason to</a:t>
                </a:r>
                <a:r>
                  <a:rPr lang="en-US" sz="1600" b="1" dirty="0" smtClean="0"/>
                  <a:t> oscillation amplitude</a:t>
                </a:r>
                <a:r>
                  <a:rPr lang="en-US" sz="1600" dirty="0" smtClean="0"/>
                  <a:t>)</a:t>
                </a:r>
                <a:endParaRPr lang="en-US" sz="1600" dirty="0"/>
              </a:p>
            </p:txBody>
          </p:sp>
        </mc:Choice>
        <mc:Fallback xmlns="">
          <p:sp>
            <p:nvSpPr>
              <p:cNvPr id="6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6690" y="1196752"/>
                <a:ext cx="3042195" cy="2822824"/>
              </a:xfrm>
              <a:prstGeom prst="rect">
                <a:avLst/>
              </a:prstGeom>
              <a:blipFill rotWithShape="0">
                <a:blip r:embed="rId3"/>
                <a:stretch>
                  <a:fillRect l="-396" b="-127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02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21"/>
          <p:cNvSpPr txBox="1"/>
          <p:nvPr/>
        </p:nvSpPr>
        <p:spPr>
          <a:xfrm>
            <a:off x="2729626" y="1196752"/>
            <a:ext cx="6444716" cy="507831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b="1" u="sng" dirty="0"/>
              <a:t>Outline</a:t>
            </a:r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altLang="zh-CN" dirty="0"/>
              <a:t>Context and introduction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altLang="zh-CN" dirty="0"/>
              <a:t>Context of the project JT-60SA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altLang="zh-CN" dirty="0"/>
              <a:t>Characteristics of the Toroidal Field coil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altLang="zh-CN" dirty="0"/>
              <a:t>Quench test protocol  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endParaRPr lang="en-US" altLang="zh-CN" dirty="0"/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dirty="0"/>
              <a:t>Experimental analysis of the different quench acceleration dynamics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dirty="0"/>
              <a:t>Quench resistance evolution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dirty="0"/>
              <a:t>Testing temperature conditions</a:t>
            </a:r>
          </a:p>
          <a:p>
            <a:pPr marL="857250" lvl="1" indent="-400050" algn="just">
              <a:buFont typeface="+mj-lt"/>
              <a:buAutoNum type="romanUcPeriod"/>
              <a:defRPr/>
            </a:pPr>
            <a:endParaRPr lang="en-US" dirty="0"/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dirty="0"/>
              <a:t>Numerical analysis of the temperature oscillation effect on the quench acceleration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dirty="0"/>
              <a:t>Numerical model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dirty="0"/>
              <a:t>Oscillation amplitude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dirty="0"/>
              <a:t>Phase shift</a:t>
            </a:r>
          </a:p>
          <a:p>
            <a:pPr marL="400050" indent="-400050" algn="just">
              <a:buFont typeface="+mj-lt"/>
              <a:buAutoNum type="romanUcPeriod"/>
              <a:defRPr/>
            </a:pPr>
            <a:endParaRPr lang="en-US" dirty="0"/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dirty="0"/>
              <a:t>Conclusions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5400" y="260649"/>
            <a:ext cx="10441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cs typeface="+mn-cs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9853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5400" y="260649"/>
            <a:ext cx="10441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cs typeface="+mn-cs"/>
              </a:rPr>
              <a:t>Conclusions</a:t>
            </a:r>
          </a:p>
        </p:txBody>
      </p:sp>
      <p:sp>
        <p:nvSpPr>
          <p:cNvPr id="4" name="ZoneTexte 21"/>
          <p:cNvSpPr txBox="1"/>
          <p:nvPr/>
        </p:nvSpPr>
        <p:spPr>
          <a:xfrm>
            <a:off x="2729626" y="1196752"/>
            <a:ext cx="6444716" cy="507831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b="1" u="sng" dirty="0"/>
              <a:t>Outline</a:t>
            </a:r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altLang="zh-CN" dirty="0">
                <a:solidFill>
                  <a:srgbClr val="B2B2B2"/>
                </a:solidFill>
              </a:rPr>
              <a:t>Context and introduction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altLang="zh-CN" dirty="0">
                <a:solidFill>
                  <a:srgbClr val="B2B2B2"/>
                </a:solidFill>
              </a:rPr>
              <a:t>Context of the project JT-60SA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altLang="zh-CN" dirty="0">
                <a:solidFill>
                  <a:srgbClr val="B2B2B2"/>
                </a:solidFill>
              </a:rPr>
              <a:t>Characteristics of the Toroidal Field coil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altLang="zh-CN" dirty="0">
                <a:solidFill>
                  <a:srgbClr val="B2B2B2"/>
                </a:solidFill>
              </a:rPr>
              <a:t>Quench test protocol  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endParaRPr lang="en-US" altLang="zh-CN" dirty="0"/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dirty="0">
                <a:solidFill>
                  <a:srgbClr val="B2B2B2"/>
                </a:solidFill>
              </a:rPr>
              <a:t>Experimental analysis of the different quench acceleration dynamics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dirty="0">
                <a:solidFill>
                  <a:srgbClr val="B2B2B2"/>
                </a:solidFill>
              </a:rPr>
              <a:t>Quench resistance evolution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dirty="0">
                <a:solidFill>
                  <a:srgbClr val="B2B2B2"/>
                </a:solidFill>
              </a:rPr>
              <a:t>Testing temperature conditions</a:t>
            </a:r>
          </a:p>
          <a:p>
            <a:pPr marL="857250" lvl="1" indent="-400050" algn="just">
              <a:buFont typeface="+mj-lt"/>
              <a:buAutoNum type="romanUcPeriod"/>
              <a:defRPr/>
            </a:pPr>
            <a:endParaRPr lang="en-US" dirty="0">
              <a:solidFill>
                <a:srgbClr val="B2B2B2"/>
              </a:solidFill>
            </a:endParaRPr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dirty="0">
                <a:solidFill>
                  <a:srgbClr val="B2B2B2"/>
                </a:solidFill>
              </a:rPr>
              <a:t>Numerical analysis of the temperature oscillation effect on the quench acceleration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dirty="0">
                <a:solidFill>
                  <a:srgbClr val="B2B2B2"/>
                </a:solidFill>
              </a:rPr>
              <a:t>Numerical model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dirty="0">
                <a:solidFill>
                  <a:srgbClr val="B2B2B2"/>
                </a:solidFill>
              </a:rPr>
              <a:t>Oscillation amplitude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dirty="0">
                <a:solidFill>
                  <a:srgbClr val="B2B2B2"/>
                </a:solidFill>
              </a:rPr>
              <a:t>Phase shift</a:t>
            </a:r>
          </a:p>
          <a:p>
            <a:pPr marL="400050" indent="-400050" algn="just">
              <a:buFont typeface="+mj-lt"/>
              <a:buAutoNum type="romanUcPeriod"/>
              <a:defRPr/>
            </a:pPr>
            <a:endParaRPr lang="en-US" dirty="0">
              <a:solidFill>
                <a:srgbClr val="B2B2B2"/>
              </a:solidFill>
            </a:endParaRPr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9460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135560" y="1124744"/>
            <a:ext cx="7560840" cy="5355312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b="1" i="1" u="sng" dirty="0" smtClean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b="1" i="1" u="sng" dirty="0" smtClean="0">
                <a:latin typeface="+mn-lt"/>
              </a:rPr>
              <a:t>Issue: « </a:t>
            </a:r>
            <a:r>
              <a:rPr lang="fr-FR" b="1" i="1" u="sng" dirty="0" err="1" smtClean="0">
                <a:latin typeface="+mn-lt"/>
              </a:rPr>
              <a:t>delayed</a:t>
            </a:r>
            <a:r>
              <a:rPr lang="fr-FR" b="1" i="1" u="sng" dirty="0" smtClean="0">
                <a:latin typeface="+mn-lt"/>
              </a:rPr>
              <a:t> » quench </a:t>
            </a:r>
            <a:r>
              <a:rPr lang="fr-FR" b="1" i="1" u="sng" dirty="0" err="1" smtClean="0">
                <a:latin typeface="+mn-lt"/>
              </a:rPr>
              <a:t>acceleration</a:t>
            </a:r>
            <a:r>
              <a:rPr lang="fr-FR" b="1" i="1" u="sng" dirty="0" smtClean="0">
                <a:latin typeface="+mn-lt"/>
              </a:rPr>
              <a:t> </a:t>
            </a:r>
            <a:r>
              <a:rPr lang="fr-FR" b="1" i="1" u="sng" dirty="0" err="1" smtClean="0">
                <a:latin typeface="+mn-lt"/>
              </a:rPr>
              <a:t>phenomenon</a:t>
            </a:r>
            <a:endParaRPr lang="fr-FR" b="1" i="1" u="sng" dirty="0" smtClean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fr-FR" b="1" i="1" u="sng" dirty="0" smtClean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b="1" i="1" u="sng" dirty="0" err="1" smtClean="0">
                <a:latin typeface="+mn-lt"/>
              </a:rPr>
              <a:t>Experimental</a:t>
            </a:r>
            <a:r>
              <a:rPr lang="fr-FR" b="1" i="1" u="sng" dirty="0" smtClean="0">
                <a:latin typeface="+mn-lt"/>
              </a:rPr>
              <a:t> </a:t>
            </a:r>
            <a:r>
              <a:rPr lang="fr-FR" b="1" i="1" u="sng" dirty="0" err="1">
                <a:latin typeface="+mn-lt"/>
              </a:rPr>
              <a:t>analysis</a:t>
            </a:r>
            <a:r>
              <a:rPr lang="fr-FR" u="sng" dirty="0">
                <a:latin typeface="+mn-lt"/>
              </a:rPr>
              <a:t>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+mn-lt"/>
              </a:rPr>
              <a:t>Observation</a:t>
            </a:r>
            <a:r>
              <a:rPr lang="en-US" dirty="0" smtClean="0">
                <a:latin typeface="+mn-lt"/>
              </a:rPr>
              <a:t> : two quench tests in the same coil TFC10 </a:t>
            </a:r>
          </a:p>
          <a:p>
            <a:pPr marL="2571750" lvl="5" indent="-285750" algn="just">
              <a:buFont typeface="Wingdings" panose="05000000000000000000" pitchFamily="2" charset="2"/>
              <a:buChar char="è"/>
            </a:pPr>
            <a:r>
              <a:rPr lang="en-US" dirty="0" smtClean="0">
                <a:latin typeface="+mn-lt"/>
                <a:sym typeface="Wingdings" panose="05000000000000000000" pitchFamily="2" charset="2"/>
              </a:rPr>
              <a:t>two </a:t>
            </a:r>
            <a:r>
              <a:rPr lang="en-US" b="1" dirty="0" smtClean="0">
                <a:latin typeface="+mn-lt"/>
              </a:rPr>
              <a:t>different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quench acceleration dynamics 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b="1" dirty="0" smtClean="0">
                <a:latin typeface="+mn-lt"/>
              </a:rPr>
              <a:t>Assumption</a:t>
            </a:r>
            <a:r>
              <a:rPr lang="en-US" dirty="0" smtClean="0">
                <a:latin typeface="+mn-lt"/>
              </a:rPr>
              <a:t>: effect </a:t>
            </a:r>
            <a:r>
              <a:rPr lang="en-US" dirty="0">
                <a:latin typeface="+mn-lt"/>
              </a:rPr>
              <a:t>of the testing temperature </a:t>
            </a:r>
            <a:r>
              <a:rPr lang="en-US" b="1" dirty="0" smtClean="0">
                <a:latin typeface="+mn-lt"/>
              </a:rPr>
              <a:t>oscillations</a:t>
            </a:r>
            <a:r>
              <a:rPr lang="en-US" dirty="0" smtClean="0">
                <a:latin typeface="+mn-lt"/>
              </a:rPr>
              <a:t> </a:t>
            </a:r>
          </a:p>
          <a:p>
            <a:pPr lvl="1" algn="just"/>
            <a:endParaRPr lang="en-US" dirty="0">
              <a:latin typeface="+mn-lt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b="1" i="1" u="sng" dirty="0" err="1">
                <a:latin typeface="+mn-lt"/>
              </a:rPr>
              <a:t>Numerical</a:t>
            </a:r>
            <a:r>
              <a:rPr lang="fr-FR" b="1" i="1" u="sng" dirty="0">
                <a:latin typeface="+mn-lt"/>
              </a:rPr>
              <a:t> </a:t>
            </a:r>
            <a:r>
              <a:rPr lang="fr-FR" b="1" i="1" u="sng" dirty="0" err="1">
                <a:latin typeface="+mn-lt"/>
              </a:rPr>
              <a:t>analysis</a:t>
            </a:r>
            <a:endParaRPr lang="fr-FR" b="1" i="1" u="sng" dirty="0">
              <a:latin typeface="+mn-lt"/>
            </a:endParaRP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b="1" dirty="0" smtClean="0"/>
              <a:t>Single </a:t>
            </a:r>
            <a:r>
              <a:rPr lang="en-US" b="1" dirty="0"/>
              <a:t>pancake model </a:t>
            </a:r>
            <a:r>
              <a:rPr lang="en-US" dirty="0" smtClean="0"/>
              <a:t>in </a:t>
            </a:r>
            <a:r>
              <a:rPr lang="en-US" dirty="0"/>
              <a:t>THEA </a:t>
            </a:r>
            <a:r>
              <a:rPr lang="en-US" dirty="0" smtClean="0"/>
              <a:t>code</a:t>
            </a:r>
          </a:p>
          <a:p>
            <a:pPr lvl="2" algn="just"/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 Representative delayed case: TFC16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</a:pPr>
            <a:r>
              <a:rPr lang="en-US" b="1" dirty="0" smtClean="0"/>
              <a:t>Oscillation </a:t>
            </a:r>
            <a:r>
              <a:rPr lang="en-US" b="1" dirty="0"/>
              <a:t>amplitude </a:t>
            </a:r>
            <a:r>
              <a:rPr lang="en-US" dirty="0"/>
              <a:t>and </a:t>
            </a:r>
            <a:r>
              <a:rPr lang="en-US" b="1" dirty="0" smtClean="0"/>
              <a:t>phase shift</a:t>
            </a:r>
            <a:r>
              <a:rPr lang="en-US" dirty="0" smtClean="0"/>
              <a:t>: predominant effect on the </a:t>
            </a:r>
            <a:r>
              <a:rPr lang="en-US" dirty="0"/>
              <a:t>quench acceleration dynamics. </a:t>
            </a:r>
            <a:endParaRPr lang="en-US" dirty="0" smtClean="0"/>
          </a:p>
          <a:p>
            <a:pPr marL="1200150" lvl="2" indent="-285750" algn="just">
              <a:buFont typeface="Wingdings" panose="05000000000000000000" pitchFamily="2" charset="2"/>
              <a:buChar char="è"/>
            </a:pPr>
            <a:r>
              <a:rPr lang="en-US" dirty="0" smtClean="0">
                <a:sym typeface="Wingdings" panose="05000000000000000000" pitchFamily="2" charset="2"/>
              </a:rPr>
              <a:t>When the </a:t>
            </a:r>
            <a:r>
              <a:rPr lang="en-US" dirty="0" smtClean="0"/>
              <a:t>temperature oscillation is strong enough to initiate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quench </a:t>
            </a:r>
            <a:r>
              <a:rPr lang="en-US" dirty="0" smtClean="0"/>
              <a:t>far away from the </a:t>
            </a:r>
            <a:r>
              <a:rPr lang="en-US" dirty="0" smtClean="0"/>
              <a:t>peak </a:t>
            </a:r>
            <a:r>
              <a:rPr lang="en-US" dirty="0"/>
              <a:t>field </a:t>
            </a:r>
            <a:r>
              <a:rPr lang="en-US" dirty="0" smtClean="0"/>
              <a:t>region and to lead to </a:t>
            </a:r>
            <a:r>
              <a:rPr lang="en-US" dirty="0"/>
              <a:t>a globally </a:t>
            </a:r>
            <a:r>
              <a:rPr lang="en-US" dirty="0" smtClean="0"/>
              <a:t>high </a:t>
            </a:r>
            <a:r>
              <a:rPr lang="en-US" dirty="0"/>
              <a:t>temperature difference between </a:t>
            </a:r>
            <a:r>
              <a:rPr lang="en-US" dirty="0" err="1"/>
              <a:t>Tcs</a:t>
            </a:r>
            <a:r>
              <a:rPr lang="en-US" dirty="0"/>
              <a:t> and </a:t>
            </a:r>
            <a:r>
              <a:rPr lang="fr-FR" altLang="zh-CN" dirty="0" err="1" smtClean="0"/>
              <a:t>helium</a:t>
            </a:r>
            <a:r>
              <a:rPr lang="en-US" dirty="0" smtClean="0"/>
              <a:t>, </a:t>
            </a:r>
            <a:r>
              <a:rPr lang="en-US" dirty="0"/>
              <a:t>the </a:t>
            </a:r>
            <a:r>
              <a:rPr lang="en-US" dirty="0" smtClean="0"/>
              <a:t>“delayed" </a:t>
            </a:r>
            <a:r>
              <a:rPr lang="en-US" dirty="0"/>
              <a:t>quench acceleration will be </a:t>
            </a:r>
            <a:r>
              <a:rPr lang="en-US" dirty="0" smtClean="0"/>
              <a:t>easier </a:t>
            </a:r>
            <a:r>
              <a:rPr lang="en-US" dirty="0"/>
              <a:t>to take place. Otherwise, it will be </a:t>
            </a:r>
            <a:r>
              <a:rPr lang="en-US" dirty="0" smtClean="0"/>
              <a:t>an “early" </a:t>
            </a:r>
            <a:r>
              <a:rPr lang="en-US" dirty="0"/>
              <a:t>one</a:t>
            </a:r>
            <a:r>
              <a:rPr lang="en-US" dirty="0" smtClean="0"/>
              <a:t>.</a:t>
            </a:r>
          </a:p>
          <a:p>
            <a:pPr marL="1200150" lvl="2" indent="-285750" algn="just">
              <a:buFont typeface="Wingdings" panose="05000000000000000000" pitchFamily="2" charset="2"/>
              <a:buChar char="è"/>
            </a:pPr>
            <a:endParaRPr lang="fr-FR" b="1" i="1" u="sng" dirty="0">
              <a:latin typeface="+mn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5400" y="260649"/>
            <a:ext cx="10441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cs typeface="+mn-cs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1043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95400" y="260649"/>
            <a:ext cx="10441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bg1"/>
                </a:solidFill>
                <a:cs typeface="+mn-cs"/>
              </a:rPr>
              <a:t>THANK YOU</a:t>
            </a:r>
            <a:endParaRPr lang="it-IT" sz="2400" b="1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978" y="1196753"/>
            <a:ext cx="6784572" cy="508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95400" y="260648"/>
            <a:ext cx="10441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cs typeface="+mn-cs"/>
              </a:rPr>
              <a:t>Context and introduction</a:t>
            </a:r>
          </a:p>
        </p:txBody>
      </p:sp>
      <p:sp>
        <p:nvSpPr>
          <p:cNvPr id="4" name="ZoneTexte 21"/>
          <p:cNvSpPr txBox="1"/>
          <p:nvPr/>
        </p:nvSpPr>
        <p:spPr>
          <a:xfrm>
            <a:off x="2729626" y="1196752"/>
            <a:ext cx="6444716" cy="507831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b="1" u="sng" dirty="0"/>
              <a:t>Outline</a:t>
            </a:r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altLang="zh-CN" dirty="0"/>
              <a:t>Context and introduction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altLang="zh-CN" dirty="0"/>
              <a:t>Context of the project JT-60SA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altLang="zh-CN" dirty="0"/>
              <a:t>Characteristics of the Toroidal Field coil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altLang="zh-CN" dirty="0"/>
              <a:t>Quench test protocol  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endParaRPr lang="en-US" altLang="zh-CN" dirty="0"/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dirty="0">
                <a:solidFill>
                  <a:srgbClr val="B2B2B2"/>
                </a:solidFill>
              </a:rPr>
              <a:t>Experimental analysis of the different quench acceleration dynamics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dirty="0">
                <a:solidFill>
                  <a:srgbClr val="B2B2B2"/>
                </a:solidFill>
              </a:rPr>
              <a:t>Quench resistance evolution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dirty="0">
                <a:solidFill>
                  <a:srgbClr val="B2B2B2"/>
                </a:solidFill>
              </a:rPr>
              <a:t>Testing temperature conditions</a:t>
            </a:r>
          </a:p>
          <a:p>
            <a:pPr marL="857250" lvl="1" indent="-400050" algn="just">
              <a:buFont typeface="+mj-lt"/>
              <a:buAutoNum type="romanUcPeriod"/>
              <a:defRPr/>
            </a:pPr>
            <a:endParaRPr lang="en-US" dirty="0">
              <a:solidFill>
                <a:srgbClr val="B2B2B2"/>
              </a:solidFill>
            </a:endParaRPr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dirty="0">
                <a:solidFill>
                  <a:srgbClr val="B2B2B2"/>
                </a:solidFill>
              </a:rPr>
              <a:t>Numerical analysis of the temperature oscillation effect on the quench acceleration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dirty="0">
                <a:solidFill>
                  <a:srgbClr val="B2B2B2"/>
                </a:solidFill>
              </a:rPr>
              <a:t>Numerical model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dirty="0">
                <a:solidFill>
                  <a:srgbClr val="B2B2B2"/>
                </a:solidFill>
              </a:rPr>
              <a:t>Oscillation amplitude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dirty="0">
                <a:solidFill>
                  <a:srgbClr val="B2B2B2"/>
                </a:solidFill>
              </a:rPr>
              <a:t>Phase shift</a:t>
            </a:r>
          </a:p>
          <a:p>
            <a:pPr marL="400050" indent="-400050" algn="just">
              <a:buFont typeface="+mj-lt"/>
              <a:buAutoNum type="romanUcPeriod"/>
              <a:defRPr/>
            </a:pPr>
            <a:endParaRPr lang="en-US" dirty="0">
              <a:solidFill>
                <a:srgbClr val="B2B2B2"/>
              </a:solidFill>
            </a:endParaRPr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dirty="0">
                <a:solidFill>
                  <a:srgbClr val="B2B2B2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26111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76" y="1074160"/>
            <a:ext cx="4659154" cy="310610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987007"/>
            <a:ext cx="3009190" cy="3219441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9408369" y="1131022"/>
            <a:ext cx="590996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  <p:cxnSp>
        <p:nvCxnSpPr>
          <p:cNvPr id="5" name="Connecteur droit avec flèche 4"/>
          <p:cNvCxnSpPr/>
          <p:nvPr/>
        </p:nvCxnSpPr>
        <p:spPr>
          <a:xfrm flipH="1">
            <a:off x="9020718" y="1388946"/>
            <a:ext cx="459658" cy="59689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21"/>
              <p:cNvSpPr txBox="1"/>
              <p:nvPr/>
            </p:nvSpPr>
            <p:spPr>
              <a:xfrm>
                <a:off x="711888" y="4457456"/>
                <a:ext cx="4692130" cy="2085443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fr-FR" sz="1600" b="1" u="sng" dirty="0" err="1"/>
                  <a:t>Why</a:t>
                </a:r>
                <a:r>
                  <a:rPr lang="fr-FR" sz="1600" b="1" u="sng" dirty="0"/>
                  <a:t> JT-60SA?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fr-FR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𝒇𝒖𝒔𝒊𝒐𝒏</m:t>
                        </m:r>
                      </m:sub>
                    </m:sSub>
                    <m:r>
                      <a:rPr lang="fr-FR" sz="16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fr-F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fr-FR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𝒆𝒍𝒆𝒄𝒕𝒓𝒊𝒄</m:t>
                        </m:r>
                      </m:sub>
                    </m:sSub>
                  </m:oMath>
                </a14:m>
                <a:r>
                  <a:rPr lang="fr-FR" sz="1600" b="1" dirty="0"/>
                  <a:t> </a:t>
                </a:r>
                <a:r>
                  <a:rPr lang="fr-FR" sz="1600" dirty="0"/>
                  <a:t>(Tokamak machine)</a:t>
                </a:r>
              </a:p>
              <a:p>
                <a:pPr marL="285750" indent="-285750" algn="just">
                  <a:buFont typeface="Wingdings" panose="05000000000000000000" pitchFamily="2" charset="2"/>
                  <a:buChar char="q"/>
                  <a:defRPr/>
                </a:pPr>
                <a:r>
                  <a:rPr lang="en-US" sz="1600" b="1" dirty="0"/>
                  <a:t>ITER “</a:t>
                </a:r>
                <a:r>
                  <a:rPr lang="en-US" sz="1600" b="1" i="1" dirty="0"/>
                  <a:t>Broader Approach</a:t>
                </a:r>
                <a:r>
                  <a:rPr lang="en-US" sz="1600" b="1" dirty="0" smtClean="0"/>
                  <a:t>”: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q"/>
                  <a:defRPr/>
                </a:pPr>
                <a:r>
                  <a:rPr lang="en-US" sz="1600" dirty="0" smtClean="0"/>
                  <a:t>Superconducting Tokamak </a:t>
                </a:r>
                <a:r>
                  <a:rPr lang="en-US" sz="1600" b="1" dirty="0" smtClean="0"/>
                  <a:t>JT-60SA</a:t>
                </a:r>
                <a:r>
                  <a:rPr lang="en-US" sz="1600" dirty="0" smtClean="0"/>
                  <a:t> (Naka Japan) by </a:t>
                </a:r>
                <a:r>
                  <a:rPr lang="en-US" sz="1600" b="1" dirty="0" smtClean="0"/>
                  <a:t>Japan</a:t>
                </a:r>
                <a:r>
                  <a:rPr lang="en-US" sz="1600" dirty="0" smtClean="0"/>
                  <a:t> and </a:t>
                </a:r>
                <a:r>
                  <a:rPr lang="en-US" sz="1600" b="1" dirty="0" smtClean="0"/>
                  <a:t>Europe</a:t>
                </a:r>
              </a:p>
              <a:p>
                <a:pPr marL="742950" lvl="1" indent="-285750" algn="just">
                  <a:buFont typeface="Wingdings" panose="05000000000000000000" pitchFamily="2" charset="2"/>
                  <a:buChar char="q"/>
                  <a:defRPr/>
                </a:pPr>
                <a:r>
                  <a:rPr lang="en-US" sz="1600" b="1" dirty="0" smtClean="0"/>
                  <a:t>Operation experiences </a:t>
                </a:r>
                <a:r>
                  <a:rPr lang="en-US" sz="1600" dirty="0" smtClean="0"/>
                  <a:t>and </a:t>
                </a:r>
                <a:r>
                  <a:rPr lang="en-US" sz="1600" b="1" dirty="0" smtClean="0"/>
                  <a:t>key physics issues</a:t>
                </a:r>
                <a:r>
                  <a:rPr lang="en-US" sz="1600" dirty="0" smtClean="0"/>
                  <a:t> for ITER and DEMO reactors</a:t>
                </a:r>
              </a:p>
            </p:txBody>
          </p:sp>
        </mc:Choice>
        <mc:Fallback xmlns="">
          <p:sp>
            <p:nvSpPr>
              <p:cNvPr id="6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888" y="4457456"/>
                <a:ext cx="4692130" cy="2085443"/>
              </a:xfrm>
              <a:prstGeom prst="rect">
                <a:avLst/>
              </a:prstGeom>
              <a:blipFill rotWithShape="0">
                <a:blip r:embed="rId4"/>
                <a:stretch>
                  <a:fillRect l="-387" r="-387" b="-2011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21"/>
          <p:cNvSpPr txBox="1"/>
          <p:nvPr/>
        </p:nvSpPr>
        <p:spPr>
          <a:xfrm>
            <a:off x="5915980" y="4446562"/>
            <a:ext cx="5516185" cy="20621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fr-FR" sz="1600" b="1" u="sng" dirty="0" err="1"/>
              <a:t>Why</a:t>
            </a:r>
            <a:r>
              <a:rPr lang="fr-FR" sz="1600" b="1" u="sng" dirty="0"/>
              <a:t> quench test?</a:t>
            </a:r>
          </a:p>
          <a:p>
            <a:pPr marL="285750" indent="-285750" algn="just">
              <a:buFont typeface="Wingdings" panose="05000000000000000000" pitchFamily="2" charset="2"/>
              <a:buChar char="q"/>
              <a:defRPr/>
            </a:pPr>
            <a:r>
              <a:rPr lang="en-US" sz="1600" b="1" dirty="0"/>
              <a:t>18 </a:t>
            </a:r>
            <a:r>
              <a:rPr lang="en-US" sz="1600" dirty="0"/>
              <a:t>(+2 spare coils) superconducting Toroidal Field (</a:t>
            </a:r>
            <a:r>
              <a:rPr lang="en-US" sz="1600" b="1" dirty="0"/>
              <a:t>TF</a:t>
            </a:r>
            <a:r>
              <a:rPr lang="en-US" sz="1600" dirty="0"/>
              <a:t>) coils manufactured in </a:t>
            </a:r>
            <a:r>
              <a:rPr lang="en-US" sz="1600" b="1" dirty="0"/>
              <a:t>France</a:t>
            </a:r>
            <a:r>
              <a:rPr lang="en-US" sz="1600" dirty="0"/>
              <a:t> and </a:t>
            </a:r>
            <a:r>
              <a:rPr lang="en-US" sz="1600" dirty="0" smtClean="0"/>
              <a:t>in </a:t>
            </a:r>
            <a:r>
              <a:rPr lang="en-US" sz="1600" b="1" dirty="0" smtClean="0"/>
              <a:t>Italy</a:t>
            </a:r>
            <a:r>
              <a:rPr lang="en-US" sz="1600" dirty="0"/>
              <a:t>, tested at </a:t>
            </a:r>
            <a:r>
              <a:rPr lang="en-US" sz="1600" b="1" dirty="0"/>
              <a:t>CEA</a:t>
            </a:r>
            <a:r>
              <a:rPr lang="en-US" sz="1600" dirty="0"/>
              <a:t> in </a:t>
            </a:r>
            <a:r>
              <a:rPr lang="en-US" sz="1600" dirty="0" smtClean="0"/>
              <a:t>France</a:t>
            </a:r>
            <a:endParaRPr lang="en-US" altLang="zh-CN" sz="1600" dirty="0" smtClean="0"/>
          </a:p>
          <a:p>
            <a:pPr marL="742950" lvl="1" indent="-285750" algn="just">
              <a:buFont typeface="Wingdings" panose="05000000000000000000" pitchFamily="2" charset="2"/>
              <a:buChar char="q"/>
              <a:defRPr/>
            </a:pPr>
            <a:r>
              <a:rPr lang="en-US" altLang="zh-CN" sz="1600" dirty="0" smtClean="0"/>
              <a:t>To </a:t>
            </a:r>
            <a:r>
              <a:rPr lang="en-US" altLang="zh-CN" sz="1600" dirty="0"/>
              <a:t>check the </a:t>
            </a:r>
            <a:r>
              <a:rPr lang="en-US" altLang="zh-CN" sz="1600" b="1" dirty="0"/>
              <a:t>coils</a:t>
            </a:r>
            <a:r>
              <a:rPr lang="en-US" altLang="zh-CN" sz="1600" dirty="0"/>
              <a:t> </a:t>
            </a:r>
            <a:r>
              <a:rPr lang="en-US" altLang="zh-CN" sz="1600" b="1" dirty="0"/>
              <a:t>performance</a:t>
            </a:r>
            <a:r>
              <a:rPr lang="en-US" altLang="zh-CN" sz="1600" dirty="0"/>
              <a:t> and mitigate the </a:t>
            </a:r>
            <a:r>
              <a:rPr lang="en-US" altLang="zh-CN" sz="1600" b="1" dirty="0"/>
              <a:t>fabrication risks</a:t>
            </a:r>
          </a:p>
          <a:p>
            <a:pPr marL="742950" lvl="1" indent="-285750" algn="just">
              <a:buFont typeface="Wingdings" panose="05000000000000000000" pitchFamily="2" charset="2"/>
              <a:buChar char="q"/>
              <a:defRPr/>
            </a:pPr>
            <a:r>
              <a:rPr lang="en-US" altLang="zh-CN" sz="1600" dirty="0"/>
              <a:t>To </a:t>
            </a:r>
            <a:r>
              <a:rPr lang="en-US" altLang="zh-CN" sz="1600" dirty="0" smtClean="0"/>
              <a:t>ensure the </a:t>
            </a:r>
            <a:r>
              <a:rPr lang="en-US" altLang="zh-CN" sz="1600" b="1" dirty="0" smtClean="0"/>
              <a:t>magnet security </a:t>
            </a:r>
            <a:r>
              <a:rPr lang="en-US" altLang="zh-CN" sz="1600" dirty="0" smtClean="0"/>
              <a:t>and </a:t>
            </a:r>
            <a:r>
              <a:rPr lang="en-US" altLang="zh-CN" sz="1600" b="1" dirty="0" smtClean="0"/>
              <a:t>Tokamak operations</a:t>
            </a:r>
            <a:endParaRPr lang="en-US" altLang="zh-CN" sz="16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95400" y="2333"/>
            <a:ext cx="1044116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cs typeface="+mn-cs"/>
              </a:rPr>
              <a:t>I. Context and introduction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Context of the project JT-60SA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Characteristics of the Toroidal Field coil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Quench test protocol  </a:t>
            </a:r>
          </a:p>
        </p:txBody>
      </p:sp>
    </p:spTree>
    <p:extLst>
      <p:ext uri="{BB962C8B-B14F-4D97-AF65-F5344CB8AC3E}">
        <p14:creationId xmlns:p14="http://schemas.microsoft.com/office/powerpoint/2010/main" val="25621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90" y="1040268"/>
            <a:ext cx="2190084" cy="31683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870" y="1052547"/>
            <a:ext cx="5167867" cy="374709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351824"/>
            <a:ext cx="3798744" cy="21099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5448276" y="4870043"/>
                <a:ext cx="5533053" cy="1591718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600" b="1" dirty="0"/>
                  <a:t>TF coil </a:t>
                </a:r>
                <a:r>
                  <a:rPr lang="en-US" sz="1600" dirty="0"/>
                  <a:t>= casing + winding pack + insulation 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600" b="1" dirty="0"/>
                  <a:t>Winding pack </a:t>
                </a:r>
                <a:r>
                  <a:rPr lang="en-US" sz="1600" dirty="0"/>
                  <a:t>= 6 double-pancakes (DPs)</a:t>
                </a:r>
              </a:p>
              <a:p>
                <a:r>
                  <a:rPr lang="en-US" sz="1600" dirty="0"/>
                  <a:t>                              = 12 pancakes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fr-FR" sz="1600" b="1" i="1">
                            <a:latin typeface="Cambria Math" panose="02040503050406030204" pitchFamily="18" charset="0"/>
                          </a:rPr>
                          <m:t>𝒑𝒂𝒏𝒄𝒂𝒌𝒆</m:t>
                        </m:r>
                      </m:sub>
                    </m:sSub>
                    <m:r>
                      <a:rPr lang="fr-FR" sz="16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𝟏𝟏𝟑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fr-FR" sz="16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1600" dirty="0"/>
                  <a:t>)</a:t>
                </a:r>
                <a:endParaRPr lang="en-US" altLang="zh-CN" sz="1600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altLang="zh-CN" sz="1600" dirty="0"/>
                  <a:t>Cable In Conduit Conductor (</a:t>
                </a:r>
                <a:r>
                  <a:rPr lang="en-US" altLang="zh-CN" sz="1600" b="1" dirty="0"/>
                  <a:t>CICC</a:t>
                </a:r>
                <a:r>
                  <a:rPr lang="en-US" altLang="zh-CN" sz="1600" dirty="0"/>
                  <a:t>):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Cable section = 1/3 </a:t>
                </a:r>
                <a:r>
                  <a:rPr lang="en-US" sz="1600" b="1" dirty="0"/>
                  <a:t>NbTi</a:t>
                </a:r>
                <a:r>
                  <a:rPr lang="en-US" sz="1600" dirty="0"/>
                  <a:t> + 2/3 </a:t>
                </a:r>
                <a:r>
                  <a:rPr lang="en-US" sz="1600" b="1" dirty="0"/>
                  <a:t>Cu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r>
                  <a:rPr lang="en-US" altLang="zh-CN" sz="1600" dirty="0"/>
                  <a:t>Void fraction = 32% (</a:t>
                </a:r>
                <a:r>
                  <a:rPr lang="en-US" altLang="zh-CN" sz="1600" b="1" dirty="0"/>
                  <a:t>Helium</a:t>
                </a:r>
                <a:r>
                  <a:rPr lang="en-US" altLang="zh-CN" sz="1600" dirty="0"/>
                  <a:t>)</a:t>
                </a:r>
                <a:endParaRPr lang="en-US" sz="16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276" y="4870043"/>
                <a:ext cx="5533053" cy="1591718"/>
              </a:xfrm>
              <a:prstGeom prst="rect">
                <a:avLst/>
              </a:prstGeom>
              <a:blipFill rotWithShape="0">
                <a:blip r:embed="rId5"/>
                <a:stretch>
                  <a:fillRect l="-110" b="-2996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5400" y="2333"/>
            <a:ext cx="1044116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cs typeface="+mn-cs"/>
              </a:rPr>
              <a:t>I. Context and introduction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Context of the project JT-60SA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Characteristics of the Toroidal Field coil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Quench test protocol  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1105812" y="5665902"/>
            <a:ext cx="2499640" cy="0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61"/>
          <p:cNvSpPr txBox="1"/>
          <p:nvPr/>
        </p:nvSpPr>
        <p:spPr>
          <a:xfrm>
            <a:off x="2197248" y="5929535"/>
            <a:ext cx="658392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7.5 m</a:t>
            </a:r>
            <a:endParaRPr lang="en-US" sz="1400" b="1" dirty="0"/>
          </a:p>
        </p:txBody>
      </p:sp>
      <p:sp>
        <p:nvSpPr>
          <p:cNvPr id="12" name="ZoneTexte 61"/>
          <p:cNvSpPr txBox="1"/>
          <p:nvPr/>
        </p:nvSpPr>
        <p:spPr>
          <a:xfrm>
            <a:off x="2557288" y="5104339"/>
            <a:ext cx="658392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4</a:t>
            </a:r>
            <a:r>
              <a:rPr lang="en-US" altLang="zh-CN" sz="1400" b="1" dirty="0" smtClean="0"/>
              <a:t>.5 m</a:t>
            </a:r>
            <a:endParaRPr lang="en-US" sz="1400" b="1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495600" y="4799641"/>
            <a:ext cx="0" cy="1006845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55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9" y="1124744"/>
            <a:ext cx="3475887" cy="252028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1343881"/>
            <a:ext cx="7164288" cy="449364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95398" y="4021641"/>
            <a:ext cx="3475887" cy="206210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u="sng" dirty="0"/>
              <a:t>Instrumentation hydraulic</a:t>
            </a:r>
          </a:p>
          <a:p>
            <a:pPr lvl="1"/>
            <a:r>
              <a:rPr lang="en-US" sz="1600" dirty="0" smtClean="0"/>
              <a:t>Pressure</a:t>
            </a:r>
            <a:endParaRPr lang="en-US" sz="1600" dirty="0"/>
          </a:p>
          <a:p>
            <a:pPr lvl="1"/>
            <a:r>
              <a:rPr lang="en-US" sz="1600" dirty="0" smtClean="0"/>
              <a:t>Temperature</a:t>
            </a:r>
            <a:endParaRPr lang="en-US" sz="1600" dirty="0"/>
          </a:p>
          <a:p>
            <a:pPr lvl="1"/>
            <a:r>
              <a:rPr lang="en-US" sz="1600" dirty="0" smtClean="0"/>
              <a:t>Mass </a:t>
            </a:r>
            <a:r>
              <a:rPr lang="en-US" sz="1600" dirty="0"/>
              <a:t>flow rate</a:t>
            </a:r>
          </a:p>
          <a:p>
            <a:endParaRPr lang="en-US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b="1" u="sng" dirty="0"/>
              <a:t>Instrumentation electric</a:t>
            </a:r>
          </a:p>
          <a:p>
            <a:pPr lvl="1"/>
            <a:r>
              <a:rPr lang="en-US" sz="1600" dirty="0" smtClean="0"/>
              <a:t>Voltage</a:t>
            </a:r>
            <a:r>
              <a:rPr lang="en-US" sz="1600" dirty="0"/>
              <a:t>: DP + joints + feeders</a:t>
            </a:r>
          </a:p>
          <a:p>
            <a:pPr lvl="1"/>
            <a:r>
              <a:rPr lang="en-US" sz="1600" dirty="0" smtClean="0"/>
              <a:t>Current</a:t>
            </a:r>
            <a:endParaRPr lang="en-US" sz="1600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95400" y="2333"/>
            <a:ext cx="1044116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cs typeface="+mn-cs"/>
              </a:rPr>
              <a:t>I. Context and introduction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Context of the project JT-60SA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Characteristics of the Toroidal Field coil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Quench test protocol  </a:t>
            </a:r>
          </a:p>
        </p:txBody>
      </p:sp>
    </p:spTree>
    <p:extLst>
      <p:ext uri="{BB962C8B-B14F-4D97-AF65-F5344CB8AC3E}">
        <p14:creationId xmlns:p14="http://schemas.microsoft.com/office/powerpoint/2010/main" val="180131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916" y="980728"/>
            <a:ext cx="6921856" cy="4159489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7" y="1168500"/>
            <a:ext cx="5184559" cy="2916316"/>
          </a:xfrm>
          <a:prstGeom prst="rect">
            <a:avLst/>
          </a:prstGeom>
        </p:spPr>
      </p:pic>
      <p:sp>
        <p:nvSpPr>
          <p:cNvPr id="7" name="ZoneTexte 61"/>
          <p:cNvSpPr txBox="1"/>
          <p:nvPr/>
        </p:nvSpPr>
        <p:spPr>
          <a:xfrm>
            <a:off x="9912424" y="3104972"/>
            <a:ext cx="936103" cy="52322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Quench moment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61"/>
              <p:cNvSpPr txBox="1"/>
              <p:nvPr/>
            </p:nvSpPr>
            <p:spPr>
              <a:xfrm>
                <a:off x="839416" y="4504288"/>
                <a:ext cx="1956546" cy="338554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zh-CN" sz="16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fr-FR" altLang="zh-CN" sz="1600" b="1" i="1">
                              <a:latin typeface="Cambria Math" panose="02040503050406030204" pitchFamily="18" charset="0"/>
                            </a:rPr>
                            <m:t>𝒏𝒐𝒎𝒊𝒏𝒂𝒍</m:t>
                          </m:r>
                        </m:sub>
                      </m:sSub>
                      <m:r>
                        <a:rPr lang="fr-FR" altLang="zh-CN" sz="1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altLang="zh-CN" sz="1600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fr-FR" altLang="zh-CN" sz="16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r-FR" altLang="zh-CN" sz="16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fr-FR" altLang="zh-CN" sz="1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altLang="zh-CN" sz="1600" b="1" i="1">
                          <a:latin typeface="Cambria Math" panose="02040503050406030204" pitchFamily="18" charset="0"/>
                        </a:rPr>
                        <m:t>𝒌𝑨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8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4504288"/>
                <a:ext cx="1956546" cy="3385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61"/>
          <p:cNvSpPr txBox="1"/>
          <p:nvPr/>
        </p:nvSpPr>
        <p:spPr>
          <a:xfrm>
            <a:off x="7935978" y="1663711"/>
            <a:ext cx="1080120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0.05 K/min</a:t>
            </a:r>
            <a:endParaRPr lang="en-US" sz="1400" b="1" dirty="0"/>
          </a:p>
        </p:txBody>
      </p:sp>
      <p:sp>
        <p:nvSpPr>
          <p:cNvPr id="13" name="ZoneTexte 61"/>
          <p:cNvSpPr txBox="1"/>
          <p:nvPr/>
        </p:nvSpPr>
        <p:spPr>
          <a:xfrm>
            <a:off x="6600056" y="2060848"/>
            <a:ext cx="1008112" cy="307777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0.4 K/min</a:t>
            </a:r>
            <a:endParaRPr lang="en-US" sz="1400" b="1" dirty="0"/>
          </a:p>
        </p:txBody>
      </p:sp>
      <p:cxnSp>
        <p:nvCxnSpPr>
          <p:cNvPr id="15" name="Connecteur droit avec flèche 14"/>
          <p:cNvCxnSpPr>
            <a:stCxn id="13" idx="2"/>
          </p:cNvCxnSpPr>
          <p:nvPr/>
        </p:nvCxnSpPr>
        <p:spPr>
          <a:xfrm>
            <a:off x="7104113" y="2368625"/>
            <a:ext cx="331601" cy="7363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>
            <a:stCxn id="12" idx="2"/>
          </p:cNvCxnSpPr>
          <p:nvPr/>
        </p:nvCxnSpPr>
        <p:spPr>
          <a:xfrm>
            <a:off x="8476038" y="1971488"/>
            <a:ext cx="272902" cy="6242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ZoneTexte 61"/>
              <p:cNvSpPr txBox="1"/>
              <p:nvPr/>
            </p:nvSpPr>
            <p:spPr>
              <a:xfrm>
                <a:off x="7032104" y="4183281"/>
                <a:ext cx="648072" cy="307777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zh-CN" sz="1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FR" altLang="zh-CN" sz="1400" b="1" i="1">
                              <a:latin typeface="Cambria Math" panose="02040503050406030204" pitchFamily="18" charset="0"/>
                            </a:rPr>
                            <m:t>𝒊𝒏𝒍𝒆𝒕</m:t>
                          </m:r>
                        </m:sub>
                      </m:sSub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3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2104" y="4183281"/>
                <a:ext cx="648072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61"/>
              <p:cNvSpPr txBox="1"/>
              <p:nvPr/>
            </p:nvSpPr>
            <p:spPr>
              <a:xfrm>
                <a:off x="6294323" y="3140968"/>
                <a:ext cx="648072" cy="307777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zh-CN" sz="14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e>
                        <m:sub>
                          <m:r>
                            <a:rPr lang="fr-FR" altLang="zh-CN" sz="1400" b="1" i="1">
                              <a:latin typeface="Cambria Math" panose="02040503050406030204" pitchFamily="18" charset="0"/>
                            </a:rPr>
                            <m:t>𝒐𝒖𝒕𝒍𝒆𝒕</m:t>
                          </m:r>
                        </m:sub>
                      </m:sSub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25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323" y="3140968"/>
                <a:ext cx="648072" cy="30777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avec flèche 27"/>
          <p:cNvCxnSpPr>
            <a:stCxn id="8" idx="0"/>
          </p:cNvCxnSpPr>
          <p:nvPr/>
        </p:nvCxnSpPr>
        <p:spPr>
          <a:xfrm flipH="1" flipV="1">
            <a:off x="1573001" y="4041466"/>
            <a:ext cx="244688" cy="4628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>
            <a:stCxn id="7" idx="0"/>
          </p:cNvCxnSpPr>
          <p:nvPr/>
        </p:nvCxnSpPr>
        <p:spPr>
          <a:xfrm flipV="1">
            <a:off x="10380476" y="2060848"/>
            <a:ext cx="900100" cy="1044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6302254" y="3501008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ZoneTexte 61"/>
              <p:cNvSpPr txBox="1"/>
              <p:nvPr/>
            </p:nvSpPr>
            <p:spPr>
              <a:xfrm>
                <a:off x="6371256" y="3775705"/>
                <a:ext cx="442768" cy="307777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altLang="zh-CN" sz="1400" b="1">
                          <a:latin typeface="Cambria Math" panose="02040503050406030204" pitchFamily="18" charset="0"/>
                        </a:rPr>
                        <m:t>𝟏𝐊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41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256" y="3775705"/>
                <a:ext cx="442768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2131618" y="5157192"/>
                <a:ext cx="7568724" cy="1323439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b="1" u="sng" dirty="0" smtClean="0"/>
                  <a:t>Quench test protocol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600" dirty="0"/>
                  <a:t>1</a:t>
                </a:r>
                <a:r>
                  <a:rPr lang="en-US" sz="1600" baseline="30000" dirty="0"/>
                  <a:t>st</a:t>
                </a:r>
                <a:r>
                  <a:rPr lang="en-US" sz="1600" dirty="0"/>
                  <a:t> step: </a:t>
                </a:r>
                <a:r>
                  <a:rPr lang="en-US" sz="1600" b="1" dirty="0"/>
                  <a:t>nominal conditions</a:t>
                </a: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zh-CN" sz="1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fr-FR" altLang="zh-CN" sz="1600" i="1">
                              <a:latin typeface="Cambria Math" panose="02040503050406030204" pitchFamily="18" charset="0"/>
                            </a:rPr>
                            <m:t>𝑛𝑜𝑚𝑖𝑛𝑎𝑙</m:t>
                          </m:r>
                        </m:sub>
                      </m:sSub>
                      <m:r>
                        <a:rPr lang="fr-FR" altLang="zh-CN" sz="1600" i="1">
                          <a:latin typeface="Cambria Math" panose="02040503050406030204" pitchFamily="18" charset="0"/>
                        </a:rPr>
                        <m:t>=25.7 </m:t>
                      </m:r>
                      <m:r>
                        <a:rPr lang="fr-FR" altLang="zh-CN" sz="1600" i="1">
                          <a:latin typeface="Cambria Math" panose="02040503050406030204" pitchFamily="18" charset="0"/>
                        </a:rPr>
                        <m:t>𝑘𝐴</m:t>
                      </m:r>
                    </m:oMath>
                  </m:oMathPara>
                </a14:m>
                <a:endParaRPr lang="en-US" sz="1600" dirty="0"/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altLang="zh-CN" sz="16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altLang="zh-CN" sz="1600" i="1">
                              <a:latin typeface="Cambria Math" panose="02040503050406030204" pitchFamily="18" charset="0"/>
                            </a:rPr>
                            <m:t>𝑖𝑛𝑙𝑒𝑡</m:t>
                          </m:r>
                        </m:sub>
                      </m:sSub>
                      <m:r>
                        <a:rPr lang="fr-FR" altLang="zh-CN" sz="1600" i="1">
                          <a:latin typeface="Cambria Math" panose="02040503050406030204" pitchFamily="18" charset="0"/>
                        </a:rPr>
                        <m:t>=4.</m:t>
                      </m:r>
                      <m:r>
                        <a:rPr lang="fr-FR" altLang="zh-CN" sz="16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fr-FR" altLang="zh-CN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altLang="zh-CN" sz="1600" i="1">
                          <a:latin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sz="1600" dirty="0"/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fr-FR" altLang="zh-CN" sz="16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</m:e>
                        <m:sub>
                          <m:r>
                            <a:rPr lang="fr-FR" altLang="zh-CN" sz="1600" i="1">
                              <a:latin typeface="Cambria Math" panose="02040503050406030204" pitchFamily="18" charset="0"/>
                            </a:rPr>
                            <m:t>𝑎𝑣</m:t>
                          </m:r>
                        </m:sub>
                      </m:sSub>
                      <m:r>
                        <a:rPr lang="fr-FR" altLang="zh-CN" sz="1600" i="1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fr-FR" altLang="zh-CN" sz="16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fr-FR" altLang="zh-CN" sz="16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altLang="zh-CN" sz="16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fr-FR" altLang="zh-CN" sz="16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1618" y="5157192"/>
                <a:ext cx="7568724" cy="1323439"/>
              </a:xfrm>
              <a:prstGeom prst="rect">
                <a:avLst/>
              </a:prstGeom>
              <a:blipFill rotWithShape="0">
                <a:blip r:embed="rId9"/>
                <a:stretch>
                  <a:fillRect l="-241" b="-89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5400" y="2333"/>
            <a:ext cx="1044116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cs typeface="+mn-cs"/>
              </a:rPr>
              <a:t>I. Context and introduction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Context of the project JT-60SA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Characteristics of the Toroidal Field coil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Quench test protocol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5453015" y="5406315"/>
                <a:ext cx="4256356" cy="83099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sz="1600" dirty="0" smtClean="0"/>
                  <a:t>2</a:t>
                </a:r>
                <a:r>
                  <a:rPr lang="en-US" sz="1600" baseline="30000" dirty="0" smtClean="0"/>
                  <a:t>nd</a:t>
                </a:r>
                <a:r>
                  <a:rPr lang="en-US" sz="1600" dirty="0" smtClean="0"/>
                  <a:t> </a:t>
                </a:r>
                <a:r>
                  <a:rPr lang="en-US" sz="1600" dirty="0"/>
                  <a:t>step: </a:t>
                </a:r>
                <a:r>
                  <a:rPr lang="en-US" sz="1600" b="1" dirty="0"/>
                  <a:t>temperature-increasing phase</a:t>
                </a:r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𝑖𝑛𝑙𝑒𝑡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1</m:t>
                          </m:r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=0.4 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sz="1600" dirty="0"/>
              </a:p>
              <a:p>
                <a:pPr lvl="1"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𝑖𝑛𝑙𝑒𝑡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2</m:t>
                          </m:r>
                        </m:sub>
                      </m:sSub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=0.05 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3015" y="5406315"/>
                <a:ext cx="4256356" cy="830997"/>
              </a:xfrm>
              <a:prstGeom prst="rect">
                <a:avLst/>
              </a:prstGeom>
              <a:blipFill rotWithShape="0">
                <a:blip r:embed="rId10"/>
                <a:stretch>
                  <a:fillRect l="-573" t="-2206" b="-441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4416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23" grpId="0" animBg="1"/>
      <p:bldP spid="25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95400" y="260649"/>
            <a:ext cx="104411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400" b="1" dirty="0">
                <a:solidFill>
                  <a:schemeClr val="bg1"/>
                </a:solidFill>
                <a:cs typeface="+mn-cs"/>
              </a:rPr>
              <a:t>Experimental analysis</a:t>
            </a:r>
          </a:p>
        </p:txBody>
      </p:sp>
      <p:sp>
        <p:nvSpPr>
          <p:cNvPr id="4" name="ZoneTexte 21"/>
          <p:cNvSpPr txBox="1"/>
          <p:nvPr/>
        </p:nvSpPr>
        <p:spPr>
          <a:xfrm>
            <a:off x="2729626" y="1196752"/>
            <a:ext cx="6444716" cy="5078313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b="1" u="sng" dirty="0"/>
              <a:t>Outline</a:t>
            </a:r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altLang="zh-CN" dirty="0">
                <a:solidFill>
                  <a:srgbClr val="B2B2B2"/>
                </a:solidFill>
              </a:rPr>
              <a:t>Context and introduction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altLang="zh-CN" dirty="0">
                <a:solidFill>
                  <a:srgbClr val="B2B2B2"/>
                </a:solidFill>
              </a:rPr>
              <a:t>Context of the project JT-60SA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altLang="zh-CN" dirty="0">
                <a:solidFill>
                  <a:srgbClr val="B2B2B2"/>
                </a:solidFill>
              </a:rPr>
              <a:t>Characteristics of the Toroidal Field coil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altLang="zh-CN" dirty="0">
                <a:solidFill>
                  <a:srgbClr val="B2B2B2"/>
                </a:solidFill>
              </a:rPr>
              <a:t>Quench test protocol  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endParaRPr lang="en-US" altLang="zh-CN" dirty="0"/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dirty="0"/>
              <a:t>Experimental analysis of the different quench acceleration dynamics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dirty="0"/>
              <a:t>Quench resistance evolution</a:t>
            </a:r>
          </a:p>
          <a:p>
            <a:pPr marL="800100" lvl="1" indent="-342900" algn="just">
              <a:buFont typeface="+mj-lt"/>
              <a:buAutoNum type="arabicPeriod"/>
              <a:defRPr/>
            </a:pPr>
            <a:r>
              <a:rPr lang="en-US" dirty="0"/>
              <a:t>Testing temperature conditions</a:t>
            </a:r>
          </a:p>
          <a:p>
            <a:pPr marL="857250" lvl="1" indent="-400050" algn="just">
              <a:buFont typeface="+mj-lt"/>
              <a:buAutoNum type="romanUcPeriod"/>
              <a:defRPr/>
            </a:pPr>
            <a:endParaRPr lang="en-US" dirty="0">
              <a:solidFill>
                <a:srgbClr val="B2B2B2"/>
              </a:solidFill>
            </a:endParaRPr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dirty="0">
                <a:solidFill>
                  <a:srgbClr val="B2B2B2"/>
                </a:solidFill>
              </a:rPr>
              <a:t>Numerical analysis of the temperature oscillation effect on the quench acceleration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dirty="0">
                <a:solidFill>
                  <a:srgbClr val="B2B2B2"/>
                </a:solidFill>
              </a:rPr>
              <a:t>Numerical model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dirty="0">
                <a:solidFill>
                  <a:srgbClr val="B2B2B2"/>
                </a:solidFill>
              </a:rPr>
              <a:t>Oscillation amplitude</a:t>
            </a:r>
          </a:p>
          <a:p>
            <a:pPr marL="857250" lvl="1" indent="-400050" algn="just">
              <a:buFont typeface="+mj-lt"/>
              <a:buAutoNum type="arabicPeriod"/>
              <a:defRPr/>
            </a:pPr>
            <a:r>
              <a:rPr lang="en-US" dirty="0">
                <a:solidFill>
                  <a:srgbClr val="B2B2B2"/>
                </a:solidFill>
              </a:rPr>
              <a:t>Phase shift</a:t>
            </a:r>
          </a:p>
          <a:p>
            <a:pPr marL="400050" indent="-400050" algn="just">
              <a:buFont typeface="+mj-lt"/>
              <a:buAutoNum type="romanUcPeriod"/>
              <a:defRPr/>
            </a:pPr>
            <a:endParaRPr lang="en-US" dirty="0">
              <a:solidFill>
                <a:srgbClr val="B2B2B2"/>
              </a:solidFill>
            </a:endParaRPr>
          </a:p>
          <a:p>
            <a:pPr marL="400050" indent="-400050" algn="just">
              <a:buFont typeface="+mj-lt"/>
              <a:buAutoNum type="romanUcPeriod"/>
              <a:defRPr/>
            </a:pPr>
            <a:r>
              <a:rPr lang="en-US" dirty="0">
                <a:solidFill>
                  <a:srgbClr val="B2B2B2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9291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1098183"/>
            <a:ext cx="2952328" cy="2114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5560" y="1473996"/>
            <a:ext cx="504910" cy="154804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57149" y="2780928"/>
            <a:ext cx="483321" cy="143426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7728" y="1204726"/>
            <a:ext cx="8568952" cy="4888570"/>
          </a:xfrm>
          <a:prstGeom prst="rect">
            <a:avLst/>
          </a:prstGeom>
        </p:spPr>
      </p:pic>
      <p:sp>
        <p:nvSpPr>
          <p:cNvPr id="7" name="ZoneTexte 61"/>
          <p:cNvSpPr txBox="1"/>
          <p:nvPr/>
        </p:nvSpPr>
        <p:spPr>
          <a:xfrm>
            <a:off x="4727848" y="990563"/>
            <a:ext cx="4320480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TFC10: “early” quench acceleration ~68</a:t>
            </a:r>
            <a:r>
              <a:rPr lang="en-US" altLang="zh-CN" sz="1600" b="1" dirty="0" smtClean="0"/>
              <a:t>%</a:t>
            </a:r>
          </a:p>
          <a:p>
            <a:r>
              <a:rPr lang="en-US" sz="1600" b="1" dirty="0" smtClean="0">
                <a:sym typeface="Wingdings" panose="05000000000000000000" pitchFamily="2" charset="2"/>
              </a:rPr>
              <a:t> thermo-hydraulic quench-back </a:t>
            </a:r>
            <a:r>
              <a:rPr lang="en-US" sz="1600" dirty="0" smtClean="0">
                <a:sym typeface="Wingdings" panose="05000000000000000000" pitchFamily="2" charset="2"/>
              </a:rPr>
              <a:t>[1,2]</a:t>
            </a:r>
            <a:endParaRPr lang="en-US" sz="16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6096000" y="1570421"/>
            <a:ext cx="244012" cy="5851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61"/>
          <p:cNvSpPr txBox="1"/>
          <p:nvPr/>
        </p:nvSpPr>
        <p:spPr>
          <a:xfrm>
            <a:off x="7771796" y="2889839"/>
            <a:ext cx="3078087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TFC10bis: “delayed” quench acceleration ~26</a:t>
            </a:r>
            <a:r>
              <a:rPr lang="en-US" altLang="zh-CN" sz="1600" b="1" dirty="0" smtClean="0"/>
              <a:t>% </a:t>
            </a:r>
            <a:r>
              <a:rPr lang="en-US" altLang="zh-CN" sz="1600" b="1" dirty="0" smtClean="0">
                <a:sym typeface="Wingdings" panose="05000000000000000000" pitchFamily="2" charset="2"/>
              </a:rPr>
              <a:t> </a:t>
            </a:r>
            <a:r>
              <a:rPr lang="en-US" altLang="zh-CN" sz="1600" b="1" dirty="0" smtClean="0"/>
              <a:t>???</a:t>
            </a:r>
            <a:endParaRPr lang="en-US" sz="1600" b="1" dirty="0"/>
          </a:p>
        </p:txBody>
      </p:sp>
      <p:cxnSp>
        <p:nvCxnSpPr>
          <p:cNvPr id="11" name="Connecteur droit avec flèche 10"/>
          <p:cNvCxnSpPr>
            <a:stCxn id="10" idx="0"/>
          </p:cNvCxnSpPr>
          <p:nvPr/>
        </p:nvCxnSpPr>
        <p:spPr>
          <a:xfrm flipH="1" flipV="1">
            <a:off x="6879089" y="2338325"/>
            <a:ext cx="2431751" cy="5515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61"/>
          <p:cNvSpPr txBox="1"/>
          <p:nvPr/>
        </p:nvSpPr>
        <p:spPr>
          <a:xfrm>
            <a:off x="4247080" y="5904951"/>
            <a:ext cx="1224136" cy="58477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Fast Discharge</a:t>
            </a:r>
            <a:endParaRPr lang="en-US" sz="1600" b="1" dirty="0"/>
          </a:p>
        </p:txBody>
      </p:sp>
      <p:cxnSp>
        <p:nvCxnSpPr>
          <p:cNvPr id="19" name="Connecteur droit avec flèche 18"/>
          <p:cNvCxnSpPr/>
          <p:nvPr/>
        </p:nvCxnSpPr>
        <p:spPr>
          <a:xfrm flipV="1">
            <a:off x="4909393" y="4869160"/>
            <a:ext cx="466527" cy="10357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61"/>
          <p:cNvSpPr txBox="1"/>
          <p:nvPr/>
        </p:nvSpPr>
        <p:spPr>
          <a:xfrm>
            <a:off x="6575492" y="4952183"/>
            <a:ext cx="1008111" cy="338554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1600" b="1" dirty="0"/>
              <a:t>2s delay</a:t>
            </a:r>
            <a:endParaRPr lang="en-US" sz="1600" b="1" dirty="0"/>
          </a:p>
        </p:txBody>
      </p:sp>
      <p:cxnSp>
        <p:nvCxnSpPr>
          <p:cNvPr id="29" name="Connecteur droit avec flèche 28"/>
          <p:cNvCxnSpPr>
            <a:stCxn id="28" idx="0"/>
          </p:cNvCxnSpPr>
          <p:nvPr/>
        </p:nvCxnSpPr>
        <p:spPr>
          <a:xfrm flipH="1" flipV="1">
            <a:off x="6123917" y="4739636"/>
            <a:ext cx="955631" cy="2125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95400" y="98159"/>
            <a:ext cx="104411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600" b="1" dirty="0">
                <a:solidFill>
                  <a:schemeClr val="bg1"/>
                </a:solidFill>
                <a:cs typeface="+mn-cs"/>
              </a:rPr>
              <a:t>II. Experimental analysis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bg1"/>
                </a:solidFill>
              </a:rPr>
              <a:t>Quench resistance evolution</a:t>
            </a:r>
          </a:p>
          <a:p>
            <a:pPr marL="857250" lvl="1" indent="-400050">
              <a:buFont typeface="+mj-lt"/>
              <a:buAutoNum type="arabicPeriod"/>
              <a:defRPr/>
            </a:pPr>
            <a:r>
              <a:rPr lang="en-US" altLang="zh-CN" sz="1400" dirty="0">
                <a:solidFill>
                  <a:schemeClr val="tx2">
                    <a:lumMod val="75000"/>
                  </a:schemeClr>
                </a:solidFill>
              </a:rPr>
              <a:t>Testing temperature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61"/>
              <p:cNvSpPr txBox="1"/>
              <p:nvPr/>
            </p:nvSpPr>
            <p:spPr>
              <a:xfrm>
                <a:off x="695400" y="3698955"/>
                <a:ext cx="2613460" cy="1591782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600" b="1" dirty="0" smtClean="0"/>
                  <a:t>Quench resistance evolution of the side DP in the coil number 10</a:t>
                </a:r>
              </a:p>
              <a:p>
                <a:pPr algn="ctr"/>
                <a:endParaRPr lang="en-US" altLang="zh-CN" sz="1600" b="1" dirty="0" smtClean="0"/>
              </a:p>
              <a:p>
                <a:pPr algn="ctr"/>
                <a:r>
                  <a:rPr lang="en-US" sz="1600" b="1" dirty="0" smtClean="0"/>
                  <a:t>Acceleration: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fr-FR" sz="1600" b="1" i="1" smtClean="0">
                              <a:latin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fr-FR" sz="1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2" name="ZoneTexte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400" y="3698955"/>
                <a:ext cx="2613460" cy="1591782"/>
              </a:xfrm>
              <a:prstGeom prst="rect">
                <a:avLst/>
              </a:prstGeom>
              <a:blipFill rotWithShape="0">
                <a:blip r:embed="rId4"/>
                <a:stretch>
                  <a:fillRect r="-920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61"/>
          <p:cNvSpPr txBox="1"/>
          <p:nvPr/>
        </p:nvSpPr>
        <p:spPr>
          <a:xfrm>
            <a:off x="6764100" y="6065977"/>
            <a:ext cx="5184576" cy="461665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>
                <a:sym typeface="Wingdings" panose="05000000000000000000" pitchFamily="2" charset="2"/>
              </a:rPr>
              <a:t>[1] Huang Y, Abdel </a:t>
            </a:r>
            <a:r>
              <a:rPr lang="en-US" sz="1200" dirty="0" err="1">
                <a:sym typeface="Wingdings" panose="05000000000000000000" pitchFamily="2" charset="2"/>
              </a:rPr>
              <a:t>Maksoud</a:t>
            </a:r>
            <a:r>
              <a:rPr lang="en-US" sz="1200" dirty="0">
                <a:sym typeface="Wingdings" panose="05000000000000000000" pitchFamily="2" charset="2"/>
              </a:rPr>
              <a:t> W</a:t>
            </a:r>
            <a:r>
              <a:rPr lang="en-US" sz="1200" dirty="0" smtClean="0">
                <a:sym typeface="Wingdings" panose="05000000000000000000" pitchFamily="2" charset="2"/>
              </a:rPr>
              <a:t>, et al  </a:t>
            </a:r>
            <a:r>
              <a:rPr lang="en-US" sz="1200" dirty="0">
                <a:sym typeface="Wingdings" panose="05000000000000000000" pitchFamily="2" charset="2"/>
              </a:rPr>
              <a:t>2017 Fusion Eng. Des. </a:t>
            </a:r>
            <a:r>
              <a:rPr lang="en-US" sz="1200" dirty="0" smtClean="0">
                <a:sym typeface="Wingdings" panose="05000000000000000000" pitchFamily="2" charset="2"/>
              </a:rPr>
              <a:t>124 147-152</a:t>
            </a:r>
            <a:endParaRPr lang="en-US" sz="1200" dirty="0">
              <a:sym typeface="Wingdings" panose="05000000000000000000" pitchFamily="2" charset="2"/>
            </a:endParaRPr>
          </a:p>
          <a:p>
            <a:r>
              <a:rPr lang="en-US" sz="1200" dirty="0" smtClean="0">
                <a:sym typeface="Wingdings" panose="05000000000000000000" pitchFamily="2" charset="2"/>
              </a:rPr>
              <a:t>[</a:t>
            </a:r>
            <a:r>
              <a:rPr lang="en-US" sz="1200" dirty="0">
                <a:sym typeface="Wingdings" panose="05000000000000000000" pitchFamily="2" charset="2"/>
              </a:rPr>
              <a:t>2] Lue J W and </a:t>
            </a:r>
            <a:r>
              <a:rPr lang="en-US" sz="1200" dirty="0" err="1">
                <a:sym typeface="Wingdings" panose="05000000000000000000" pitchFamily="2" charset="2"/>
              </a:rPr>
              <a:t>Dresner</a:t>
            </a:r>
            <a:r>
              <a:rPr lang="en-US" sz="1200" dirty="0">
                <a:sym typeface="Wingdings" panose="05000000000000000000" pitchFamily="2" charset="2"/>
              </a:rPr>
              <a:t> L 1994 Adv. </a:t>
            </a:r>
            <a:r>
              <a:rPr lang="en-US" sz="1200" dirty="0" err="1">
                <a:sym typeface="Wingdings" panose="05000000000000000000" pitchFamily="2" charset="2"/>
              </a:rPr>
              <a:t>Cryog</a:t>
            </a:r>
            <a:r>
              <a:rPr lang="en-US" sz="1200" dirty="0">
                <a:sym typeface="Wingdings" panose="05000000000000000000" pitchFamily="2" charset="2"/>
              </a:rPr>
              <a:t>. Eng. 39 </a:t>
            </a:r>
            <a:r>
              <a:rPr lang="en-US" sz="1200" dirty="0" smtClean="0">
                <a:sym typeface="Wingdings" panose="05000000000000000000" pitchFamily="2" charset="2"/>
              </a:rPr>
              <a:t>437-444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32708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8" grpId="0" animBg="1"/>
      <p:bldP spid="28" grpId="0" animBg="1"/>
      <p:bldP spid="20" grpId="0" animBg="1"/>
    </p:bldLst>
  </p:timing>
</p:sld>
</file>

<file path=ppt/theme/theme1.xml><?xml version="1.0" encoding="utf-8"?>
<a:theme xmlns:a="http://schemas.openxmlformats.org/drawingml/2006/main" name="CEA V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64994</TotalTime>
  <Words>929</Words>
  <Application>Microsoft Office PowerPoint</Application>
  <PresentationFormat>宽屏</PresentationFormat>
  <Paragraphs>292</Paragraphs>
  <Slides>22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Wingdings</vt:lpstr>
      <vt:lpstr>CEA VA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ABDEL MAKSOUD Walid</dc:creator>
  <cp:lastModifiedBy>HUANG Yawei</cp:lastModifiedBy>
  <cp:revision>1745</cp:revision>
  <dcterms:created xsi:type="dcterms:W3CDTF">2009-09-07T13:49:30Z</dcterms:created>
  <dcterms:modified xsi:type="dcterms:W3CDTF">2018-09-03T22:02:14Z</dcterms:modified>
</cp:coreProperties>
</file>