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83" r:id="rId2"/>
    <p:sldId id="809" r:id="rId3"/>
    <p:sldId id="810" r:id="rId4"/>
    <p:sldId id="798" r:id="rId5"/>
    <p:sldId id="797" r:id="rId6"/>
    <p:sldId id="807" r:id="rId7"/>
    <p:sldId id="644" r:id="rId8"/>
    <p:sldId id="596" r:id="rId9"/>
    <p:sldId id="799" r:id="rId10"/>
    <p:sldId id="811" r:id="rId11"/>
    <p:sldId id="800" r:id="rId12"/>
    <p:sldId id="808" r:id="rId13"/>
    <p:sldId id="801" r:id="rId14"/>
    <p:sldId id="812" r:id="rId15"/>
    <p:sldId id="803" r:id="rId16"/>
    <p:sldId id="804" r:id="rId17"/>
    <p:sldId id="813" r:id="rId18"/>
    <p:sldId id="805" r:id="rId19"/>
    <p:sldId id="729" r:id="rId20"/>
  </p:sldIdLst>
  <p:sldSz cx="12192000" cy="6858000"/>
  <p:notesSz cx="7099300" cy="10234613"/>
  <p:embeddedFontLst>
    <p:embeddedFont>
      <p:font typeface="LindeDaxPowerPoint" panose="020B0500000000020000" pitchFamily="34" charset="0"/>
      <p:regular r:id="rId23"/>
      <p:bold r:id="rId24"/>
      <p:italic r:id="rId25"/>
    </p:embeddedFont>
  </p:embeddedFontLst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5" pos="7582" userDrawn="1">
          <p15:clr>
            <a:srgbClr val="A4A3A4"/>
          </p15:clr>
        </p15:guide>
        <p15:guide id="11" pos="211">
          <p15:clr>
            <a:srgbClr val="A4A3A4"/>
          </p15:clr>
        </p15:guide>
        <p15:guide id="15" pos="3840">
          <p15:clr>
            <a:srgbClr val="A4A3A4"/>
          </p15:clr>
        </p15:guide>
        <p15:guide id="18" pos="3931">
          <p15:clr>
            <a:srgbClr val="A4A3A4"/>
          </p15:clr>
        </p15:guide>
        <p15:guide id="19" pos="37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u Mädler, Karin" initials="FMK" lastIdx="7" clrIdx="0"/>
  <p:cmAuthor id="1" name="Zenklusen Adrian" initials="ZEA" lastIdx="22" clrIdx="1"/>
  <p:cmAuthor id="2" name="Lange Adolfo" initials="LAA" lastIdx="1" clrIdx="2"/>
  <p:cmAuthor id="3" name="Blum Lars" initials="BLL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87771" autoAdjust="0"/>
  </p:normalViewPr>
  <p:slideViewPr>
    <p:cSldViewPr showGuides="1">
      <p:cViewPr varScale="1">
        <p:scale>
          <a:sx n="76" d="100"/>
          <a:sy n="76" d="100"/>
        </p:scale>
        <p:origin x="-1086" y="-102"/>
      </p:cViewPr>
      <p:guideLst>
        <p:guide orient="horz" pos="935"/>
        <p:guide orient="horz" pos="4020"/>
        <p:guide pos="7582"/>
        <p:guide pos="211"/>
        <p:guide pos="3840"/>
        <p:guide pos="3931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3318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06" y="0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2066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06" y="9722066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fld id="{857A7E1D-5408-4D3E-A25E-60444F0616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94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06" y="0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45911" y="4861852"/>
            <a:ext cx="5207481" cy="46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2066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06" y="9722066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fld id="{534ECE63-F59B-45E1-8290-295EDE13855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35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73050" indent="-273050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b="0" kern="1200" baseline="0">
        <a:solidFill>
          <a:schemeClr val="tx1"/>
        </a:solidFill>
        <a:latin typeface="LindeDaxPowerPoint" pitchFamily="34" charset="0"/>
        <a:ea typeface="+mn-ea"/>
        <a:cs typeface="+mn-cs"/>
      </a:defRPr>
    </a:lvl1pPr>
    <a:lvl2pPr marL="536575" indent="-263525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2pPr>
    <a:lvl3pPr marL="809625" indent="-273050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3pPr>
    <a:lvl4pPr marL="1071563" indent="-261938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4pPr>
    <a:lvl5pPr marL="1344613" indent="-273050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CE63-F59B-45E1-8290-295EDE13855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70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3680" indent="-313680" defTabSz="1050463">
              <a:defRPr/>
            </a:pPr>
            <a:r>
              <a:rPr lang="en-US" sz="1100" kern="0" dirty="0"/>
              <a:t> To realize these projects, as well as many other future large superconducting accelerator projects in China and worldwide, it is mandatory to build a large-scale and well-functioned production and SRF R&amp;D facility in an early stage; such a facility would also help to train the new generation of scientists, as well as to serve as a link between industry and project management</a:t>
            </a:r>
          </a:p>
          <a:p>
            <a:pPr marL="0" indent="0">
              <a:buNone/>
            </a:pPr>
            <a:r>
              <a:rPr lang="en-US" sz="1100" kern="0" dirty="0"/>
              <a:t>The construction of the PAPS SRF facility has just started, and it is planned to complete before June 2020</a:t>
            </a:r>
            <a:r>
              <a:rPr lang="en-GB" sz="1100" kern="0" dirty="0"/>
              <a:t>biggest laboratory for the study of particle physics</a:t>
            </a:r>
          </a:p>
          <a:p>
            <a:pPr lvl="1"/>
            <a:r>
              <a:rPr lang="en-US" sz="1100" kern="0" dirty="0"/>
              <a:t>The PAPS SRF facility is aimed at processing and testing of several hundreds of SRF cavities and couplers</a:t>
            </a:r>
          </a:p>
          <a:p>
            <a:pPr lvl="1"/>
            <a:r>
              <a:rPr lang="en-US" sz="1100" kern="0" dirty="0"/>
              <a:t>assembly and testing of about 20 </a:t>
            </a:r>
            <a:r>
              <a:rPr lang="en-US" sz="1100" kern="0" dirty="0" err="1"/>
              <a:t>cryomodules</a:t>
            </a:r>
            <a:r>
              <a:rPr lang="en-US" sz="1100" kern="0" dirty="0"/>
              <a:t> per year for different users</a:t>
            </a:r>
          </a:p>
          <a:p>
            <a:pPr lvl="1"/>
            <a:r>
              <a:rPr lang="en-US" sz="1100" kern="0" dirty="0"/>
              <a:t>It is also planned to cover the requirement of new SRF material and technology development</a:t>
            </a:r>
            <a:endParaRPr lang="en-GB" sz="1100" kern="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CE63-F59B-45E1-8290-295EDE13855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85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CE63-F59B-45E1-8290-295EDE138554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99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1700808"/>
            <a:ext cx="11522075" cy="1826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4001814"/>
            <a:ext cx="11522075" cy="2379936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152635"/>
            <a:ext cx="2660313" cy="13316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5616575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7F0FA92-894D-4FBF-9557-DF29B93362A3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75388" y="1484313"/>
            <a:ext cx="5581649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2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3636879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16D4B9-D8D3-42BB-902B-2380EE4E0398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 hasCustomPrompt="1"/>
          </p:nvPr>
        </p:nvSpPr>
        <p:spPr>
          <a:xfrm>
            <a:off x="4259795" y="1484313"/>
            <a:ext cx="3672329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8220157" y="1484313"/>
            <a:ext cx="3636881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77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4" y="1484313"/>
            <a:ext cx="5616574" cy="235655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9514174-DA9C-49DA-B77C-53DFBFCD4271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75388" y="1484313"/>
            <a:ext cx="5581649" cy="235655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334964" y="4041068"/>
            <a:ext cx="5616574" cy="234068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75388" y="4041068"/>
            <a:ext cx="5581649" cy="234068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87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0822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A4A9D7B-6814-46EA-A6BD-1AA58F5B38BB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2511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75786" y="1484313"/>
            <a:ext cx="7681251" cy="4897438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224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3648803" cy="4897437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61950" indent="-17145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7AD82DE6-5D34-47F2-B00E-0C57BA54A41A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7523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40463" y="1484784"/>
            <a:ext cx="5616575" cy="2376124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9" cy="1023937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5616575" cy="4897437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58775" indent="-17780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D0F7709-283F-4D56-B5AB-B3CA12F8F170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4004642"/>
            <a:ext cx="5616575" cy="2377108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057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334963" y="3429003"/>
            <a:ext cx="11522075" cy="2952748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5616575" cy="1728663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58775" indent="-17780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 defTabSz="715963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2489C0D-99B1-4D43-B579-E389C5162506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75388" y="1484313"/>
            <a:ext cx="5581650" cy="1728663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58775" indent="-17780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 defTabSz="806450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0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, Logo at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68825 w 12192000"/>
              <a:gd name="connsiteY0" fmla="*/ 152635 h 6858000"/>
              <a:gd name="connsiteX1" fmla="*/ 9368825 w 12192000"/>
              <a:gd name="connsiteY1" fmla="*/ 1484635 h 6858000"/>
              <a:gd name="connsiteX2" fmla="*/ 12036425 w 12192000"/>
              <a:gd name="connsiteY2" fmla="*/ 1484635 h 6858000"/>
              <a:gd name="connsiteX3" fmla="*/ 12036425 w 12192000"/>
              <a:gd name="connsiteY3" fmla="*/ 15263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68825" y="152635"/>
                </a:moveTo>
                <a:lnTo>
                  <a:pt x="9368825" y="1484635"/>
                </a:lnTo>
                <a:lnTo>
                  <a:pt x="12036425" y="1484635"/>
                </a:lnTo>
                <a:lnTo>
                  <a:pt x="12036425" y="1526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1700808"/>
            <a:ext cx="5545013" cy="1826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4001814"/>
            <a:ext cx="11522075" cy="2379936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152635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half Pic, Logo at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9368825 w 12192000"/>
              <a:gd name="connsiteY0" fmla="*/ 152635 h 3429000"/>
              <a:gd name="connsiteX1" fmla="*/ 9368825 w 12192000"/>
              <a:gd name="connsiteY1" fmla="*/ 1484635 h 3429000"/>
              <a:gd name="connsiteX2" fmla="*/ 12036425 w 12192000"/>
              <a:gd name="connsiteY2" fmla="*/ 1484635 h 3429000"/>
              <a:gd name="connsiteX3" fmla="*/ 12036425 w 12192000"/>
              <a:gd name="connsiteY3" fmla="*/ 152635 h 3429000"/>
              <a:gd name="connsiteX4" fmla="*/ 0 w 12192000"/>
              <a:gd name="connsiteY4" fmla="*/ 0 h 3429000"/>
              <a:gd name="connsiteX5" fmla="*/ 12192000 w 12192000"/>
              <a:gd name="connsiteY5" fmla="*/ 0 h 3429000"/>
              <a:gd name="connsiteX6" fmla="*/ 12192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9368825" y="152635"/>
                </a:moveTo>
                <a:lnTo>
                  <a:pt x="9368825" y="1484635"/>
                </a:lnTo>
                <a:lnTo>
                  <a:pt x="12036425" y="1484635"/>
                </a:lnTo>
                <a:lnTo>
                  <a:pt x="12036425" y="1526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3860626"/>
            <a:ext cx="11522075" cy="15485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t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5409220"/>
            <a:ext cx="11522075" cy="972530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152635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, Logo at bottom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68825 w 12192000"/>
              <a:gd name="connsiteY0" fmla="*/ 5373600 h 6858000"/>
              <a:gd name="connsiteX1" fmla="*/ 9368825 w 12192000"/>
              <a:gd name="connsiteY1" fmla="*/ 6705600 h 6858000"/>
              <a:gd name="connsiteX2" fmla="*/ 12036425 w 12192000"/>
              <a:gd name="connsiteY2" fmla="*/ 6705600 h 6858000"/>
              <a:gd name="connsiteX3" fmla="*/ 12036425 w 12192000"/>
              <a:gd name="connsiteY3" fmla="*/ 5373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68825" y="5373600"/>
                </a:moveTo>
                <a:lnTo>
                  <a:pt x="9368825" y="6705600"/>
                </a:lnTo>
                <a:lnTo>
                  <a:pt x="12036425" y="6705600"/>
                </a:lnTo>
                <a:lnTo>
                  <a:pt x="12036425" y="5373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404664"/>
            <a:ext cx="11522075" cy="1826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2705670"/>
            <a:ext cx="5328989" cy="2379936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5373923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half Pic, Logo at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3860626"/>
            <a:ext cx="11522075" cy="140457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t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4" y="5409220"/>
            <a:ext cx="7704394" cy="972530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5373923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ig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9984425 w 12191999"/>
              <a:gd name="connsiteY0" fmla="*/ 152635 h 6858000"/>
              <a:gd name="connsiteX1" fmla="*/ 9984425 w 12191999"/>
              <a:gd name="connsiteY1" fmla="*/ 1175035 h 6858000"/>
              <a:gd name="connsiteX2" fmla="*/ 12036425 w 12191999"/>
              <a:gd name="connsiteY2" fmla="*/ 1175035 h 6858000"/>
              <a:gd name="connsiteX3" fmla="*/ 12036425 w 12191999"/>
              <a:gd name="connsiteY3" fmla="*/ 152635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9984425" y="152635"/>
                </a:moveTo>
                <a:lnTo>
                  <a:pt x="9984425" y="1175035"/>
                </a:lnTo>
                <a:lnTo>
                  <a:pt x="12036425" y="1175035"/>
                </a:lnTo>
                <a:lnTo>
                  <a:pt x="12036425" y="152635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0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0806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C8DC71-C751-4A58-A94D-438542EF14A4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55575" y="1341439"/>
            <a:ext cx="11880850" cy="5040312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06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55575" y="152401"/>
            <a:ext cx="9685338" cy="10224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0806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2" y="1484313"/>
            <a:ext cx="11522075" cy="4897437"/>
          </a:xfrm>
        </p:spPr>
        <p:txBody>
          <a:bodyPr/>
          <a:lstStyle>
            <a:lvl1pPr marL="176213" indent="-176213">
              <a:buFont typeface="LindeDaxPowerPoint" panose="020B0500000000020000" pitchFamily="34" charset="0"/>
              <a:buChar char="–"/>
              <a:tabLst>
                <a:tab pos="176213" algn="l"/>
              </a:tabLst>
              <a:defRPr b="0"/>
            </a:lvl1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25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11522075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3AABF79-E654-47B0-827D-5774247619BC}" type="datetime1">
              <a:rPr lang="en-GB" noProof="0" smtClean="0"/>
              <a:t>03/09/2018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0981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155576" y="152400"/>
            <a:ext cx="9685338" cy="102393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34963" y="1484313"/>
            <a:ext cx="115220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5575" y="152401"/>
            <a:ext cx="9685339" cy="1023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2800" tIns="0" rIns="1728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16000" y="6453336"/>
            <a:ext cx="10308592" cy="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8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34963" y="6453336"/>
            <a:ext cx="720477" cy="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800" smtClean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F9CE5C9E-81F0-4F93-9A22-12F0B7240DF3}" type="datetime1">
              <a:rPr lang="en-GB" noProof="0" smtClean="0"/>
              <a:t>03/09/2018</a:t>
            </a:fld>
            <a:endParaRPr lang="en-GB" noProof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69" y="152401"/>
            <a:ext cx="2047874" cy="1023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65" r:id="rId5"/>
    <p:sldLayoutId id="2147483656" r:id="rId6"/>
    <p:sldLayoutId id="2147483668" r:id="rId7"/>
    <p:sldLayoutId id="2147483675" r:id="rId8"/>
    <p:sldLayoutId id="2147483650" r:id="rId9"/>
    <p:sldLayoutId id="2147483658" r:id="rId10"/>
    <p:sldLayoutId id="2147483670" r:id="rId11"/>
    <p:sldLayoutId id="2147483669" r:id="rId12"/>
    <p:sldLayoutId id="2147483654" r:id="rId13"/>
    <p:sldLayoutId id="2147483660" r:id="rId14"/>
    <p:sldLayoutId id="2147483671" r:id="rId15"/>
    <p:sldLayoutId id="2147483673" r:id="rId16"/>
    <p:sldLayoutId id="2147483672" r:id="rId17"/>
  </p:sldLayoutIdLst>
  <p:hf sldNum="0" hdr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177800" algn="l"/>
        </a:tabLst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361950" algn="l"/>
        </a:tabLst>
        <a:defRPr sz="1600">
          <a:solidFill>
            <a:schemeClr val="tx1"/>
          </a:solidFill>
          <a:latin typeface="+mn-lt"/>
        </a:defRPr>
      </a:lvl2pPr>
      <a:lvl3pPr marL="53975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539750" algn="l"/>
        </a:tabLst>
        <a:defRPr sz="1600">
          <a:solidFill>
            <a:schemeClr val="tx1"/>
          </a:solidFill>
          <a:latin typeface="+mn-lt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717550" algn="l"/>
        </a:tabLst>
        <a:defRPr sz="1600">
          <a:solidFill>
            <a:schemeClr val="tx1"/>
          </a:solidFill>
          <a:latin typeface="+mn-lt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895350" algn="l"/>
        </a:tabLst>
        <a:defRPr sz="1600">
          <a:solidFill>
            <a:schemeClr val="tx1"/>
          </a:solidFill>
          <a:latin typeface="+mn-lt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6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4224" userDrawn="1">
          <p15:clr>
            <a:srgbClr val="F26B43"/>
          </p15:clr>
        </p15:guide>
        <p15:guide id="5" pos="6289" userDrawn="1">
          <p15:clr>
            <a:srgbClr val="F26B43"/>
          </p15:clr>
        </p15:guide>
        <p15:guide id="6" pos="61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845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0" pos="746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Refrigerator and liquefaction system for IHEP’s PAPS SRF Facility</a:t>
            </a:r>
            <a:r>
              <a:rPr lang="en-GB" noProof="0" dirty="0"/>
              <a:t/>
            </a:r>
            <a:br>
              <a:rPr lang="en-GB" noProof="0" dirty="0"/>
            </a:br>
            <a:endParaRPr lang="en-GB" b="0" noProof="0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4964" y="5444802"/>
            <a:ext cx="7704394" cy="972530"/>
          </a:xfrm>
        </p:spPr>
        <p:txBody>
          <a:bodyPr/>
          <a:lstStyle/>
          <a:p>
            <a:r>
              <a:rPr lang="en-GB" dirty="0" smtClean="0"/>
              <a:t>A. Lange, S. Li</a:t>
            </a:r>
            <a:endParaRPr lang="en-GB" noProof="0" dirty="0"/>
          </a:p>
          <a:p>
            <a:r>
              <a:rPr lang="en-GB" noProof="0" dirty="0" smtClean="0"/>
              <a:t>ICEC27 – ICMC 2018 Oxford, UK, September 4, 2018</a:t>
            </a:r>
            <a:endParaRPr lang="en-GB" noProof="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19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69881"/>
              </p:ext>
            </p:extLst>
          </p:nvPr>
        </p:nvGraphicFramePr>
        <p:xfrm>
          <a:off x="334962" y="1484313"/>
          <a:ext cx="9505951" cy="2725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I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 &amp; PAPS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&amp; challenges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Solutions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</a:t>
                      </a:r>
                      <a:r>
                        <a:rPr lang="en-GB" baseline="0" noProof="0" dirty="0" smtClean="0"/>
                        <a:t> flow diagram and performance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 smtClean="0"/>
                        <a:t>5.</a:t>
                      </a: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Solutions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b="0" noProof="0" dirty="0" smtClean="0"/>
              <a:t>Helium refrigeration plant - Setup</a:t>
            </a:r>
            <a:endParaRPr lang="en-GB" b="0" noProof="0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334963" y="1484783"/>
            <a:ext cx="11377661" cy="129505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2251" y="1484784"/>
            <a:ext cx="1907890" cy="1295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 anchorCtr="0"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Compressor System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230141" y="1484786"/>
            <a:ext cx="9482483" cy="129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/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Two large compressors with variable frequency drive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One small compressor to boost mass flow and serve as a back up compressor during break downs or shut downs</a:t>
            </a:r>
            <a:endParaRPr lang="en-GB" dirty="0"/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Oil separation system  consisting on 2 </a:t>
            </a:r>
            <a:r>
              <a:rPr lang="en-GB" dirty="0" err="1" smtClean="0"/>
              <a:t>coalescer</a:t>
            </a:r>
            <a:r>
              <a:rPr lang="en-GB" dirty="0" smtClean="0"/>
              <a:t> stages and one oil </a:t>
            </a:r>
            <a:r>
              <a:rPr lang="en-GB" dirty="0" err="1" smtClean="0"/>
              <a:t>adsorber</a:t>
            </a:r>
            <a:r>
              <a:rPr lang="en-GB" dirty="0" smtClean="0"/>
              <a:t> downstream the compressor</a:t>
            </a:r>
            <a:endParaRPr lang="en-GB" dirty="0"/>
          </a:p>
        </p:txBody>
      </p:sp>
      <p:cxnSp>
        <p:nvCxnSpPr>
          <p:cNvPr id="28" name="Gerader Verbinder 27"/>
          <p:cNvCxnSpPr>
            <a:cxnSpLocks/>
          </p:cNvCxnSpPr>
          <p:nvPr/>
        </p:nvCxnSpPr>
        <p:spPr bwMode="auto">
          <a:xfrm>
            <a:off x="334963" y="1484784"/>
            <a:ext cx="11377661" cy="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/>
          <p:cNvCxnSpPr>
            <a:cxnSpLocks/>
          </p:cNvCxnSpPr>
          <p:nvPr/>
        </p:nvCxnSpPr>
        <p:spPr bwMode="auto">
          <a:xfrm flipV="1">
            <a:off x="334963" y="2779834"/>
            <a:ext cx="11377661" cy="54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140968"/>
            <a:ext cx="7953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b="0" noProof="0" dirty="0" smtClean="0"/>
              <a:t>Helium refrigeration plant - Setup</a:t>
            </a:r>
            <a:endParaRPr lang="en-GB" b="0" noProof="0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334963" y="1484784"/>
            <a:ext cx="7633245" cy="367240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30000"/>
              </a:spcAft>
            </a:pPr>
            <a:endParaRPr lang="en-GB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268767" y="5301208"/>
            <a:ext cx="7699441" cy="10801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30000"/>
              </a:spcAft>
            </a:pPr>
            <a:endParaRPr lang="en-GB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322251" y="1485330"/>
            <a:ext cx="1907890" cy="36718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 anchorCtr="0"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1"/>
                </a:solidFill>
              </a:rPr>
              <a:t>Refrigerator Cold box &amp; Dewar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gray">
          <a:xfrm>
            <a:off x="2230141" y="1485334"/>
            <a:ext cx="5738067" cy="367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Standard engineered LR700 concept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Three turbo-expanders with dynamic gas bearings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Cold helium supply for two thermal shields at different temperature levels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Low pressure cold helium gas return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4 ports to supply and for the return of helium at different boundary conditions</a:t>
            </a:r>
          </a:p>
          <a:p>
            <a:pPr marL="635000" lvl="1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Two thermal shields: at 40K (HTTS) and 5K (LTTS)</a:t>
            </a:r>
          </a:p>
          <a:p>
            <a:pPr marL="635000" lvl="1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Supply and return to main Dewar</a:t>
            </a:r>
          </a:p>
          <a:p>
            <a:pPr marL="635000" lvl="1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Cold down supply and return 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5’000l main Helium </a:t>
            </a:r>
            <a:r>
              <a:rPr lang="en-GB" dirty="0" err="1" smtClean="0"/>
              <a:t>dewar</a:t>
            </a:r>
            <a:endParaRPr lang="en-GB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gray">
          <a:xfrm>
            <a:off x="322251" y="5561655"/>
            <a:ext cx="1907890" cy="648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 anchorCtr="0"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1"/>
                </a:solidFill>
              </a:rPr>
              <a:t>After sales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2230141" y="5273899"/>
            <a:ext cx="5738067" cy="1080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/>
              <a:t>Local </a:t>
            </a:r>
            <a:r>
              <a:rPr lang="en-GB" dirty="0" smtClean="0"/>
              <a:t>after </a:t>
            </a:r>
            <a:r>
              <a:rPr lang="en-GB" dirty="0"/>
              <a:t>sales service either </a:t>
            </a:r>
            <a:r>
              <a:rPr lang="en-GB" dirty="0" smtClean="0"/>
              <a:t>through </a:t>
            </a:r>
            <a:r>
              <a:rPr lang="de-CH" dirty="0" smtClean="0"/>
              <a:t>Beijing </a:t>
            </a:r>
            <a:r>
              <a:rPr lang="de-CH" dirty="0"/>
              <a:t>Cryosource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a Linde </a:t>
            </a:r>
            <a:r>
              <a:rPr lang="de-CH" dirty="0" err="1"/>
              <a:t>engineer</a:t>
            </a:r>
            <a:r>
              <a:rPr lang="de-CH" dirty="0"/>
              <a:t> </a:t>
            </a:r>
            <a:r>
              <a:rPr lang="de-CH" dirty="0" err="1" smtClean="0"/>
              <a:t>located</a:t>
            </a:r>
            <a:r>
              <a:rPr lang="de-CH" dirty="0" smtClean="0"/>
              <a:t> at Linde Engineering in Hangzhou</a:t>
            </a:r>
            <a:r>
              <a:rPr lang="en-GB" dirty="0" smtClean="0"/>
              <a:t> </a:t>
            </a:r>
            <a:endParaRPr lang="en-GB" dirty="0"/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Remote </a:t>
            </a:r>
            <a:r>
              <a:rPr lang="en-GB" dirty="0"/>
              <a:t>service support from Switzerland </a:t>
            </a:r>
          </a:p>
        </p:txBody>
      </p:sp>
      <p:cxnSp>
        <p:nvCxnSpPr>
          <p:cNvPr id="30" name="Gerader Verbinder 29"/>
          <p:cNvCxnSpPr>
            <a:cxnSpLocks/>
          </p:cNvCxnSpPr>
          <p:nvPr/>
        </p:nvCxnSpPr>
        <p:spPr bwMode="auto">
          <a:xfrm>
            <a:off x="334963" y="1484782"/>
            <a:ext cx="763324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/>
          <p:cNvCxnSpPr>
            <a:cxnSpLocks/>
          </p:cNvCxnSpPr>
          <p:nvPr/>
        </p:nvCxnSpPr>
        <p:spPr bwMode="auto">
          <a:xfrm flipV="1">
            <a:off x="334963" y="5157190"/>
            <a:ext cx="7633245" cy="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r Verbinder 31"/>
          <p:cNvCxnSpPr>
            <a:cxnSpLocks/>
          </p:cNvCxnSpPr>
          <p:nvPr/>
        </p:nvCxnSpPr>
        <p:spPr bwMode="auto">
          <a:xfrm>
            <a:off x="334963" y="5301208"/>
            <a:ext cx="763324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r Verbinder 32"/>
          <p:cNvCxnSpPr>
            <a:cxnSpLocks/>
          </p:cNvCxnSpPr>
          <p:nvPr/>
        </p:nvCxnSpPr>
        <p:spPr bwMode="auto">
          <a:xfrm>
            <a:off x="346664" y="6376341"/>
            <a:ext cx="762154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Grafik 19"/>
          <p:cNvPicPr/>
          <p:nvPr/>
        </p:nvPicPr>
        <p:blipFill>
          <a:blip r:embed="rId2"/>
          <a:stretch>
            <a:fillRect/>
          </a:stretch>
        </p:blipFill>
        <p:spPr>
          <a:xfrm>
            <a:off x="8328248" y="1894941"/>
            <a:ext cx="3434466" cy="2871427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50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b="0" dirty="0" smtClean="0"/>
              <a:t>Cooling power at a wide range of temperatures</a:t>
            </a:r>
            <a:endParaRPr lang="en-GB" b="0" noProof="0" dirty="0"/>
          </a:p>
        </p:txBody>
      </p:sp>
      <p:sp>
        <p:nvSpPr>
          <p:cNvPr id="41" name="Freihandform: Form 4"/>
          <p:cNvSpPr/>
          <p:nvPr/>
        </p:nvSpPr>
        <p:spPr bwMode="auto">
          <a:xfrm>
            <a:off x="1559496" y="2011700"/>
            <a:ext cx="3833563" cy="3651625"/>
          </a:xfrm>
          <a:custGeom>
            <a:avLst/>
            <a:gdLst>
              <a:gd name="connsiteX0" fmla="*/ 0 w 3833563"/>
              <a:gd name="connsiteY0" fmla="*/ 0 h 3651625"/>
              <a:gd name="connsiteX1" fmla="*/ 2885559 w 3833563"/>
              <a:gd name="connsiteY1" fmla="*/ 0 h 3651625"/>
              <a:gd name="connsiteX2" fmla="*/ 2885559 w 3833563"/>
              <a:gd name="connsiteY2" fmla="*/ 1146749 h 3651625"/>
              <a:gd name="connsiteX3" fmla="*/ 3833563 w 3833563"/>
              <a:gd name="connsiteY3" fmla="*/ 3293966 h 3651625"/>
              <a:gd name="connsiteX4" fmla="*/ 3494012 w 3833563"/>
              <a:gd name="connsiteY4" fmla="*/ 3651625 h 3651625"/>
              <a:gd name="connsiteX5" fmla="*/ 0 w 3833563"/>
              <a:gd name="connsiteY5" fmla="*/ 2016422 h 3651625"/>
              <a:gd name="connsiteX6" fmla="*/ 448 w 3833563"/>
              <a:gd name="connsiteY6" fmla="*/ 2016224 h 3651625"/>
              <a:gd name="connsiteX7" fmla="*/ 0 w 3833563"/>
              <a:gd name="connsiteY7" fmla="*/ 2016224 h 365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3563" h="3651625">
                <a:moveTo>
                  <a:pt x="0" y="0"/>
                </a:moveTo>
                <a:lnTo>
                  <a:pt x="2885559" y="0"/>
                </a:lnTo>
                <a:lnTo>
                  <a:pt x="2885559" y="1146749"/>
                </a:lnTo>
                <a:lnTo>
                  <a:pt x="3833563" y="3293966"/>
                </a:lnTo>
                <a:lnTo>
                  <a:pt x="3494012" y="3651625"/>
                </a:lnTo>
                <a:lnTo>
                  <a:pt x="0" y="2016422"/>
                </a:lnTo>
                <a:lnTo>
                  <a:pt x="448" y="2016224"/>
                </a:lnTo>
                <a:lnTo>
                  <a:pt x="0" y="2016224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1080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fontAlgn="base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LindeDaxPowerPoint" pitchFamily="34" charset="0"/>
              <a:buChar char="—"/>
            </a:pPr>
            <a:endParaRPr lang="en-GB" sz="1400" dirty="0">
              <a:solidFill>
                <a:srgbClr val="00305C"/>
              </a:solidFill>
            </a:endParaRPr>
          </a:p>
        </p:txBody>
      </p:sp>
      <p:sp>
        <p:nvSpPr>
          <p:cNvPr id="42" name="Freihandform: Form 5"/>
          <p:cNvSpPr/>
          <p:nvPr/>
        </p:nvSpPr>
        <p:spPr bwMode="auto">
          <a:xfrm>
            <a:off x="4544700" y="2011700"/>
            <a:ext cx="2874445" cy="3834070"/>
          </a:xfrm>
          <a:custGeom>
            <a:avLst/>
            <a:gdLst>
              <a:gd name="connsiteX0" fmla="*/ 0 w 2874445"/>
              <a:gd name="connsiteY0" fmla="*/ 0 h 3834070"/>
              <a:gd name="connsiteX1" fmla="*/ 2874445 w 2874445"/>
              <a:gd name="connsiteY1" fmla="*/ 0 h 3834070"/>
              <a:gd name="connsiteX2" fmla="*/ 2874445 w 2874445"/>
              <a:gd name="connsiteY2" fmla="*/ 1152127 h 3834070"/>
              <a:gd name="connsiteX3" fmla="*/ 2874445 w 2874445"/>
              <a:gd name="connsiteY3" fmla="*/ 1152128 h 3834070"/>
              <a:gd name="connsiteX4" fmla="*/ 2874445 w 2874445"/>
              <a:gd name="connsiteY4" fmla="*/ 1152128 h 3834070"/>
              <a:gd name="connsiteX5" fmla="*/ 1705064 w 2874445"/>
              <a:gd name="connsiteY5" fmla="*/ 3834070 h 3834070"/>
              <a:gd name="connsiteX6" fmla="*/ 1169381 w 2874445"/>
              <a:gd name="connsiteY6" fmla="*/ 3834070 h 3834070"/>
              <a:gd name="connsiteX7" fmla="*/ 1 w 2874445"/>
              <a:gd name="connsiteY7" fmla="*/ 1152128 h 3834070"/>
              <a:gd name="connsiteX8" fmla="*/ 0 w 2874445"/>
              <a:gd name="connsiteY8" fmla="*/ 1152128 h 3834070"/>
              <a:gd name="connsiteX9" fmla="*/ 0 w 2874445"/>
              <a:gd name="connsiteY9" fmla="*/ 1152127 h 38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445" h="3834070">
                <a:moveTo>
                  <a:pt x="0" y="0"/>
                </a:moveTo>
                <a:lnTo>
                  <a:pt x="2874445" y="0"/>
                </a:lnTo>
                <a:lnTo>
                  <a:pt x="2874445" y="1152127"/>
                </a:lnTo>
                <a:lnTo>
                  <a:pt x="2874445" y="1152128"/>
                </a:lnTo>
                <a:lnTo>
                  <a:pt x="2874445" y="1152128"/>
                </a:lnTo>
                <a:lnTo>
                  <a:pt x="1705064" y="3834070"/>
                </a:lnTo>
                <a:lnTo>
                  <a:pt x="1169381" y="3834070"/>
                </a:lnTo>
                <a:lnTo>
                  <a:pt x="1" y="1152128"/>
                </a:lnTo>
                <a:lnTo>
                  <a:pt x="0" y="1152128"/>
                </a:lnTo>
                <a:lnTo>
                  <a:pt x="0" y="1152127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1080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spcAft>
                <a:spcPts val="300"/>
              </a:spcAft>
              <a:buFont typeface="LindeDaxPowerPoint" pitchFamily="34" charset="0"/>
              <a:buChar char="—"/>
            </a:pPr>
            <a:endParaRPr lang="en-GB" sz="1400" dirty="0">
              <a:solidFill>
                <a:srgbClr val="00305C"/>
              </a:solidFill>
            </a:endParaRPr>
          </a:p>
        </p:txBody>
      </p:sp>
      <p:sp>
        <p:nvSpPr>
          <p:cNvPr id="43" name="Freihandform: Form 6"/>
          <p:cNvSpPr/>
          <p:nvPr/>
        </p:nvSpPr>
        <p:spPr bwMode="auto">
          <a:xfrm>
            <a:off x="6564476" y="2011699"/>
            <a:ext cx="3821520" cy="3649069"/>
          </a:xfrm>
          <a:custGeom>
            <a:avLst/>
            <a:gdLst>
              <a:gd name="connsiteX0" fmla="*/ 942312 w 3821520"/>
              <a:gd name="connsiteY0" fmla="*/ 0 h 3649069"/>
              <a:gd name="connsiteX1" fmla="*/ 3821519 w 3821520"/>
              <a:gd name="connsiteY1" fmla="*/ 0 h 3649069"/>
              <a:gd name="connsiteX2" fmla="*/ 3821519 w 3821520"/>
              <a:gd name="connsiteY2" fmla="*/ 2016423 h 3649069"/>
              <a:gd name="connsiteX3" fmla="*/ 3821520 w 3821520"/>
              <a:gd name="connsiteY3" fmla="*/ 2016423 h 3649069"/>
              <a:gd name="connsiteX4" fmla="*/ 338758 w 3821520"/>
              <a:gd name="connsiteY4" fmla="*/ 3649069 h 3649069"/>
              <a:gd name="connsiteX5" fmla="*/ 0 w 3821520"/>
              <a:gd name="connsiteY5" fmla="*/ 3292245 h 3649069"/>
              <a:gd name="connsiteX6" fmla="*/ 942312 w 3821520"/>
              <a:gd name="connsiteY6" fmla="*/ 1143750 h 36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520" h="3649069">
                <a:moveTo>
                  <a:pt x="942312" y="0"/>
                </a:moveTo>
                <a:lnTo>
                  <a:pt x="3821519" y="0"/>
                </a:lnTo>
                <a:lnTo>
                  <a:pt x="3821519" y="2016423"/>
                </a:lnTo>
                <a:lnTo>
                  <a:pt x="3821520" y="2016423"/>
                </a:lnTo>
                <a:lnTo>
                  <a:pt x="338758" y="3649069"/>
                </a:lnTo>
                <a:lnTo>
                  <a:pt x="0" y="3292245"/>
                </a:lnTo>
                <a:lnTo>
                  <a:pt x="942312" y="114375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1080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fontAlgn="base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LindeDaxPowerPoint" pitchFamily="34" charset="0"/>
              <a:buChar char="—"/>
            </a:pPr>
            <a:endParaRPr lang="en-GB" sz="1200" dirty="0">
              <a:solidFill>
                <a:srgbClr val="00305C"/>
              </a:solidFill>
            </a:endParaRPr>
          </a:p>
        </p:txBody>
      </p:sp>
      <p:sp>
        <p:nvSpPr>
          <p:cNvPr id="44" name="Freihandform: Form 7"/>
          <p:cNvSpPr/>
          <p:nvPr/>
        </p:nvSpPr>
        <p:spPr bwMode="auto">
          <a:xfrm>
            <a:off x="3910175" y="4603988"/>
            <a:ext cx="4140293" cy="1800622"/>
          </a:xfrm>
          <a:custGeom>
            <a:avLst/>
            <a:gdLst>
              <a:gd name="connsiteX0" fmla="*/ 2070146 w 4140293"/>
              <a:gd name="connsiteY0" fmla="*/ 0 h 1800622"/>
              <a:gd name="connsiteX1" fmla="*/ 4127837 w 4140293"/>
              <a:gd name="connsiteY1" fmla="*/ 1677068 h 1800622"/>
              <a:gd name="connsiteX2" fmla="*/ 4140293 w 4140293"/>
              <a:gd name="connsiteY2" fmla="*/ 1800622 h 1800622"/>
              <a:gd name="connsiteX3" fmla="*/ 0 w 4140293"/>
              <a:gd name="connsiteY3" fmla="*/ 1800622 h 1800622"/>
              <a:gd name="connsiteX4" fmla="*/ 12455 w 4140293"/>
              <a:gd name="connsiteY4" fmla="*/ 1677068 h 1800622"/>
              <a:gd name="connsiteX5" fmla="*/ 2070146 w 4140293"/>
              <a:gd name="connsiteY5" fmla="*/ 0 h 180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0293" h="1800622">
                <a:moveTo>
                  <a:pt x="2070146" y="0"/>
                </a:moveTo>
                <a:cubicBezTo>
                  <a:pt x="3085145" y="0"/>
                  <a:pt x="3931986" y="719968"/>
                  <a:pt x="4127837" y="1677068"/>
                </a:cubicBezTo>
                <a:lnTo>
                  <a:pt x="4140293" y="1800622"/>
                </a:lnTo>
                <a:lnTo>
                  <a:pt x="0" y="1800622"/>
                </a:lnTo>
                <a:lnTo>
                  <a:pt x="12455" y="1677068"/>
                </a:lnTo>
                <a:cubicBezTo>
                  <a:pt x="208306" y="719968"/>
                  <a:pt x="1055148" y="0"/>
                  <a:pt x="207014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828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>
              <a:buFont typeface="LindeDaxPowerPoint" pitchFamily="34" charset="0"/>
              <a:buChar char="—"/>
            </a:pPr>
            <a:endParaRPr lang="en-GB" dirty="0">
              <a:solidFill>
                <a:srgbClr val="00305C"/>
              </a:solidFill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139717" y="5324068"/>
            <a:ext cx="3681206" cy="792088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FFFF"/>
                </a:solidFill>
              </a:rPr>
              <a:t>Helium refrigeration plant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46" name="Freihandform: Form 9"/>
          <p:cNvSpPr/>
          <p:nvPr/>
        </p:nvSpPr>
        <p:spPr bwMode="auto">
          <a:xfrm>
            <a:off x="3593459" y="4355976"/>
            <a:ext cx="4773725" cy="2048634"/>
          </a:xfrm>
          <a:custGeom>
            <a:avLst/>
            <a:gdLst>
              <a:gd name="connsiteX0" fmla="*/ 2386862 w 4773725"/>
              <a:gd name="connsiteY0" fmla="*/ 0 h 2048634"/>
              <a:gd name="connsiteX1" fmla="*/ 4755722 w 4773725"/>
              <a:gd name="connsiteY1" fmla="*/ 1930678 h 2048634"/>
              <a:gd name="connsiteX2" fmla="*/ 4773725 w 4773725"/>
              <a:gd name="connsiteY2" fmla="*/ 2048634 h 2048634"/>
              <a:gd name="connsiteX3" fmla="*/ 0 w 4773725"/>
              <a:gd name="connsiteY3" fmla="*/ 2048634 h 2048634"/>
              <a:gd name="connsiteX4" fmla="*/ 18002 w 4773725"/>
              <a:gd name="connsiteY4" fmla="*/ 1930678 h 2048634"/>
              <a:gd name="connsiteX5" fmla="*/ 2386862 w 4773725"/>
              <a:gd name="connsiteY5" fmla="*/ 0 h 20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725" h="2048634">
                <a:moveTo>
                  <a:pt x="2386862" y="0"/>
                </a:moveTo>
                <a:cubicBezTo>
                  <a:pt x="3555351" y="0"/>
                  <a:pt x="4530254" y="828843"/>
                  <a:pt x="4755722" y="1930678"/>
                </a:cubicBezTo>
                <a:lnTo>
                  <a:pt x="4773725" y="2048634"/>
                </a:lnTo>
                <a:lnTo>
                  <a:pt x="0" y="2048634"/>
                </a:lnTo>
                <a:lnTo>
                  <a:pt x="18002" y="1930678"/>
                </a:lnTo>
                <a:cubicBezTo>
                  <a:pt x="243470" y="828843"/>
                  <a:pt x="1218374" y="0"/>
                  <a:pt x="2386862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828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>
              <a:buFont typeface="LindeDaxPowerPoint" pitchFamily="34" charset="0"/>
              <a:buChar char="—"/>
            </a:pPr>
            <a:endParaRPr lang="en-GB" dirty="0">
              <a:solidFill>
                <a:srgbClr val="00305C"/>
              </a:solidFill>
            </a:endParaRPr>
          </a:p>
        </p:txBody>
      </p:sp>
      <p:sp>
        <p:nvSpPr>
          <p:cNvPr id="47" name="Freihandform: Form 10"/>
          <p:cNvSpPr/>
          <p:nvPr/>
        </p:nvSpPr>
        <p:spPr bwMode="auto">
          <a:xfrm>
            <a:off x="3234226" y="4090930"/>
            <a:ext cx="5492188" cy="2313680"/>
          </a:xfrm>
          <a:custGeom>
            <a:avLst/>
            <a:gdLst>
              <a:gd name="connsiteX0" fmla="*/ 2746094 w 5492188"/>
              <a:gd name="connsiteY0" fmla="*/ 0 h 2313680"/>
              <a:gd name="connsiteX1" fmla="*/ 5479020 w 5492188"/>
              <a:gd name="connsiteY1" fmla="*/ 2227400 h 2313680"/>
              <a:gd name="connsiteX2" fmla="*/ 5492188 w 5492188"/>
              <a:gd name="connsiteY2" fmla="*/ 2313680 h 2313680"/>
              <a:gd name="connsiteX3" fmla="*/ 0 w 5492188"/>
              <a:gd name="connsiteY3" fmla="*/ 2313680 h 2313680"/>
              <a:gd name="connsiteX4" fmla="*/ 13168 w 5492188"/>
              <a:gd name="connsiteY4" fmla="*/ 2227400 h 2313680"/>
              <a:gd name="connsiteX5" fmla="*/ 2746094 w 5492188"/>
              <a:gd name="connsiteY5" fmla="*/ 0 h 231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2188" h="2313680">
                <a:moveTo>
                  <a:pt x="2746094" y="0"/>
                </a:moveTo>
                <a:cubicBezTo>
                  <a:pt x="4094166" y="0"/>
                  <a:pt x="5218900" y="956226"/>
                  <a:pt x="5479020" y="2227400"/>
                </a:cubicBezTo>
                <a:lnTo>
                  <a:pt x="5492188" y="2313680"/>
                </a:lnTo>
                <a:lnTo>
                  <a:pt x="0" y="2313680"/>
                </a:lnTo>
                <a:lnTo>
                  <a:pt x="13168" y="2227400"/>
                </a:lnTo>
                <a:cubicBezTo>
                  <a:pt x="273288" y="956226"/>
                  <a:pt x="1398022" y="0"/>
                  <a:pt x="2746094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828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>
              <a:buFont typeface="LindeDaxPowerPoint" pitchFamily="34" charset="0"/>
              <a:buChar char="—"/>
            </a:pPr>
            <a:endParaRPr lang="en-GB" dirty="0">
              <a:solidFill>
                <a:srgbClr val="00305C"/>
              </a:solidFill>
            </a:endParaRPr>
          </a:p>
        </p:txBody>
      </p:sp>
      <p:sp>
        <p:nvSpPr>
          <p:cNvPr id="48" name="Freihandform: Form 11"/>
          <p:cNvSpPr/>
          <p:nvPr/>
        </p:nvSpPr>
        <p:spPr bwMode="auto">
          <a:xfrm>
            <a:off x="2916532" y="3828360"/>
            <a:ext cx="6127576" cy="2576250"/>
          </a:xfrm>
          <a:custGeom>
            <a:avLst/>
            <a:gdLst>
              <a:gd name="connsiteX0" fmla="*/ 3063788 w 6127576"/>
              <a:gd name="connsiteY0" fmla="*/ 0 h 2576250"/>
              <a:gd name="connsiteX1" fmla="*/ 6092916 w 6127576"/>
              <a:gd name="connsiteY1" fmla="*/ 2359227 h 2576250"/>
              <a:gd name="connsiteX2" fmla="*/ 6127576 w 6127576"/>
              <a:gd name="connsiteY2" fmla="*/ 2576250 h 2576250"/>
              <a:gd name="connsiteX3" fmla="*/ 0 w 6127576"/>
              <a:gd name="connsiteY3" fmla="*/ 2576250 h 2576250"/>
              <a:gd name="connsiteX4" fmla="*/ 34661 w 6127576"/>
              <a:gd name="connsiteY4" fmla="*/ 2359227 h 2576250"/>
              <a:gd name="connsiteX5" fmla="*/ 3063788 w 6127576"/>
              <a:gd name="connsiteY5" fmla="*/ 0 h 25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7576" h="2576250">
                <a:moveTo>
                  <a:pt x="3063788" y="0"/>
                </a:moveTo>
                <a:cubicBezTo>
                  <a:pt x="4557968" y="0"/>
                  <a:pt x="5804603" y="1012819"/>
                  <a:pt x="6092916" y="2359227"/>
                </a:cubicBezTo>
                <a:lnTo>
                  <a:pt x="6127576" y="2576250"/>
                </a:lnTo>
                <a:lnTo>
                  <a:pt x="0" y="2576250"/>
                </a:lnTo>
                <a:lnTo>
                  <a:pt x="34661" y="2359227"/>
                </a:lnTo>
                <a:cubicBezTo>
                  <a:pt x="322973" y="1012819"/>
                  <a:pt x="1569609" y="0"/>
                  <a:pt x="3063788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82800" rIns="90000" bIns="82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>
              <a:buFont typeface="LindeDaxPowerPoint" pitchFamily="34" charset="0"/>
              <a:buChar char="—"/>
            </a:pPr>
            <a:endParaRPr lang="en-GB" dirty="0">
              <a:solidFill>
                <a:srgbClr val="00305C"/>
              </a:solidFill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1559496" y="1593342"/>
            <a:ext cx="2832249" cy="35949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3600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4.5K </a:t>
            </a:r>
            <a:r>
              <a:rPr lang="en-GB" b="1" dirty="0" err="1" smtClean="0">
                <a:solidFill>
                  <a:schemeClr val="tx2"/>
                </a:solidFill>
              </a:rPr>
              <a:t>GHe</a:t>
            </a:r>
            <a:r>
              <a:rPr lang="en-GB" b="1" dirty="0" smtClean="0">
                <a:solidFill>
                  <a:schemeClr val="tx2"/>
                </a:solidFill>
              </a:rPr>
              <a:t> supply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4544700" y="1593342"/>
            <a:ext cx="2821135" cy="35949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3600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Thermal shields (TS)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7506789" y="1593342"/>
            <a:ext cx="2879207" cy="35949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3600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Cool down features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1559496" y="2011699"/>
            <a:ext cx="2885559" cy="201622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1080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Helium liquefaction at a 5’000l Dewar</a:t>
            </a:r>
            <a:endParaRPr lang="en-GB" sz="1200" dirty="0">
              <a:solidFill>
                <a:srgbClr val="00305C"/>
              </a:solidFill>
            </a:endParaRP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00305C"/>
              </a:solidFill>
            </a:endParaRP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Cooling power for refrigeration mode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00305C"/>
              </a:solidFill>
            </a:endParaRP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Cold helium supply for mixed mode</a:t>
            </a:r>
            <a:endParaRPr lang="en-GB" sz="1200" dirty="0">
              <a:solidFill>
                <a:srgbClr val="00305C"/>
              </a:solidFill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4544700" y="2011698"/>
            <a:ext cx="2874445" cy="201622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1080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40K HTTS supply downstream 2</a:t>
            </a:r>
            <a:r>
              <a:rPr lang="en-GB" sz="1200" baseline="30000" dirty="0" smtClean="0">
                <a:solidFill>
                  <a:srgbClr val="00305C"/>
                </a:solidFill>
              </a:rPr>
              <a:t>nd</a:t>
            </a:r>
            <a:r>
              <a:rPr lang="en-GB" sz="1200" dirty="0" smtClean="0">
                <a:solidFill>
                  <a:srgbClr val="00305C"/>
                </a:solidFill>
              </a:rPr>
              <a:t> HEX</a:t>
            </a:r>
          </a:p>
          <a:p>
            <a:pPr marL="180975" lvl="1">
              <a:spcAft>
                <a:spcPts val="300"/>
              </a:spcAft>
            </a:pPr>
            <a:r>
              <a:rPr lang="en-GB" sz="1200" dirty="0" smtClean="0">
                <a:solidFill>
                  <a:srgbClr val="00305C"/>
                </a:solidFill>
              </a:rPr>
              <a:t>(High Temperature Thermal Shield)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80K </a:t>
            </a:r>
            <a:r>
              <a:rPr lang="en-GB" sz="1200" dirty="0">
                <a:solidFill>
                  <a:srgbClr val="00305C"/>
                </a:solidFill>
              </a:rPr>
              <a:t> </a:t>
            </a:r>
            <a:r>
              <a:rPr lang="en-GB" sz="1200" dirty="0" smtClean="0">
                <a:solidFill>
                  <a:srgbClr val="00305C"/>
                </a:solidFill>
              </a:rPr>
              <a:t>HTTS return upstream 1</a:t>
            </a:r>
            <a:r>
              <a:rPr lang="en-GB" sz="1200" baseline="30000" dirty="0" smtClean="0">
                <a:solidFill>
                  <a:srgbClr val="00305C"/>
                </a:solidFill>
              </a:rPr>
              <a:t>st</a:t>
            </a:r>
            <a:r>
              <a:rPr lang="en-GB" sz="1200" dirty="0">
                <a:solidFill>
                  <a:srgbClr val="00305C"/>
                </a:solidFill>
              </a:rPr>
              <a:t> </a:t>
            </a:r>
            <a:r>
              <a:rPr lang="en-GB" sz="1200" dirty="0" smtClean="0">
                <a:solidFill>
                  <a:srgbClr val="00305C"/>
                </a:solidFill>
              </a:rPr>
              <a:t>TED</a:t>
            </a:r>
            <a:endParaRPr lang="en-GB" sz="1200" dirty="0">
              <a:solidFill>
                <a:srgbClr val="00305C"/>
              </a:solidFill>
            </a:endParaRP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5K LTTS supply upstream JT valve</a:t>
            </a:r>
          </a:p>
          <a:p>
            <a:pPr marL="180975" lvl="3">
              <a:spcAft>
                <a:spcPts val="300"/>
              </a:spcAft>
            </a:pPr>
            <a:r>
              <a:rPr lang="en-GB" sz="1200" dirty="0">
                <a:solidFill>
                  <a:srgbClr val="00305C"/>
                </a:solidFill>
              </a:rPr>
              <a:t>(Low Temperature Thermal Shield)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05C"/>
                </a:solidFill>
              </a:rPr>
              <a:t>8K return to LP  line downstream </a:t>
            </a:r>
          </a:p>
          <a:p>
            <a:pPr marL="180975" lvl="1">
              <a:spcAft>
                <a:spcPts val="300"/>
              </a:spcAft>
            </a:pPr>
            <a:r>
              <a:rPr lang="en-GB" sz="1200" dirty="0" smtClean="0">
                <a:solidFill>
                  <a:srgbClr val="00305C"/>
                </a:solidFill>
              </a:rPr>
              <a:t>JT HEX</a:t>
            </a:r>
            <a:endParaRPr lang="en-GB" sz="1200" dirty="0">
              <a:solidFill>
                <a:srgbClr val="00305C"/>
              </a:solidFill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7506789" y="2011699"/>
            <a:ext cx="2879207" cy="2281397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108000" rIns="90000" bIns="8280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en-GB" sz="1200" b="1" dirty="0" smtClean="0">
                <a:solidFill>
                  <a:srgbClr val="00305C"/>
                </a:solidFill>
              </a:rPr>
              <a:t>300 – 40 K</a:t>
            </a:r>
            <a:endParaRPr lang="en-GB" sz="1200" b="1" dirty="0">
              <a:solidFill>
                <a:srgbClr val="00305C"/>
              </a:solidFill>
            </a:endParaRP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05C"/>
                </a:solidFill>
              </a:rPr>
              <a:t>cooldown mass flow via the dedicated cooldown supply </a:t>
            </a:r>
            <a:r>
              <a:rPr lang="en-US" sz="1200" dirty="0" smtClean="0">
                <a:solidFill>
                  <a:srgbClr val="00305C"/>
                </a:solidFill>
              </a:rPr>
              <a:t>port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05C"/>
                </a:solidFill>
              </a:rPr>
              <a:t>Supply and return flow T control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05C"/>
                </a:solidFill>
              </a:rPr>
              <a:t>Integration of the returning flow</a:t>
            </a:r>
          </a:p>
          <a:p>
            <a:pPr>
              <a:spcAft>
                <a:spcPts val="300"/>
              </a:spcAft>
            </a:pPr>
            <a:r>
              <a:rPr lang="en-GB" sz="1200" b="1" dirty="0" smtClean="0">
                <a:solidFill>
                  <a:srgbClr val="00305C"/>
                </a:solidFill>
              </a:rPr>
              <a:t>40 </a:t>
            </a:r>
            <a:r>
              <a:rPr lang="en-GB" sz="1200" b="1" dirty="0">
                <a:solidFill>
                  <a:srgbClr val="00305C"/>
                </a:solidFill>
              </a:rPr>
              <a:t>– </a:t>
            </a:r>
            <a:r>
              <a:rPr lang="en-GB" sz="1200" b="1" dirty="0" smtClean="0">
                <a:solidFill>
                  <a:srgbClr val="00305C"/>
                </a:solidFill>
              </a:rPr>
              <a:t>5 K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05C"/>
                </a:solidFill>
              </a:rPr>
              <a:t>40K/5K flow via dedicated ports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05C"/>
                </a:solidFill>
              </a:rPr>
              <a:t>Flow T control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05C"/>
                </a:solidFill>
              </a:rPr>
              <a:t>Integration of the returning flow</a:t>
            </a:r>
          </a:p>
          <a:p>
            <a:pPr>
              <a:spcAft>
                <a:spcPts val="300"/>
              </a:spcAft>
            </a:pPr>
            <a:endParaRPr lang="en-US" sz="1200" dirty="0">
              <a:solidFill>
                <a:srgbClr val="00305C"/>
              </a:solidFill>
            </a:endParaRPr>
          </a:p>
          <a:p>
            <a:pPr>
              <a:spcAft>
                <a:spcPts val="300"/>
              </a:spcAft>
            </a:pPr>
            <a:endParaRPr lang="en-GB" sz="1200" dirty="0">
              <a:solidFill>
                <a:srgbClr val="00305C"/>
              </a:solidFill>
            </a:endParaRP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305C"/>
              </a:solidFill>
            </a:endParaRPr>
          </a:p>
        </p:txBody>
      </p:sp>
      <p:cxnSp>
        <p:nvCxnSpPr>
          <p:cNvPr id="55" name="Gerade Verbindung 14"/>
          <p:cNvCxnSpPr/>
          <p:nvPr/>
        </p:nvCxnSpPr>
        <p:spPr bwMode="auto">
          <a:xfrm>
            <a:off x="1559496" y="1939692"/>
            <a:ext cx="289155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20"/>
          <p:cNvCxnSpPr/>
          <p:nvPr/>
        </p:nvCxnSpPr>
        <p:spPr bwMode="auto">
          <a:xfrm>
            <a:off x="4538701" y="1939692"/>
            <a:ext cx="288044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21"/>
          <p:cNvCxnSpPr/>
          <p:nvPr/>
        </p:nvCxnSpPr>
        <p:spPr bwMode="auto">
          <a:xfrm>
            <a:off x="7500790" y="1939692"/>
            <a:ext cx="2885206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1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44162"/>
              </p:ext>
            </p:extLst>
          </p:nvPr>
        </p:nvGraphicFramePr>
        <p:xfrm>
          <a:off x="334962" y="1484313"/>
          <a:ext cx="9505951" cy="2725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I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 &amp; PAPS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&amp; challenges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Solutions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</a:t>
                      </a:r>
                      <a:r>
                        <a:rPr lang="en-GB" baseline="0" noProof="0" dirty="0" smtClean="0"/>
                        <a:t> flow diagram and performance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 smtClean="0"/>
                        <a:t>5.</a:t>
                      </a: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Process flow diagram and performance</a:t>
            </a:r>
            <a:br>
              <a:rPr lang="en-GB" dirty="0"/>
            </a:br>
            <a:r>
              <a:rPr lang="en-GB" b="0" noProof="0" dirty="0" smtClean="0"/>
              <a:t>Cold box &amp; Dewar</a:t>
            </a:r>
            <a:endParaRPr lang="en-GB" b="0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88237" y="-1211012"/>
            <a:ext cx="4821212" cy="10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46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Process flow diagram and performance</a:t>
            </a:r>
            <a:br>
              <a:rPr lang="en-GB" dirty="0"/>
            </a:br>
            <a:r>
              <a:rPr lang="en-GB" b="0" noProof="0" dirty="0" smtClean="0"/>
              <a:t>Performance data</a:t>
            </a:r>
            <a:endParaRPr lang="en-GB" b="0" noProof="0" dirty="0"/>
          </a:p>
        </p:txBody>
      </p:sp>
      <p:graphicFrame>
        <p:nvGraphicFramePr>
          <p:cNvPr id="5" name="Inhaltsplatzhalt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223269"/>
              </p:ext>
            </p:extLst>
          </p:nvPr>
        </p:nvGraphicFramePr>
        <p:xfrm>
          <a:off x="1559496" y="1484784"/>
          <a:ext cx="8281416" cy="201168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5221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0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0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870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Plant performance guaranteed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lvl="1"/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Liquefaction rate @ level rise </a:t>
                      </a:r>
                      <a:r>
                        <a:rPr kumimoji="0" lang="en-GB" sz="16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(1)</a:t>
                      </a:r>
                      <a:endParaRPr lang="en-GB" sz="16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L/h</a:t>
                      </a:r>
                      <a:r>
                        <a:rPr lang="en-GB" sz="1600" baseline="0" noProof="0" dirty="0" smtClean="0"/>
                        <a:t> </a:t>
                      </a:r>
                      <a:r>
                        <a:rPr lang="en-GB" sz="1600" baseline="0" noProof="0" dirty="0" err="1" smtClean="0"/>
                        <a:t>LHe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≥ 800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Cooling power @ 4.5K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W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≥ 2’500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Mixed mode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Liquefaction rate @ level rise </a:t>
                      </a:r>
                      <a:r>
                        <a:rPr kumimoji="0" lang="en-GB" sz="16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(1)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L/h</a:t>
                      </a:r>
                      <a:r>
                        <a:rPr lang="en-GB" sz="1600" baseline="0" noProof="0" dirty="0" smtClean="0"/>
                        <a:t> </a:t>
                      </a:r>
                      <a:r>
                        <a:rPr lang="en-GB" sz="1600" baseline="0" noProof="0" dirty="0" err="1" smtClean="0"/>
                        <a:t>LHe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≥ 650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Cooling power at 4.5K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W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500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Inhaltsplatzhalt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457168"/>
              </p:ext>
            </p:extLst>
          </p:nvPr>
        </p:nvGraphicFramePr>
        <p:xfrm>
          <a:off x="1559496" y="3789040"/>
          <a:ext cx="8281416" cy="10058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5221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0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0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870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Thermal shields</a:t>
                      </a:r>
                      <a:r>
                        <a:rPr lang="en-GB" sz="1600" baseline="30000" noProof="0" dirty="0" smtClean="0"/>
                        <a:t>(2)</a:t>
                      </a:r>
                      <a:endParaRPr lang="en-GB" sz="16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Cooling power @ 40 K – HTTS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W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1’000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70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Cooling power @ 5 K - LTTS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W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500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1559496" y="5013176"/>
            <a:ext cx="8280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/>
              <a:t>During operation with LN2 pre-cooling</a:t>
            </a:r>
          </a:p>
          <a:p>
            <a:pPr marL="2286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GB" sz="1100" dirty="0" smtClean="0"/>
              <a:t>1.3 </a:t>
            </a:r>
            <a:r>
              <a:rPr lang="en-GB" sz="1100" dirty="0"/>
              <a:t>bara </a:t>
            </a:r>
            <a:r>
              <a:rPr lang="en-GB" sz="1100" dirty="0" err="1" smtClean="0"/>
              <a:t>dewar</a:t>
            </a:r>
            <a:r>
              <a:rPr lang="en-GB" sz="1100" dirty="0" smtClean="0"/>
              <a:t> </a:t>
            </a:r>
            <a:r>
              <a:rPr lang="en-GB" sz="1100" dirty="0"/>
              <a:t>pressure</a:t>
            </a:r>
          </a:p>
          <a:p>
            <a:pPr marL="22860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GB" sz="1100" dirty="0" smtClean="0"/>
              <a:t>Expected values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98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19058"/>
              </p:ext>
            </p:extLst>
          </p:nvPr>
        </p:nvGraphicFramePr>
        <p:xfrm>
          <a:off x="334962" y="1484313"/>
          <a:ext cx="9505951" cy="2725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I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 &amp; PAPS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&amp; challenges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Solutions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</a:t>
                      </a:r>
                      <a:r>
                        <a:rPr lang="en-GB" baseline="0" noProof="0" dirty="0" smtClean="0"/>
                        <a:t> flow diagram and performance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 smtClean="0"/>
                        <a:t>5.</a:t>
                      </a: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r>
              <a:rPr lang="en-GB" dirty="0"/>
              <a:t/>
            </a:r>
            <a:br>
              <a:rPr lang="en-GB" dirty="0"/>
            </a:br>
            <a:endParaRPr lang="en-GB" b="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PAPS </a:t>
            </a:r>
            <a:r>
              <a:rPr lang="en-US" dirty="0"/>
              <a:t>facility will enable the construction and R&amp;D of super conducting cavities for the HEPS project. Linde Kryotechnik was awarded the contract to design, build and put into operation a highly flexible cryogenic system for the PAPS </a:t>
            </a:r>
            <a:r>
              <a:rPr lang="en-US" dirty="0" smtClean="0"/>
              <a:t>project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helium refrigeration plant is designed to provide flexibility while operating with maximum efficiency at a wide range of </a:t>
            </a:r>
            <a:r>
              <a:rPr lang="en-US" b="1" dirty="0" smtClean="0"/>
              <a:t>loads. </a:t>
            </a:r>
            <a:r>
              <a:rPr lang="en-US" b="1" dirty="0"/>
              <a:t>Its main features are</a:t>
            </a:r>
          </a:p>
          <a:p>
            <a:pPr marL="180975" lvl="1" indent="-180975">
              <a:buFont typeface="Symbol" panose="05050102010706020507" pitchFamily="18" charset="2"/>
              <a:buChar char="-"/>
              <a:tabLst>
                <a:tab pos="180975" algn="l"/>
              </a:tabLst>
            </a:pPr>
            <a:r>
              <a:rPr lang="en-US" dirty="0"/>
              <a:t>Automatic load adaptation via compressor system, variable frequency </a:t>
            </a:r>
            <a:r>
              <a:rPr lang="en-US" dirty="0" smtClean="0"/>
              <a:t>drives, adaptation of HP </a:t>
            </a:r>
            <a:r>
              <a:rPr lang="en-US" dirty="0"/>
              <a:t>and a third turbine with bypass</a:t>
            </a:r>
          </a:p>
          <a:p>
            <a:pPr marL="180975" lvl="1" indent="-180975">
              <a:buFont typeface="Symbol" panose="05050102010706020507" pitchFamily="18" charset="2"/>
              <a:buChar char="-"/>
              <a:tabLst>
                <a:tab pos="180975" algn="l"/>
              </a:tabLst>
            </a:pPr>
            <a:r>
              <a:rPr lang="en-US" dirty="0"/>
              <a:t>Cost efficient solution by using standard engineered modules</a:t>
            </a:r>
          </a:p>
          <a:p>
            <a:pPr marL="180975" lvl="1" indent="-180975">
              <a:buFont typeface="Symbol" panose="05050102010706020507" pitchFamily="18" charset="2"/>
              <a:buChar char="-"/>
              <a:tabLst>
                <a:tab pos="180975" algn="l"/>
              </a:tabLst>
            </a:pPr>
            <a:r>
              <a:rPr lang="en-GB" dirty="0"/>
              <a:t>Proven control concept to regulate suction pressure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/>
              <a:t>The challenging requirements are covered by a combination of a tailor made concept with standard engineered modules, providing a customized, reliable, low cost </a:t>
            </a:r>
            <a:r>
              <a:rPr lang="en-US" dirty="0" smtClean="0"/>
              <a:t>solution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Chinese customer’s can rely on Linde’s support either from the headquarters in Switzerland or its local </a:t>
            </a:r>
            <a:r>
              <a:rPr lang="en-US" dirty="0" smtClean="0"/>
              <a:t>partners</a:t>
            </a: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89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Thank you for your attention.</a:t>
            </a:r>
            <a:endParaRPr lang="en-GB" b="0" noProof="0" dirty="0">
              <a:solidFill>
                <a:schemeClr val="tx2"/>
              </a:solidFill>
            </a:endParaRPr>
          </a:p>
        </p:txBody>
      </p:sp>
      <p:sp>
        <p:nvSpPr>
          <p:cNvPr id="7" name="Rechteck 8"/>
          <p:cNvSpPr/>
          <p:nvPr/>
        </p:nvSpPr>
        <p:spPr>
          <a:xfrm>
            <a:off x="334963" y="5373216"/>
            <a:ext cx="5616575" cy="133214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Linde Kryotechnik AG</a:t>
            </a:r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dirty="0" smtClean="0">
                <a:solidFill>
                  <a:schemeClr val="accent1"/>
                </a:solidFill>
              </a:rPr>
              <a:t>A. Lange, Linde Kryotechnik AG</a:t>
            </a:r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dirty="0" smtClean="0">
                <a:solidFill>
                  <a:schemeClr val="accent1"/>
                </a:solidFill>
              </a:rPr>
              <a:t>S. Li, IHEP</a:t>
            </a:r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dirty="0" smtClean="0">
                <a:solidFill>
                  <a:schemeClr val="accent1"/>
                </a:solidFill>
              </a:rPr>
              <a:t>adolfo.lange@linde-kryotechnik.ch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www.linde-kryotechnik.ch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75263"/>
              </p:ext>
            </p:extLst>
          </p:nvPr>
        </p:nvGraphicFramePr>
        <p:xfrm>
          <a:off x="334962" y="1484313"/>
          <a:ext cx="9505951" cy="2725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I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 &amp; PAPS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&amp; challenges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Solutions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</a:t>
                      </a:r>
                      <a:r>
                        <a:rPr lang="en-GB" baseline="0" noProof="0" dirty="0" smtClean="0"/>
                        <a:t> flow diagram and performance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 smtClean="0"/>
                        <a:t>5.</a:t>
                      </a: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9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18589"/>
              </p:ext>
            </p:extLst>
          </p:nvPr>
        </p:nvGraphicFramePr>
        <p:xfrm>
          <a:off x="334962" y="1484313"/>
          <a:ext cx="9505951" cy="2725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I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 &amp; PAPS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&amp; challenges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Solutions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</a:t>
                      </a:r>
                      <a:r>
                        <a:rPr lang="en-GB" baseline="0" noProof="0" dirty="0" smtClean="0"/>
                        <a:t> flow diagram and performance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 smtClean="0"/>
                        <a:t>5.</a:t>
                      </a: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IHEP &amp; PAPS</a:t>
            </a:r>
            <a:r>
              <a:rPr lang="en-GB" dirty="0"/>
              <a:t/>
            </a:r>
            <a:br>
              <a:rPr lang="en-GB" dirty="0"/>
            </a:br>
            <a:r>
              <a:rPr lang="en-US" b="0" dirty="0" smtClean="0"/>
              <a:t>Institute </a:t>
            </a:r>
            <a:r>
              <a:rPr lang="en-US" b="0" dirty="0"/>
              <a:t>of High Energy Physics (IHEP)</a:t>
            </a:r>
            <a:endParaRPr lang="en-GB" sz="2400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4963" y="1484313"/>
            <a:ext cx="11522075" cy="4897437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177800" algn="l"/>
              </a:tabLs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5986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0558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5130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702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LindeDaxPowerPoint" pitchFamily="34" charset="0"/>
              <a:buNone/>
            </a:pPr>
            <a:r>
              <a:rPr lang="en-GB" kern="0" dirty="0" smtClean="0"/>
              <a:t>Chinas biggest laboratory for the study of particle physics</a:t>
            </a:r>
          </a:p>
          <a:p>
            <a:pPr marL="0" indent="0">
              <a:buFont typeface="LindeDaxPowerPoint" pitchFamily="34" charset="0"/>
              <a:buNone/>
            </a:pPr>
            <a:endParaRPr lang="en-GB" kern="0" dirty="0" smtClean="0"/>
          </a:p>
          <a:p>
            <a:pPr marL="0" indent="0">
              <a:buFont typeface="LindeDaxPowerPoint" pitchFamily="34" charset="0"/>
              <a:buNone/>
            </a:pPr>
            <a:r>
              <a:rPr lang="en-GB" b="1" kern="0" dirty="0" smtClean="0"/>
              <a:t>Research on several topics</a:t>
            </a:r>
          </a:p>
          <a:p>
            <a:r>
              <a:rPr lang="en-US" kern="0" dirty="0" smtClean="0"/>
              <a:t>theoretical and experimental research into particle and </a:t>
            </a:r>
            <a:r>
              <a:rPr lang="en-US" kern="0" dirty="0" err="1" smtClean="0"/>
              <a:t>astroparticle</a:t>
            </a:r>
            <a:r>
              <a:rPr lang="en-US" kern="0" dirty="0" smtClean="0"/>
              <a:t> physics</a:t>
            </a:r>
          </a:p>
          <a:p>
            <a:r>
              <a:rPr lang="en-GB" kern="0" dirty="0" smtClean="0"/>
              <a:t>accelerator technologies</a:t>
            </a:r>
          </a:p>
          <a:p>
            <a:r>
              <a:rPr lang="en-GB" kern="0" dirty="0" smtClean="0"/>
              <a:t>nuclear analysis techniques</a:t>
            </a:r>
          </a:p>
          <a:p>
            <a:pPr marL="0" indent="0">
              <a:buFont typeface="LindeDaxPowerPoint" pitchFamily="34" charset="0"/>
              <a:buNone/>
            </a:pPr>
            <a:endParaRPr lang="en-GB" kern="0" dirty="0" smtClean="0"/>
          </a:p>
          <a:p>
            <a:pPr marL="0" indent="0">
              <a:buFont typeface="LindeDaxPowerPoint" pitchFamily="34" charset="0"/>
              <a:buNone/>
            </a:pPr>
            <a:r>
              <a:rPr lang="en-GB" b="1" kern="0" dirty="0" smtClean="0"/>
              <a:t>Facilities</a:t>
            </a:r>
          </a:p>
          <a:p>
            <a:r>
              <a:rPr lang="en-US" kern="0" dirty="0" smtClean="0"/>
              <a:t>Accelerator based facilities such as Beijing Electron-Positron Collider, Beijing spectrometer and Beijing </a:t>
            </a:r>
            <a:r>
              <a:rPr lang="en-US" kern="0" dirty="0" err="1" smtClean="0"/>
              <a:t>Synchroton</a:t>
            </a:r>
            <a:r>
              <a:rPr lang="en-US" kern="0" dirty="0" smtClean="0"/>
              <a:t> Radiation Facility</a:t>
            </a:r>
          </a:p>
          <a:p>
            <a:r>
              <a:rPr lang="en-US" kern="0" dirty="0" smtClean="0"/>
              <a:t>Non accelerator facilities such as </a:t>
            </a:r>
            <a:r>
              <a:rPr lang="en-US" kern="0" dirty="0" err="1" smtClean="0"/>
              <a:t>Yangbajing</a:t>
            </a:r>
            <a:r>
              <a:rPr lang="en-US" kern="0" dirty="0" smtClean="0"/>
              <a:t> Cosmic Ray Observatory and </a:t>
            </a:r>
            <a:r>
              <a:rPr lang="en-US" kern="0" dirty="0" err="1" smtClean="0"/>
              <a:t>Daya</a:t>
            </a:r>
            <a:r>
              <a:rPr lang="en-US" kern="0" dirty="0" smtClean="0"/>
              <a:t> Bay Reactor Neutrino Experiment</a:t>
            </a:r>
          </a:p>
          <a:p>
            <a:r>
              <a:rPr lang="en-US" kern="0" dirty="0" smtClean="0"/>
              <a:t>China </a:t>
            </a:r>
            <a:r>
              <a:rPr lang="en-US" kern="0" dirty="0"/>
              <a:t>Spallation Neutron </a:t>
            </a:r>
            <a:r>
              <a:rPr lang="en-US" kern="0" dirty="0" smtClean="0"/>
              <a:t>Source (CSNS) at the Dongguan campus, which has been successfully constructed and passed its national acceptance on August 23, 2018</a:t>
            </a:r>
            <a:endParaRPr lang="en-US" kern="0" dirty="0"/>
          </a:p>
          <a:p>
            <a:r>
              <a:rPr lang="en-US" kern="0" dirty="0" smtClean="0"/>
              <a:t>Under construction are Jiangmen Underground Neutrino Observatory, and the Large High-Altitude Air Shower Observatory</a:t>
            </a:r>
          </a:p>
          <a:p>
            <a:pPr lvl="1"/>
            <a:endParaRPr lang="en-US" kern="0" dirty="0"/>
          </a:p>
        </p:txBody>
      </p:sp>
      <p:pic>
        <p:nvPicPr>
          <p:cNvPr id="6" name="Picture 15" descr="输出向导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69" y="1508125"/>
            <a:ext cx="4550769" cy="4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IHEP &amp; PAPS</a:t>
            </a:r>
            <a:br>
              <a:rPr lang="en-GB" dirty="0"/>
            </a:br>
            <a:r>
              <a:rPr lang="en-GB" b="0" noProof="0" dirty="0" smtClean="0"/>
              <a:t>High Energy Photon Source (HEPS)</a:t>
            </a:r>
            <a:endParaRPr lang="en-GB" b="0" noProof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4963" y="1484313"/>
            <a:ext cx="11522075" cy="4897437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177800" algn="l"/>
              </a:tabLs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5986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0558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5130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702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High Energy Photon Source (HEPS)</a:t>
            </a:r>
            <a:endParaRPr lang="en-US" b="1" kern="0" dirty="0" smtClean="0"/>
          </a:p>
          <a:p>
            <a:pPr marL="0" indent="0">
              <a:buNone/>
            </a:pPr>
            <a:r>
              <a:rPr lang="en-US" kern="0" dirty="0" smtClean="0"/>
              <a:t>Proposed in 2008, it is designed as an ultra-low emittance ring-based </a:t>
            </a:r>
            <a:r>
              <a:rPr lang="en-US" kern="0" dirty="0" err="1" smtClean="0"/>
              <a:t>synchroton</a:t>
            </a:r>
            <a:r>
              <a:rPr lang="en-US" kern="0" dirty="0" smtClean="0"/>
              <a:t> radiation light source</a:t>
            </a:r>
          </a:p>
          <a:p>
            <a:pPr marL="0" indent="0">
              <a:buNone/>
            </a:pPr>
            <a:r>
              <a:rPr lang="en-US" kern="0" dirty="0"/>
              <a:t>HEPS will serve as a platform to promote multi-disciplinary R&amp;D in the fields of materials science, chemical engineering science, energy and environment science, and </a:t>
            </a:r>
            <a:r>
              <a:rPr lang="en-US" kern="0" dirty="0" smtClean="0"/>
              <a:t>biomedicine</a:t>
            </a:r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r>
              <a:rPr lang="en-US" b="1" kern="0" dirty="0" smtClean="0"/>
              <a:t>Facts</a:t>
            </a:r>
            <a:endParaRPr lang="en-US" b="1" kern="0" dirty="0"/>
          </a:p>
          <a:p>
            <a:r>
              <a:rPr lang="en-US" kern="0" dirty="0" smtClean="0"/>
              <a:t>The beam energy </a:t>
            </a:r>
            <a:r>
              <a:rPr lang="en-US" kern="0" dirty="0"/>
              <a:t>of the HEPS storage ring is 6 </a:t>
            </a:r>
            <a:r>
              <a:rPr lang="en-US" kern="0" dirty="0" smtClean="0"/>
              <a:t>GeV</a:t>
            </a:r>
          </a:p>
          <a:p>
            <a:r>
              <a:rPr lang="en-US" kern="0" dirty="0" smtClean="0"/>
              <a:t>the </a:t>
            </a:r>
            <a:r>
              <a:rPr lang="en-US" kern="0" dirty="0"/>
              <a:t>emittance is less than 0.06 nm ·</a:t>
            </a:r>
            <a:r>
              <a:rPr lang="en-US" kern="0" dirty="0" smtClean="0"/>
              <a:t>Rad </a:t>
            </a:r>
            <a:r>
              <a:rPr lang="en-US" kern="0" dirty="0"/>
              <a:t>and the capacity of the </a:t>
            </a:r>
            <a:r>
              <a:rPr lang="en-US" kern="0" dirty="0" smtClean="0"/>
              <a:t>high</a:t>
            </a:r>
          </a:p>
          <a:p>
            <a:pPr marL="184150" lvl="1" indent="0">
              <a:buNone/>
            </a:pPr>
            <a:r>
              <a:rPr lang="en-US" kern="0" dirty="0" smtClean="0"/>
              <a:t>performance </a:t>
            </a:r>
            <a:r>
              <a:rPr lang="en-US" kern="0" dirty="0"/>
              <a:t>beam-line station is not less than </a:t>
            </a:r>
            <a:r>
              <a:rPr lang="en-US" kern="0" dirty="0" smtClean="0"/>
              <a:t>90</a:t>
            </a:r>
            <a:endParaRPr lang="en-US" kern="0" dirty="0"/>
          </a:p>
          <a:p>
            <a:r>
              <a:rPr lang="en-US" kern="0" dirty="0"/>
              <a:t>Total HEPS project investment is 5 </a:t>
            </a:r>
            <a:r>
              <a:rPr lang="en-US" kern="0" dirty="0" smtClean="0"/>
              <a:t>billion RMB </a:t>
            </a:r>
          </a:p>
          <a:p>
            <a:r>
              <a:rPr lang="en-US" kern="0" dirty="0" smtClean="0"/>
              <a:t>The </a:t>
            </a:r>
            <a:r>
              <a:rPr lang="en-US" kern="0" dirty="0"/>
              <a:t>kick off of </a:t>
            </a:r>
            <a:r>
              <a:rPr lang="en-US" kern="0" dirty="0" smtClean="0"/>
              <a:t>the project </a:t>
            </a:r>
            <a:r>
              <a:rPr lang="en-US" kern="0" dirty="0"/>
              <a:t>is scheduled </a:t>
            </a:r>
            <a:r>
              <a:rPr lang="en-US" kern="0" dirty="0" smtClean="0"/>
              <a:t>for November</a:t>
            </a:r>
            <a:r>
              <a:rPr lang="en-US" kern="0" dirty="0"/>
              <a:t>, </a:t>
            </a:r>
            <a:r>
              <a:rPr lang="en-US" kern="0" dirty="0" smtClean="0"/>
              <a:t>2018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Font typeface="LindeDaxPowerPoint" pitchFamily="34" charset="0"/>
              <a:buNone/>
            </a:pPr>
            <a:endParaRPr lang="en-GB" kern="0" dirty="0"/>
          </a:p>
          <a:p>
            <a:endParaRPr lang="en-GB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33" y="3068960"/>
            <a:ext cx="4035475" cy="2304256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7472139" y="5373216"/>
            <a:ext cx="1144141" cy="400447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177800" algn="l"/>
              </a:tabLs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5986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0558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5130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702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200" kern="0" dirty="0" smtClean="0"/>
              <a:t>Image by IHEP</a:t>
            </a:r>
            <a:endParaRPr lang="en-GB" sz="1200" kern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3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IHEP &amp; PAPS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 smtClean="0"/>
              <a:t>Platform of Advance Photon Source Technology R&amp;D (PAPS)</a:t>
            </a:r>
            <a:endParaRPr lang="en-GB" b="0" noProof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4963" y="1484313"/>
            <a:ext cx="11522075" cy="4897437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177800" algn="l"/>
              </a:tabLs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5986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0558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5130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702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 smtClean="0"/>
              <a:t>Platform </a:t>
            </a:r>
            <a:r>
              <a:rPr lang="en-US" b="1" kern="0" dirty="0"/>
              <a:t>of Advance Photon Source Technology R&amp;D (PAPS)</a:t>
            </a:r>
          </a:p>
          <a:p>
            <a:pPr marL="0" indent="0">
              <a:buNone/>
            </a:pPr>
            <a:r>
              <a:rPr lang="en-US" kern="0" dirty="0"/>
              <a:t>PAPS shall provide a solid foundation and condition for R&amp;D, engineering testing and verification for the (HEPS) </a:t>
            </a:r>
            <a:r>
              <a:rPr lang="en-US" kern="0" dirty="0" smtClean="0"/>
              <a:t>project, </a:t>
            </a:r>
            <a:r>
              <a:rPr lang="en-US" kern="0" dirty="0"/>
              <a:t>to be completed on schedule and to achieve the expected design </a:t>
            </a:r>
            <a:r>
              <a:rPr lang="en-US" kern="0" dirty="0" smtClean="0"/>
              <a:t>target</a:t>
            </a:r>
            <a:endParaRPr lang="en-US" kern="0" dirty="0"/>
          </a:p>
          <a:p>
            <a:pPr marL="0" indent="0">
              <a:buNone/>
            </a:pPr>
            <a:r>
              <a:rPr lang="en-US" kern="0" dirty="0"/>
              <a:t>The construction of the PAPS SRF facility has just started, and it is planned to </a:t>
            </a:r>
            <a:r>
              <a:rPr lang="en-US" kern="0" dirty="0" smtClean="0"/>
              <a:t>be completed </a:t>
            </a:r>
            <a:r>
              <a:rPr lang="en-US" kern="0" dirty="0"/>
              <a:t>before June </a:t>
            </a:r>
            <a:r>
              <a:rPr lang="en-US" kern="0" dirty="0" smtClean="0"/>
              <a:t>2020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r>
              <a:rPr lang="en-US" b="1" kern="0" dirty="0" smtClean="0"/>
              <a:t>Facts</a:t>
            </a:r>
          </a:p>
          <a:p>
            <a:r>
              <a:rPr lang="en-US" kern="0" dirty="0" smtClean="0"/>
              <a:t>Officially </a:t>
            </a:r>
            <a:r>
              <a:rPr lang="en-US" kern="0" dirty="0"/>
              <a:t>launched in February </a:t>
            </a:r>
            <a:r>
              <a:rPr lang="en-US" kern="0" dirty="0" smtClean="0"/>
              <a:t>2017</a:t>
            </a:r>
          </a:p>
          <a:p>
            <a:r>
              <a:rPr lang="en-US" kern="0" dirty="0" smtClean="0"/>
              <a:t>The </a:t>
            </a:r>
            <a:r>
              <a:rPr lang="en-US" kern="0" dirty="0"/>
              <a:t>total project investment is 0.5 million </a:t>
            </a:r>
            <a:r>
              <a:rPr lang="en-US" kern="0" dirty="0" smtClean="0"/>
              <a:t>RMB</a:t>
            </a:r>
          </a:p>
          <a:p>
            <a:r>
              <a:rPr lang="en-US" kern="0" dirty="0" smtClean="0"/>
              <a:t>The </a:t>
            </a:r>
            <a:r>
              <a:rPr lang="en-US" kern="0" dirty="0"/>
              <a:t>PAPS SRF facility is aimed at processing and testing of </a:t>
            </a:r>
            <a:endParaRPr lang="en-US" kern="0" dirty="0" smtClean="0"/>
          </a:p>
          <a:p>
            <a:pPr marL="184150" lvl="1" indent="0">
              <a:buNone/>
            </a:pPr>
            <a:r>
              <a:rPr lang="en-US" kern="0" dirty="0" smtClean="0"/>
              <a:t>several </a:t>
            </a:r>
            <a:r>
              <a:rPr lang="en-US" kern="0" dirty="0"/>
              <a:t>hundreds of SRF cavities and </a:t>
            </a:r>
            <a:r>
              <a:rPr lang="en-US" kern="0" dirty="0" smtClean="0"/>
              <a:t>couplers</a:t>
            </a:r>
          </a:p>
          <a:p>
            <a:r>
              <a:rPr lang="en-US" kern="0" dirty="0" smtClean="0"/>
              <a:t>assembly </a:t>
            </a:r>
            <a:r>
              <a:rPr lang="en-US" kern="0" dirty="0"/>
              <a:t>and testing of about 20 </a:t>
            </a:r>
            <a:r>
              <a:rPr lang="en-US" kern="0" dirty="0" err="1"/>
              <a:t>cryomodules</a:t>
            </a:r>
            <a:r>
              <a:rPr lang="en-US" kern="0" dirty="0"/>
              <a:t> per year </a:t>
            </a:r>
            <a:endParaRPr lang="en-US" kern="0" dirty="0" smtClean="0"/>
          </a:p>
          <a:p>
            <a:pPr marL="184150" lvl="1" indent="0">
              <a:buNone/>
            </a:pPr>
            <a:r>
              <a:rPr lang="en-US" kern="0" dirty="0" smtClean="0"/>
              <a:t>for </a:t>
            </a:r>
            <a:r>
              <a:rPr lang="en-US" kern="0" dirty="0"/>
              <a:t>different </a:t>
            </a:r>
            <a:r>
              <a:rPr lang="en-US" kern="0" dirty="0" smtClean="0"/>
              <a:t>users</a:t>
            </a:r>
          </a:p>
          <a:p>
            <a:r>
              <a:rPr lang="en-US" kern="0" dirty="0" smtClean="0"/>
              <a:t>It </a:t>
            </a:r>
            <a:r>
              <a:rPr lang="en-US" kern="0" dirty="0"/>
              <a:t>is also planned to cover the requirement of new SRF material and technology development</a:t>
            </a:r>
            <a:endParaRPr lang="en-GB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7472139" y="5373216"/>
            <a:ext cx="1144141" cy="317301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177800" algn="l"/>
              </a:tabLs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5986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0558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5130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702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200" kern="0" dirty="0" smtClean="0"/>
              <a:t>Image by IHEP</a:t>
            </a:r>
            <a:endParaRPr lang="en-GB" sz="1200" kern="0" dirty="0"/>
          </a:p>
        </p:txBody>
      </p:sp>
      <p:pic>
        <p:nvPicPr>
          <p:cNvPr id="9" name="内容占位符 6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068960"/>
            <a:ext cx="4029051" cy="22878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95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59414"/>
              </p:ext>
            </p:extLst>
          </p:nvPr>
        </p:nvGraphicFramePr>
        <p:xfrm>
          <a:off x="334962" y="1484784"/>
          <a:ext cx="9505951" cy="2725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I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 &amp; PAPS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&amp; challenges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Solutions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</a:t>
                      </a:r>
                      <a:r>
                        <a:rPr lang="en-GB" baseline="0" noProof="0" dirty="0" smtClean="0"/>
                        <a:t> flow diagram and performance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 smtClean="0"/>
                        <a:t>5.</a:t>
                      </a: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b="1" noProof="0" dirty="0"/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6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90" y="2060848"/>
            <a:ext cx="1364570" cy="25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&amp; challenges</a:t>
            </a:r>
            <a:r>
              <a:rPr lang="en-GB" dirty="0"/>
              <a:t/>
            </a:r>
            <a:br>
              <a:rPr lang="en-GB" dirty="0"/>
            </a:br>
            <a:r>
              <a:rPr lang="en-US" b="0" dirty="0" smtClean="0"/>
              <a:t> </a:t>
            </a:r>
            <a:r>
              <a:rPr lang="en-US" b="0" dirty="0"/>
              <a:t>Platform of Advance Photon Source Technology R&amp;D (PAPS)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963" y="1500188"/>
            <a:ext cx="5616575" cy="488156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Project goals</a:t>
            </a:r>
            <a:endParaRPr lang="en-GB" b="1" noProof="0" dirty="0"/>
          </a:p>
          <a:p>
            <a:r>
              <a:rPr lang="en-US" dirty="0" smtClean="0"/>
              <a:t>Construct </a:t>
            </a:r>
            <a:r>
              <a:rPr lang="en-US" dirty="0"/>
              <a:t>a 2.5KW@4.5K or 300W@2K superfluid helium cryogenic system with three vertical test </a:t>
            </a:r>
            <a:r>
              <a:rPr lang="en-US" dirty="0" smtClean="0"/>
              <a:t>stands, </a:t>
            </a:r>
            <a:r>
              <a:rPr lang="en-US" dirty="0"/>
              <a:t>two horizontal test </a:t>
            </a:r>
            <a:r>
              <a:rPr lang="en-US" dirty="0" smtClean="0"/>
              <a:t>stands </a:t>
            </a:r>
            <a:r>
              <a:rPr lang="en-US" dirty="0"/>
              <a:t>and a beam test stand </a:t>
            </a:r>
            <a:r>
              <a:rPr lang="en-US" dirty="0" smtClean="0"/>
              <a:t>for </a:t>
            </a:r>
            <a:r>
              <a:rPr lang="en-US" dirty="0"/>
              <a:t>superconducting </a:t>
            </a:r>
            <a:r>
              <a:rPr lang="en-US" dirty="0" smtClean="0"/>
              <a:t>cavities</a:t>
            </a:r>
          </a:p>
          <a:p>
            <a:r>
              <a:rPr lang="en-US" dirty="0" smtClean="0"/>
              <a:t>Construct an </a:t>
            </a:r>
            <a:r>
              <a:rPr lang="en-US" dirty="0"/>
              <a:t>impure helium recovery and purification system with the capacity of </a:t>
            </a:r>
            <a:r>
              <a:rPr lang="en-US" dirty="0" smtClean="0"/>
              <a:t>210 m</a:t>
            </a:r>
            <a:r>
              <a:rPr lang="en-US" baseline="30000" dirty="0" smtClean="0"/>
              <a:t>3</a:t>
            </a:r>
            <a:r>
              <a:rPr lang="en-US" dirty="0" smtClean="0"/>
              <a:t>/h He recovery </a:t>
            </a:r>
            <a:r>
              <a:rPr lang="en-US" dirty="0"/>
              <a:t>and </a:t>
            </a:r>
            <a:r>
              <a:rPr lang="en-US" dirty="0" smtClean="0"/>
              <a:t>100 m</a:t>
            </a:r>
            <a:r>
              <a:rPr lang="en-US" baseline="30000" dirty="0" smtClean="0"/>
              <a:t>3</a:t>
            </a:r>
            <a:r>
              <a:rPr lang="en-US" dirty="0" smtClean="0"/>
              <a:t>/h He purification</a:t>
            </a:r>
          </a:p>
          <a:p>
            <a:r>
              <a:rPr lang="en-US" dirty="0" smtClean="0"/>
              <a:t>Support </a:t>
            </a:r>
            <a:r>
              <a:rPr lang="en-US" dirty="0"/>
              <a:t>the performance test of various type of superconducting </a:t>
            </a:r>
            <a:r>
              <a:rPr lang="en-US" dirty="0" smtClean="0"/>
              <a:t>cavities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6600056" y="4797152"/>
            <a:ext cx="4103687" cy="1008112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r>
              <a:rPr lang="en-GB" sz="1000" b="1" dirty="0" smtClean="0"/>
              <a:t>Construction site</a:t>
            </a:r>
          </a:p>
          <a:p>
            <a:pPr marL="171450" indent="-171450">
              <a:buFontTx/>
              <a:buChar char="-"/>
            </a:pPr>
            <a:r>
              <a:rPr lang="en-US" sz="1000" kern="0" dirty="0" err="1" smtClean="0"/>
              <a:t>Huairou</a:t>
            </a:r>
            <a:r>
              <a:rPr lang="en-US" sz="1000" kern="0" dirty="0" smtClean="0"/>
              <a:t> </a:t>
            </a:r>
            <a:r>
              <a:rPr lang="en-US" sz="1000" kern="0" dirty="0"/>
              <a:t>district of </a:t>
            </a:r>
            <a:r>
              <a:rPr lang="en-US" sz="1000" kern="0" dirty="0" smtClean="0"/>
              <a:t>Beijing</a:t>
            </a:r>
          </a:p>
          <a:p>
            <a:pPr marL="171450" indent="-171450">
              <a:buFontTx/>
              <a:buChar char="-"/>
            </a:pPr>
            <a:r>
              <a:rPr lang="en-US" sz="1000" kern="0" dirty="0" smtClean="0"/>
              <a:t>About </a:t>
            </a:r>
            <a:r>
              <a:rPr lang="en-US" sz="1000" kern="0" dirty="0"/>
              <a:t>60 Km from IHEP</a:t>
            </a:r>
          </a:p>
          <a:p>
            <a:endParaRPr lang="en-GB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095392"/>
            <a:ext cx="2674005" cy="25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5"/>
          <p:cNvSpPr txBox="1"/>
          <p:nvPr/>
        </p:nvSpPr>
        <p:spPr>
          <a:xfrm>
            <a:off x="7392144" y="1628800"/>
            <a:ext cx="837807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/>
              <a:t>HEPS</a:t>
            </a:r>
            <a:endParaRPr lang="zh-CN" altLang="en-US" b="1" dirty="0"/>
          </a:p>
        </p:txBody>
      </p:sp>
      <p:sp>
        <p:nvSpPr>
          <p:cNvPr id="13" name="矩形 6"/>
          <p:cNvSpPr/>
          <p:nvPr/>
        </p:nvSpPr>
        <p:spPr>
          <a:xfrm>
            <a:off x="9266871" y="2727391"/>
            <a:ext cx="1122757" cy="341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/>
              <a:t>Cryogenics</a:t>
            </a:r>
            <a:endParaRPr lang="zh-CN" altLang="en-US" b="1" dirty="0"/>
          </a:p>
        </p:txBody>
      </p:sp>
      <p:sp>
        <p:nvSpPr>
          <p:cNvPr id="14" name="矩形 8"/>
          <p:cNvSpPr/>
          <p:nvPr/>
        </p:nvSpPr>
        <p:spPr>
          <a:xfrm>
            <a:off x="11061209" y="1556357"/>
            <a:ext cx="710451" cy="34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/>
              <a:t>SC </a:t>
            </a:r>
            <a:r>
              <a:rPr lang="en-US" altLang="zh-CN" b="1" dirty="0" smtClean="0"/>
              <a:t>lab</a:t>
            </a:r>
            <a:endParaRPr lang="zh-CN" altLang="en-US" b="1" dirty="0"/>
          </a:p>
        </p:txBody>
      </p:sp>
      <p:sp>
        <p:nvSpPr>
          <p:cNvPr id="16" name="Pfeil nach rechts 15"/>
          <p:cNvSpPr/>
          <p:nvPr/>
        </p:nvSpPr>
        <p:spPr bwMode="auto">
          <a:xfrm rot="16200000">
            <a:off x="7230106" y="2385627"/>
            <a:ext cx="918864" cy="125291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anose="020B0500000000020000" pitchFamily="34" charset="0"/>
              <a:buChar char="–"/>
              <a:tabLst/>
            </a:pPr>
            <a:endParaRPr kumimoji="0" lang="de-CH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16200000">
            <a:off x="10993225" y="2247671"/>
            <a:ext cx="846418" cy="146926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anose="020B0500000000020000" pitchFamily="34" charset="0"/>
              <a:buChar char="–"/>
              <a:tabLst/>
            </a:pPr>
            <a:endParaRPr kumimoji="0" lang="de-CH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0800000">
            <a:off x="10155858" y="2995496"/>
            <a:ext cx="467540" cy="146927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anose="020B0500000000020000" pitchFamily="34" charset="0"/>
              <a:buChar char="–"/>
              <a:tabLst/>
            </a:pPr>
            <a:endParaRPr kumimoji="0" lang="de-CH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>
            <a:off x="8129464" y="3591741"/>
            <a:ext cx="2143000" cy="125291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anose="020B0500000000020000" pitchFamily="34" charset="0"/>
              <a:buChar char="–"/>
              <a:tabLst/>
            </a:pPr>
            <a:endParaRPr kumimoji="0" lang="de-CH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5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&amp; challenges</a:t>
            </a:r>
            <a:br>
              <a:rPr lang="en-GB" dirty="0" smtClean="0"/>
            </a:br>
            <a:r>
              <a:rPr lang="en-GB" b="0" dirty="0" smtClean="0"/>
              <a:t>Helium </a:t>
            </a:r>
            <a:r>
              <a:rPr lang="en-GB" b="0" dirty="0"/>
              <a:t>refrigeration plant</a:t>
            </a:r>
            <a:endParaRPr lang="en-GB" b="0" noProof="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6127930" y="1484784"/>
            <a:ext cx="4860000" cy="3601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t" anchorCtr="0"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Solutions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6127930" y="1844898"/>
            <a:ext cx="4860000" cy="42483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en-GB" b="1" dirty="0" smtClean="0"/>
              <a:t>“standardized customization”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Use of the standard engineered LR700 refrigerator</a:t>
            </a:r>
            <a:endParaRPr lang="en-GB" dirty="0"/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Compressor </a:t>
            </a:r>
            <a:r>
              <a:rPr lang="en-GB" dirty="0"/>
              <a:t>concept based on standardized modular </a:t>
            </a:r>
            <a:r>
              <a:rPr lang="en-GB" dirty="0" smtClean="0"/>
              <a:t>design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/>
              <a:t>Proven control concept to regulate suction pressure</a:t>
            </a:r>
          </a:p>
          <a:p>
            <a:pPr>
              <a:spcAft>
                <a:spcPts val="600"/>
              </a:spcAft>
            </a:pPr>
            <a:r>
              <a:rPr lang="en-GB" b="1" dirty="0" smtClean="0"/>
              <a:t>Efficiency</a:t>
            </a:r>
            <a:endParaRPr lang="en-GB" b="1" dirty="0"/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/>
              <a:t>3 turbo expander to assure efficient operation at all </a:t>
            </a:r>
            <a:r>
              <a:rPr lang="en-GB" dirty="0" smtClean="0"/>
              <a:t>modes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Use of variable frequency drives to adapt the mass flow to the cooling power demand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b="1" dirty="0" smtClean="0"/>
              <a:t>Support</a:t>
            </a:r>
            <a:endParaRPr lang="en-GB" b="1" dirty="0"/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Local and remote after sale service support to provide short reaction times</a:t>
            </a:r>
            <a:endParaRPr lang="en-GB" dirty="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055440" y="1484784"/>
            <a:ext cx="4860000" cy="360114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0"/>
          </a:gradFill>
          <a:ln w="9525" algn="ctr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t" anchorCtr="0"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Requirements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gray">
          <a:xfrm>
            <a:off x="1055440" y="1844898"/>
            <a:ext cx="4860000" cy="42483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Three operation modes: liquefaction, refrigeration and mixed operation</a:t>
            </a:r>
            <a:endParaRPr lang="en-GB" dirty="0"/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Operation with and without LN2 precooling</a:t>
            </a:r>
            <a:endParaRPr lang="en-GB" dirty="0"/>
          </a:p>
          <a:p>
            <a:pPr marL="177800" indent="-177800">
              <a:spcAft>
                <a:spcPts val="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Supply cooling power at three temperature levels: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5 – 8 K thermal shield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50- 80K thermal shield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 smtClean="0"/>
              <a:t>4.5K </a:t>
            </a:r>
            <a:r>
              <a:rPr lang="en-GB" dirty="0" err="1" smtClean="0"/>
              <a:t>GHe</a:t>
            </a:r>
            <a:r>
              <a:rPr lang="en-GB" dirty="0" smtClean="0"/>
              <a:t> for liquefaction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Ability to receive and integrate returning cold Helium gas into the process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/>
              <a:t>High flexibility to operate efficiently at all modes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Controlled fluctuation of the compressor’s suction pressure</a:t>
            </a:r>
          </a:p>
          <a:p>
            <a:pPr marL="177800" indent="-177800">
              <a:spcAft>
                <a:spcPts val="600"/>
              </a:spcAft>
              <a:buFont typeface="LindeDaxPowerPoint" panose="020B0500000000020000" pitchFamily="34" charset="0"/>
              <a:buChar char="–"/>
            </a:pPr>
            <a:r>
              <a:rPr lang="en-GB" dirty="0" smtClean="0"/>
              <a:t>High reliability</a:t>
            </a:r>
            <a:endParaRPr lang="en-GB" dirty="0"/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gray">
          <a:xfrm rot="5400000">
            <a:off x="5602220" y="3623500"/>
            <a:ext cx="793750" cy="1428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00" y="6453336"/>
            <a:ext cx="10308592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ICEC27 – ICMC 2018 Oxford</a:t>
            </a:r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336"/>
            <a:ext cx="720477" cy="252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04/09/2018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10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KT_PPT-Master_16-9_EN">
  <a:themeElements>
    <a:clrScheme name="Benutzerdefiniert 7">
      <a:dk1>
        <a:srgbClr val="000000"/>
      </a:dk1>
      <a:lt1>
        <a:srgbClr val="FFFFFF"/>
      </a:lt1>
      <a:dk2>
        <a:srgbClr val="00A0E1"/>
      </a:dk2>
      <a:lt2>
        <a:srgbClr val="D2E1EB"/>
      </a:lt2>
      <a:accent1>
        <a:srgbClr val="005591"/>
      </a:accent1>
      <a:accent2>
        <a:srgbClr val="4D88B2"/>
      </a:accent2>
      <a:accent3>
        <a:srgbClr val="80AAC8"/>
      </a:accent3>
      <a:accent4>
        <a:srgbClr val="B3CCDE"/>
      </a:accent4>
      <a:accent5>
        <a:srgbClr val="00A0E1"/>
      </a:accent5>
      <a:accent6>
        <a:srgbClr val="6E7878"/>
      </a:accent6>
      <a:hlink>
        <a:srgbClr val="000000"/>
      </a:hlink>
      <a:folHlink>
        <a:srgbClr val="000000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82800" numCol="1" rtlCol="0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anose="020B0500000000020000" pitchFamily="34" charset="0"/>
          <a:buChar char="–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/>
  <a:custClrLst>
    <a:custClr name="Linde Blue">
      <a:srgbClr val="005591"/>
    </a:custClr>
    <a:custClr name="Linde Cyan">
      <a:srgbClr val="00A0E1"/>
    </a:custClr>
    <a:custClr name="Linde Dark Blue">
      <a:srgbClr val="002D5A"/>
    </a:custClr>
    <a:custClr name="Linde Grey 4">
      <a:srgbClr val="6E7878"/>
    </a:custClr>
    <a:custClr name="Linde Signal Red">
      <a:srgbClr val="E1000F"/>
    </a:custClr>
    <a:custClr name="Linde Signal Orange">
      <a:srgbClr val="DC7800"/>
    </a:custClr>
    <a:custClr name="Linde Signal Yellow">
      <a:srgbClr val="FFD200"/>
    </a:custClr>
    <a:custClr name="Linde Signal Turquoise">
      <a:srgbClr val="009B9B"/>
    </a:custClr>
    <a:custClr name="Linde Signal Green">
      <a:srgbClr val="009B3C"/>
    </a:custClr>
    <a:custClr name="Linde Neon Green">
      <a:srgbClr val="BECD00"/>
    </a:custClr>
    <a:custClr name="Linde Light Grey">
      <a:srgbClr val="D2E1EB"/>
    </a:custClr>
    <a:custClr name="Linde Blue Grey 1">
      <a:srgbClr val="BEC8D7"/>
    </a:custClr>
    <a:custClr name="Linde Blue Grey 2">
      <a:srgbClr val="96A5B4"/>
    </a:custClr>
    <a:custClr name="Linde Blue Grey 3">
      <a:srgbClr val="467391"/>
    </a:custClr>
    <a:custClr name="Linde Grey 1">
      <a:srgbClr val="D7E1E6"/>
    </a:custClr>
    <a:custClr name="Linde Grey 2">
      <a:srgbClr val="CDD2CD"/>
    </a:custClr>
    <a:custClr name="Linde Grey 3">
      <a:srgbClr val="B9BEB4"/>
    </a:custClr>
    <a:custClr name="Linde Brown 1">
      <a:srgbClr val="E1DCCD"/>
    </a:custClr>
    <a:custClr name="Linde Brown 2">
      <a:srgbClr val="CDC3AA"/>
    </a:custClr>
    <a:custClr name="Linde Brown 3">
      <a:srgbClr val="BEB49B"/>
    </a:custClr>
    <a:custClr name="Linde Green 1">
      <a:srgbClr val="E1EBB4"/>
    </a:custClr>
    <a:custClr name="Linde Green 2">
      <a:srgbClr val="AFB478"/>
    </a:custClr>
    <a:custClr name="Linde Green 3">
      <a:srgbClr val="787D46"/>
    </a:custClr>
  </a:custClrLst>
  <a:extLst>
    <a:ext uri="{05A4C25C-085E-4340-85A3-A5531E510DB2}">
      <thm15:themeFamily xmlns="" xmlns:thm15="http://schemas.microsoft.com/office/thememl/2012/main" name="Linde_PowerPoint_16x9.potx" id="{635BFD8F-86DE-4D06-B41E-4443943A3854}" vid="{A20967B1-802E-4B83-83C5-453F3DE4E616}"/>
    </a:ext>
  </a:extLst>
</a:theme>
</file>

<file path=ppt/theme/theme2.xml><?xml version="1.0" encoding="utf-8"?>
<a:theme xmlns:a="http://schemas.openxmlformats.org/drawingml/2006/main" name="Larissa">
  <a:themeElements>
    <a:clrScheme name="LINDE 2017-03-02">
      <a:dk1>
        <a:srgbClr val="000000"/>
      </a:dk1>
      <a:lt1>
        <a:srgbClr val="FFFFFF"/>
      </a:lt1>
      <a:dk2>
        <a:srgbClr val="00A0E1"/>
      </a:dk2>
      <a:lt2>
        <a:srgbClr val="E8E9EB"/>
      </a:lt2>
      <a:accent1>
        <a:srgbClr val="005591"/>
      </a:accent1>
      <a:accent2>
        <a:srgbClr val="4D88B2"/>
      </a:accent2>
      <a:accent3>
        <a:srgbClr val="80AAC8"/>
      </a:accent3>
      <a:accent4>
        <a:srgbClr val="B3CCDE"/>
      </a:accent4>
      <a:accent5>
        <a:srgbClr val="00A0E1"/>
      </a:accent5>
      <a:accent6>
        <a:srgbClr val="6E7878"/>
      </a:accent6>
      <a:hlink>
        <a:srgbClr val="000000"/>
      </a:hlink>
      <a:folHlink>
        <a:srgbClr val="000000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INDE 2017-03-02">
      <a:dk1>
        <a:srgbClr val="000000"/>
      </a:dk1>
      <a:lt1>
        <a:srgbClr val="FFFFFF"/>
      </a:lt1>
      <a:dk2>
        <a:srgbClr val="00A0E1"/>
      </a:dk2>
      <a:lt2>
        <a:srgbClr val="E8E9EB"/>
      </a:lt2>
      <a:accent1>
        <a:srgbClr val="005591"/>
      </a:accent1>
      <a:accent2>
        <a:srgbClr val="4D88B2"/>
      </a:accent2>
      <a:accent3>
        <a:srgbClr val="80AAC8"/>
      </a:accent3>
      <a:accent4>
        <a:srgbClr val="B3CCDE"/>
      </a:accent4>
      <a:accent5>
        <a:srgbClr val="00A0E1"/>
      </a:accent5>
      <a:accent6>
        <a:srgbClr val="6E7878"/>
      </a:accent6>
      <a:hlink>
        <a:srgbClr val="000000"/>
      </a:hlink>
      <a:folHlink>
        <a:srgbClr val="000000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LKT_PPT-Master_16-9_EN</Template>
  <TotalTime>0</TotalTime>
  <Words>1451</Words>
  <Application>Microsoft Office PowerPoint</Application>
  <PresentationFormat>Benutzerdefiniert</PresentationFormat>
  <Paragraphs>262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Symbol</vt:lpstr>
      <vt:lpstr>LindeDaxPowerPoint</vt:lpstr>
      <vt:lpstr>Courier New</vt:lpstr>
      <vt:lpstr>LKT_PPT-Master_16-9_EN</vt:lpstr>
      <vt:lpstr>Refrigerator and liquefaction system for IHEP’s PAPS SRF Facility </vt:lpstr>
      <vt:lpstr>Agenda</vt:lpstr>
      <vt:lpstr>Agenda</vt:lpstr>
      <vt:lpstr>IHEP &amp; PAPS Institute of High Energy Physics (IHEP)</vt:lpstr>
      <vt:lpstr>IHEP &amp; PAPS High Energy Photon Source (HEPS)</vt:lpstr>
      <vt:lpstr>IHEP &amp; PAPS Platform of Advance Photon Source Technology R&amp;D (PAPS)</vt:lpstr>
      <vt:lpstr>Agenda</vt:lpstr>
      <vt:lpstr>Requirements &amp; challenges  Platform of Advance Photon Source Technology R&amp;D (PAPS)</vt:lpstr>
      <vt:lpstr>Requirements &amp; challenges Helium refrigeration plant</vt:lpstr>
      <vt:lpstr>Agenda</vt:lpstr>
      <vt:lpstr>Solutions Helium refrigeration plant - Setup</vt:lpstr>
      <vt:lpstr>Solutions Helium refrigeration plant - Setup</vt:lpstr>
      <vt:lpstr>Solutions Cooling power at a wide range of temperatures</vt:lpstr>
      <vt:lpstr>Agenda</vt:lpstr>
      <vt:lpstr>Process flow diagram and performance Cold box &amp; Dewar</vt:lpstr>
      <vt:lpstr>Process flow diagram and performance Performance data</vt:lpstr>
      <vt:lpstr>Agenda</vt:lpstr>
      <vt:lpstr>Summary </vt:lpstr>
      <vt:lpstr>Thank you for your attention.</vt:lpstr>
    </vt:vector>
  </TitlesOfParts>
  <Company>Linde Kryotechnik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basics for  PowerPoint presentations.</dc:title>
  <dc:creator>Lange Adolfo</dc:creator>
  <cp:lastModifiedBy>Lange Adolfo</cp:lastModifiedBy>
  <cp:revision>75</cp:revision>
  <cp:lastPrinted>2018-09-03T16:02:47Z</cp:lastPrinted>
  <dcterms:created xsi:type="dcterms:W3CDTF">2018-08-24T12:17:13Z</dcterms:created>
  <dcterms:modified xsi:type="dcterms:W3CDTF">2018-09-03T16:06:41Z</dcterms:modified>
</cp:coreProperties>
</file>