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21"/>
  </p:notesMasterIdLst>
  <p:sldIdLst>
    <p:sldId id="256" r:id="rId2"/>
    <p:sldId id="273" r:id="rId3"/>
    <p:sldId id="274" r:id="rId4"/>
    <p:sldId id="275" r:id="rId5"/>
    <p:sldId id="291" r:id="rId6"/>
    <p:sldId id="276" r:id="rId7"/>
    <p:sldId id="278" r:id="rId8"/>
    <p:sldId id="279" r:id="rId9"/>
    <p:sldId id="280" r:id="rId10"/>
    <p:sldId id="290" r:id="rId11"/>
    <p:sldId id="283" r:id="rId12"/>
    <p:sldId id="284" r:id="rId13"/>
    <p:sldId id="285" r:id="rId14"/>
    <p:sldId id="286" r:id="rId15"/>
    <p:sldId id="287" r:id="rId16"/>
    <p:sldId id="289" r:id="rId17"/>
    <p:sldId id="292" r:id="rId18"/>
    <p:sldId id="288" r:id="rId19"/>
    <p:sldId id="272" r:id="rId20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ECFFAF"/>
    <a:srgbClr val="808080"/>
    <a:srgbClr val="B2B2B2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1869" autoAdjust="0"/>
  </p:normalViewPr>
  <p:slideViewPr>
    <p:cSldViewPr snapToGrid="0">
      <p:cViewPr varScale="1">
        <p:scale>
          <a:sx n="81" d="100"/>
          <a:sy n="81" d="100"/>
        </p:scale>
        <p:origin x="16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1789B-2D0E-45E5-B85C-C38F2C292074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557418D-E0C6-4883-A43F-A9EFE9FE928F}">
      <dgm:prSet phldrT="[文本]" custT="1"/>
      <dgm:spPr>
        <a:solidFill>
          <a:srgbClr val="0000FF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zh-CN" sz="2000" b="1" dirty="0" smtClean="0">
              <a:latin typeface="微软雅黑" pitchFamily="34" charset="-122"/>
              <a:ea typeface="微软雅黑" pitchFamily="34" charset="-122"/>
            </a:rPr>
            <a:t> Magnets system</a:t>
          </a:r>
        </a:p>
      </dgm:t>
    </dgm:pt>
    <dgm:pt modelId="{372248E0-BB30-4CFD-9C7A-9B77379E2162}" type="parTrans" cxnId="{D61DB4E6-C57A-441E-9097-01B0F214E116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27048E93-DE86-4197-A84F-7EA157F836DD}" type="sibTrans" cxnId="{D61DB4E6-C57A-441E-9097-01B0F214E116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6B8FD672-1CD8-4232-B09D-ECD315640021}">
      <dgm:prSet phldrT="[文本]" custT="1"/>
      <dgm:spPr/>
      <dgm:t>
        <a:bodyPr/>
        <a:lstStyle/>
        <a:p>
          <a:r>
            <a:rPr lang="en-US" altLang="zh-CN" sz="1400" b="1" dirty="0" smtClean="0">
              <a:latin typeface="微软雅黑" pitchFamily="34" charset="-122"/>
              <a:ea typeface="微软雅黑" pitchFamily="34" charset="-122"/>
            </a:rPr>
            <a:t>Magnet research platform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D2846762-079C-4C9C-958B-9CE562D0A5A2}" type="parTrans" cxnId="{468BB65B-750B-44DD-9F17-CB0134D8CB6C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4502F3E2-2D01-4154-B4E5-97AA1BE67254}" type="sibTrans" cxnId="{468BB65B-750B-44DD-9F17-CB0134D8CB6C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20380040-9BD4-45FF-BDCD-5145EABB98AB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Cryogenic research platform</a:t>
          </a:r>
          <a:endParaRPr lang="zh-CN" altLang="en-US" sz="1400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B22C9D37-C0B2-497F-BC75-D5077D561039}" type="parTrans" cxnId="{CF5E5526-C676-4EE6-8792-E0802A1D799D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AD32246D-DF6C-4DE3-9E0D-BCC1188051C6}" type="sibTrans" cxnId="{CF5E5526-C676-4EE6-8792-E0802A1D799D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6772A5AF-352D-4A07-9A6A-0BFF1797F425}">
      <dgm:prSet phldrT="[文本]" custT="1"/>
      <dgm:spPr/>
      <dgm:t>
        <a:bodyPr/>
        <a:lstStyle/>
        <a:p>
          <a:r>
            <a:rPr lang="en-US" altLang="zh-CN" sz="1400" b="1" dirty="0" smtClean="0">
              <a:latin typeface="微软雅黑" pitchFamily="34" charset="-122"/>
              <a:ea typeface="微软雅黑" pitchFamily="34" charset="-122"/>
            </a:rPr>
            <a:t>Material research platform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9A44B079-477E-4EDA-B86B-29DF2B80BC02}" type="parTrans" cxnId="{11EAA6C9-BC88-4C99-9DA7-6B1443AAE4B7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73B3C56F-DF88-451B-A77A-FA01DDEE750A}" type="sibTrans" cxnId="{11EAA6C9-BC88-4C99-9DA7-6B1443AAE4B7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5E59D9AF-334A-404F-B64A-F3BD20370750}">
      <dgm:prSet phldrT="[文本]" custT="1"/>
      <dgm:spPr/>
      <dgm:t>
        <a:bodyPr/>
        <a:lstStyle/>
        <a:p>
          <a:r>
            <a:rPr lang="en-US" altLang="zh-CN" sz="1400" b="1" dirty="0" smtClean="0">
              <a:latin typeface="微软雅黑" pitchFamily="34" charset="-122"/>
              <a:ea typeface="微软雅黑" pitchFamily="34" charset="-122"/>
            </a:rPr>
            <a:t>Conductor research platform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CB59D47C-0678-46E5-945E-3476F9B0C19E}" type="parTrans" cxnId="{F6222461-58DE-43B8-84E5-F4E981D1EC57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525C2200-D7EB-4D87-BBB3-4D944B385DDC}" type="sibTrans" cxnId="{F6222461-58DE-43B8-84E5-F4E981D1EC57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82DFC8E6-9DAB-460D-95AA-96DB3EC6E387}">
      <dgm:prSet custT="1"/>
      <dgm:spPr/>
      <dgm:t>
        <a:bodyPr/>
        <a:lstStyle/>
        <a:p>
          <a:r>
            <a:rPr lang="en-US" altLang="zh-CN" sz="1400" b="1" dirty="0" smtClean="0">
              <a:latin typeface="微软雅黑" pitchFamily="34" charset="-122"/>
              <a:ea typeface="微软雅黑" pitchFamily="34" charset="-122"/>
            </a:rPr>
            <a:t>Power research platform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72EAD0ED-2796-42E9-9B83-C98118D49BF1}" type="parTrans" cxnId="{4F568A36-0FD6-468A-B510-ADE681A25AF8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9935557B-9D05-4EB2-ABDC-6B999CA0FCCF}" type="sibTrans" cxnId="{4F568A36-0FD6-468A-B510-ADE681A25AF8}">
      <dgm:prSet/>
      <dgm:spPr/>
      <dgm:t>
        <a:bodyPr/>
        <a:lstStyle/>
        <a:p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50539C92-C9DD-4C14-8A5C-3D3679A84132}" type="pres">
      <dgm:prSet presAssocID="{31D1789B-2D0E-45E5-B85C-C38F2C2920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3E7AE26-D381-4C70-872D-AF0DD3A7DCA3}" type="pres">
      <dgm:prSet presAssocID="{31D1789B-2D0E-45E5-B85C-C38F2C292074}" presName="radial" presStyleCnt="0">
        <dgm:presLayoutVars>
          <dgm:animLvl val="ctr"/>
        </dgm:presLayoutVars>
      </dgm:prSet>
      <dgm:spPr/>
    </dgm:pt>
    <dgm:pt modelId="{09F131CE-AEBB-4E84-B316-20C44213EFB4}" type="pres">
      <dgm:prSet presAssocID="{4557418D-E0C6-4883-A43F-A9EFE9FE928F}" presName="centerShape" presStyleLbl="vennNode1" presStyleIdx="0" presStyleCnt="6" custScaleX="113075" custScaleY="109915" custLinFactNeighborX="762" custLinFactNeighborY="762"/>
      <dgm:spPr/>
      <dgm:t>
        <a:bodyPr/>
        <a:lstStyle/>
        <a:p>
          <a:endParaRPr lang="zh-CN" altLang="en-US"/>
        </a:p>
      </dgm:t>
    </dgm:pt>
    <dgm:pt modelId="{28CBEA7C-5555-4661-9668-6E7FFD3DA5A6}" type="pres">
      <dgm:prSet presAssocID="{6B8FD672-1CD8-4232-B09D-ECD315640021}" presName="node" presStyleLbl="vennNode1" presStyleIdx="1" presStyleCnt="6" custScaleX="121551" custRadScaleRad="88484" custRadScaleInc="136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1B19F1-4A3B-4091-A313-B51BA32D18F8}" type="pres">
      <dgm:prSet presAssocID="{20380040-9BD4-45FF-BDCD-5145EABB98AB}" presName="node" presStyleLbl="vennNode1" presStyleIdx="2" presStyleCnt="6" custScaleX="124271" custRadScaleRad="99197" custRadScaleInc="86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6AFA6D-36CF-4D5A-B842-71A36595C826}" type="pres">
      <dgm:prSet presAssocID="{82DFC8E6-9DAB-460D-95AA-96DB3EC6E387}" presName="node" presStyleLbl="vennNode1" presStyleIdx="3" presStyleCnt="6" custScaleX="123889" custRadScaleRad="101105" custRadScaleInc="-13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E3A6F3-D608-4F4D-ADF5-EA339BAEC1FA}" type="pres">
      <dgm:prSet presAssocID="{6772A5AF-352D-4A07-9A6A-0BFF1797F425}" presName="node" presStyleLbl="vennNode1" presStyleIdx="4" presStyleCnt="6" custScaleX="111757" custRadScaleRad="121502" custRadScaleInc="120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22972D-918D-49C2-8A16-83DD938B5ADB}" type="pres">
      <dgm:prSet presAssocID="{5E59D9AF-334A-404F-B64A-F3BD20370750}" presName="node" presStyleLbl="vennNode1" presStyleIdx="5" presStyleCnt="6" custScaleX="124238" custRadScaleRad="122018" custRadScaleInc="2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FFFECAC-4F72-448C-8C69-29A6CB8B1355}" type="presOf" srcId="{82DFC8E6-9DAB-460D-95AA-96DB3EC6E387}" destId="{7D6AFA6D-36CF-4D5A-B842-71A36595C826}" srcOrd="0" destOrd="0" presId="urn:microsoft.com/office/officeart/2005/8/layout/radial3"/>
    <dgm:cxn modelId="{4F568A36-0FD6-468A-B510-ADE681A25AF8}" srcId="{4557418D-E0C6-4883-A43F-A9EFE9FE928F}" destId="{82DFC8E6-9DAB-460D-95AA-96DB3EC6E387}" srcOrd="2" destOrd="0" parTransId="{72EAD0ED-2796-42E9-9B83-C98118D49BF1}" sibTransId="{9935557B-9D05-4EB2-ABDC-6B999CA0FCCF}"/>
    <dgm:cxn modelId="{CF5E5526-C676-4EE6-8792-E0802A1D799D}" srcId="{4557418D-E0C6-4883-A43F-A9EFE9FE928F}" destId="{20380040-9BD4-45FF-BDCD-5145EABB98AB}" srcOrd="1" destOrd="0" parTransId="{B22C9D37-C0B2-497F-BC75-D5077D561039}" sibTransId="{AD32246D-DF6C-4DE3-9E0D-BCC1188051C6}"/>
    <dgm:cxn modelId="{E15577D1-1AC7-4764-8B95-A1CE22A9361D}" type="presOf" srcId="{4557418D-E0C6-4883-A43F-A9EFE9FE928F}" destId="{09F131CE-AEBB-4E84-B316-20C44213EFB4}" srcOrd="0" destOrd="0" presId="urn:microsoft.com/office/officeart/2005/8/layout/radial3"/>
    <dgm:cxn modelId="{FB446ED3-B2BD-4864-AA32-390F189B4074}" type="presOf" srcId="{6772A5AF-352D-4A07-9A6A-0BFF1797F425}" destId="{B8E3A6F3-D608-4F4D-ADF5-EA339BAEC1FA}" srcOrd="0" destOrd="0" presId="urn:microsoft.com/office/officeart/2005/8/layout/radial3"/>
    <dgm:cxn modelId="{5A2385DB-D543-4E7A-BBE3-2C411F871057}" type="presOf" srcId="{31D1789B-2D0E-45E5-B85C-C38F2C292074}" destId="{50539C92-C9DD-4C14-8A5C-3D3679A84132}" srcOrd="0" destOrd="0" presId="urn:microsoft.com/office/officeart/2005/8/layout/radial3"/>
    <dgm:cxn modelId="{3EA3B0AC-D1A7-4242-AD4A-D8C4F94401B5}" type="presOf" srcId="{6B8FD672-1CD8-4232-B09D-ECD315640021}" destId="{28CBEA7C-5555-4661-9668-6E7FFD3DA5A6}" srcOrd="0" destOrd="0" presId="urn:microsoft.com/office/officeart/2005/8/layout/radial3"/>
    <dgm:cxn modelId="{468BB65B-750B-44DD-9F17-CB0134D8CB6C}" srcId="{4557418D-E0C6-4883-A43F-A9EFE9FE928F}" destId="{6B8FD672-1CD8-4232-B09D-ECD315640021}" srcOrd="0" destOrd="0" parTransId="{D2846762-079C-4C9C-958B-9CE562D0A5A2}" sibTransId="{4502F3E2-2D01-4154-B4E5-97AA1BE67254}"/>
    <dgm:cxn modelId="{11EAA6C9-BC88-4C99-9DA7-6B1443AAE4B7}" srcId="{4557418D-E0C6-4883-A43F-A9EFE9FE928F}" destId="{6772A5AF-352D-4A07-9A6A-0BFF1797F425}" srcOrd="3" destOrd="0" parTransId="{9A44B079-477E-4EDA-B86B-29DF2B80BC02}" sibTransId="{73B3C56F-DF88-451B-A77A-FA01DDEE750A}"/>
    <dgm:cxn modelId="{D3D16FC4-B4B9-4752-9BC9-9440A8938BE0}" type="presOf" srcId="{20380040-9BD4-45FF-BDCD-5145EABB98AB}" destId="{091B19F1-4A3B-4091-A313-B51BA32D18F8}" srcOrd="0" destOrd="0" presId="urn:microsoft.com/office/officeart/2005/8/layout/radial3"/>
    <dgm:cxn modelId="{B638DDED-164A-4127-8122-538D560B4B8C}" type="presOf" srcId="{5E59D9AF-334A-404F-B64A-F3BD20370750}" destId="{5622972D-918D-49C2-8A16-83DD938B5ADB}" srcOrd="0" destOrd="0" presId="urn:microsoft.com/office/officeart/2005/8/layout/radial3"/>
    <dgm:cxn modelId="{D61DB4E6-C57A-441E-9097-01B0F214E116}" srcId="{31D1789B-2D0E-45E5-B85C-C38F2C292074}" destId="{4557418D-E0C6-4883-A43F-A9EFE9FE928F}" srcOrd="0" destOrd="0" parTransId="{372248E0-BB30-4CFD-9C7A-9B77379E2162}" sibTransId="{27048E93-DE86-4197-A84F-7EA157F836DD}"/>
    <dgm:cxn modelId="{F6222461-58DE-43B8-84E5-F4E981D1EC57}" srcId="{4557418D-E0C6-4883-A43F-A9EFE9FE928F}" destId="{5E59D9AF-334A-404F-B64A-F3BD20370750}" srcOrd="4" destOrd="0" parTransId="{CB59D47C-0678-46E5-945E-3476F9B0C19E}" sibTransId="{525C2200-D7EB-4D87-BBB3-4D944B385DDC}"/>
    <dgm:cxn modelId="{BC8C8E2C-5B48-48DF-B599-380B4FDE68BE}" type="presParOf" srcId="{50539C92-C9DD-4C14-8A5C-3D3679A84132}" destId="{63E7AE26-D381-4C70-872D-AF0DD3A7DCA3}" srcOrd="0" destOrd="0" presId="urn:microsoft.com/office/officeart/2005/8/layout/radial3"/>
    <dgm:cxn modelId="{D03C7E6D-76AE-4652-915A-94F485C8392D}" type="presParOf" srcId="{63E7AE26-D381-4C70-872D-AF0DD3A7DCA3}" destId="{09F131CE-AEBB-4E84-B316-20C44213EFB4}" srcOrd="0" destOrd="0" presId="urn:microsoft.com/office/officeart/2005/8/layout/radial3"/>
    <dgm:cxn modelId="{1B8EF68D-7B00-45D8-A64C-D4F16BF86254}" type="presParOf" srcId="{63E7AE26-D381-4C70-872D-AF0DD3A7DCA3}" destId="{28CBEA7C-5555-4661-9668-6E7FFD3DA5A6}" srcOrd="1" destOrd="0" presId="urn:microsoft.com/office/officeart/2005/8/layout/radial3"/>
    <dgm:cxn modelId="{67E5F51B-93D1-49DF-9603-F22909BA990A}" type="presParOf" srcId="{63E7AE26-D381-4C70-872D-AF0DD3A7DCA3}" destId="{091B19F1-4A3B-4091-A313-B51BA32D18F8}" srcOrd="2" destOrd="0" presId="urn:microsoft.com/office/officeart/2005/8/layout/radial3"/>
    <dgm:cxn modelId="{33AC12CC-63FB-47CD-A0E0-9B144258344D}" type="presParOf" srcId="{63E7AE26-D381-4C70-872D-AF0DD3A7DCA3}" destId="{7D6AFA6D-36CF-4D5A-B842-71A36595C826}" srcOrd="3" destOrd="0" presId="urn:microsoft.com/office/officeart/2005/8/layout/radial3"/>
    <dgm:cxn modelId="{C2A6DCBA-75E0-491B-AD7B-0B97EE7A7326}" type="presParOf" srcId="{63E7AE26-D381-4C70-872D-AF0DD3A7DCA3}" destId="{B8E3A6F3-D608-4F4D-ADF5-EA339BAEC1FA}" srcOrd="4" destOrd="0" presId="urn:microsoft.com/office/officeart/2005/8/layout/radial3"/>
    <dgm:cxn modelId="{B5C5B1D7-D962-4C7B-989B-D16F1EF966D3}" type="presParOf" srcId="{63E7AE26-D381-4C70-872D-AF0DD3A7DCA3}" destId="{5622972D-918D-49C2-8A16-83DD938B5AD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31CE-AEBB-4E84-B316-20C44213EFB4}">
      <dsp:nvSpPr>
        <dsp:cNvPr id="0" name=""/>
        <dsp:cNvSpPr/>
      </dsp:nvSpPr>
      <dsp:spPr>
        <a:xfrm>
          <a:off x="1749461" y="915705"/>
          <a:ext cx="2643234" cy="2569366"/>
        </a:xfrm>
        <a:prstGeom prst="ellipse">
          <a:avLst/>
        </a:prstGeom>
        <a:solidFill>
          <a:srgbClr val="00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 Magnets system</a:t>
          </a:r>
        </a:p>
      </dsp:txBody>
      <dsp:txXfrm>
        <a:off x="2136554" y="1291980"/>
        <a:ext cx="1869048" cy="1816816"/>
      </dsp:txXfrm>
    </dsp:sp>
    <dsp:sp modelId="{28CBEA7C-5555-4661-9668-6E7FFD3DA5A6}">
      <dsp:nvSpPr>
        <dsp:cNvPr id="0" name=""/>
        <dsp:cNvSpPr/>
      </dsp:nvSpPr>
      <dsp:spPr>
        <a:xfrm>
          <a:off x="2567521" y="267039"/>
          <a:ext cx="1420684" cy="1168796"/>
        </a:xfrm>
        <a:prstGeom prst="ellipse">
          <a:avLst/>
        </a:prstGeom>
        <a:solidFill>
          <a:schemeClr val="accent5">
            <a:alpha val="50000"/>
            <a:hueOff val="651405"/>
            <a:satOff val="2239"/>
            <a:lumOff val="-10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itchFamily="34" charset="-122"/>
              <a:ea typeface="微软雅黑" pitchFamily="34" charset="-122"/>
            </a:rPr>
            <a:t>Magnet research platform</a:t>
          </a:r>
          <a:endParaRPr lang="zh-CN" altLang="en-US" sz="1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775575" y="438205"/>
        <a:ext cx="1004576" cy="826464"/>
      </dsp:txXfrm>
    </dsp:sp>
    <dsp:sp modelId="{091B19F1-4A3B-4091-A313-B51BA32D18F8}">
      <dsp:nvSpPr>
        <dsp:cNvPr id="0" name=""/>
        <dsp:cNvSpPr/>
      </dsp:nvSpPr>
      <dsp:spPr>
        <a:xfrm>
          <a:off x="3798506" y="1285465"/>
          <a:ext cx="1452475" cy="1168796"/>
        </a:xfrm>
        <a:prstGeom prst="ellipse">
          <a:avLst/>
        </a:prstGeom>
        <a:solidFill>
          <a:schemeClr val="accent5">
            <a:alpha val="50000"/>
            <a:hueOff val="1302810"/>
            <a:satOff val="4478"/>
            <a:lumOff val="-21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Cryogenic research platform</a:t>
          </a:r>
          <a:endParaRPr lang="zh-CN" altLang="en-US" sz="1400" b="1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4011216" y="1456631"/>
        <a:ext cx="1027055" cy="826464"/>
      </dsp:txXfrm>
    </dsp:sp>
    <dsp:sp modelId="{7D6AFA6D-36CF-4D5A-B842-71A36595C826}">
      <dsp:nvSpPr>
        <dsp:cNvPr id="0" name=""/>
        <dsp:cNvSpPr/>
      </dsp:nvSpPr>
      <dsp:spPr>
        <a:xfrm>
          <a:off x="3229772" y="2835108"/>
          <a:ext cx="1448010" cy="1168796"/>
        </a:xfrm>
        <a:prstGeom prst="ellipse">
          <a:avLst/>
        </a:prstGeom>
        <a:solidFill>
          <a:schemeClr val="accent5">
            <a:alpha val="50000"/>
            <a:hueOff val="1954216"/>
            <a:satOff val="6718"/>
            <a:lumOff val="-32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itchFamily="34" charset="-122"/>
              <a:ea typeface="微软雅黑" pitchFamily="34" charset="-122"/>
            </a:rPr>
            <a:t>Power research platform</a:t>
          </a:r>
          <a:endParaRPr lang="zh-CN" altLang="en-US" sz="1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441828" y="3006274"/>
        <a:ext cx="1023898" cy="826464"/>
      </dsp:txXfrm>
    </dsp:sp>
    <dsp:sp modelId="{B8E3A6F3-D608-4F4D-ADF5-EA339BAEC1FA}">
      <dsp:nvSpPr>
        <dsp:cNvPr id="0" name=""/>
        <dsp:cNvSpPr/>
      </dsp:nvSpPr>
      <dsp:spPr>
        <a:xfrm>
          <a:off x="1095802" y="2895203"/>
          <a:ext cx="1306212" cy="1168796"/>
        </a:xfrm>
        <a:prstGeom prst="ellipse">
          <a:avLst/>
        </a:prstGeom>
        <a:solidFill>
          <a:schemeClr val="accent5">
            <a:alpha val="50000"/>
            <a:hueOff val="2605621"/>
            <a:satOff val="8957"/>
            <a:lumOff val="-42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itchFamily="34" charset="-122"/>
              <a:ea typeface="微软雅黑" pitchFamily="34" charset="-122"/>
            </a:rPr>
            <a:t>Material research platform</a:t>
          </a:r>
          <a:endParaRPr lang="zh-CN" altLang="en-US" sz="1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287092" y="3066369"/>
        <a:ext cx="923632" cy="826464"/>
      </dsp:txXfrm>
    </dsp:sp>
    <dsp:sp modelId="{5622972D-918D-49C2-8A16-83DD938B5ADB}">
      <dsp:nvSpPr>
        <dsp:cNvPr id="0" name=""/>
        <dsp:cNvSpPr/>
      </dsp:nvSpPr>
      <dsp:spPr>
        <a:xfrm>
          <a:off x="558657" y="1014816"/>
          <a:ext cx="1452089" cy="1168796"/>
        </a:xfrm>
        <a:prstGeom prst="ellipse">
          <a:avLst/>
        </a:prstGeom>
        <a:solidFill>
          <a:schemeClr val="accent5">
            <a:alpha val="50000"/>
            <a:hueOff val="3257026"/>
            <a:satOff val="11196"/>
            <a:lumOff val="-53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itchFamily="34" charset="-122"/>
              <a:ea typeface="微软雅黑" pitchFamily="34" charset="-122"/>
            </a:rPr>
            <a:t>Conductor research platform</a:t>
          </a:r>
          <a:endParaRPr lang="zh-CN" altLang="en-US" sz="1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771311" y="1185982"/>
        <a:ext cx="1026781" cy="8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71DD76F-851E-42BC-B68A-2C5B27F5077C}" type="datetimeFigureOut">
              <a:rPr lang="zh-CN" altLang="en-US"/>
              <a:pPr>
                <a:defRPr/>
              </a:pPr>
              <a:t>2018/9/1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4447129-3EA5-490E-942D-92F5EBD87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C08899B-098E-4653-8D79-343369EB2599}" type="slidenum">
              <a:rPr lang="zh-CN" altLang="en-US" smtClean="0"/>
              <a:pPr eaLnBrk="1" hangingPunct="1"/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69490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47129-3EA5-490E-942D-92F5EBD8794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20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1848074-3E0E-4943-9270-5EDCD9F865C7}" type="slidenum">
              <a:rPr lang="zh-CN" altLang="en-US" smtClean="0"/>
              <a:pPr eaLnBrk="1" hangingPunct="1"/>
              <a:t>19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17134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905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228600" cy="6553200"/>
            <a:chOff x="0" y="0"/>
            <a:chExt cx="144" cy="4128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144" cy="412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0" y="3930"/>
              <a:ext cx="96" cy="19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609601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0" y="4128"/>
              <a:ext cx="5760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0" y="4224"/>
              <a:ext cx="5760" cy="9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2" name="Picture 10" descr="未命名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90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12750" y="692150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0068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40068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40068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40068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40068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00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00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00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00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kumimoji="1" lang="en-US" altLang="zh-CN" sz="1400" b="1" i="1" smtClean="0">
                <a:solidFill>
                  <a:srgbClr val="800000"/>
                </a:solidFill>
                <a:latin typeface="Verdana" pitchFamily="34" charset="0"/>
                <a:ea typeface="方正舒体" pitchFamily="2" charset="-122"/>
              </a:rPr>
              <a:t>ASIPP</a:t>
            </a:r>
            <a:endParaRPr kumimoji="1" lang="en-US" altLang="zh-CN" sz="1400" i="1" smtClean="0">
              <a:solidFill>
                <a:srgbClr val="800000"/>
              </a:solidFill>
              <a:latin typeface="Verdana" pitchFamily="34" charset="0"/>
              <a:ea typeface="方正舒体" pitchFamily="2" charset="-122"/>
            </a:endParaRPr>
          </a:p>
        </p:txBody>
      </p:sp>
      <p:pic>
        <p:nvPicPr>
          <p:cNvPr id="14" name="Picture 13" descr="未命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504">
            <a:off x="8001000" y="5181600"/>
            <a:ext cx="8937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908050"/>
            <a:ext cx="9142413" cy="28575"/>
          </a:xfrm>
          <a:prstGeom prst="rect">
            <a:avLst/>
          </a:prstGeom>
          <a:gradFill rotWithShape="0">
            <a:gsLst>
              <a:gs pos="0">
                <a:srgbClr val="FAFD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124200" y="6553200"/>
            <a:ext cx="2895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zh-CN" sz="1200" b="1">
              <a:solidFill>
                <a:srgbClr val="1F3280"/>
              </a:solidFill>
            </a:endParaRPr>
          </a:p>
        </p:txBody>
      </p:sp>
      <p:pic>
        <p:nvPicPr>
          <p:cNvPr id="17" name="Picture 2056" descr="iland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8"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 descr="logo-i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"/>
            <a:ext cx="7985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600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0891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505200"/>
            <a:ext cx="5257800" cy="2133600"/>
          </a:xfrm>
        </p:spPr>
        <p:txBody>
          <a:bodyPr/>
          <a:lstStyle>
            <a:lvl1pPr marL="0" indent="0" algn="r">
              <a:buFontTx/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17793" y="57150"/>
            <a:ext cx="515766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470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697820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1336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84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401969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6962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910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863722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870135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8512892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783141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82675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4684365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5481484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640211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72093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905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228600" cy="6553200"/>
            <a:chOff x="0" y="0"/>
            <a:chExt cx="144" cy="4128"/>
          </a:xfrm>
        </p:grpSpPr>
        <p:sp>
          <p:nvSpPr>
            <p:cNvPr id="104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144" cy="412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3" name="Rectangle 5"/>
            <p:cNvSpPr>
              <a:spLocks noChangeArrowheads="1"/>
            </p:cNvSpPr>
            <p:nvPr userDrawn="1"/>
          </p:nvSpPr>
          <p:spPr bwMode="auto">
            <a:xfrm>
              <a:off x="0" y="3930"/>
              <a:ext cx="96" cy="19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11113"/>
            <a:ext cx="9144000" cy="609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40" name="Rectangle 8"/>
            <p:cNvSpPr>
              <a:spLocks noChangeArrowheads="1"/>
            </p:cNvSpPr>
            <p:nvPr userDrawn="1"/>
          </p:nvSpPr>
          <p:spPr bwMode="auto">
            <a:xfrm>
              <a:off x="0" y="4128"/>
              <a:ext cx="5760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1" name="Rectangle 9"/>
            <p:cNvSpPr>
              <a:spLocks noChangeArrowheads="1"/>
            </p:cNvSpPr>
            <p:nvPr userDrawn="1"/>
          </p:nvSpPr>
          <p:spPr bwMode="auto">
            <a:xfrm>
              <a:off x="0" y="4224"/>
              <a:ext cx="5760" cy="9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30" name="Picture 10" descr="未命名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90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-26988"/>
            <a:ext cx="76962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78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34388" y="6477000"/>
            <a:ext cx="7096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rgbClr val="0066CC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1034" name="Picture 15" descr="未命名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504">
            <a:off x="8001000" y="5181600"/>
            <a:ext cx="8937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811213"/>
            <a:ext cx="9142413" cy="28575"/>
          </a:xfrm>
          <a:prstGeom prst="rect">
            <a:avLst/>
          </a:prstGeom>
          <a:gradFill rotWithShape="0">
            <a:gsLst>
              <a:gs pos="0">
                <a:srgbClr val="FAFD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90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1F3280"/>
                </a:solidFill>
                <a:latin typeface="+mj-ea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7" name="Rectangle 19"/>
          <p:cNvSpPr>
            <a:spLocks noChangeArrowheads="1"/>
          </p:cNvSpPr>
          <p:nvPr/>
        </p:nvSpPr>
        <p:spPr bwMode="auto">
          <a:xfrm>
            <a:off x="3124200" y="6553200"/>
            <a:ext cx="2895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zh-CN" sz="1200" b="1">
              <a:solidFill>
                <a:srgbClr val="1F3280"/>
              </a:solidFill>
            </a:endParaRPr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9" name="Picture 28" descr="logo-ip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7150"/>
            <a:ext cx="7985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9" r:id="rId7"/>
    <p:sldLayoutId id="2147484263" r:id="rId8"/>
    <p:sldLayoutId id="2147484264" r:id="rId9"/>
    <p:sldLayoutId id="2147484265" r:id="rId10"/>
    <p:sldLayoutId id="2147484266" r:id="rId11"/>
    <p:sldLayoutId id="2147484267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9pPr>
    </p:titleStyle>
    <p:bodyStyle>
      <a:lvl1pPr marL="84138" indent="-84138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452438" indent="-188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3300"/>
          </a:solidFill>
          <a:latin typeface="+mn-lt"/>
          <a:ea typeface="+mn-ea"/>
        </a:defRPr>
      </a:lvl2pPr>
      <a:lvl3pPr marL="809625" indent="-1778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-122"/>
        </a:defRPr>
      </a:lvl3pPr>
      <a:lvl4pPr marL="1166813" indent="-1778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-122"/>
        </a:defRPr>
      </a:lvl4pPr>
      <a:lvl5pPr marL="1524000" indent="-177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5pPr>
      <a:lvl6pPr marL="1981200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438400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2895600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352800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hyperlink" Target="http://www.sciencedirect.com/science/article/pii/S12900729140028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9.emf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tiff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ctrTitle"/>
          </p:nvPr>
        </p:nvSpPr>
        <p:spPr>
          <a:xfrm>
            <a:off x="0" y="970961"/>
            <a:ext cx="9144000" cy="224055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2800" dirty="0" smtClean="0">
                <a:solidFill>
                  <a:srgbClr val="FF0000"/>
                </a:solidFill>
                <a:effectLst/>
                <a:cs typeface="Arial" pitchFamily="34" charset="0"/>
              </a:rPr>
              <a:t>Conceptual design of the Cryogenic </a:t>
            </a:r>
            <a:r>
              <a:rPr lang="en-US" altLang="zh-CN" sz="2800" dirty="0">
                <a:solidFill>
                  <a:srgbClr val="FF0000"/>
                </a:solidFill>
                <a:effectLst/>
                <a:cs typeface="Arial" pitchFamily="34" charset="0"/>
              </a:rPr>
              <a:t>S</a:t>
            </a:r>
            <a:r>
              <a:rPr lang="en-US" altLang="zh-CN" sz="2800" dirty="0" smtClean="0">
                <a:solidFill>
                  <a:srgbClr val="FF0000"/>
                </a:solidFill>
                <a:effectLst/>
                <a:cs typeface="Arial" pitchFamily="34" charset="0"/>
              </a:rPr>
              <a:t>ystem of Comprehensive </a:t>
            </a:r>
            <a:r>
              <a:rPr lang="en-US" altLang="zh-CN" sz="2800" dirty="0">
                <a:solidFill>
                  <a:srgbClr val="FF0000"/>
                </a:solidFill>
                <a:effectLst/>
                <a:cs typeface="Arial" pitchFamily="34" charset="0"/>
              </a:rPr>
              <a:t>Research Facility for Key Fusion </a:t>
            </a:r>
            <a:r>
              <a:rPr lang="en-US" altLang="zh-CN" sz="2800" dirty="0" smtClean="0">
                <a:solidFill>
                  <a:srgbClr val="FF0000"/>
                </a:solidFill>
                <a:effectLst/>
                <a:cs typeface="Arial" pitchFamily="34" charset="0"/>
              </a:rPr>
              <a:t>Reactor Core </a:t>
            </a:r>
            <a:r>
              <a:rPr lang="en-US" altLang="zh-CN" sz="2800" dirty="0">
                <a:solidFill>
                  <a:srgbClr val="FF0000"/>
                </a:solidFill>
                <a:effectLst/>
                <a:cs typeface="Arial" pitchFamily="34" charset="0"/>
              </a:rPr>
              <a:t>Systems</a:t>
            </a:r>
            <a:r>
              <a:rPr lang="en-US" altLang="zh-CN" sz="3000" i="1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US" altLang="zh-CN" sz="3000" i="1" dirty="0" smtClean="0">
                <a:solidFill>
                  <a:srgbClr val="FF0000"/>
                </a:solidFill>
                <a:cs typeface="Arial" pitchFamily="34" charset="0"/>
              </a:rPr>
            </a:br>
            <a:endParaRPr lang="zh-CN" altLang="en-US" sz="3000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1042988" y="3141663"/>
            <a:ext cx="7086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z="2000" b="1" dirty="0" err="1" smtClean="0">
                <a:solidFill>
                  <a:srgbClr val="0000FF"/>
                </a:solidFill>
                <a:ea typeface="华文楷体" pitchFamily="2" charset="-122"/>
                <a:cs typeface="Arial" charset="0"/>
              </a:rPr>
              <a:t>Liangbing</a:t>
            </a:r>
            <a:r>
              <a:rPr lang="en-US" altLang="zh-CN" sz="2000" b="1" dirty="0" smtClean="0">
                <a:solidFill>
                  <a:srgbClr val="0000FF"/>
                </a:solidFill>
                <a:ea typeface="华文楷体" pitchFamily="2" charset="-122"/>
                <a:cs typeface="Arial" charset="0"/>
              </a:rPr>
              <a:t> Hu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ea typeface="华文楷体" pitchFamily="2" charset="-122"/>
                <a:cs typeface="Arial" charset="0"/>
              </a:rPr>
              <a:t>huliangbing@ipp.ac.cn</a:t>
            </a:r>
            <a:endParaRPr lang="en-US" altLang="zh-CN" sz="2000" b="1" dirty="0">
              <a:solidFill>
                <a:srgbClr val="0000FF"/>
              </a:solidFill>
              <a:ea typeface="华文楷体" pitchFamily="2" charset="-122"/>
              <a:cs typeface="Arial" charset="0"/>
            </a:endParaRP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ea typeface="华文楷体" pitchFamily="2" charset="-122"/>
                <a:cs typeface="Arial" charset="0"/>
              </a:rPr>
              <a:t>Sep.4. </a:t>
            </a:r>
            <a:r>
              <a:rPr lang="en-US" altLang="zh-CN" sz="2000" b="1" dirty="0">
                <a:solidFill>
                  <a:srgbClr val="0000FF"/>
                </a:solidFill>
                <a:ea typeface="华文楷体" pitchFamily="2" charset="-122"/>
                <a:cs typeface="Arial" charset="0"/>
              </a:rPr>
              <a:t>2018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250W/1.8K refrigerator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6592"/>
            <a:ext cx="5303239" cy="26048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74" y="1904482"/>
            <a:ext cx="3726526" cy="3321048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33350" y="918258"/>
            <a:ext cx="8534400" cy="1188334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1.8K cycle is obtained by cold compressor and warm </a:t>
            </a:r>
            <a:r>
              <a:rPr lang="en-US" altLang="zh-CN" sz="1800" dirty="0">
                <a:solidFill>
                  <a:srgbClr val="0000FF"/>
                </a:solidFill>
                <a:effectLst/>
              </a:rPr>
              <a:t>v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acuum compressor mixed mode.</a:t>
            </a:r>
          </a:p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 It will provide the 110K, 80K, 20K, 4.5K interface for the research platform of heat mass and transfer in cryogenic.</a:t>
            </a:r>
          </a:p>
          <a:p>
            <a:pPr>
              <a:defRPr/>
            </a:pPr>
            <a:endParaRPr lang="zh-CN" altLang="en-US" sz="1800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31308"/>
              </p:ext>
            </p:extLst>
          </p:nvPr>
        </p:nvGraphicFramePr>
        <p:xfrm>
          <a:off x="128832" y="5210771"/>
          <a:ext cx="853891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32"/>
                <a:gridCol w="1621410"/>
                <a:gridCol w="1489435"/>
                <a:gridCol w="1932495"/>
                <a:gridCol w="19841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Temperature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Capacity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Pressure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Mass</a:t>
                      </a:r>
                      <a:r>
                        <a:rPr lang="en-US" altLang="zh-CN" baseline="0" dirty="0" smtClean="0"/>
                        <a:t> flow rate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25641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Parameters</a:t>
                      </a:r>
                      <a:r>
                        <a:rPr lang="en-US" altLang="zh-CN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1.8K~300K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250W/1.8K</a:t>
                      </a:r>
                    </a:p>
                    <a:p>
                      <a:r>
                        <a:rPr lang="en-US" altLang="zh-CN" dirty="0" smtClean="0"/>
                        <a:t>500W/2K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1600Pa~2MPa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10~25g/s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3299381" y="3921551"/>
            <a:ext cx="631596" cy="367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-1" y="3799003"/>
            <a:ext cx="886119" cy="5279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065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Cryogenic research platform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0545" y="5299835"/>
            <a:ext cx="8174919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Major function:</a:t>
            </a: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</a:rPr>
              <a:t>Develop and make research on cryogenic system for CFETR and future fusion reactor and promote its application in industry.</a:t>
            </a:r>
            <a:endParaRPr lang="zh-CN" altLang="en-US" sz="2000" b="1" kern="0" dirty="0">
              <a:solidFill>
                <a:srgbClr val="0000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1820862" y="1203208"/>
            <a:ext cx="4928730" cy="5794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Research of heat and </a:t>
            </a:r>
            <a:r>
              <a:rPr lang="en-US" altLang="zh-CN" sz="1400" b="1" kern="0" dirty="0" smtClean="0">
                <a:solidFill>
                  <a:schemeClr val="bg1"/>
                </a:solidFill>
              </a:rPr>
              <a:t>mass transfer </a:t>
            </a:r>
            <a:r>
              <a:rPr lang="en-US" altLang="zh-CN" sz="1400" b="1" kern="0" dirty="0">
                <a:solidFill>
                  <a:schemeClr val="bg1"/>
                </a:solidFill>
              </a:rPr>
              <a:t>in cryogenic 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80545" y="942680"/>
            <a:ext cx="461665" cy="439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Key technology of helium cryogenic 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1820862" y="2284246"/>
            <a:ext cx="5032424" cy="6111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Research of </a:t>
            </a:r>
            <a:r>
              <a:rPr lang="en-US" altLang="zh-CN" sz="1400" b="1" kern="0" dirty="0" smtClean="0">
                <a:solidFill>
                  <a:schemeClr val="bg1"/>
                </a:solidFill>
              </a:rPr>
              <a:t>fluid machinery  properties </a:t>
            </a:r>
            <a:r>
              <a:rPr lang="en-US" altLang="zh-CN" sz="1400" b="1" kern="0" dirty="0">
                <a:solidFill>
                  <a:schemeClr val="bg1"/>
                </a:solidFill>
              </a:rPr>
              <a:t>in cryogenic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gray">
          <a:xfrm>
            <a:off x="1820895" y="3290750"/>
            <a:ext cx="5032424" cy="6096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Simulation of cryogenic p</a:t>
            </a:r>
            <a:r>
              <a:rPr lang="en-US" altLang="zh-CN" sz="1400" b="1" kern="0" dirty="0" smtClean="0">
                <a:solidFill>
                  <a:schemeClr val="bg1"/>
                </a:solidFill>
              </a:rPr>
              <a:t>rocess</a:t>
            </a:r>
            <a:r>
              <a:rPr lang="en-US" altLang="zh-CN" sz="1400" b="1" kern="0" dirty="0">
                <a:solidFill>
                  <a:schemeClr val="bg1"/>
                </a:solidFill>
              </a:rPr>
              <a:t>, control and safety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409700" y="1492133"/>
            <a:ext cx="12724" cy="3144887"/>
          </a:xfrm>
          <a:prstGeom prst="lin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3" name="直接连接符 32"/>
          <p:cNvCxnSpPr>
            <a:endCxn id="27" idx="1"/>
          </p:cNvCxnSpPr>
          <p:nvPr/>
        </p:nvCxnSpPr>
        <p:spPr>
          <a:xfrm>
            <a:off x="1409700" y="1492133"/>
            <a:ext cx="411162" cy="794"/>
          </a:xfrm>
          <a:prstGeom prst="lin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5" name="直接连接符 34"/>
          <p:cNvCxnSpPr>
            <a:stCxn id="29" idx="1"/>
          </p:cNvCxnSpPr>
          <p:nvPr/>
        </p:nvCxnSpPr>
        <p:spPr>
          <a:xfrm flipH="1" flipV="1">
            <a:off x="1409700" y="2589046"/>
            <a:ext cx="411162" cy="794"/>
          </a:xfrm>
          <a:prstGeom prst="lin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6" name="直接连接符 35"/>
          <p:cNvCxnSpPr>
            <a:stCxn id="31" idx="1"/>
          </p:cNvCxnSpPr>
          <p:nvPr/>
        </p:nvCxnSpPr>
        <p:spPr>
          <a:xfrm flipH="1">
            <a:off x="1409733" y="3595550"/>
            <a:ext cx="411162" cy="0"/>
          </a:xfrm>
          <a:prstGeom prst="lin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1139849" y="3219084"/>
            <a:ext cx="2825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1778441" y="4332220"/>
            <a:ext cx="5117266" cy="6096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Test of cryogenic m</a:t>
            </a:r>
            <a:r>
              <a:rPr lang="en-US" altLang="zh-CN" sz="1400" b="1" kern="0" dirty="0" smtClean="0">
                <a:solidFill>
                  <a:schemeClr val="bg1"/>
                </a:solidFill>
              </a:rPr>
              <a:t>easurement </a:t>
            </a:r>
            <a:r>
              <a:rPr lang="en-US" altLang="zh-CN" sz="1400" b="1" kern="0" dirty="0">
                <a:solidFill>
                  <a:schemeClr val="bg1"/>
                </a:solidFill>
              </a:rPr>
              <a:t>and calibration</a:t>
            </a: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1422424" y="4637020"/>
            <a:ext cx="411163" cy="0"/>
          </a:xfrm>
          <a:prstGeom prst="lin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200" dirty="0" smtClean="0"/>
              <a:t>Heat and mass transfer in cryogenic</a:t>
            </a:r>
            <a:endParaRPr lang="zh-CN" altLang="en-US" sz="3200" dirty="0"/>
          </a:p>
        </p:txBody>
      </p:sp>
      <p:grpSp>
        <p:nvGrpSpPr>
          <p:cNvPr id="4" name="组合 17"/>
          <p:cNvGrpSpPr/>
          <p:nvPr/>
        </p:nvGrpSpPr>
        <p:grpSpPr>
          <a:xfrm>
            <a:off x="3987538" y="1008668"/>
            <a:ext cx="5062193" cy="4091338"/>
            <a:chOff x="504056" y="-121927"/>
            <a:chExt cx="8388426" cy="6728786"/>
          </a:xfrm>
        </p:grpSpPr>
        <p:pic>
          <p:nvPicPr>
            <p:cNvPr id="5" name="Picture 4" descr="(Top) Temperature contour (middle) velocity contour (bottom) stream line, i.e. ...">
              <a:hlinkClick r:id="rId2" tooltip="(Top) Temperature contour (middle) velocity contour (bottom) stream line, i.e. ..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1720" t="2612" r="15638" b="30415"/>
            <a:stretch>
              <a:fillRect/>
            </a:stretch>
          </p:blipFill>
          <p:spPr bwMode="auto">
            <a:xfrm rot="16200000">
              <a:off x="6857631" y="3879673"/>
              <a:ext cx="1117370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4437112"/>
              <a:ext cx="2232247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r="8365"/>
            <a:stretch>
              <a:fillRect/>
            </a:stretch>
          </p:blipFill>
          <p:spPr bwMode="auto">
            <a:xfrm>
              <a:off x="6300193" y="-121927"/>
              <a:ext cx="864095" cy="178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右箭头 7"/>
            <p:cNvSpPr/>
            <p:nvPr/>
          </p:nvSpPr>
          <p:spPr>
            <a:xfrm rot="5400000">
              <a:off x="4299456" y="3774671"/>
              <a:ext cx="491756" cy="378716"/>
            </a:xfrm>
            <a:prstGeom prst="rightArrow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Box 29"/>
            <p:cNvSpPr txBox="1">
              <a:spLocks noChangeArrowheads="1"/>
            </p:cNvSpPr>
            <p:nvPr/>
          </p:nvSpPr>
          <p:spPr bwMode="auto">
            <a:xfrm>
              <a:off x="3131840" y="5877272"/>
              <a:ext cx="2736305" cy="7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srgbClr val="1A7BAE"/>
                  </a:solidFill>
                  <a:latin typeface="微软雅黑"/>
                  <a:ea typeface="微软雅黑"/>
                  <a:cs typeface="微软雅黑"/>
                </a:rPr>
                <a:t>He II &amp; He I Phase change mechanism</a:t>
              </a:r>
            </a:p>
          </p:txBody>
        </p:sp>
        <p:sp>
          <p:nvSpPr>
            <p:cNvPr id="10" name="TextBox 30"/>
            <p:cNvSpPr txBox="1">
              <a:spLocks noChangeArrowheads="1"/>
            </p:cNvSpPr>
            <p:nvPr/>
          </p:nvSpPr>
          <p:spPr bwMode="auto">
            <a:xfrm>
              <a:off x="6115354" y="5877272"/>
              <a:ext cx="2777128" cy="7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srgbClr val="1A7BAE"/>
                  </a:solidFill>
                  <a:latin typeface="微软雅黑"/>
                  <a:ea typeface="微软雅黑"/>
                  <a:cs typeface="微软雅黑"/>
                </a:rPr>
                <a:t>Cryogenic fluid flow and heat transfer</a:t>
              </a:r>
              <a:endParaRPr lang="zh-CN" altLang="en-US" sz="1100" b="1" dirty="0">
                <a:solidFill>
                  <a:srgbClr val="1A7BAE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1" name="TextBox 31"/>
            <p:cNvSpPr txBox="1">
              <a:spLocks noChangeArrowheads="1"/>
            </p:cNvSpPr>
            <p:nvPr/>
          </p:nvSpPr>
          <p:spPr bwMode="auto">
            <a:xfrm>
              <a:off x="504056" y="5805264"/>
              <a:ext cx="2195736" cy="7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srgbClr val="1A7BAE"/>
                  </a:solidFill>
                  <a:latin typeface="微软雅黑"/>
                  <a:ea typeface="微软雅黑"/>
                  <a:cs typeface="微软雅黑"/>
                </a:rPr>
                <a:t>Cryogenic heat exchanger</a:t>
              </a:r>
              <a:endParaRPr lang="zh-CN" altLang="en-US" sz="1100" b="1" dirty="0">
                <a:solidFill>
                  <a:srgbClr val="1A7BAE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611560" y="1585029"/>
              <a:ext cx="3600400" cy="7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srgbClr val="1A7BAE"/>
                  </a:solidFill>
                  <a:latin typeface="微软雅黑"/>
                  <a:ea typeface="微软雅黑"/>
                  <a:cs typeface="微软雅黑"/>
                </a:rPr>
                <a:t>Oil removal  system experiment facility</a:t>
              </a:r>
              <a:endParaRPr lang="zh-CN" altLang="en-US" sz="1100" b="1" dirty="0">
                <a:solidFill>
                  <a:srgbClr val="1A7BAE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3" name="TextBox 33"/>
            <p:cNvSpPr txBox="1">
              <a:spLocks noChangeArrowheads="1"/>
            </p:cNvSpPr>
            <p:nvPr/>
          </p:nvSpPr>
          <p:spPr bwMode="auto">
            <a:xfrm>
              <a:off x="4958214" y="1585029"/>
              <a:ext cx="3646232" cy="7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srgbClr val="1A7BAE"/>
                  </a:solidFill>
                  <a:latin typeface="微软雅黑"/>
                  <a:ea typeface="微软雅黑"/>
                  <a:cs typeface="微软雅黑"/>
                </a:rPr>
                <a:t>Separation of impurities gas from He</a:t>
              </a:r>
              <a:endParaRPr lang="zh-CN" altLang="en-US" sz="1100" b="1" dirty="0">
                <a:solidFill>
                  <a:srgbClr val="1A7BAE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 rot="12810637" flipV="1">
              <a:off x="2929772" y="2251598"/>
              <a:ext cx="487866" cy="380446"/>
            </a:xfrm>
            <a:prstGeom prst="rightArrow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 rot="8100000">
              <a:off x="2282359" y="3772976"/>
              <a:ext cx="489520" cy="382108"/>
            </a:xfrm>
            <a:prstGeom prst="rightArrow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 rot="2700000">
              <a:off x="6610651" y="3774671"/>
              <a:ext cx="491756" cy="378716"/>
            </a:xfrm>
            <a:prstGeom prst="rightArrow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 rot="18900000" flipV="1">
              <a:off x="6168483" y="2284398"/>
              <a:ext cx="490094" cy="378717"/>
            </a:xfrm>
            <a:prstGeom prst="rightArrow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92524" y="2780928"/>
              <a:ext cx="7637102" cy="6329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Cryogenic flow &amp; heat transfer research platform</a:t>
              </a:r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7" y="-121927"/>
              <a:ext cx="1247131" cy="170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C:\Users\Z\Desktop\图片1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0445"/>
            <a:stretch>
              <a:fillRect/>
            </a:stretch>
          </p:blipFill>
          <p:spPr bwMode="auto">
            <a:xfrm>
              <a:off x="1043608" y="4005064"/>
              <a:ext cx="1224136" cy="1830606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 bwMode="auto">
          <a:xfrm>
            <a:off x="134774" y="5404679"/>
            <a:ext cx="891495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Mechanism study of He II phase change heat transfer in superconducting magnets and transient thermal response under pulsed heat load </a:t>
            </a:r>
            <a:endParaRPr lang="zh-CN" altLang="en-US" sz="2000" b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48575" y="1986878"/>
            <a:ext cx="3869970" cy="2406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Cryogenic fluid  and heat transfer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He </a:t>
            </a:r>
            <a:r>
              <a:rPr lang="en-US" altLang="zh-CN" sz="1600" b="1" kern="0" dirty="0" err="1" smtClean="0">
                <a:solidFill>
                  <a:srgbClr val="0000FF"/>
                </a:solidFill>
                <a:latin typeface="Times New Roman" pitchFamily="18" charset="0"/>
              </a:rPr>
              <a:t>II&amp;He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 I Phase change mechanism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Cryogenic heat exchanger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Oil removal system experiment facility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Separation of impurities gas from He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sz="1600" b="1" kern="0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-26988"/>
            <a:ext cx="8172450" cy="838201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/>
              <a:t>Fluid machinery properties in cryogenic</a:t>
            </a:r>
            <a:endParaRPr lang="zh-CN" altLang="en-US" sz="32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57" y="943974"/>
            <a:ext cx="6230370" cy="41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8" y="2697731"/>
            <a:ext cx="1253129" cy="1506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6" descr="IMG_0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" y="1047175"/>
            <a:ext cx="1439406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28" y="4713398"/>
            <a:ext cx="1185012" cy="118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121132" y="2240975"/>
            <a:ext cx="2291461" cy="369332"/>
          </a:xfrm>
          <a:prstGeom prst="rect">
            <a:avLst/>
          </a:prstGeom>
          <a:noFill/>
          <a:ln w="3175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Turbine expander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86116" y="4291692"/>
            <a:ext cx="2143985" cy="369332"/>
          </a:xfrm>
          <a:prstGeom prst="rect">
            <a:avLst/>
          </a:prstGeom>
          <a:noFill/>
          <a:ln w="63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Cold compressor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5511" y="5934376"/>
            <a:ext cx="2189446" cy="369332"/>
          </a:xfrm>
          <a:prstGeom prst="rect">
            <a:avLst/>
          </a:prstGeom>
          <a:noFill/>
          <a:ln w="63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Helium circulator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787342" y="2535101"/>
            <a:ext cx="1192192" cy="480131"/>
          </a:xfrm>
          <a:prstGeom prst="rect">
            <a:avLst/>
          </a:prstGeom>
          <a:noFill/>
          <a:ln w="63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400" b="1" kern="0" dirty="0" smtClean="0">
                <a:solidFill>
                  <a:srgbClr val="0033CC"/>
                </a:solidFill>
                <a:latin typeface="Times New Roman" pitchFamily="18" charset="0"/>
                <a:ea typeface="+mn-ea"/>
              </a:rPr>
              <a:t>4.5K helium refrigerator</a:t>
            </a:r>
            <a:endParaRPr lang="zh-CN" altLang="en-US" sz="1400" b="1" kern="0" dirty="0">
              <a:solidFill>
                <a:srgbClr val="0033CC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78408" y="4690486"/>
            <a:ext cx="1687976" cy="523220"/>
          </a:xfrm>
          <a:prstGeom prst="rect">
            <a:avLst/>
          </a:prstGeom>
          <a:noFill/>
          <a:ln w="63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400" b="1" kern="0" dirty="0" smtClean="0">
                <a:solidFill>
                  <a:srgbClr val="0033CC"/>
                </a:solidFill>
                <a:latin typeface="Times New Roman" pitchFamily="18" charset="0"/>
              </a:rPr>
              <a:t>1.8 </a:t>
            </a:r>
            <a:r>
              <a:rPr lang="en-US" altLang="zh-CN" sz="1400" b="1" kern="0" dirty="0" smtClean="0">
                <a:solidFill>
                  <a:srgbClr val="0033CC"/>
                </a:solidFill>
                <a:latin typeface="Times New Roman" pitchFamily="18" charset="0"/>
                <a:ea typeface="+mn-ea"/>
              </a:rPr>
              <a:t>K refrigeration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400" b="1" kern="0" dirty="0" smtClean="0">
                <a:solidFill>
                  <a:srgbClr val="0033CC"/>
                </a:solidFill>
                <a:latin typeface="Times New Roman" pitchFamily="18" charset="0"/>
              </a:rPr>
              <a:t>unit</a:t>
            </a:r>
            <a:endParaRPr lang="zh-CN" altLang="en-US" sz="1400" b="1" kern="0" dirty="0">
              <a:solidFill>
                <a:srgbClr val="0033CC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426133" y="4739120"/>
            <a:ext cx="1512516" cy="480131"/>
          </a:xfrm>
          <a:prstGeom prst="rect">
            <a:avLst/>
          </a:prstGeom>
          <a:noFill/>
          <a:ln w="63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400" b="1" kern="0" dirty="0" smtClean="0">
                <a:solidFill>
                  <a:srgbClr val="0033CC"/>
                </a:solidFill>
                <a:latin typeface="Times New Roman" pitchFamily="18" charset="0"/>
                <a:ea typeface="+mn-ea"/>
              </a:rPr>
              <a:t>Test cryostat for </a:t>
            </a:r>
            <a:r>
              <a:rPr lang="en-US" altLang="zh-CN" sz="1400" b="1" kern="0" dirty="0" smtClean="0">
                <a:solidFill>
                  <a:srgbClr val="0033CC"/>
                </a:solidFill>
                <a:latin typeface="Times New Roman" pitchFamily="18" charset="0"/>
              </a:rPr>
              <a:t>Cold compressor</a:t>
            </a:r>
            <a:endParaRPr lang="zh-CN" altLang="en-US" sz="1400" b="1" kern="0" dirty="0">
              <a:solidFill>
                <a:srgbClr val="0033CC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619703" y="4778631"/>
            <a:ext cx="1965504" cy="523220"/>
          </a:xfrm>
          <a:prstGeom prst="rect">
            <a:avLst/>
          </a:prstGeom>
          <a:noFill/>
          <a:ln w="63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400" b="1" kern="0" dirty="0">
                <a:solidFill>
                  <a:srgbClr val="0033CC"/>
                </a:solidFill>
                <a:latin typeface="Times New Roman" pitchFamily="18" charset="0"/>
              </a:rPr>
              <a:t>Test cryostat for 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400" b="1" kern="0" dirty="0" err="1">
                <a:solidFill>
                  <a:srgbClr val="0033CC"/>
                </a:solidFill>
                <a:latin typeface="Times New Roman" pitchFamily="18" charset="0"/>
              </a:rPr>
              <a:t>subcool</a:t>
            </a:r>
            <a:r>
              <a:rPr lang="en-US" altLang="zh-CN" sz="1400" b="1" kern="0" dirty="0">
                <a:solidFill>
                  <a:srgbClr val="0033CC"/>
                </a:solidFill>
                <a:latin typeface="Times New Roman" pitchFamily="18" charset="0"/>
              </a:rPr>
              <a:t> heat exchanger</a:t>
            </a:r>
            <a:endParaRPr lang="zh-CN" altLang="en-US" sz="1400" b="1" kern="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2284957" y="5500411"/>
            <a:ext cx="6727068" cy="6740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US" altLang="zh-CN" sz="1400" b="1" kern="0" dirty="0">
                <a:solidFill>
                  <a:srgbClr val="0000FF"/>
                </a:solidFill>
                <a:latin typeface="Times New Roman" pitchFamily="18" charset="0"/>
              </a:rPr>
              <a:t>The cryogenic fluid machinery properties in cryogenic will </a:t>
            </a:r>
            <a:r>
              <a:rPr lang="en-US" altLang="zh-CN" sz="1400" b="1" kern="0" dirty="0" smtClean="0">
                <a:solidFill>
                  <a:srgbClr val="0000FF"/>
                </a:solidFill>
                <a:latin typeface="Times New Roman" pitchFamily="18" charset="0"/>
              </a:rPr>
              <a:t>be to </a:t>
            </a:r>
            <a:r>
              <a:rPr lang="en-US" altLang="zh-CN" sz="1400" b="1" kern="0" dirty="0">
                <a:solidFill>
                  <a:srgbClr val="0000FF"/>
                </a:solidFill>
                <a:latin typeface="Times New Roman" pitchFamily="18" charset="0"/>
              </a:rPr>
              <a:t>develop the large-flow turbine expander, cold compressor and helium circulator, and realize the in-house production of key components in large scale helium cryogenic system. </a:t>
            </a:r>
            <a:endParaRPr lang="zh-CN" altLang="en-US" sz="1400" b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-26988"/>
            <a:ext cx="8172450" cy="838201"/>
          </a:xfrm>
        </p:spPr>
        <p:txBody>
          <a:bodyPr/>
          <a:lstStyle/>
          <a:p>
            <a:pPr>
              <a:defRPr/>
            </a:pPr>
            <a:r>
              <a:rPr lang="en-US" altLang="zh-CN" sz="2400" dirty="0" smtClean="0"/>
              <a:t>Simulation of cryogenic process, control and safety</a:t>
            </a:r>
            <a:endParaRPr lang="zh-CN" altLang="en-US" sz="2400" dirty="0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1130575"/>
            <a:ext cx="5537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</a:rPr>
              <a:t>Refrigeration Process Design</a:t>
            </a:r>
          </a:p>
          <a:p>
            <a:r>
              <a:rPr lang="en-US" altLang="zh-CN" sz="1600" b="1" dirty="0">
                <a:latin typeface="Times New Roman" pitchFamily="18" charset="0"/>
              </a:rPr>
              <a:t> Thermodynamic calculation, Equipment parameters</a:t>
            </a:r>
          </a:p>
          <a:p>
            <a:pPr>
              <a:buFont typeface="Wingdings" pitchFamily="2" charset="2"/>
              <a:buChar char="Ø"/>
            </a:pPr>
            <a:endParaRPr lang="en-US" altLang="zh-CN" sz="8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</a:rPr>
              <a:t>Control Strategies Design</a:t>
            </a:r>
          </a:p>
          <a:p>
            <a:r>
              <a:rPr lang="en-US" altLang="zh-CN" sz="1600" b="1" dirty="0">
                <a:latin typeface="Times New Roman" pitchFamily="18" charset="0"/>
              </a:rPr>
              <a:t> Control sequences , Controller Parameter Tuning, </a:t>
            </a:r>
          </a:p>
          <a:p>
            <a:r>
              <a:rPr lang="en-US" altLang="zh-CN" sz="1600" b="1" dirty="0">
                <a:latin typeface="Times New Roman" pitchFamily="18" charset="0"/>
              </a:rPr>
              <a:t>Virtual commissioning</a:t>
            </a:r>
          </a:p>
          <a:p>
            <a:pPr>
              <a:buFont typeface="Wingdings" pitchFamily="2" charset="2"/>
              <a:buChar char="Ø"/>
            </a:pPr>
            <a:endParaRPr lang="en-US" altLang="zh-CN" sz="8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Performance Optimization </a:t>
            </a:r>
          </a:p>
          <a:p>
            <a:r>
              <a:rPr lang="en-US" altLang="zh-CN" sz="1600" b="1" dirty="0">
                <a:latin typeface="Times New Roman" pitchFamily="18" charset="0"/>
              </a:rPr>
              <a:t>Operational optimization in Off-design condition </a:t>
            </a:r>
          </a:p>
          <a:p>
            <a:pPr>
              <a:buFont typeface="Wingdings" pitchFamily="2" charset="2"/>
              <a:buChar char="Ø"/>
            </a:pPr>
            <a:endParaRPr lang="en-US" altLang="zh-CN" sz="8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</a:rPr>
              <a:t> 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anagement  under a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</a:rPr>
              <a:t>bnormal conditions </a:t>
            </a:r>
          </a:p>
          <a:p>
            <a:r>
              <a:rPr lang="en-US" altLang="zh-CN" sz="1600" b="1" dirty="0">
                <a:latin typeface="Times New Roman" pitchFamily="18" charset="0"/>
              </a:rPr>
              <a:t> Fault diagnosis, Smooth for heat-load </a:t>
            </a:r>
          </a:p>
          <a:p>
            <a:pPr>
              <a:buFont typeface="Wingdings" pitchFamily="2" charset="2"/>
              <a:buChar char="Ø"/>
            </a:pPr>
            <a:endParaRPr lang="en-US" altLang="zh-CN" sz="8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</a:rPr>
              <a:t>System Commissioning</a:t>
            </a:r>
          </a:p>
          <a:p>
            <a:r>
              <a:rPr lang="en-US" altLang="zh-CN" sz="1600" b="1" dirty="0">
                <a:latin typeface="Times New Roman" pitchFamily="18" charset="0"/>
              </a:rPr>
              <a:t> Operator training, Refrigeration cycle re- optimization</a:t>
            </a:r>
          </a:p>
          <a:p>
            <a:r>
              <a:rPr lang="zh-CN" altLang="en-US" b="1" dirty="0">
                <a:latin typeface="Times New Roman" pitchFamily="18" charset="0"/>
              </a:rPr>
              <a:t>      </a:t>
            </a: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01117" y="5144913"/>
            <a:ext cx="8940800" cy="11449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altLang="zh-CN" b="1" kern="0" dirty="0" smtClean="0">
                <a:solidFill>
                  <a:srgbClr val="0000FF"/>
                </a:solidFill>
                <a:latin typeface="Times New Roman" pitchFamily="18" charset="0"/>
              </a:rPr>
              <a:t>It will </a:t>
            </a:r>
            <a:r>
              <a:rPr lang="en-US" altLang="zh-CN" b="1" kern="0" dirty="0">
                <a:solidFill>
                  <a:srgbClr val="0000FF"/>
                </a:solidFill>
                <a:latin typeface="Times New Roman" pitchFamily="18" charset="0"/>
              </a:rPr>
              <a:t>be an efficient platform to realize rapid design and stable operation of cryogenic system, and have guiding significance during the life-cycle of cryogenic system .</a:t>
            </a: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altLang="zh-CN" b="1" kern="0" dirty="0">
                <a:solidFill>
                  <a:srgbClr val="0000FF"/>
                </a:solidFill>
                <a:latin typeface="Times New Roman" pitchFamily="18" charset="0"/>
              </a:rPr>
              <a:t>Dynamic simulation of  transient characteristics of pulse heat load on cryogenic system and collaborative control to smooth the influence of the load.</a:t>
            </a:r>
            <a:endParaRPr lang="zh-CN" altLang="en-US" b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1403" y="1015549"/>
            <a:ext cx="4040514" cy="3810002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-26988"/>
            <a:ext cx="8172450" cy="838201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/>
              <a:t>Test of cryogenic measurement and calibration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534" y="1059747"/>
            <a:ext cx="3547642" cy="41344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00FF"/>
                </a:solidFill>
                <a:effectLst/>
              </a:rPr>
              <a:t>Cryogenic measuring and calibration experiment device under magnet field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00FF"/>
                </a:solidFill>
                <a:effectLst/>
              </a:rPr>
              <a:t>Cryogenic performance test device for sealing material and structure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00FF"/>
                </a:solidFill>
                <a:effectLst/>
              </a:rPr>
              <a:t>Cryogenic flow meter test device under magnet field</a:t>
            </a:r>
          </a:p>
          <a:p>
            <a:pPr>
              <a:defRPr/>
            </a:pPr>
            <a:endParaRPr lang="zh-CN" altLang="en-US" sz="1600" dirty="0"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66" y="969525"/>
            <a:ext cx="4984195" cy="42118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 bwMode="auto">
          <a:xfrm>
            <a:off x="0" y="5352481"/>
            <a:ext cx="9068586" cy="9787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zh-CN" sz="1600" b="1" kern="0" dirty="0">
                <a:solidFill>
                  <a:srgbClr val="0000FF"/>
                </a:solidFill>
                <a:latin typeface="Times New Roman" pitchFamily="18" charset="0"/>
              </a:rPr>
              <a:t>The service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platform </a:t>
            </a:r>
            <a:r>
              <a:rPr lang="en-US" altLang="zh-CN" sz="1600" b="1" kern="0" dirty="0">
                <a:solidFill>
                  <a:srgbClr val="0000FF"/>
                </a:solidFill>
                <a:latin typeface="Times New Roman" pitchFamily="18" charset="0"/>
              </a:rPr>
              <a:t>is established for calibration and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test </a:t>
            </a:r>
            <a:r>
              <a:rPr lang="en-US" altLang="zh-CN" sz="1600" b="1" kern="0" dirty="0">
                <a:solidFill>
                  <a:srgbClr val="0000FF"/>
                </a:solidFill>
                <a:latin typeface="Times New Roman" pitchFamily="18" charset="0"/>
              </a:rPr>
              <a:t>of cryogenic precision measurement instruments, high-voltage insulation performance, insulating materials under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1.8K, </a:t>
            </a:r>
            <a:r>
              <a:rPr lang="en-US" altLang="zh-CN" sz="1600" b="1" kern="0" dirty="0">
                <a:solidFill>
                  <a:srgbClr val="0000FF"/>
                </a:solidFill>
                <a:latin typeface="Times New Roman" pitchFamily="18" charset="0"/>
              </a:rPr>
              <a:t>and cryogenic performance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test </a:t>
            </a:r>
            <a:r>
              <a:rPr lang="en-US" altLang="zh-CN" sz="1600" b="1" kern="0" dirty="0">
                <a:solidFill>
                  <a:srgbClr val="0000FF"/>
                </a:solidFill>
                <a:latin typeface="Times New Roman" pitchFamily="18" charset="0"/>
              </a:rPr>
              <a:t>of sealing materials and sealing structures, flow characteristics,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Times New Roman" pitchFamily="18" charset="0"/>
              </a:rPr>
              <a:t>heat </a:t>
            </a:r>
            <a:r>
              <a:rPr lang="en-US" altLang="zh-CN" sz="1600" b="1" kern="0" dirty="0">
                <a:solidFill>
                  <a:srgbClr val="0000FF"/>
                </a:solidFill>
                <a:latin typeface="Times New Roman" pitchFamily="18" charset="0"/>
              </a:rPr>
              <a:t>leakage characteristics of cryogenic valve.</a:t>
            </a:r>
            <a:endParaRPr lang="zh-CN" altLang="en-US" sz="1600" b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table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58984"/>
              </p:ext>
            </p:extLst>
          </p:nvPr>
        </p:nvGraphicFramePr>
        <p:xfrm>
          <a:off x="245097" y="942682"/>
          <a:ext cx="8616099" cy="4646007"/>
        </p:xfrm>
        <a:graphic>
          <a:graphicData uri="http://schemas.openxmlformats.org/drawingml/2006/table">
            <a:tbl>
              <a:tblPr/>
              <a:tblGrid>
                <a:gridCol w="2453735"/>
                <a:gridCol w="324932"/>
                <a:gridCol w="324932"/>
                <a:gridCol w="267984"/>
                <a:gridCol w="304871"/>
                <a:gridCol w="329938"/>
                <a:gridCol w="329938"/>
                <a:gridCol w="320512"/>
                <a:gridCol w="339365"/>
                <a:gridCol w="368515"/>
                <a:gridCol w="286408"/>
                <a:gridCol w="333305"/>
                <a:gridCol w="333305"/>
                <a:gridCol w="323256"/>
                <a:gridCol w="323256"/>
                <a:gridCol w="249562"/>
                <a:gridCol w="316557"/>
                <a:gridCol w="328282"/>
                <a:gridCol w="328282"/>
                <a:gridCol w="214582"/>
                <a:gridCol w="214582"/>
              </a:tblGrid>
              <a:tr h="2779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Project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2020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2021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4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200" b="1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Cryogenic system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Engineering design of helium refrigeration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Manufacture of cold box and distribution valve box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Assemble of helium refrigerator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Commission and assemble of helium refrigerator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Commission and system integration of cryogenic system with load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0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Engineering design of cryogenic research platform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Manufacture of sub system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Assemble of sub system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Commission and test of sub system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Optimization and acceptance of project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1805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251"/>
            <a:ext cx="8894835" cy="43773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Location of  the facility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00" y="650449"/>
            <a:ext cx="3022350" cy="1923568"/>
          </a:xfrm>
          <a:prstGeom prst="rect">
            <a:avLst/>
          </a:prstGeom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76238" y="3736975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Science island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17715" y="984831"/>
            <a:ext cx="1517716" cy="549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7" idx="3"/>
          </p:cNvCxnSpPr>
          <p:nvPr/>
        </p:nvCxnSpPr>
        <p:spPr>
          <a:xfrm>
            <a:off x="3035431" y="1259548"/>
            <a:ext cx="2535810" cy="493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 bwMode="auto">
          <a:xfrm>
            <a:off x="0" y="5592275"/>
            <a:ext cx="707309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</a:rPr>
              <a:t>Hefei Comprehensive National Science Center, Anhui ,China </a:t>
            </a:r>
            <a:endParaRPr lang="zh-CN" altLang="en-US" sz="2000" b="1" kern="0" dirty="0">
              <a:solidFill>
                <a:srgbClr val="0000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891612" y="1897932"/>
            <a:ext cx="131638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Times New Roman" pitchFamily="18" charset="0"/>
              </a:rPr>
              <a:t> 16,500 m</a:t>
            </a:r>
            <a:r>
              <a:rPr lang="en-US" altLang="zh-CN" sz="2000" b="1" kern="0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zh-CN" altLang="en-US" sz="2000" b="1" kern="0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658375" y="1519481"/>
            <a:ext cx="1782860" cy="3139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b="1" kern="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Cryogenic system </a:t>
            </a:r>
            <a:endParaRPr lang="zh-CN" altLang="en-US" sz="1600" b="1" kern="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1417043" y="1010363"/>
            <a:ext cx="155844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kern="0" dirty="0" smtClean="0">
                <a:solidFill>
                  <a:srgbClr val="FFFF00"/>
                </a:solidFill>
                <a:latin typeface="Times New Roman" pitchFamily="18" charset="0"/>
                <a:ea typeface="+mn-ea"/>
              </a:rPr>
              <a:t>New Fa</a:t>
            </a:r>
            <a:r>
              <a:rPr lang="en-US" altLang="zh-CN" sz="2000" b="1" kern="0" dirty="0" smtClean="0">
                <a:solidFill>
                  <a:srgbClr val="FFFF00"/>
                </a:solidFill>
                <a:latin typeface="Times New Roman" pitchFamily="18" charset="0"/>
              </a:rPr>
              <a:t>cility</a:t>
            </a:r>
            <a:endParaRPr lang="zh-CN" altLang="en-US" sz="2000" b="1" kern="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318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Conclusion and perspective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664" y="1002383"/>
            <a:ext cx="8534400" cy="5029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Conceptual design of the project have been finished </a:t>
            </a:r>
            <a:r>
              <a:rPr lang="en-US" altLang="zh-CN" sz="2400" dirty="0" smtClean="0">
                <a:solidFill>
                  <a:srgbClr val="0000FF"/>
                </a:solidFill>
              </a:rPr>
              <a:t>and the </a:t>
            </a:r>
            <a:r>
              <a:rPr lang="en-US" altLang="zh-CN" sz="2400" dirty="0">
                <a:solidFill>
                  <a:srgbClr val="0000FF"/>
                </a:solidFill>
              </a:rPr>
              <a:t>proposal has been submitted to be review.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T</a:t>
            </a:r>
            <a:r>
              <a:rPr lang="en-US" altLang="zh-CN" sz="2400" dirty="0" smtClean="0">
                <a:solidFill>
                  <a:srgbClr val="0000FF"/>
                </a:solidFill>
              </a:rPr>
              <a:t>he preliminary engineering design will </a:t>
            </a:r>
            <a:r>
              <a:rPr lang="en-US" altLang="zh-CN" sz="2400" dirty="0">
                <a:solidFill>
                  <a:srgbClr val="0000FF"/>
                </a:solidFill>
              </a:rPr>
              <a:t>be evaluated.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A </a:t>
            </a:r>
            <a:r>
              <a:rPr lang="en-US" altLang="zh-CN" sz="2400" dirty="0">
                <a:solidFill>
                  <a:srgbClr val="0000FF"/>
                </a:solidFill>
              </a:rPr>
              <a:t>large-scale Cryogenic Technology and Engineering center will be built in 5 years which can provide the cryogenic technology and test for fusion reactor and other </a:t>
            </a:r>
            <a:r>
              <a:rPr lang="en-US" altLang="zh-CN" sz="2400" dirty="0" smtClean="0">
                <a:solidFill>
                  <a:srgbClr val="0000FF"/>
                </a:solidFill>
              </a:rPr>
              <a:t>users.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Collaboration and technical supports will be welcome. </a:t>
            </a:r>
            <a:endParaRPr lang="en-US" altLang="zh-CN" sz="2400" dirty="0">
              <a:solidFill>
                <a:srgbClr val="0000FF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056" descr="ilandsmall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5" b="8028"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1868488"/>
            <a:ext cx="9144000" cy="215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08" name="椭圆 6"/>
          <p:cNvSpPr>
            <a:spLocks noChangeArrowheads="1"/>
          </p:cNvSpPr>
          <p:nvPr/>
        </p:nvSpPr>
        <p:spPr bwMode="auto">
          <a:xfrm>
            <a:off x="809625" y="2041525"/>
            <a:ext cx="1785938" cy="18176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4000" b="1" i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1509" name="文本框 6"/>
          <p:cNvSpPr txBox="1">
            <a:spLocks noChangeArrowheads="1"/>
          </p:cNvSpPr>
          <p:nvPr/>
        </p:nvSpPr>
        <p:spPr bwMode="auto">
          <a:xfrm>
            <a:off x="1916113" y="2239963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/>
            <a:r>
              <a:rPr lang="en-US" altLang="zh-CN" sz="4000">
                <a:solidFill>
                  <a:schemeClr val="bg1"/>
                </a:solidFill>
                <a:cs typeface="Arial" charset="0"/>
                <a:sym typeface="Arial" charset="0"/>
              </a:rPr>
              <a:t>Thanks for your attention</a:t>
            </a:r>
            <a:r>
              <a:rPr lang="zh-CN" altLang="en-US" sz="4000" b="1">
                <a:solidFill>
                  <a:schemeClr val="bg1"/>
                </a:solidFill>
                <a:cs typeface="Arial" charset="0"/>
                <a:sym typeface="Arial" charset="0"/>
              </a:rPr>
              <a:t>！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901950" y="2947988"/>
            <a:ext cx="62531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" descr="http://raccoonvalleyradio.com/wp-content/uploads/2013/01/snowflak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144713"/>
            <a:ext cx="23780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dirty="0" smtClean="0"/>
              <a:t>Background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/>
              <a:t>Cryogenic facility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altLang="zh-CN" dirty="0" smtClean="0"/>
              <a:t>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/>
              <a:t>Conclusion and Perspective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63588" y="2930525"/>
            <a:ext cx="7373937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 Cryogenic supported system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 Research Platform of Key technology for helium cryogenic </a:t>
            </a:r>
            <a:endParaRPr lang="zh-CN" altLang="en-US" sz="20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-26988"/>
            <a:ext cx="8031048" cy="838201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/>
              <a:t>Key components: magnets and </a:t>
            </a:r>
            <a:r>
              <a:rPr lang="en-US" altLang="zh-CN" sz="3200" dirty="0" err="1" smtClean="0"/>
              <a:t>divertor</a:t>
            </a:r>
            <a:endParaRPr lang="zh-CN" altLang="en-US" sz="3200" dirty="0"/>
          </a:p>
        </p:txBody>
      </p:sp>
      <p:pic>
        <p:nvPicPr>
          <p:cNvPr id="6147" name="Picture 2" descr="C:\Users\chengyong\AppData\Roaming\Foxmail7\Temp-5404-20140825201051\Catch17(08-25-22-16-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10098" r="16669" b="16830"/>
          <a:stretch>
            <a:fillRect/>
          </a:stretch>
        </p:blipFill>
        <p:spPr bwMode="auto">
          <a:xfrm>
            <a:off x="3131238" y="2462633"/>
            <a:ext cx="26225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23" y="2847290"/>
            <a:ext cx="1694368" cy="174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926" y="2638102"/>
            <a:ext cx="2851824" cy="149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 bwMode="auto">
          <a:xfrm>
            <a:off x="0" y="5703991"/>
            <a:ext cx="9143999" cy="1046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The 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facility encompasses two synergistic research systems for 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   1. Superconductor 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and magnets capable of max. field of </a:t>
            </a: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16.7T</a:t>
            </a:r>
            <a:endParaRPr lang="en-US" altLang="zh-CN" sz="2000" b="1" kern="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   2. </a:t>
            </a:r>
            <a:r>
              <a:rPr lang="en-US" altLang="zh-CN" sz="2000" b="1" kern="0" dirty="0" err="1" smtClean="0">
                <a:solidFill>
                  <a:srgbClr val="0000FF"/>
                </a:solidFill>
                <a:latin typeface="Times New Roman" pitchFamily="18" charset="0"/>
              </a:rPr>
              <a:t>Divertor</a:t>
            </a: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physics and engineering capable of a </a:t>
            </a:r>
            <a:r>
              <a:rPr lang="en-US" altLang="zh-CN" sz="2000" b="1" kern="0" dirty="0" err="1">
                <a:solidFill>
                  <a:srgbClr val="0000FF"/>
                </a:solidFill>
                <a:latin typeface="Times New Roman" pitchFamily="18" charset="0"/>
              </a:rPr>
              <a:t>max.plasma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 flux of 10</a:t>
            </a:r>
            <a:r>
              <a:rPr lang="en-US" altLang="zh-CN" sz="2000" b="1" kern="0" baseline="30000" dirty="0">
                <a:solidFill>
                  <a:srgbClr val="0000FF"/>
                </a:solidFill>
                <a:latin typeface="Times New Roman" pitchFamily="18" charset="0"/>
              </a:rPr>
              <a:t>24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/m</a:t>
            </a:r>
            <a:r>
              <a:rPr lang="en-US" altLang="zh-CN" sz="2000" b="1" kern="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s.</a:t>
            </a:r>
            <a:endParaRPr lang="zh-CN" altLang="en-US" sz="2000" b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12061" y="4970623"/>
            <a:ext cx="1401346" cy="4801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CFETR</a:t>
            </a:r>
            <a:endParaRPr lang="zh-CN" altLang="en-US" sz="28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下弧形箭头 8"/>
          <p:cNvSpPr/>
          <p:nvPr/>
        </p:nvSpPr>
        <p:spPr>
          <a:xfrm rot="11867482">
            <a:off x="2426924" y="2924510"/>
            <a:ext cx="1323997" cy="60741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下弧形箭头 9"/>
          <p:cNvSpPr/>
          <p:nvPr/>
        </p:nvSpPr>
        <p:spPr>
          <a:xfrm rot="20644366">
            <a:off x="4866335" y="3963401"/>
            <a:ext cx="2129742" cy="69448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5666" y="4578142"/>
            <a:ext cx="112402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Magnets</a:t>
            </a:r>
            <a:endParaRPr lang="zh-CN" altLang="en-US" sz="2000" b="1" kern="0" dirty="0">
              <a:solidFill>
                <a:srgbClr val="0033CC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894825" y="4208810"/>
            <a:ext cx="123227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kern="0" dirty="0" err="1" smtClean="0">
                <a:solidFill>
                  <a:srgbClr val="0033CC"/>
                </a:solidFill>
                <a:latin typeface="Times New Roman" pitchFamily="18" charset="0"/>
              </a:rPr>
              <a:t>Divertor</a:t>
            </a:r>
            <a:endParaRPr lang="zh-CN" altLang="en-US" sz="2000" b="1" kern="0" dirty="0">
              <a:solidFill>
                <a:srgbClr val="0033CC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33686" y="757910"/>
            <a:ext cx="9110313" cy="15388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/>
            </a:pPr>
            <a:r>
              <a:rPr lang="en-US" altLang="zh-CN" sz="2000" b="1" kern="0" dirty="0">
                <a:solidFill>
                  <a:srgbClr val="0033CC"/>
                </a:solidFill>
                <a:latin typeface="Times New Roman" pitchFamily="18" charset="0"/>
              </a:rPr>
              <a:t>“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itchFamily="18" charset="0"/>
              </a:rPr>
              <a:t>Comprehensive Research Facility for Key Fusion Reactor Core System</a:t>
            </a:r>
            <a:r>
              <a:rPr lang="en-US" altLang="zh-CN" sz="2000" b="1" kern="0" dirty="0">
                <a:solidFill>
                  <a:srgbClr val="0033CC"/>
                </a:solidFill>
                <a:latin typeface="Times New Roman" pitchFamily="18" charset="0"/>
              </a:rPr>
              <a:t>” in 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itchFamily="18" charset="0"/>
              </a:rPr>
              <a:t>National Grand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Times New Roman" pitchFamily="18" charset="0"/>
              </a:rPr>
              <a:t>Project 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itchFamily="18" charset="0"/>
              </a:rPr>
              <a:t>by Chinese government will be build to ensure their overall performance, reliability and safety in CFETR</a:t>
            </a: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/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To break through the bottlenecks of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Times New Roman" pitchFamily="18" charset="0"/>
              </a:rPr>
              <a:t>magnets and </a:t>
            </a:r>
            <a:r>
              <a:rPr lang="en-US" altLang="zh-CN" sz="20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divertor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000" b="1" kern="0" dirty="0" smtClean="0">
                <a:solidFill>
                  <a:srgbClr val="0000FF"/>
                </a:solidFill>
                <a:latin typeface="Times New Roman" pitchFamily="18" charset="0"/>
              </a:rPr>
              <a:t>for experimental research and engineering development.</a:t>
            </a:r>
            <a:endParaRPr lang="en-US" altLang="zh-CN" sz="2000" b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2783164" y="5302282"/>
            <a:ext cx="4057521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Times New Roman" pitchFamily="18" charset="0"/>
              </a:rPr>
              <a:t>Chinese </a:t>
            </a:r>
            <a:r>
              <a:rPr lang="en-US" altLang="zh-CN" sz="1600" b="1" kern="0" dirty="0">
                <a:solidFill>
                  <a:srgbClr val="FF0000"/>
                </a:solidFill>
                <a:latin typeface="Times New Roman" pitchFamily="18" charset="0"/>
              </a:rPr>
              <a:t>Fusion Engineering Test 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Times New Roman" pitchFamily="18" charset="0"/>
              </a:rPr>
              <a:t>Reactor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zh-CN" altLang="en-US" sz="20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Configuration of magnets system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9732702"/>
              </p:ext>
            </p:extLst>
          </p:nvPr>
        </p:nvGraphicFramePr>
        <p:xfrm>
          <a:off x="-379724" y="12984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990975"/>
            <a:ext cx="11477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D:\透平项目相关资料\换热器LN浸泡\2014-0320强磁场冷箱图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" r="33334"/>
          <a:stretch>
            <a:fillRect/>
          </a:stretch>
        </p:blipFill>
        <p:spPr bwMode="auto">
          <a:xfrm>
            <a:off x="4748213" y="2387600"/>
            <a:ext cx="9731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lenovo\Documents\Tencent Files\26831873\Image\C2C\4E(XXOJ%2(W}@FZL{V~B[@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0750" y="931681"/>
            <a:ext cx="1552152" cy="126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Qin\Documents\Tencent Files\26831873\Image\C2C\XUYOB595JX7]AB)`8H`[NX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591" y="893296"/>
            <a:ext cx="1403564" cy="134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6" name="Picture 2" descr="H:\股线测试装置示意图-1.tif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990975"/>
            <a:ext cx="6985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3962"/>
              </p:ext>
            </p:extLst>
          </p:nvPr>
        </p:nvGraphicFramePr>
        <p:xfrm>
          <a:off x="5825765" y="931863"/>
          <a:ext cx="3156311" cy="239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542"/>
                <a:gridCol w="1589769"/>
              </a:tblGrid>
              <a:tr h="37079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Parameters</a:t>
                      </a:r>
                      <a:endParaRPr lang="zh-CN" altLang="en-US" sz="1800" dirty="0"/>
                    </a:p>
                  </a:txBody>
                  <a:tcPr marL="91419" marR="91419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19" marR="91419" marT="45714" marB="45714"/>
                </a:tc>
              </a:tr>
              <a:tr h="639995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Magnet dimension: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10m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x 15m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Max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field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16.7T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</a:tr>
              <a:tr h="639995">
                <a:tc>
                  <a:txBody>
                    <a:bodyPr/>
                    <a:lstStyle/>
                    <a:p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Cool Capacity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7.2kW@4.5K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Max current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120kA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19" marR="91419" marT="45714" marB="45714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 bwMode="auto">
          <a:xfrm>
            <a:off x="5578245" y="3828704"/>
            <a:ext cx="3577997" cy="16773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Blip>
                <a:blip r:embed="rId12"/>
              </a:buBlip>
            </a:pPr>
            <a:r>
              <a:rPr lang="en-US" altLang="zh-CN" dirty="0">
                <a:solidFill>
                  <a:srgbClr val="0000FF"/>
                </a:solidFill>
              </a:rPr>
              <a:t>Research of superconductor and high </a:t>
            </a:r>
            <a:r>
              <a:rPr lang="en-US" altLang="zh-CN" dirty="0" smtClean="0">
                <a:solidFill>
                  <a:srgbClr val="0000FF"/>
                </a:solidFill>
              </a:rPr>
              <a:t>magnet characteristic</a:t>
            </a:r>
            <a:r>
              <a:rPr lang="en-US" altLang="zh-CN" dirty="0">
                <a:solidFill>
                  <a:srgbClr val="0000FF"/>
                </a:solidFill>
              </a:rPr>
              <a:t>, ensure the safety and reliability of superconducting magnets for fusion reactor</a:t>
            </a: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</a:pPr>
            <a:endParaRPr lang="zh-CN" altLang="en-US" sz="2000" b="1" kern="0" dirty="0">
              <a:solidFill>
                <a:srgbClr val="0033CC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Scope of cryogenic system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3524974" y="2594614"/>
            <a:ext cx="1605662" cy="330563"/>
          </a:xfrm>
          <a:prstGeom prst="roundRect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Superconducting magnets test</a:t>
            </a: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378549" y="1237620"/>
            <a:ext cx="1409369" cy="5359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Cryogenic research platform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433889" y="1189561"/>
            <a:ext cx="1363359" cy="6184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Cryogenic public service platform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6873172" y="1375528"/>
            <a:ext cx="457200" cy="302809"/>
          </a:xfrm>
          <a:prstGeom prst="leftRightArrow">
            <a:avLst/>
          </a:pr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 rot="16200000">
            <a:off x="7974286" y="1854402"/>
            <a:ext cx="314237" cy="283184"/>
          </a:xfrm>
          <a:prstGeom prst="righ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04055" y="3735109"/>
            <a:ext cx="1543833" cy="345792"/>
          </a:xfrm>
          <a:prstGeom prst="roundRect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Superconductor performance</a:t>
            </a: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52588" y="4969765"/>
            <a:ext cx="1440000" cy="395839"/>
          </a:xfrm>
          <a:prstGeom prst="roundRect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material performance</a:t>
            </a: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左箭头 10"/>
          <p:cNvSpPr/>
          <p:nvPr/>
        </p:nvSpPr>
        <p:spPr>
          <a:xfrm>
            <a:off x="5130636" y="2199441"/>
            <a:ext cx="283468" cy="283184"/>
          </a:xfrm>
          <a:prstGeom prst="lef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12" name="左箭头 11"/>
          <p:cNvSpPr/>
          <p:nvPr/>
        </p:nvSpPr>
        <p:spPr>
          <a:xfrm>
            <a:off x="5147889" y="3378063"/>
            <a:ext cx="251987" cy="283184"/>
          </a:xfrm>
          <a:prstGeom prst="lef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13" name="左箭头 12"/>
          <p:cNvSpPr/>
          <p:nvPr/>
        </p:nvSpPr>
        <p:spPr>
          <a:xfrm rot="16200000">
            <a:off x="6942816" y="4788979"/>
            <a:ext cx="266928" cy="283184"/>
          </a:xfrm>
          <a:prstGeom prst="lef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5165143" y="4485326"/>
            <a:ext cx="251987" cy="283184"/>
          </a:xfrm>
          <a:prstGeom prst="lef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pic>
        <p:nvPicPr>
          <p:cNvPr id="15" name="Picture 1" descr="C:\Users\lenovo\Documents\Tencent Files\26831873\Image\C2C\4E(XXOJ%2(W}@FZL{V~B[@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541" y="1899875"/>
            <a:ext cx="850730" cy="694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3" descr="C:\Users\Qin\Documents\Tencent Files\26831873\Image\C2C\XUYOB595JX7]AB)`8H`[NX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200" y="3021016"/>
            <a:ext cx="942666" cy="714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 descr="H:\股线测试装置示意图-1.t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583" y="4195861"/>
            <a:ext cx="769921" cy="7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右箭头 17"/>
          <p:cNvSpPr/>
          <p:nvPr/>
        </p:nvSpPr>
        <p:spPr>
          <a:xfrm rot="16200000">
            <a:off x="5915976" y="1844057"/>
            <a:ext cx="334925" cy="283184"/>
          </a:xfrm>
          <a:prstGeom prst="righ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51" y="5116285"/>
            <a:ext cx="1000988" cy="689569"/>
          </a:xfrm>
          <a:prstGeom prst="rect">
            <a:avLst/>
          </a:prstGeom>
        </p:spPr>
      </p:pic>
      <p:sp>
        <p:nvSpPr>
          <p:cNvPr id="20" name="左箭头 19"/>
          <p:cNvSpPr/>
          <p:nvPr/>
        </p:nvSpPr>
        <p:spPr>
          <a:xfrm rot="16200000">
            <a:off x="5804823" y="4774539"/>
            <a:ext cx="289803" cy="283184"/>
          </a:xfrm>
          <a:prstGeom prst="lef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520897" y="5094300"/>
            <a:ext cx="791559" cy="746606"/>
            <a:chOff x="6838148" y="2876015"/>
            <a:chExt cx="1969198" cy="2072614"/>
          </a:xfrm>
        </p:grpSpPr>
        <p:pic>
          <p:nvPicPr>
            <p:cNvPr id="22" name="Picture 3" descr="C:\Users\Administrator\Desktop\8.bmp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659"/>
            <a:stretch/>
          </p:blipFill>
          <p:spPr bwMode="auto">
            <a:xfrm>
              <a:off x="6838148" y="2876015"/>
              <a:ext cx="1878614" cy="2072614"/>
            </a:xfrm>
            <a:prstGeom prst="rect">
              <a:avLst/>
            </a:prstGeom>
            <a:noFill/>
          </p:spPr>
        </p:pic>
        <p:sp>
          <p:nvSpPr>
            <p:cNvPr id="23" name="直角三角形 22"/>
            <p:cNvSpPr/>
            <p:nvPr/>
          </p:nvSpPr>
          <p:spPr>
            <a:xfrm rot="10800000">
              <a:off x="8568179" y="3194109"/>
              <a:ext cx="191018" cy="59108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rot="10800000" flipV="1">
              <a:off x="8616328" y="3354903"/>
              <a:ext cx="191018" cy="8550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25" name="图片 24" descr="HELICON ICRH 框架.png"/>
          <p:cNvPicPr/>
          <p:nvPr/>
        </p:nvPicPr>
        <p:blipFill rotWithShape="1">
          <a:blip r:embed="rId7" cstate="print"/>
          <a:srcRect l="16231"/>
          <a:stretch/>
        </p:blipFill>
        <p:spPr>
          <a:xfrm>
            <a:off x="7744855" y="5157952"/>
            <a:ext cx="1017502" cy="665700"/>
          </a:xfrm>
          <a:prstGeom prst="rect">
            <a:avLst/>
          </a:prstGeom>
        </p:spPr>
      </p:pic>
      <p:sp>
        <p:nvSpPr>
          <p:cNvPr id="26" name="左箭头 25"/>
          <p:cNvSpPr/>
          <p:nvPr/>
        </p:nvSpPr>
        <p:spPr>
          <a:xfrm rot="16200000">
            <a:off x="8029131" y="4787478"/>
            <a:ext cx="315681" cy="283184"/>
          </a:xfrm>
          <a:prstGeom prst="leftArrow">
            <a:avLst/>
          </a:prstGeom>
          <a:gradFill>
            <a:gsLst>
              <a:gs pos="46600">
                <a:srgbClr val="C5B32A"/>
              </a:gs>
              <a:gs pos="0">
                <a:srgbClr val="95BC49"/>
              </a:gs>
              <a:gs pos="100000">
                <a:srgbClr val="FDA90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458431" y="5940590"/>
            <a:ext cx="972000" cy="360000"/>
          </a:xfrm>
          <a:prstGeom prst="roundRect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Divertor</a:t>
            </a:r>
            <a:r>
              <a:rPr lang="en-US" altLang="zh-CN" sz="11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system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605753" y="5936756"/>
            <a:ext cx="972000" cy="360000"/>
          </a:xfrm>
          <a:prstGeom prst="roundRect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NBI system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7695697" y="5937399"/>
            <a:ext cx="972000" cy="360000"/>
          </a:xfrm>
          <a:prstGeom prst="roundRect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ICRH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41" y="2182487"/>
            <a:ext cx="3262945" cy="25550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1" name="TextBox 4"/>
          <p:cNvSpPr txBox="1"/>
          <p:nvPr/>
        </p:nvSpPr>
        <p:spPr>
          <a:xfrm>
            <a:off x="6899050" y="2317013"/>
            <a:ext cx="948906" cy="523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Storage system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4"/>
          <p:cNvSpPr txBox="1"/>
          <p:nvPr/>
        </p:nvSpPr>
        <p:spPr>
          <a:xfrm>
            <a:off x="5477627" y="2391741"/>
            <a:ext cx="1310291" cy="523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Compressor station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6462730" y="3224174"/>
            <a:ext cx="988989" cy="30777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Cold box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5424533" y="3943088"/>
            <a:ext cx="1955856" cy="30777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Distribution system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60629" y="1752462"/>
            <a:ext cx="1561381" cy="364849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34795" y="5073154"/>
            <a:ext cx="3479321" cy="131121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635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13550"/>
              </p:ext>
            </p:extLst>
          </p:nvPr>
        </p:nvGraphicFramePr>
        <p:xfrm>
          <a:off x="44646" y="3187563"/>
          <a:ext cx="33782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338"/>
                <a:gridCol w="1810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Item</a:t>
                      </a:r>
                      <a:r>
                        <a:rPr lang="en-US" altLang="zh-CN" sz="1600" b="1" baseline="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parameters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Capacity 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7.2kW@4.5K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Temperature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1.8K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3K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4.5K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Pressure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1600Pa~2MPa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Mass flow rate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&gt;500g/s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8" name="TextBox 46"/>
          <p:cNvSpPr txBox="1"/>
          <p:nvPr/>
        </p:nvSpPr>
        <p:spPr>
          <a:xfrm>
            <a:off x="44646" y="1406670"/>
            <a:ext cx="37084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>
              <a:lnSpc>
                <a:spcPct val="120000"/>
              </a:lnSpc>
              <a:buBlip>
                <a:blip r:embed="rId9"/>
              </a:buBlip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Superconducting magnets test device</a:t>
            </a:r>
          </a:p>
          <a:p>
            <a:pPr indent="288000">
              <a:lnSpc>
                <a:spcPct val="120000"/>
              </a:lnSpc>
              <a:buBlip>
                <a:blip r:embed="rId9"/>
              </a:buBlip>
            </a:pP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Divertor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test device 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indent="288000">
              <a:lnSpc>
                <a:spcPct val="120000"/>
              </a:lnSpc>
              <a:buBlip>
                <a:blip r:embed="rId9"/>
              </a:buBlip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Cryogenic research platform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indent="288000">
              <a:lnSpc>
                <a:spcPct val="120000"/>
              </a:lnSpc>
              <a:buBlip>
                <a:blip r:embed="rId9"/>
              </a:buBlip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Cryogenic public service platform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201358" y="944456"/>
            <a:ext cx="3017839" cy="461665"/>
          </a:xfrm>
          <a:prstGeom prst="rect">
            <a:avLst/>
          </a:prstGeom>
          <a:solidFill>
            <a:srgbClr val="1A7BAE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zh-CN" sz="2400" b="1" kern="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Cryogenic users</a:t>
            </a:r>
            <a:endParaRPr lang="zh-CN" altLang="en-US" sz="2400" b="1" kern="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426593" y="1261230"/>
            <a:ext cx="467072" cy="402175"/>
            <a:chOff x="4338290" y="1589185"/>
            <a:chExt cx="467072" cy="402175"/>
          </a:xfrm>
        </p:grpSpPr>
        <p:sp>
          <p:nvSpPr>
            <p:cNvPr id="41" name="左箭头 40"/>
            <p:cNvSpPr/>
            <p:nvPr/>
          </p:nvSpPr>
          <p:spPr>
            <a:xfrm rot="16200000">
              <a:off x="4305999" y="1699165"/>
              <a:ext cx="324486" cy="259903"/>
            </a:xfrm>
            <a:prstGeom prst="leftArrow">
              <a:avLst/>
            </a:prstGeom>
            <a:gradFill>
              <a:gsLst>
                <a:gs pos="46600">
                  <a:srgbClr val="C5B32A"/>
                </a:gs>
                <a:gs pos="0">
                  <a:srgbClr val="95BC49"/>
                </a:gs>
                <a:gs pos="100000">
                  <a:srgbClr val="FDA90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42" name="左箭头 41"/>
            <p:cNvSpPr/>
            <p:nvPr/>
          </p:nvSpPr>
          <p:spPr>
            <a:xfrm>
              <a:off x="4399309" y="1589185"/>
              <a:ext cx="406053" cy="283184"/>
            </a:xfrm>
            <a:prstGeom prst="leftArrow">
              <a:avLst>
                <a:gd name="adj1" fmla="val 44955"/>
                <a:gd name="adj2" fmla="val 0"/>
              </a:avLst>
            </a:prstGeom>
            <a:gradFill>
              <a:gsLst>
                <a:gs pos="46600">
                  <a:srgbClr val="C5B32A"/>
                </a:gs>
                <a:gs pos="0">
                  <a:srgbClr val="95BC49"/>
                </a:gs>
                <a:gs pos="100000">
                  <a:srgbClr val="FDA90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8472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Cryogenic system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890983"/>
            <a:ext cx="9144000" cy="514335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3kW/4.5K refrigerator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381" y="874816"/>
            <a:ext cx="8809777" cy="1010545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The </a:t>
            </a:r>
            <a:r>
              <a:rPr lang="en-US" altLang="zh-CN" sz="1800" dirty="0">
                <a:solidFill>
                  <a:srgbClr val="0000FF"/>
                </a:solidFill>
                <a:effectLst/>
              </a:rPr>
              <a:t>refrigerator is based on Claude cycle with LN2 precooling and two turbine in series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. The 3K  stage is obtained by two cold compressors in series.</a:t>
            </a:r>
            <a:endParaRPr lang="en-US" altLang="zh-CN" sz="1800" dirty="0">
              <a:solidFill>
                <a:srgbClr val="0000FF"/>
              </a:solidFill>
              <a:effectLst/>
            </a:endParaRPr>
          </a:p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The </a:t>
            </a:r>
            <a:r>
              <a:rPr lang="en-US" altLang="zh-CN" sz="1800" dirty="0">
                <a:solidFill>
                  <a:srgbClr val="0000FF"/>
                </a:solidFill>
                <a:effectLst/>
              </a:rPr>
              <a:t>Capacity is 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3kW/4.5K</a:t>
            </a:r>
            <a:r>
              <a:rPr lang="zh-CN" altLang="en-US" sz="1800" dirty="0" smtClean="0">
                <a:solidFill>
                  <a:srgbClr val="0000FF"/>
                </a:solidFill>
                <a:effectLst/>
              </a:rPr>
              <a:t>（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1kW/3K</a:t>
            </a:r>
            <a:r>
              <a:rPr lang="zh-CN" altLang="en-US" sz="1800" dirty="0" smtClean="0">
                <a:solidFill>
                  <a:srgbClr val="0000FF"/>
                </a:solidFill>
                <a:effectLst/>
              </a:rPr>
              <a:t>）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 . FOM </a:t>
            </a:r>
            <a:r>
              <a:rPr lang="en-US" altLang="zh-CN" sz="1800" dirty="0">
                <a:solidFill>
                  <a:srgbClr val="0000FF"/>
                </a:solidFill>
                <a:effectLst/>
              </a:rPr>
              <a:t>is 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20%.</a:t>
            </a:r>
            <a:endParaRPr lang="zh-CN" altLang="en-US" sz="1800" dirty="0">
              <a:solidFill>
                <a:srgbClr val="0000FF"/>
              </a:solidFill>
              <a:effectLst/>
            </a:endParaRPr>
          </a:p>
          <a:p>
            <a:pPr>
              <a:defRPr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2107931"/>
            <a:ext cx="452058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94" y="1948964"/>
            <a:ext cx="4111306" cy="326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10225"/>
              </p:ext>
            </p:extLst>
          </p:nvPr>
        </p:nvGraphicFramePr>
        <p:xfrm>
          <a:off x="321081" y="5436284"/>
          <a:ext cx="8534399" cy="903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973"/>
                <a:gridCol w="1923059"/>
                <a:gridCol w="2031782"/>
                <a:gridCol w="1461089"/>
                <a:gridCol w="2157496"/>
              </a:tblGrid>
              <a:tr h="28829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TYPE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</a:rPr>
                        <a:t>refrigerating</a:t>
                      </a:r>
                      <a:r>
                        <a:rPr lang="en-US" sz="1200" b="1" kern="100" baseline="0" dirty="0" smtClean="0">
                          <a:effectLst/>
                        </a:rPr>
                        <a:t> mode(4K)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baseline="0" dirty="0" smtClean="0">
                          <a:effectLst/>
                        </a:rPr>
                        <a:t>refrigerating mode(3K)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</a:rPr>
                        <a:t>50K-80K thermal</a:t>
                      </a:r>
                      <a:r>
                        <a:rPr lang="en-US" sz="1200" b="1" kern="100" baseline="0" dirty="0" smtClean="0">
                          <a:effectLst/>
                        </a:rPr>
                        <a:t> shield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Mass</a:t>
                      </a:r>
                      <a:r>
                        <a:rPr lang="en-US" altLang="zh-CN" sz="1200" b="1" kern="100" baseline="0" dirty="0" smtClean="0">
                          <a:effectLst/>
                          <a:latin typeface="+mn-lt"/>
                          <a:ea typeface="+mn-ea"/>
                        </a:rPr>
                        <a:t> flow rate of </a:t>
                      </a:r>
                      <a:r>
                        <a:rPr lang="en-US" altLang="zh-CN" sz="1200" b="1" kern="100" baseline="0" dirty="0" err="1" smtClean="0">
                          <a:effectLst/>
                          <a:latin typeface="+mn-lt"/>
                          <a:ea typeface="+mn-ea"/>
                        </a:rPr>
                        <a:t>SHe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</a:rPr>
                        <a:t>HRL 3000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</a:rPr>
                        <a:t>3000W/4.5K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</a:rPr>
                        <a:t>1.2kW/4.5K+1.0kW/3K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15.5kW/50K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200g/s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1kW/4.5K refrigerator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774" y="837236"/>
            <a:ext cx="8534400" cy="1188334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The refrigerator is based on Claude cycle with LN2 precooling and two turbine in series.</a:t>
            </a:r>
          </a:p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The Capacity is 1050W/4.5K on pure refrigeration mode. Liquid rate is 300L/</a:t>
            </a:r>
            <a:r>
              <a:rPr lang="en-US" altLang="zh-CN" sz="1800" dirty="0" err="1" smtClean="0">
                <a:solidFill>
                  <a:srgbClr val="0000FF"/>
                </a:solidFill>
                <a:effectLst/>
              </a:rPr>
              <a:t>hr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, FOM is 21.5%.</a:t>
            </a:r>
            <a:endParaRPr lang="zh-CN" altLang="en-US" sz="1800" dirty="0"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2" y="2465161"/>
            <a:ext cx="4201179" cy="25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145863"/>
            <a:ext cx="4214750" cy="297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63130"/>
              </p:ext>
            </p:extLst>
          </p:nvPr>
        </p:nvGraphicFramePr>
        <p:xfrm>
          <a:off x="306372" y="5368261"/>
          <a:ext cx="8534398" cy="86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294"/>
                <a:gridCol w="2055043"/>
                <a:gridCol w="1838227"/>
                <a:gridCol w="1753385"/>
                <a:gridCol w="1412449"/>
              </a:tblGrid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TYPE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LN2 precool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No LN2 precool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HRL 1000</a:t>
                      </a:r>
                      <a:endParaRPr lang="zh-CN" sz="11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Capacity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Liquid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rate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Capacity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Liquid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rate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1000W/4.5K</a:t>
                      </a:r>
                      <a:endParaRPr lang="zh-CN" sz="11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300L/h</a:t>
                      </a:r>
                      <a:endParaRPr lang="zh-CN" sz="11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600W/4.5K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150L/h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200W/4.5K refrigerator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80349" y="918258"/>
            <a:ext cx="8534400" cy="1188334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The refrigerator is based on Claude cycle with LN2 precooling and two turbine in series.</a:t>
            </a:r>
          </a:p>
          <a:p>
            <a:pPr>
              <a:defRPr/>
            </a:pP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The Capacity is 210W/4.5K on pure refrigeration mode. Liquid rate is 60L/</a:t>
            </a:r>
            <a:r>
              <a:rPr lang="en-US" altLang="zh-CN" sz="1800" dirty="0" err="1" smtClean="0">
                <a:solidFill>
                  <a:srgbClr val="0000FF"/>
                </a:solidFill>
                <a:effectLst/>
              </a:rPr>
              <a:t>hr</a:t>
            </a:r>
            <a:r>
              <a:rPr lang="en-US" altLang="zh-CN" sz="1800" dirty="0" smtClean="0">
                <a:solidFill>
                  <a:srgbClr val="0000FF"/>
                </a:solidFill>
                <a:effectLst/>
              </a:rPr>
              <a:t>, FOM is 12.6%.</a:t>
            </a:r>
            <a:endParaRPr lang="zh-CN" altLang="en-US" sz="1800" dirty="0">
              <a:solidFill>
                <a:srgbClr val="0000FF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4" y="2341022"/>
            <a:ext cx="4729081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74" y="2106592"/>
            <a:ext cx="3922575" cy="27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17625"/>
              </p:ext>
            </p:extLst>
          </p:nvPr>
        </p:nvGraphicFramePr>
        <p:xfrm>
          <a:off x="306372" y="5137211"/>
          <a:ext cx="8534398" cy="86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429"/>
                <a:gridCol w="1942429"/>
                <a:gridCol w="1942429"/>
                <a:gridCol w="1643454"/>
                <a:gridCol w="1063657"/>
              </a:tblGrid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TYPE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LN2 precool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No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LN2 precool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HRL 200</a:t>
                      </a:r>
                      <a:endParaRPr lang="zh-CN" sz="11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Capacity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Liquid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rate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Capacity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effectLst/>
                          <a:latin typeface="+mn-lt"/>
                          <a:ea typeface="+mn-ea"/>
                        </a:rPr>
                        <a:t>Liquid</a:t>
                      </a:r>
                      <a:r>
                        <a:rPr lang="en-US" altLang="zh-CN" sz="1100" b="1" kern="100" baseline="0" dirty="0" smtClean="0">
                          <a:effectLst/>
                          <a:latin typeface="+mn-lt"/>
                          <a:ea typeface="+mn-ea"/>
                        </a:rPr>
                        <a:t> rate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200W/4.5K</a:t>
                      </a:r>
                      <a:endParaRPr lang="zh-CN" sz="11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60L/h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100W/4.5K</a:t>
                      </a:r>
                      <a:endParaRPr lang="zh-CN" sz="11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30L/h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urrent Status of  EAST Cryogenic Syste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ln>
          <a:headEnd/>
          <a:tailEnd/>
        </a:ln>
      </a:spPr>
      <a:bodyPr/>
      <a:lstStyle>
        <a:defPPr marL="84138" indent="-84138">
          <a:lnSpc>
            <a:spcPct val="90000"/>
          </a:lnSpc>
          <a:spcBef>
            <a:spcPct val="20000"/>
          </a:spcBef>
          <a:buFontTx/>
          <a:buBlip>
            <a:blip xmlns:r="http://schemas.openxmlformats.org/officeDocument/2006/relationships" r:embed="rId1"/>
          </a:buBlip>
          <a:defRPr sz="2000" b="1" kern="0" dirty="0">
            <a:solidFill>
              <a:srgbClr val="0033CC"/>
            </a:solidFill>
            <a:latin typeface="Times New Roman" pitchFamily="18" charset="0"/>
            <a:ea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Current Status of  EAST Cryogenic System</Template>
  <TotalTime>25513</TotalTime>
  <Words>1080</Words>
  <Application>Microsoft Office PowerPoint</Application>
  <PresentationFormat>全屏显示(4:3)</PresentationFormat>
  <Paragraphs>451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方正舒体</vt:lpstr>
      <vt:lpstr>华文楷体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Current Status of  EAST Cryogenic System</vt:lpstr>
      <vt:lpstr>Conceptual design of the Cryogenic System of Comprehensive Research Facility for Key Fusion Reactor Core Systems </vt:lpstr>
      <vt:lpstr>Outline</vt:lpstr>
      <vt:lpstr>Key components: magnets and divertor</vt:lpstr>
      <vt:lpstr>Configuration of magnets system</vt:lpstr>
      <vt:lpstr>Scope of cryogenic system</vt:lpstr>
      <vt:lpstr>Cryogenic system </vt:lpstr>
      <vt:lpstr>3kW/4.5K refrigerator</vt:lpstr>
      <vt:lpstr>1kW/4.5K refrigerator</vt:lpstr>
      <vt:lpstr>200W/4.5K refrigerator</vt:lpstr>
      <vt:lpstr>250W/1.8K refrigerator</vt:lpstr>
      <vt:lpstr>Cryogenic research platform </vt:lpstr>
      <vt:lpstr>Heat and mass transfer in cryogenic</vt:lpstr>
      <vt:lpstr>Fluid machinery properties in cryogenic</vt:lpstr>
      <vt:lpstr>Simulation of cryogenic process, control and safety</vt:lpstr>
      <vt:lpstr>Test of cryogenic measurement and calibration</vt:lpstr>
      <vt:lpstr>Time table </vt:lpstr>
      <vt:lpstr>Location of  the facility</vt:lpstr>
      <vt:lpstr>Conclusion and perspective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Cryogenic Technology in ASIPP</dc:title>
  <dc:creator>Fusion</dc:creator>
  <cp:lastModifiedBy>NTKO</cp:lastModifiedBy>
  <cp:revision>917</cp:revision>
  <dcterms:created xsi:type="dcterms:W3CDTF">2014-02-11T06:55:49Z</dcterms:created>
  <dcterms:modified xsi:type="dcterms:W3CDTF">2018-09-01T15:31:10Z</dcterms:modified>
</cp:coreProperties>
</file>