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65" r:id="rId4"/>
    <p:sldId id="266" r:id="rId5"/>
    <p:sldId id="280" r:id="rId6"/>
    <p:sldId id="293" r:id="rId7"/>
    <p:sldId id="295" r:id="rId8"/>
    <p:sldId id="294" r:id="rId9"/>
    <p:sldId id="296" r:id="rId10"/>
    <p:sldId id="297" r:id="rId11"/>
    <p:sldId id="301" r:id="rId12"/>
    <p:sldId id="298" r:id="rId13"/>
    <p:sldId id="302" r:id="rId14"/>
    <p:sldId id="299" r:id="rId15"/>
    <p:sldId id="300" r:id="rId16"/>
    <p:sldId id="259" r:id="rId1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D63"/>
    <a:srgbClr val="5686A8"/>
    <a:srgbClr val="53BAE9"/>
    <a:srgbClr val="ABDEF4"/>
    <a:srgbClr val="CBEAF8"/>
    <a:srgbClr val="E3F3FB"/>
    <a:srgbClr val="EAF3F8"/>
    <a:srgbClr val="E9F4FA"/>
    <a:srgbClr val="A2D6EF"/>
    <a:srgbClr val="66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个性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个性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50000" autoAdjust="0"/>
  </p:normalViewPr>
  <p:slideViewPr>
    <p:cSldViewPr snapToGrid="0">
      <p:cViewPr>
        <p:scale>
          <a:sx n="116" d="100"/>
          <a:sy n="116" d="100"/>
        </p:scale>
        <p:origin x="376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5FF2-25EA-46D7-B3BA-4582358ABEC7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9EA-75F7-469A-9304-1B2BFF9984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4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8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44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98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8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3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3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  <a:pPr/>
              <a:t>18/9/3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3.wmf"/><Relationship Id="rId5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8.wmf"/><Relationship Id="rId5" Type="http://schemas.openxmlformats.org/officeDocument/2006/relationships/image" Target="../media/image41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40.wmf"/><Relationship Id="rId10" Type="http://schemas.openxmlformats.org/officeDocument/2006/relationships/image" Target="../media/image42.gif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5.wmf"/><Relationship Id="rId7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wmf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37544" y="667496"/>
            <a:ext cx="111169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Thermohydraulic 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behaviour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of the cryogenic system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during protected quenching of the superconducting magnet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of a hybrid magnet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04147" y="3706858"/>
            <a:ext cx="10516599" cy="553998"/>
            <a:chOff x="837701" y="3152001"/>
            <a:chExt cx="10516598" cy="553997"/>
          </a:xfrm>
        </p:grpSpPr>
        <p:grpSp>
          <p:nvGrpSpPr>
            <p:cNvPr id="9" name="组合 8"/>
            <p:cNvGrpSpPr/>
            <p:nvPr/>
          </p:nvGrpSpPr>
          <p:grpSpPr>
            <a:xfrm>
              <a:off x="837701" y="3295380"/>
              <a:ext cx="10516598" cy="267238"/>
              <a:chOff x="837701" y="3295381"/>
              <a:chExt cx="10516598" cy="267238"/>
            </a:xfrm>
          </p:grpSpPr>
          <p:sp>
            <p:nvSpPr>
              <p:cNvPr id="10" name="椭圆 9"/>
              <p:cNvSpPr/>
              <p:nvPr/>
            </p:nvSpPr>
            <p:spPr>
              <a:xfrm rot="10800000">
                <a:off x="2551641" y="3295381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10800000">
                <a:off x="1913518" y="3328786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2" name="椭圆 11"/>
              <p:cNvSpPr/>
              <p:nvPr/>
            </p:nvSpPr>
            <p:spPr>
              <a:xfrm rot="10800000">
                <a:off x="1342205" y="3362190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10800000">
                <a:off x="837701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373122" y="3295382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0078054" y="3328787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716176" y="3362191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287490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3260133" y="3152001"/>
              <a:ext cx="5671744" cy="553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1">
                      <a:lumMod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Segoe UI Light" panose="020B0502040204020203" pitchFamily="34" charset="0"/>
                </a:rPr>
                <a:t>High Magnetic Field Lab, CAS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259983" y="3011524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Black" panose="020B0A02040204020203" pitchFamily="34" charset="0"/>
              </a:rPr>
              <a:t>Junjie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Black" panose="020B0A02040204020203" pitchFamily="34" charset="0"/>
              </a:rPr>
              <a:t> LI</a:t>
            </a:r>
          </a:p>
        </p:txBody>
      </p:sp>
      <p:pic>
        <p:nvPicPr>
          <p:cNvPr id="20" name="Picture 3" descr="ilandsmall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t="27912" r="327"/>
          <a:stretch>
            <a:fillRect/>
          </a:stretch>
        </p:blipFill>
        <p:spPr bwMode="auto">
          <a:xfrm>
            <a:off x="0" y="4337109"/>
            <a:ext cx="12192000" cy="25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39"/>
          <p:cNvSpPr txBox="1"/>
          <p:nvPr/>
        </p:nvSpPr>
        <p:spPr>
          <a:xfrm>
            <a:off x="5412808" y="4388716"/>
            <a:ext cx="1587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DC8312C-1B53-43C9-9CA8-D07CA36CD4D1}" type="datetime1">
              <a:rPr lang="zh-CN" altLang="en-US" sz="30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Black" panose="020B0A02040204020203" pitchFamily="34" charset="0"/>
              </a:rPr>
              <a:pPr algn="ctr"/>
              <a:t>18/9/3</a:t>
            </a:fld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49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4615" y="674434"/>
            <a:ext cx="380738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Pressure change of the </a:t>
            </a:r>
            <a:r>
              <a:rPr lang="en-US" altLang="zh-CN" sz="1251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</a:t>
            </a:r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-distribution box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10238" y="1400175"/>
          <a:ext cx="559435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Graph" r:id="rId3" imgW="3774240" imgH="2413440" progId="Origin50.Graph">
                  <p:embed/>
                </p:oleObj>
              </mc:Choice>
              <mc:Fallback>
                <p:oleObj name="Graph" r:id="rId3" imgW="3774240" imgH="241344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1400175"/>
                        <a:ext cx="559435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23FD71B-CCED-4299-9258-FDD1E23B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" y="1399515"/>
            <a:ext cx="4954404" cy="3564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0AD887E-9AFF-4BD8-B1D6-730B7EE32EE2}"/>
              </a:ext>
            </a:extLst>
          </p:cNvPr>
          <p:cNvSpPr/>
          <p:nvPr/>
        </p:nvSpPr>
        <p:spPr>
          <a:xfrm>
            <a:off x="616198" y="5342500"/>
            <a:ext cx="10804837" cy="115029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inlet pressure increases from 4.2 bara to 12.7 bara  and the outlet pressure increase from 3 bara to 10.7 bara in 30s.</a:t>
            </a:r>
          </a:p>
          <a:p>
            <a:pPr>
              <a:buFont typeface="Wingdings" pitchFamily="2" charset="2"/>
              <a:buChar char="u"/>
            </a:pPr>
            <a:endParaRPr lang="en-US" altLang="zh-CN" sz="13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pressure of the </a:t>
            </a:r>
            <a:r>
              <a:rPr lang="en-US" altLang="zh-CN" sz="135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LHe</a:t>
            </a: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buffer increases from 1.26 bara to 1.42 bara in 2 minutes.</a:t>
            </a:r>
          </a:p>
          <a:p>
            <a:pPr>
              <a:buFont typeface="Wingdings" pitchFamily="2" charset="2"/>
              <a:buChar char="u"/>
            </a:pPr>
            <a:endParaRPr lang="en-US" altLang="zh-CN" sz="13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In the whole process, ~60 L liquid helium are evaporated.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4EA30690-3B58-49DE-A4E1-9CE7A46CED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114550" y="2803687"/>
            <a:ext cx="407904" cy="163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4615" y="674434"/>
            <a:ext cx="4146584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Temperature change of the </a:t>
            </a:r>
            <a:r>
              <a:rPr lang="en-US" altLang="zh-CN" sz="1251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</a:t>
            </a:r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-distribution box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9E4B8FA3-2E9D-4513-A35E-A06BD9572A61}"/>
              </a:ext>
            </a:extLst>
          </p:cNvPr>
          <p:cNvSpPr/>
          <p:nvPr/>
        </p:nvSpPr>
        <p:spPr>
          <a:xfrm>
            <a:off x="643274" y="5270532"/>
            <a:ext cx="10804837" cy="116935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At the first decades of seconds, the heated helium flows to the pipes connected to the both end of the coils, and makes a quick temperature raise in the pipes. </a:t>
            </a:r>
          </a:p>
          <a:p>
            <a:pPr>
              <a:buFont typeface="Wingdings" pitchFamily="2" charset="2"/>
              <a:buChar char="u"/>
            </a:pPr>
            <a:endParaRPr lang="en-US" altLang="zh-CN" sz="13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Recovery of the normal temperature distribution in the cryo-distribution box and the </a:t>
            </a:r>
            <a:r>
              <a:rPr lang="en-US" altLang="zh-CN" sz="135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cryoplant</a:t>
            </a: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need about 30 minutes.</a:t>
            </a:r>
          </a:p>
          <a:p>
            <a:endParaRPr lang="en-US" altLang="zh-CN" sz="13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="" xmlns:a16="http://schemas.microsoft.com/office/drawing/2014/main" id="{E18BB52C-0499-4D22-882B-EF8C5A112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19566"/>
              </p:ext>
            </p:extLst>
          </p:nvPr>
        </p:nvGraphicFramePr>
        <p:xfrm>
          <a:off x="5725327" y="1254340"/>
          <a:ext cx="5407804" cy="375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Graph" r:id="rId3" imgW="3425760" imgH="2377440" progId="Origin50.Graph">
                  <p:embed/>
                </p:oleObj>
              </mc:Choice>
              <mc:Fallback>
                <p:oleObj name="Graph" r:id="rId3" imgW="3425760" imgH="2377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5327" y="1254340"/>
                        <a:ext cx="5407804" cy="375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535F73-DE8C-479F-8FA6-F453FFD19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" y="1399515"/>
            <a:ext cx="4954404" cy="3564000"/>
          </a:xfrm>
          <a:prstGeom prst="rect">
            <a:avLst/>
          </a:prstGeom>
        </p:spPr>
      </p:pic>
      <p:sp>
        <p:nvSpPr>
          <p:cNvPr id="8" name="菱形 7">
            <a:extLst>
              <a:ext uri="{FF2B5EF4-FFF2-40B4-BE49-F238E27FC236}">
                <a16:creationId xmlns="" xmlns:a16="http://schemas.microsoft.com/office/drawing/2014/main" id="{B53B0EC5-A60E-47A6-99A1-3EF6CC38BA3B}"/>
              </a:ext>
            </a:extLst>
          </p:cNvPr>
          <p:cNvSpPr/>
          <p:nvPr/>
        </p:nvSpPr>
        <p:spPr>
          <a:xfrm>
            <a:off x="2124075" y="2705100"/>
            <a:ext cx="114300" cy="18097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菱形 9">
            <a:extLst>
              <a:ext uri="{FF2B5EF4-FFF2-40B4-BE49-F238E27FC236}">
                <a16:creationId xmlns="" xmlns:a16="http://schemas.microsoft.com/office/drawing/2014/main" id="{17596F3D-1C95-4437-86AB-1B4F13ED7A38}"/>
              </a:ext>
            </a:extLst>
          </p:cNvPr>
          <p:cNvSpPr/>
          <p:nvPr/>
        </p:nvSpPr>
        <p:spPr>
          <a:xfrm>
            <a:off x="2133600" y="4362450"/>
            <a:ext cx="104775" cy="18097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8906 1.11111E-6 C 0.12877 1.11111E-6 0.17812 0.03495 0.17812 0.06342 L 0.17812 0.12708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63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L 0.11758 -0.00278 C 0.16875 -0.00278 0.23203 -0.03982 0.23203 -0.06991 L 0.23203 -0.13681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6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93315" y="750634"/>
            <a:ext cx="2140842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</a:t>
            </a:r>
            <a:r>
              <a:rPr lang="en-US" altLang="zh-CN" sz="1251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coldbox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I:\screencap 2018-05-14 12-00-56.jpg"/>
          <p:cNvPicPr>
            <a:picLocks noChangeAspect="1" noChangeArrowheads="1"/>
          </p:cNvPicPr>
          <p:nvPr/>
        </p:nvPicPr>
        <p:blipFill rotWithShape="1">
          <a:blip r:embed="rId3" cstate="print"/>
          <a:srcRect l="32979" r="26351" b="6808"/>
          <a:stretch/>
        </p:blipFill>
        <p:spPr bwMode="auto">
          <a:xfrm>
            <a:off x="304800" y="647700"/>
            <a:ext cx="4114800" cy="5892800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1816100" y="19812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33800" y="36957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771900" y="33020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71900" y="28321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89100" y="25527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83000" y="46482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B8D0006-A7B6-411B-838F-FC24F762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3035299"/>
            <a:ext cx="172339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>
            <a:extLst>
              <a:ext uri="{FF2B5EF4-FFF2-40B4-BE49-F238E27FC236}">
                <a16:creationId xmlns="" xmlns:a16="http://schemas.microsoft.com/office/drawing/2014/main" id="{E37F6A59-BD74-460C-8674-8D9BA9FBA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77203"/>
              </p:ext>
            </p:extLst>
          </p:nvPr>
        </p:nvGraphicFramePr>
        <p:xfrm>
          <a:off x="4631001" y="971290"/>
          <a:ext cx="3493824" cy="261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2" name="Graph" r:id="rId4" imgW="3379622" imgH="2538374" progId="Origin50.Graph">
                  <p:embed/>
                </p:oleObj>
              </mc:Choice>
              <mc:Fallback>
                <p:oleObj name="Graph" r:id="rId4" imgW="3379622" imgH="2538374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001" y="971290"/>
                        <a:ext cx="3493824" cy="2617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C52BC63E-DD14-453D-9342-BF8C5C78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343" y="4006849"/>
            <a:ext cx="138039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>
            <a:extLst>
              <a:ext uri="{FF2B5EF4-FFF2-40B4-BE49-F238E27FC236}">
                <a16:creationId xmlns="" xmlns:a16="http://schemas.microsoft.com/office/drawing/2014/main" id="{EE027AA5-DBFD-4FF3-B182-592FAF7B6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06560"/>
              </p:ext>
            </p:extLst>
          </p:nvPr>
        </p:nvGraphicFramePr>
        <p:xfrm>
          <a:off x="4615393" y="4056662"/>
          <a:ext cx="3493824" cy="259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Graph" r:id="rId6" imgW="3410102" imgH="2538374" progId="Origin50.Graph">
                  <p:embed/>
                </p:oleObj>
              </mc:Choice>
              <mc:Fallback>
                <p:oleObj name="Graph" r:id="rId6" imgW="3410102" imgH="2538374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393" y="4056662"/>
                        <a:ext cx="3493824" cy="2595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="" xmlns:a16="http://schemas.microsoft.com/office/drawing/2014/main" id="{5CFDE7B3-3999-4437-B40F-FB95A4B15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95736"/>
              </p:ext>
            </p:extLst>
          </p:nvPr>
        </p:nvGraphicFramePr>
        <p:xfrm>
          <a:off x="8227234" y="992047"/>
          <a:ext cx="3789737" cy="2503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Graph" r:id="rId8" imgW="3858480" imgH="2549160" progId="Origin50.Graph">
                  <p:embed/>
                </p:oleObj>
              </mc:Choice>
              <mc:Fallback>
                <p:oleObj name="Graph" r:id="rId8" imgW="3858480" imgH="2549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7234" y="992047"/>
                        <a:ext cx="3789737" cy="2503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97F05A34-3E34-43E3-AA9E-CD506EC082F5}"/>
              </a:ext>
            </a:extLst>
          </p:cNvPr>
          <p:cNvSpPr/>
          <p:nvPr/>
        </p:nvSpPr>
        <p:spPr>
          <a:xfrm>
            <a:off x="8563045" y="4052568"/>
            <a:ext cx="3118113" cy="85460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135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Pressure </a:t>
            </a: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in the MLI space of the </a:t>
            </a:r>
            <a:r>
              <a:rPr lang="en-US" altLang="zh-CN" sz="135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coldbox</a:t>
            </a: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decrease about 3E-7 mbar.</a:t>
            </a:r>
          </a:p>
        </p:txBody>
      </p:sp>
      <p:sp>
        <p:nvSpPr>
          <p:cNvPr id="18" name="矩形: 圆角 16">
            <a:extLst>
              <a:ext uri="{FF2B5EF4-FFF2-40B4-BE49-F238E27FC236}">
                <a16:creationId xmlns="" xmlns:a16="http://schemas.microsoft.com/office/drawing/2014/main" id="{97F05A34-3E34-43E3-AA9E-CD506EC082F5}"/>
              </a:ext>
            </a:extLst>
          </p:cNvPr>
          <p:cNvSpPr/>
          <p:nvPr/>
        </p:nvSpPr>
        <p:spPr>
          <a:xfrm>
            <a:off x="8563044" y="5284887"/>
            <a:ext cx="3118113" cy="10962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so much evaporated cold helium makes the heat exchangers inside the </a:t>
            </a:r>
            <a:r>
              <a:rPr lang="en-US" altLang="zh-CN" sz="135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coldbox</a:t>
            </a: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too cold. Temperature after the </a:t>
            </a:r>
            <a:r>
              <a:rPr lang="en-US" altLang="zh-CN" sz="135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adsorber</a:t>
            </a: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decrease ~7K</a:t>
            </a:r>
            <a:r>
              <a:rPr lang="en-US" altLang="zh-CN" sz="135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.</a:t>
            </a:r>
            <a:endParaRPr lang="en-US" altLang="zh-CN" sz="13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307A4F2-EDEC-40D2-B731-AC39B173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212" y="41814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="" xmlns:a16="http://schemas.microsoft.com/office/drawing/2014/main" id="{2E6E6BD2-1431-4920-9C1D-E1BD0638A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95634"/>
              </p:ext>
            </p:extLst>
          </p:nvPr>
        </p:nvGraphicFramePr>
        <p:xfrm>
          <a:off x="5792031" y="1099573"/>
          <a:ext cx="3476626" cy="232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" name="Graph" r:id="rId3" imgW="3783178" imgH="2538374" progId="Origin50.Graph">
                  <p:embed/>
                </p:oleObj>
              </mc:Choice>
              <mc:Fallback>
                <p:oleObj name="Graph" r:id="rId3" imgW="3783178" imgH="2538374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031" y="1099573"/>
                        <a:ext cx="3476626" cy="23294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9698" name="Picture 2" descr="E:\LIjunjie\TUBINE.png"/>
          <p:cNvPicPr>
            <a:picLocks noChangeAspect="1" noChangeArrowheads="1"/>
          </p:cNvPicPr>
          <p:nvPr/>
        </p:nvPicPr>
        <p:blipFill rotWithShape="1">
          <a:blip r:embed="rId5" cstate="print"/>
          <a:srcRect l="17465" t="8686" r="32340" b="20074"/>
          <a:stretch/>
        </p:blipFill>
        <p:spPr bwMode="auto">
          <a:xfrm>
            <a:off x="346229" y="582753"/>
            <a:ext cx="5337175" cy="473421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60331" y="557442"/>
            <a:ext cx="216007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turbines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D8DBD7A2-FD22-48D3-B172-F3A785BB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660" y="1048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="" xmlns:a16="http://schemas.microsoft.com/office/drawing/2014/main" id="{8CD32B5D-C017-4518-827F-5F4830815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00463"/>
              </p:ext>
            </p:extLst>
          </p:nvPr>
        </p:nvGraphicFramePr>
        <p:xfrm>
          <a:off x="9077669" y="4060201"/>
          <a:ext cx="3070113" cy="22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Graph" r:id="rId6" imgW="3347923" imgH="2460346" progId="Origin50.Graph">
                  <p:embed/>
                </p:oleObj>
              </mc:Choice>
              <mc:Fallback>
                <p:oleObj name="Graph" r:id="rId6" imgW="3347923" imgH="246034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669" y="4060201"/>
                        <a:ext cx="3070113" cy="22654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="" xmlns:a16="http://schemas.microsoft.com/office/drawing/2014/main" id="{1C25FCD0-259B-427F-9E83-8B64A8413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20480"/>
              </p:ext>
            </p:extLst>
          </p:nvPr>
        </p:nvGraphicFramePr>
        <p:xfrm>
          <a:off x="5818873" y="3996190"/>
          <a:ext cx="3196394" cy="232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Graph" r:id="rId8" imgW="3472282" imgH="2538374" progId="Origin50.Graph">
                  <p:embed/>
                </p:oleObj>
              </mc:Choice>
              <mc:Fallback>
                <p:oleObj name="Graph" r:id="rId8" imgW="3472282" imgH="2538374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873" y="3996190"/>
                        <a:ext cx="3196394" cy="23294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Image result for turbo expander">
            <a:extLst>
              <a:ext uri="{FF2B5EF4-FFF2-40B4-BE49-F238E27FC236}">
                <a16:creationId xmlns="" xmlns:a16="http://schemas.microsoft.com/office/drawing/2014/main" id="{5FCBE9F1-C24F-4B76-BFC5-70C8043D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84" y="1211198"/>
            <a:ext cx="2639048" cy="173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EAABA57-F668-4D4F-9386-6A8DEACE57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2798" t="25513" r="3099" b="58106"/>
          <a:stretch/>
        </p:blipFill>
        <p:spPr>
          <a:xfrm rot="10800000">
            <a:off x="1335001" y="5116011"/>
            <a:ext cx="3359629" cy="1209600"/>
          </a:xfrm>
          <a:prstGeom prst="rect">
            <a:avLst/>
          </a:prstGeom>
        </p:spPr>
      </p:pic>
      <p:cxnSp>
        <p:nvCxnSpPr>
          <p:cNvPr id="20" name="直接箭头连接符 36"/>
          <p:cNvCxnSpPr/>
          <p:nvPr/>
        </p:nvCxnSpPr>
        <p:spPr>
          <a:xfrm flipV="1">
            <a:off x="7457660" y="1685254"/>
            <a:ext cx="583479" cy="359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37"/>
          <p:cNvSpPr txBox="1"/>
          <p:nvPr/>
        </p:nvSpPr>
        <p:spPr>
          <a:xfrm rot="10800000" flipV="1">
            <a:off x="7175502" y="1973978"/>
            <a:ext cx="709684" cy="237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T2 speed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37"/>
          <p:cNvSpPr txBox="1"/>
          <p:nvPr/>
        </p:nvSpPr>
        <p:spPr>
          <a:xfrm rot="10800000" flipV="1">
            <a:off x="8045184" y="1973978"/>
            <a:ext cx="709684" cy="237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T1 speed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3" name="直接箭头连接符 36"/>
          <p:cNvCxnSpPr/>
          <p:nvPr/>
        </p:nvCxnSpPr>
        <p:spPr>
          <a:xfrm>
            <a:off x="8331387" y="2211215"/>
            <a:ext cx="186055" cy="22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36"/>
          <p:cNvCxnSpPr>
            <a:stCxn id="25" idx="0"/>
          </p:cNvCxnSpPr>
          <p:nvPr/>
        </p:nvCxnSpPr>
        <p:spPr>
          <a:xfrm flipH="1" flipV="1">
            <a:off x="8062644" y="4870336"/>
            <a:ext cx="361770" cy="179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37"/>
          <p:cNvSpPr txBox="1"/>
          <p:nvPr/>
        </p:nvSpPr>
        <p:spPr>
          <a:xfrm rot="10800000" flipV="1">
            <a:off x="8017875" y="5050316"/>
            <a:ext cx="813078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T2 bearings 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7" name="直接箭头连接符 36"/>
          <p:cNvCxnSpPr/>
          <p:nvPr/>
        </p:nvCxnSpPr>
        <p:spPr>
          <a:xfrm flipV="1">
            <a:off x="8175730" y="5372161"/>
            <a:ext cx="248684" cy="204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37"/>
          <p:cNvSpPr txBox="1"/>
          <p:nvPr/>
        </p:nvSpPr>
        <p:spPr>
          <a:xfrm rot="10800000" flipV="1">
            <a:off x="7804482" y="5605062"/>
            <a:ext cx="813078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T1 bearings 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9" name="直接箭头连接符 36"/>
          <p:cNvCxnSpPr/>
          <p:nvPr/>
        </p:nvCxnSpPr>
        <p:spPr>
          <a:xfrm flipH="1">
            <a:off x="8211021" y="3814780"/>
            <a:ext cx="298076" cy="392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37"/>
          <p:cNvSpPr txBox="1"/>
          <p:nvPr/>
        </p:nvSpPr>
        <p:spPr>
          <a:xfrm rot="10800000" flipV="1">
            <a:off x="8062644" y="3579593"/>
            <a:ext cx="813078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T2 </a:t>
            </a:r>
            <a:r>
              <a:rPr lang="en-US" altLang="zh-CN" sz="900" b="1" dirty="0" err="1" smtClean="0">
                <a:latin typeface="华文细黑" pitchFamily="2" charset="-122"/>
                <a:ea typeface="华文细黑" pitchFamily="2" charset="-122"/>
              </a:rPr>
              <a:t>braker</a:t>
            </a:r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1" name="直接箭头连接符 36"/>
          <p:cNvCxnSpPr/>
          <p:nvPr/>
        </p:nvCxnSpPr>
        <p:spPr>
          <a:xfrm flipH="1">
            <a:off x="6603992" y="3805238"/>
            <a:ext cx="431308" cy="54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7"/>
          <p:cNvSpPr txBox="1"/>
          <p:nvPr/>
        </p:nvSpPr>
        <p:spPr>
          <a:xfrm rot="10800000" flipV="1">
            <a:off x="6603992" y="3557060"/>
            <a:ext cx="813078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T1 </a:t>
            </a:r>
            <a:r>
              <a:rPr lang="en-US" altLang="zh-CN" sz="900" b="1" dirty="0" err="1" smtClean="0">
                <a:latin typeface="华文细黑" pitchFamily="2" charset="-122"/>
                <a:ea typeface="华文细黑" pitchFamily="2" charset="-122"/>
              </a:rPr>
              <a:t>braker</a:t>
            </a:r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TextBox 37"/>
          <p:cNvSpPr txBox="1"/>
          <p:nvPr/>
        </p:nvSpPr>
        <p:spPr>
          <a:xfrm rot="10800000" flipV="1">
            <a:off x="9521296" y="3557061"/>
            <a:ext cx="2430640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>
                <a:latin typeface="华文细黑" pitchFamily="2" charset="-122"/>
                <a:ea typeface="华文细黑" pitchFamily="2" charset="-122"/>
              </a:rPr>
              <a:t>Turbines inlet </a:t>
            </a:r>
            <a:r>
              <a:rPr lang="en-US" altLang="zh-CN" sz="900" b="1" smtClean="0">
                <a:latin typeface="华文细黑" pitchFamily="2" charset="-122"/>
                <a:ea typeface="华文细黑" pitchFamily="2" charset="-122"/>
              </a:rPr>
              <a:t>pressure/nozzle pressure  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3" name="直接箭头连接符 36"/>
          <p:cNvCxnSpPr/>
          <p:nvPr/>
        </p:nvCxnSpPr>
        <p:spPr>
          <a:xfrm flipH="1">
            <a:off x="10736616" y="3789353"/>
            <a:ext cx="174185" cy="290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8" grpId="0" animBg="1"/>
      <p:bldP spid="30" grpId="0" animBg="1"/>
      <p:bldP spid="3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446843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4615" y="674434"/>
            <a:ext cx="2435026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compressor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51DB938-8D0E-480C-88FD-15DDF7A31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29" y="38817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>
            <a:extLst>
              <a:ext uri="{FF2B5EF4-FFF2-40B4-BE49-F238E27FC236}">
                <a16:creationId xmlns="" xmlns:a16="http://schemas.microsoft.com/office/drawing/2014/main" id="{C9A6CB32-ABC5-4582-9EC4-3EF557129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86416"/>
              </p:ext>
            </p:extLst>
          </p:nvPr>
        </p:nvGraphicFramePr>
        <p:xfrm>
          <a:off x="3481420" y="1061944"/>
          <a:ext cx="4246911" cy="298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Graph" r:id="rId3" imgW="3533040" imgH="2481120" progId="Origin50.Graph">
                  <p:embed/>
                </p:oleObj>
              </mc:Choice>
              <mc:Fallback>
                <p:oleObj name="Graph" r:id="rId3" imgW="3533040" imgH="2481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1420" y="1061944"/>
                        <a:ext cx="4246911" cy="298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="" xmlns:a16="http://schemas.microsoft.com/office/drawing/2014/main" id="{B81BD47D-A7CE-4802-B7C4-E2887A096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52333"/>
              </p:ext>
            </p:extLst>
          </p:nvPr>
        </p:nvGraphicFramePr>
        <p:xfrm>
          <a:off x="7728331" y="3788547"/>
          <a:ext cx="4419482" cy="299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Graph" r:id="rId5" imgW="3745440" imgH="2538360" progId="Origin50.Graph">
                  <p:embed/>
                </p:oleObj>
              </mc:Choice>
              <mc:Fallback>
                <p:oleObj name="Graph" r:id="rId5" imgW="3745440" imgH="2538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8331" y="3788547"/>
                        <a:ext cx="4419482" cy="2995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A8F66A03-246E-46EB-A906-4140CC17F054}"/>
              </a:ext>
            </a:extLst>
          </p:cNvPr>
          <p:cNvSpPr/>
          <p:nvPr/>
        </p:nvSpPr>
        <p:spPr>
          <a:xfrm>
            <a:off x="4016396" y="4625591"/>
            <a:ext cx="3633042" cy="11704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Only small pressure fluctuations happened to the discharge side(PT290) and the charge side(PT105) of the compressor.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8C94FE7D-AD74-4480-8377-885F10B07C54}"/>
              </a:ext>
            </a:extLst>
          </p:cNvPr>
          <p:cNvSpPr/>
          <p:nvPr/>
        </p:nvSpPr>
        <p:spPr>
          <a:xfrm>
            <a:off x="8130987" y="1276441"/>
            <a:ext cx="3614169" cy="22561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by-pass valve PCV275 closed ~10% to increase the discharge capacity of the compressor to recovery the gas helium caused by quenching.</a:t>
            </a:r>
          </a:p>
          <a:p>
            <a:pPr>
              <a:buFont typeface="Wingdings" pitchFamily="2" charset="2"/>
              <a:buChar char="u"/>
            </a:pPr>
            <a:endParaRPr lang="en-US" altLang="zh-CN" sz="13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 algn="just">
              <a:buFont typeface="Wingdings" pitchFamily="2" charset="2"/>
              <a:buChar char="u"/>
            </a:pPr>
            <a:r>
              <a:rPr lang="en-US" altLang="zh-CN" sz="13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unload valve PCV289 opened ~6% to transfer the gas helium to the buffer tank.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BD85921-3FCD-4007-A936-E9889C0413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0" r="22019" b="62809"/>
          <a:stretch/>
        </p:blipFill>
        <p:spPr>
          <a:xfrm>
            <a:off x="222894" y="1008602"/>
            <a:ext cx="3793502" cy="483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281866"/>
            <a:ext cx="113989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Conclusion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7658" y="1235060"/>
            <a:ext cx="11009342" cy="452596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5686A8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At CHMFL, construction of the helium cryogenic system which have the functions of liquid helium production and hybrid superconducting </a:t>
            </a:r>
            <a:r>
              <a:rPr lang="en-US" altLang="zh-CN" sz="2400" b="1" dirty="0" err="1">
                <a:solidFill>
                  <a:srgbClr val="5686A8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outsert</a:t>
            </a:r>
            <a:r>
              <a:rPr lang="en-US" altLang="zh-CN" sz="2400" b="1" dirty="0">
                <a:solidFill>
                  <a:srgbClr val="5686A8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 cooling is finished. </a:t>
            </a:r>
          </a:p>
          <a:p>
            <a:pPr algn="ctr">
              <a:buFont typeface="Wingdings" pitchFamily="2" charset="2"/>
              <a:buChar char="u"/>
            </a:pPr>
            <a:endParaRPr lang="en-US" altLang="zh-CN" sz="2400" b="1" dirty="0">
              <a:solidFill>
                <a:srgbClr val="5686A8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5686A8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At 4.5 K, the field of the hybrid superconducting outsert is increased to 11 T. Combined with the water-cooled magnet, 42.9 T magnetic field in a 32 mm clear bore is obtained. The field will be increased to 45 T  in the future.</a:t>
            </a:r>
          </a:p>
          <a:p>
            <a:pPr>
              <a:buFont typeface="Wingdings" pitchFamily="2" charset="2"/>
              <a:buChar char="u"/>
            </a:pPr>
            <a:endParaRPr lang="en-US" altLang="zh-CN" sz="2400" b="1" dirty="0">
              <a:solidFill>
                <a:srgbClr val="5686A8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5686A8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During quenching protection of the superconducting coils with maximum operating current, the helium cryogenic system can response successfully.</a:t>
            </a:r>
          </a:p>
          <a:p>
            <a:pPr>
              <a:buFont typeface="Wingdings" pitchFamily="2" charset="2"/>
              <a:buChar char="u"/>
            </a:pPr>
            <a:endParaRPr lang="en-US" altLang="zh-CN" sz="2400" dirty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altLang="zh-CN" sz="2400" dirty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u"/>
            </a:pPr>
            <a:endParaRPr lang="en-US" altLang="zh-CN" sz="2800" dirty="0"/>
          </a:p>
          <a:p>
            <a:pPr algn="ctr">
              <a:buFont typeface="Wingdings" pitchFamily="2" charset="2"/>
              <a:buChar char="u"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-1" y="4882639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62" name="任意多边形 61"/>
          <p:cNvSpPr/>
          <p:nvPr/>
        </p:nvSpPr>
        <p:spPr>
          <a:xfrm>
            <a:off x="-1" y="5412813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6" name="任意多边形 35"/>
          <p:cNvSpPr/>
          <p:nvPr/>
        </p:nvSpPr>
        <p:spPr>
          <a:xfrm>
            <a:off x="3" y="5724664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grpSp>
        <p:nvGrpSpPr>
          <p:cNvPr id="2" name="组合 1"/>
          <p:cNvGrpSpPr/>
          <p:nvPr/>
        </p:nvGrpSpPr>
        <p:grpSpPr>
          <a:xfrm>
            <a:off x="733197" y="1841875"/>
            <a:ext cx="10516599" cy="1746502"/>
            <a:chOff x="837701" y="1782714"/>
            <a:chExt cx="10516598" cy="1746501"/>
          </a:xfrm>
        </p:grpSpPr>
        <p:sp>
          <p:nvSpPr>
            <p:cNvPr id="31" name="任意多边形 30"/>
            <p:cNvSpPr/>
            <p:nvPr/>
          </p:nvSpPr>
          <p:spPr>
            <a:xfrm rot="900000">
              <a:off x="5461139" y="1782714"/>
              <a:ext cx="1269722" cy="877899"/>
            </a:xfrm>
            <a:custGeom>
              <a:avLst/>
              <a:gdLst>
                <a:gd name="connsiteX0" fmla="*/ 811844 w 815110"/>
                <a:gd name="connsiteY0" fmla="*/ 0 h 753851"/>
                <a:gd name="connsiteX1" fmla="*/ 811221 w 815110"/>
                <a:gd name="connsiteY1" fmla="*/ 3357 h 753851"/>
                <a:gd name="connsiteX2" fmla="*/ 815110 w 815110"/>
                <a:gd name="connsiteY2" fmla="*/ 1718 h 753851"/>
                <a:gd name="connsiteX3" fmla="*/ 810512 w 815110"/>
                <a:gd name="connsiteY3" fmla="*/ 7176 h 753851"/>
                <a:gd name="connsiteX4" fmla="*/ 674407 w 815110"/>
                <a:gd name="connsiteY4" fmla="*/ 740510 h 753851"/>
                <a:gd name="connsiteX5" fmla="*/ 421276 w 815110"/>
                <a:gd name="connsiteY5" fmla="*/ 621270 h 753851"/>
                <a:gd name="connsiteX6" fmla="*/ 293771 w 815110"/>
                <a:gd name="connsiteY6" fmla="*/ 753851 h 753851"/>
                <a:gd name="connsiteX7" fmla="*/ 336279 w 815110"/>
                <a:gd name="connsiteY7" fmla="*/ 581231 h 753851"/>
                <a:gd name="connsiteX8" fmla="*/ 335005 w 815110"/>
                <a:gd name="connsiteY8" fmla="*/ 580631 h 753851"/>
                <a:gd name="connsiteX9" fmla="*/ 337035 w 815110"/>
                <a:gd name="connsiteY9" fmla="*/ 578159 h 753851"/>
                <a:gd name="connsiteX10" fmla="*/ 337278 w 815110"/>
                <a:gd name="connsiteY10" fmla="*/ 577173 h 753851"/>
                <a:gd name="connsiteX11" fmla="*/ 337691 w 815110"/>
                <a:gd name="connsiteY11" fmla="*/ 577360 h 753851"/>
                <a:gd name="connsiteX12" fmla="*/ 628627 w 815110"/>
                <a:gd name="connsiteY12" fmla="*/ 223097 h 753851"/>
                <a:gd name="connsiteX13" fmla="*/ 609342 w 815110"/>
                <a:gd name="connsiteY13" fmla="*/ 245991 h 753851"/>
                <a:gd name="connsiteX14" fmla="*/ 266398 w 815110"/>
                <a:gd name="connsiteY14" fmla="*/ 517542 h 753851"/>
                <a:gd name="connsiteX15" fmla="*/ 0 w 815110"/>
                <a:gd name="connsiteY15" fmla="*/ 345175 h 753851"/>
                <a:gd name="connsiteX16" fmla="*/ 807958 w 815110"/>
                <a:gd name="connsiteY16" fmla="*/ 4731 h 75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110" h="753851">
                  <a:moveTo>
                    <a:pt x="811844" y="0"/>
                  </a:moveTo>
                  <a:lnTo>
                    <a:pt x="811221" y="3357"/>
                  </a:lnTo>
                  <a:lnTo>
                    <a:pt x="815110" y="1718"/>
                  </a:lnTo>
                  <a:lnTo>
                    <a:pt x="810512" y="7176"/>
                  </a:lnTo>
                  <a:lnTo>
                    <a:pt x="674407" y="740510"/>
                  </a:lnTo>
                  <a:lnTo>
                    <a:pt x="421276" y="621270"/>
                  </a:lnTo>
                  <a:lnTo>
                    <a:pt x="293771" y="753851"/>
                  </a:lnTo>
                  <a:lnTo>
                    <a:pt x="336279" y="581231"/>
                  </a:lnTo>
                  <a:lnTo>
                    <a:pt x="335005" y="580631"/>
                  </a:lnTo>
                  <a:lnTo>
                    <a:pt x="337035" y="578159"/>
                  </a:lnTo>
                  <a:lnTo>
                    <a:pt x="337278" y="577173"/>
                  </a:lnTo>
                  <a:lnTo>
                    <a:pt x="337691" y="577360"/>
                  </a:lnTo>
                  <a:lnTo>
                    <a:pt x="628627" y="223097"/>
                  </a:lnTo>
                  <a:lnTo>
                    <a:pt x="609342" y="245991"/>
                  </a:lnTo>
                  <a:lnTo>
                    <a:pt x="266398" y="517542"/>
                  </a:lnTo>
                  <a:lnTo>
                    <a:pt x="0" y="345175"/>
                  </a:lnTo>
                  <a:lnTo>
                    <a:pt x="807958" y="473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0000"/>
                  </a:schemeClr>
                </a:gs>
                <a:gs pos="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37701" y="2721114"/>
              <a:ext cx="10516598" cy="808101"/>
              <a:chOff x="837701" y="2721113"/>
              <a:chExt cx="10516598" cy="80810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37701" y="3328785"/>
                <a:ext cx="10516598" cy="200429"/>
                <a:chOff x="837701" y="3328786"/>
                <a:chExt cx="10516598" cy="200429"/>
              </a:xfrm>
            </p:grpSpPr>
            <p:sp>
              <p:nvSpPr>
                <p:cNvPr id="11" name="椭圆 10"/>
                <p:cNvSpPr/>
                <p:nvPr/>
              </p:nvSpPr>
              <p:spPr>
                <a:xfrm rot="10800000">
                  <a:off x="1913518" y="3328786"/>
                  <a:ext cx="200428" cy="200428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0800000">
                  <a:off x="1342205" y="3362190"/>
                  <a:ext cx="133619" cy="13361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rot="10800000">
                  <a:off x="837701" y="3395595"/>
                  <a:ext cx="66809" cy="66809"/>
                </a:xfrm>
                <a:prstGeom prst="ellips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078054" y="3328787"/>
                  <a:ext cx="200428" cy="200428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716176" y="3362191"/>
                  <a:ext cx="133619" cy="13361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1287490" y="3395595"/>
                  <a:ext cx="66809" cy="66809"/>
                </a:xfrm>
                <a:prstGeom prst="ellips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2210196" y="2721113"/>
                <a:ext cx="7867857" cy="70788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Segoe UI Light" panose="020B0502040204020203" pitchFamily="34" charset="0"/>
                  </a:rPr>
                  <a:t>THANKS FOR YOUR ATTENATION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58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60541" y="236018"/>
            <a:ext cx="2670924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Contents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229683" y="1731649"/>
            <a:ext cx="576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About the CHMFL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2229683" y="2644652"/>
            <a:ext cx="576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The helium cryogenic system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3"/>
          <p:cNvSpPr txBox="1"/>
          <p:nvPr/>
        </p:nvSpPr>
        <p:spPr>
          <a:xfrm>
            <a:off x="2229683" y="3403766"/>
            <a:ext cx="5760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Thermal behavior of cryogenic system</a:t>
            </a:r>
          </a:p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during quenching protection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2229683" y="4470654"/>
            <a:ext cx="576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Conclusion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99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479219" y="281866"/>
            <a:ext cx="323357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About the CHMFL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357335" y="794942"/>
            <a:ext cx="6672741" cy="1319761"/>
            <a:chOff x="3542477" y="2548363"/>
            <a:chExt cx="5570540" cy="2345634"/>
          </a:xfrm>
          <a:solidFill>
            <a:srgbClr val="53BAE9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4025799" y="2548363"/>
              <a:ext cx="1303055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542477" y="2554361"/>
              <a:ext cx="5570540" cy="23396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main missions of the Lab (from May 2008):</a:t>
              </a:r>
            </a:p>
            <a:p>
              <a:endPara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 series of high field magnets (hybrid magnets, superconducting magnets and water-cooled magnets)</a:t>
              </a:r>
            </a:p>
            <a:p>
              <a:endPara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351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351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Picture 2" descr="岛图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09004" y="2878068"/>
            <a:ext cx="2160000" cy="1686451"/>
          </a:xfrm>
          <a:prstGeom prst="rect">
            <a:avLst/>
          </a:prstGeom>
          <a:blipFill dpi="0" rotWithShape="1">
            <a:blip r:embed="rId3" cstate="print">
              <a:lum bright="1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237" y="4541352"/>
            <a:ext cx="4356000" cy="194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s://timgsa.baidu.com/timg?image&amp;quality=80&amp;size=b9999_10000&amp;sec=1527156067151&amp;di=0cff4d0e3f04a816f903cd0840685685&amp;imgtype=0&amp;src=http%3A%2F%2Fimgsrc.baidu.com%2Fimgad%2Fpic%2Fitem%2F9f510fb30f2442a74964863bdb43ad4bd01302c1.jpg"/>
          <p:cNvPicPr>
            <a:picLocks noChangeAspect="1" noChangeArrowheads="1"/>
          </p:cNvPicPr>
          <p:nvPr/>
        </p:nvPicPr>
        <p:blipFill>
          <a:blip r:embed="rId5" cstate="print"/>
          <a:srcRect l="3355" t="9802" r="4208" b="11639"/>
          <a:stretch>
            <a:fillRect/>
          </a:stretch>
        </p:blipFill>
        <p:spPr bwMode="auto">
          <a:xfrm>
            <a:off x="705869" y="706435"/>
            <a:ext cx="4372899" cy="2160000"/>
          </a:xfrm>
          <a:prstGeom prst="rect">
            <a:avLst/>
          </a:prstGeom>
          <a:noFill/>
        </p:spPr>
      </p:pic>
      <p:cxnSp>
        <p:nvCxnSpPr>
          <p:cNvPr id="21" name="直接箭头连接符 20"/>
          <p:cNvCxnSpPr>
            <a:stCxn id="23" idx="0"/>
          </p:cNvCxnSpPr>
          <p:nvPr/>
        </p:nvCxnSpPr>
        <p:spPr>
          <a:xfrm flipV="1">
            <a:off x="1197117" y="1620838"/>
            <a:ext cx="607978" cy="3599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5325" y="1980760"/>
            <a:ext cx="943583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Tallahassee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2955229" y="952871"/>
            <a:ext cx="226060" cy="4876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1774" y="691711"/>
            <a:ext cx="943583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Nijmegen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cxnSp>
        <p:nvCxnSpPr>
          <p:cNvPr id="31" name="直接箭头连接符 30"/>
          <p:cNvCxnSpPr>
            <a:stCxn id="32" idx="0"/>
          </p:cNvCxnSpPr>
          <p:nvPr/>
        </p:nvCxnSpPr>
        <p:spPr>
          <a:xfrm flipV="1">
            <a:off x="2601642" y="1440552"/>
            <a:ext cx="262146" cy="7942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2334" y="2234760"/>
            <a:ext cx="79861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Grenoble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32305" y="1790517"/>
            <a:ext cx="943583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Tsukuba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4425889" y="1615812"/>
            <a:ext cx="409993" cy="1411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801049" y="1679612"/>
            <a:ext cx="316663" cy="49245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15703" y="2177151"/>
            <a:ext cx="53680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Hefei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pic>
        <p:nvPicPr>
          <p:cNvPr id="76" name="Picture 10" descr="C:\Users\Administrator\Pictures\三大科学中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331" y="2897343"/>
            <a:ext cx="2160000" cy="1662692"/>
          </a:xfrm>
          <a:prstGeom prst="rect">
            <a:avLst/>
          </a:prstGeom>
          <a:noFill/>
        </p:spPr>
      </p:pic>
      <p:cxnSp>
        <p:nvCxnSpPr>
          <p:cNvPr id="78" name="直接箭头连接符 77"/>
          <p:cNvCxnSpPr/>
          <p:nvPr/>
        </p:nvCxnSpPr>
        <p:spPr>
          <a:xfrm flipH="1" flipV="1">
            <a:off x="1331650" y="3346883"/>
            <a:ext cx="3000655" cy="443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H="1">
            <a:off x="1145219" y="3480049"/>
            <a:ext cx="239699" cy="1953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8" name="表格 87"/>
          <p:cNvGraphicFramePr>
            <a:graphicFrameLocks noGrp="1"/>
          </p:cNvGraphicFramePr>
          <p:nvPr/>
        </p:nvGraphicFramePr>
        <p:xfrm>
          <a:off x="6108383" y="1644649"/>
          <a:ext cx="4509135" cy="2520950"/>
        </p:xfrm>
        <a:graphic>
          <a:graphicData uri="http://schemas.openxmlformats.org/drawingml/2006/table">
            <a:tbl>
              <a:tblPr/>
              <a:tblGrid>
                <a:gridCol w="1449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9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9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95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Water-cooled magnets </a:t>
                      </a:r>
                      <a:b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</a:b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(resistant magnets)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WM1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38.5T@32mm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WM2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25T@50mm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WM3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20T@200mm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WM4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27.5T@32mm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WM5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35T@50mm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95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Superconducting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magnets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SM1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8T@100mm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SM2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20T@50mm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SM3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18.8T@54mm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SM4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9.4T@400mm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Hybrid magnets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HM1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latin typeface="+mn-lt"/>
                          <a:ea typeface="+mn-ea"/>
                          <a:cs typeface="Times New Roman"/>
                        </a:rPr>
                        <a:t>45T@32mm</a:t>
                      </a:r>
                      <a:endParaRPr lang="zh-CN" sz="1200" b="0" u="none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9" name="矩形 88"/>
          <p:cNvSpPr/>
          <p:nvPr/>
        </p:nvSpPr>
        <p:spPr>
          <a:xfrm>
            <a:off x="5410200" y="4239221"/>
            <a:ext cx="6096000" cy="477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on physics, functional material, chemistry, life sciences and pharmacology in the extreme high magnetic field </a:t>
            </a:r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6045202" y="4901564"/>
          <a:ext cx="4613276" cy="15125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30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2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 dirty="0"/>
                        <a:t>TMS</a:t>
                      </a:r>
                      <a:endParaRPr lang="zh-CN" sz="1100" u="none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 dirty="0"/>
                        <a:t>Transport Measurement System @Closed Cycle Refrigerator</a:t>
                      </a:r>
                      <a:endParaRPr lang="zh-CN" sz="1100" u="none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MPMS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Magnetic Property Measurement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MOMS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Magneto-Optical Measurement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SMA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STM-MFM-AFM Combo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HPMS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High Pressure Measurement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ULTES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 dirty="0"/>
                        <a:t>Ultra Low Temperature Experiment System</a:t>
                      </a:r>
                      <a:endParaRPr lang="zh-CN" sz="1100" u="none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87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44" grpId="0"/>
      <p:bldP spid="46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35934" y="2457682"/>
            <a:ext cx="6117891" cy="4118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81576" y="3801065"/>
            <a:ext cx="4306479" cy="27813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479213" y="281866"/>
            <a:ext cx="323357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About the CHMFL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388660" y="716137"/>
            <a:ext cx="1414683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Hybrid Magnet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34" y="731897"/>
            <a:ext cx="430647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62252"/>
              </p:ext>
            </p:extLst>
          </p:nvPr>
        </p:nvGraphicFramePr>
        <p:xfrm>
          <a:off x="5435934" y="1163238"/>
          <a:ext cx="6117891" cy="12081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0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40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Combined system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Field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Operating temperature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conductors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Clear bore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Superconducting magnet (</a:t>
                      </a:r>
                      <a:r>
                        <a:rPr lang="en-US" sz="1200" kern="100" dirty="0" err="1"/>
                        <a:t>outsert</a:t>
                      </a:r>
                      <a:r>
                        <a:rPr lang="en-US" sz="1200" kern="100" dirty="0"/>
                        <a:t>)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11T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4.5 K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CICC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800mm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Water-cooled</a:t>
                      </a:r>
                      <a:r>
                        <a:rPr lang="en-US" sz="1100" kern="100" baseline="0" dirty="0"/>
                        <a:t> </a:t>
                      </a:r>
                      <a:r>
                        <a:rPr lang="en-US" sz="1200" kern="100" dirty="0"/>
                        <a:t>magnet (insert)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34T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Room temperature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Florida- Bitter Disc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32mm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504610" y="2592224"/>
            <a:ext cx="5980538" cy="47731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Superconducting coils are wound by Nb</a:t>
            </a:r>
            <a:r>
              <a:rPr lang="en-US" altLang="zh-CN" sz="1251" b="1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3</a:t>
            </a:r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Sn cable-in-conduit conductors (CICC) which are cooled by </a:t>
            </a:r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4.5K </a:t>
            </a:r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supercritical helium @ 4.2 bar.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32"/>
          <p:cNvCxnSpPr>
            <a:cxnSpLocks/>
          </p:cNvCxnSpPr>
          <p:nvPr/>
        </p:nvCxnSpPr>
        <p:spPr>
          <a:xfrm>
            <a:off x="4495800" y="2209800"/>
            <a:ext cx="940134" cy="3824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b="51753"/>
          <a:stretch>
            <a:fillRect/>
          </a:stretch>
        </p:blipFill>
        <p:spPr bwMode="auto">
          <a:xfrm rot="10800000">
            <a:off x="7451941" y="3294281"/>
            <a:ext cx="1695830" cy="1260000"/>
          </a:xfrm>
          <a:prstGeom prst="rect">
            <a:avLst/>
          </a:prstGeom>
          <a:noFill/>
        </p:spPr>
      </p:pic>
      <p:pic>
        <p:nvPicPr>
          <p:cNvPr id="22532" name="Picture 4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942" y="3306705"/>
            <a:ext cx="1315507" cy="1260000"/>
          </a:xfrm>
          <a:prstGeom prst="rect">
            <a:avLst/>
          </a:prstGeom>
          <a:noFill/>
        </p:spPr>
      </p:pic>
      <p:pic>
        <p:nvPicPr>
          <p:cNvPr id="22534" name="Picture 6" descr="https://nationalmaglab.org/images/news_events/features/2009/superconducting_magnet/bitterplate-cable.jpg"/>
          <p:cNvPicPr>
            <a:picLocks noChangeAspect="1" noChangeArrowheads="1"/>
          </p:cNvPicPr>
          <p:nvPr/>
        </p:nvPicPr>
        <p:blipFill>
          <a:blip r:embed="rId5" cstate="print"/>
          <a:srcRect r="49934"/>
          <a:stretch>
            <a:fillRect/>
          </a:stretch>
        </p:blipFill>
        <p:spPr bwMode="auto">
          <a:xfrm>
            <a:off x="796560" y="3881075"/>
            <a:ext cx="2509854" cy="2506563"/>
          </a:xfrm>
          <a:prstGeom prst="rect">
            <a:avLst/>
          </a:prstGeom>
          <a:noFill/>
        </p:spPr>
      </p:pic>
      <p:sp>
        <p:nvSpPr>
          <p:cNvPr id="2253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8" name="Picture 10" descr="See the source image"/>
          <p:cNvPicPr>
            <a:picLocks noChangeAspect="1" noChangeArrowheads="1"/>
          </p:cNvPicPr>
          <p:nvPr/>
        </p:nvPicPr>
        <p:blipFill>
          <a:blip r:embed="rId6" cstate="print"/>
          <a:srcRect l="66020"/>
          <a:stretch>
            <a:fillRect/>
          </a:stretch>
        </p:blipFill>
        <p:spPr bwMode="auto">
          <a:xfrm>
            <a:off x="3667867" y="4358770"/>
            <a:ext cx="992298" cy="2095679"/>
          </a:xfrm>
          <a:prstGeom prst="rect">
            <a:avLst/>
          </a:prstGeom>
          <a:noFill/>
        </p:spPr>
      </p:pic>
      <p:cxnSp>
        <p:nvCxnSpPr>
          <p:cNvPr id="26" name="直接箭头连接符 32"/>
          <p:cNvCxnSpPr>
            <a:cxnSpLocks/>
          </p:cNvCxnSpPr>
          <p:nvPr/>
        </p:nvCxnSpPr>
        <p:spPr>
          <a:xfrm>
            <a:off x="1291177" y="2185626"/>
            <a:ext cx="0" cy="16154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Picture 2" descr="See the source image"/>
          <p:cNvPicPr>
            <a:picLocks noChangeAspect="1" noChangeArrowheads="1"/>
          </p:cNvPicPr>
          <p:nvPr/>
        </p:nvPicPr>
        <p:blipFill>
          <a:blip r:embed="rId7" cstate="print"/>
          <a:srcRect t="52171"/>
          <a:stretch>
            <a:fillRect/>
          </a:stretch>
        </p:blipFill>
        <p:spPr bwMode="auto">
          <a:xfrm>
            <a:off x="9587957" y="3294281"/>
            <a:ext cx="1710655" cy="1260000"/>
          </a:xfrm>
          <a:prstGeom prst="rect">
            <a:avLst/>
          </a:prstGeom>
          <a:noFill/>
        </p:spPr>
      </p:pic>
      <p:sp>
        <p:nvSpPr>
          <p:cNvPr id="51" name="下箭头 50"/>
          <p:cNvSpPr/>
          <p:nvPr/>
        </p:nvSpPr>
        <p:spPr>
          <a:xfrm rot="16200000">
            <a:off x="7112786" y="3733219"/>
            <a:ext cx="238125" cy="1714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左箭头 51"/>
          <p:cNvSpPr/>
          <p:nvPr/>
        </p:nvSpPr>
        <p:spPr>
          <a:xfrm rot="16200000">
            <a:off x="10396437" y="4793266"/>
            <a:ext cx="180975" cy="200025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544" name="Picture 16" descr="http://img.mp.itc.cn/upload/20170324/d1f80db863424c698111c1285b5e61e0_th.jpg"/>
          <p:cNvPicPr>
            <a:picLocks noChangeAspect="1" noChangeArrowheads="1"/>
          </p:cNvPicPr>
          <p:nvPr/>
        </p:nvPicPr>
        <p:blipFill rotWithShape="1">
          <a:blip r:embed="rId8" cstate="print"/>
          <a:srcRect l="9829"/>
          <a:stretch/>
        </p:blipFill>
        <p:spPr bwMode="auto">
          <a:xfrm>
            <a:off x="9587956" y="5087928"/>
            <a:ext cx="1710656" cy="1260000"/>
          </a:xfrm>
          <a:prstGeom prst="rect">
            <a:avLst/>
          </a:prstGeom>
          <a:noFill/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0CC1447-C8DB-45FA-A766-8854343871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r="8584" b="2593"/>
          <a:stretch/>
        </p:blipFill>
        <p:spPr>
          <a:xfrm>
            <a:off x="5881890" y="5087927"/>
            <a:ext cx="986907" cy="12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2AC861C-63F7-4FEB-9E6A-1A91DE35E7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0" y="5087928"/>
            <a:ext cx="1679438" cy="1260000"/>
          </a:xfrm>
          <a:prstGeom prst="rect">
            <a:avLst/>
          </a:prstGeom>
        </p:spPr>
      </p:pic>
      <p:sp>
        <p:nvSpPr>
          <p:cNvPr id="44" name="下箭头 50">
            <a:extLst>
              <a:ext uri="{FF2B5EF4-FFF2-40B4-BE49-F238E27FC236}">
                <a16:creationId xmlns="" xmlns:a16="http://schemas.microsoft.com/office/drawing/2014/main" id="{2E54D033-41DD-4B51-84AB-0860A7B71D91}"/>
              </a:ext>
            </a:extLst>
          </p:cNvPr>
          <p:cNvSpPr/>
          <p:nvPr/>
        </p:nvSpPr>
        <p:spPr>
          <a:xfrm rot="16200000">
            <a:off x="9304572" y="3731917"/>
            <a:ext cx="238125" cy="1714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下箭头 50">
            <a:extLst>
              <a:ext uri="{FF2B5EF4-FFF2-40B4-BE49-F238E27FC236}">
                <a16:creationId xmlns="" xmlns:a16="http://schemas.microsoft.com/office/drawing/2014/main" id="{9A59805E-840C-48F9-B91D-C7B4F1CFC6CB}"/>
              </a:ext>
            </a:extLst>
          </p:cNvPr>
          <p:cNvSpPr/>
          <p:nvPr/>
        </p:nvSpPr>
        <p:spPr>
          <a:xfrm rot="5400000">
            <a:off x="9283947" y="5632202"/>
            <a:ext cx="238125" cy="1714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50">
            <a:extLst>
              <a:ext uri="{FF2B5EF4-FFF2-40B4-BE49-F238E27FC236}">
                <a16:creationId xmlns="" xmlns:a16="http://schemas.microsoft.com/office/drawing/2014/main" id="{1A79A9E0-E60B-4AD7-8731-327497238C0E}"/>
              </a:ext>
            </a:extLst>
          </p:cNvPr>
          <p:cNvSpPr/>
          <p:nvPr/>
        </p:nvSpPr>
        <p:spPr>
          <a:xfrm rot="5400000">
            <a:off x="7061246" y="5641850"/>
            <a:ext cx="238125" cy="1714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51861411-79EA-44F3-8AC0-7591FC367B6B}"/>
              </a:ext>
            </a:extLst>
          </p:cNvPr>
          <p:cNvSpPr/>
          <p:nvPr/>
        </p:nvSpPr>
        <p:spPr>
          <a:xfrm>
            <a:off x="5572657" y="4575512"/>
            <a:ext cx="1607651" cy="4020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Supercritical helium</a:t>
            </a:r>
          </a:p>
          <a:p>
            <a:pPr algn="ctr"/>
            <a:r>
              <a:rPr lang="en-US" altLang="zh-CN" sz="12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4.5 K, 18g/s</a:t>
            </a:r>
            <a:endParaRPr lang="zh-CN" altLang="en-US" dirty="0"/>
          </a:p>
        </p:txBody>
      </p:sp>
      <p:sp>
        <p:nvSpPr>
          <p:cNvPr id="53" name="矩形: 圆角 52">
            <a:extLst>
              <a:ext uri="{FF2B5EF4-FFF2-40B4-BE49-F238E27FC236}">
                <a16:creationId xmlns="" xmlns:a16="http://schemas.microsoft.com/office/drawing/2014/main" id="{2BCCD67D-3F62-4FE6-A14B-5E3389611086}"/>
              </a:ext>
            </a:extLst>
          </p:cNvPr>
          <p:cNvSpPr/>
          <p:nvPr/>
        </p:nvSpPr>
        <p:spPr>
          <a:xfrm>
            <a:off x="3508806" y="3943011"/>
            <a:ext cx="1327241" cy="4020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Cooling water</a:t>
            </a:r>
          </a:p>
          <a:p>
            <a:pPr algn="ctr"/>
            <a:r>
              <a:rPr lang="en-US" altLang="zh-CN" sz="1200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10</a:t>
            </a:r>
            <a:r>
              <a:rPr lang="zh-CN" altLang="en-US" sz="1200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℃，</a:t>
            </a:r>
            <a:r>
              <a:rPr lang="en-US" altLang="zh-CN" sz="1200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850m³/h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01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7" grpId="0" animBg="1"/>
      <p:bldP spid="17" grpId="0" animBg="1"/>
      <p:bldP spid="51" grpId="0" animBg="1"/>
      <p:bldP spid="52" grpId="0" animBg="1"/>
      <p:bldP spid="44" grpId="0" animBg="1"/>
      <p:bldP spid="45" grpId="0" animBg="1"/>
      <p:bldP spid="50" grpId="0" animBg="1"/>
      <p:bldP spid="1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文本框 85"/>
          <p:cNvSpPr txBox="1"/>
          <p:nvPr/>
        </p:nvSpPr>
        <p:spPr>
          <a:xfrm>
            <a:off x="1583535" y="3511326"/>
            <a:ext cx="1121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Million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881501" y="2489068"/>
            <a:ext cx="19308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en-US" altLang="zh-CN" dirty="0">
                <a:latin typeface="华文细黑" panose="02010600040101010101" pitchFamily="2" charset="-122"/>
                <a:ea typeface="华文细黑" panose="02010600040101010101" pitchFamily="2" charset="-122"/>
              </a:rPr>
              <a:t>2,400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8" name="图片 17" descr="微信图片_20171016102554.jpg"/>
          <p:cNvPicPr>
            <a:picLocks noChangeAspect="1"/>
          </p:cNvPicPr>
          <p:nvPr/>
        </p:nvPicPr>
        <p:blipFill>
          <a:blip r:embed="rId2" cstate="print"/>
          <a:srcRect t="4335" b="4639"/>
          <a:stretch>
            <a:fillRect/>
          </a:stretch>
        </p:blipFill>
        <p:spPr>
          <a:xfrm>
            <a:off x="351063" y="1236830"/>
            <a:ext cx="6668107" cy="4286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7187367" y="1228759"/>
            <a:ext cx="4537907" cy="23789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Our team are  in charge of the design, building, commissioning and operation of the helium cryogenic system with functions as follows: </a:t>
            </a:r>
            <a:endParaRPr lang="zh-CN" altLang="en-US" sz="1351" dirty="0">
              <a:solidFill>
                <a:srgbClr val="0070C0"/>
              </a:solidFill>
            </a:endParaRPr>
          </a:p>
          <a:p>
            <a:endParaRPr lang="en-US" altLang="zh-CN" sz="1351" u="sng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Supply 4.5 K supercritical helium for the hybrid superconducting </a:t>
            </a:r>
            <a:r>
              <a:rPr lang="en-US" altLang="zh-CN" sz="135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outsert</a:t>
            </a:r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. </a:t>
            </a:r>
          </a:p>
          <a:p>
            <a:pPr marL="342900" indent="-342900"/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lang="en-US" altLang="zh-CN" sz="135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(heat load : ~100W@4.5K)</a:t>
            </a:r>
          </a:p>
          <a:p>
            <a:endParaRPr lang="en-US" altLang="zh-CN" sz="1351" u="sng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Supply liquid helium for other superconducting magnets and cryogenic experimental facilities.</a:t>
            </a:r>
          </a:p>
          <a:p>
            <a:pPr marL="342900" indent="-342900"/>
            <a:r>
              <a:rPr lang="en-US" altLang="zh-CN" sz="135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(50000 L/year)</a:t>
            </a:r>
            <a:endParaRPr lang="en-US" altLang="zh-CN" sz="1351" u="sng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15" name="椭圆 1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椭圆 1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7" name="椭圆 1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9" name="椭圆 18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0" name="椭圆 19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523828" y="281866"/>
            <a:ext cx="51443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helium cryogenic system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17249" y="781612"/>
            <a:ext cx="2357505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Requirement of cryogenics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9574" y="1434984"/>
            <a:ext cx="138371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Hybrid magnet</a:t>
            </a:r>
          </a:p>
        </p:txBody>
      </p:sp>
      <p:cxnSp>
        <p:nvCxnSpPr>
          <p:cNvPr id="27" name="直接箭头连接符 32"/>
          <p:cNvCxnSpPr>
            <a:stCxn id="26" idx="2"/>
          </p:cNvCxnSpPr>
          <p:nvPr/>
        </p:nvCxnSpPr>
        <p:spPr>
          <a:xfrm>
            <a:off x="1351430" y="1696594"/>
            <a:ext cx="234425" cy="541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289241" y="1434984"/>
            <a:ext cx="138061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Helium refrigerator</a:t>
            </a:r>
          </a:p>
        </p:txBody>
      </p:sp>
      <p:cxnSp>
        <p:nvCxnSpPr>
          <p:cNvPr id="32" name="直接箭头连接符 32"/>
          <p:cNvCxnSpPr/>
          <p:nvPr/>
        </p:nvCxnSpPr>
        <p:spPr>
          <a:xfrm>
            <a:off x="3017079" y="1716858"/>
            <a:ext cx="0" cy="14991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55370" y="4988706"/>
            <a:ext cx="150775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Cryo</a:t>
            </a:r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-distribution box</a:t>
            </a:r>
          </a:p>
        </p:txBody>
      </p:sp>
      <p:cxnSp>
        <p:nvCxnSpPr>
          <p:cNvPr id="35" name="直接箭头连接符 32"/>
          <p:cNvCxnSpPr/>
          <p:nvPr/>
        </p:nvCxnSpPr>
        <p:spPr>
          <a:xfrm flipH="1" flipV="1">
            <a:off x="946614" y="3717246"/>
            <a:ext cx="400612" cy="1271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705831" y="3847264"/>
            <a:ext cx="70211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Gasbag</a:t>
            </a:r>
          </a:p>
        </p:txBody>
      </p:sp>
      <p:cxnSp>
        <p:nvCxnSpPr>
          <p:cNvPr id="45" name="直接箭头连接符 32"/>
          <p:cNvCxnSpPr/>
          <p:nvPr/>
        </p:nvCxnSpPr>
        <p:spPr>
          <a:xfrm flipH="1" flipV="1">
            <a:off x="4770822" y="3416106"/>
            <a:ext cx="940707" cy="561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138790" y="4988706"/>
            <a:ext cx="156704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Liquid </a:t>
            </a:r>
            <a:r>
              <a:rPr lang="en-US" altLang="zh-CN" sz="11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helium station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7" name="直接箭头连接符 32"/>
          <p:cNvCxnSpPr/>
          <p:nvPr/>
        </p:nvCxnSpPr>
        <p:spPr>
          <a:xfrm flipH="1" flipV="1">
            <a:off x="2908570" y="4707725"/>
            <a:ext cx="1230220" cy="411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862478" y="1799933"/>
            <a:ext cx="95654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Recovery compressors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9" name="直接箭头连接符 32"/>
          <p:cNvCxnSpPr>
            <a:stCxn id="48" idx="2"/>
          </p:cNvCxnSpPr>
          <p:nvPr/>
        </p:nvCxnSpPr>
        <p:spPr>
          <a:xfrm>
            <a:off x="2340748" y="2230820"/>
            <a:ext cx="399708" cy="4886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654521" y="1565789"/>
            <a:ext cx="115787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Helium purifier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2" name="直接箭头连接符 32"/>
          <p:cNvCxnSpPr/>
          <p:nvPr/>
        </p:nvCxnSpPr>
        <p:spPr>
          <a:xfrm flipH="1">
            <a:off x="4770823" y="1716858"/>
            <a:ext cx="883698" cy="575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 cstate="print"/>
          <a:srcRect r="27174"/>
          <a:stretch>
            <a:fillRect/>
          </a:stretch>
        </p:blipFill>
        <p:spPr bwMode="auto">
          <a:xfrm>
            <a:off x="7185625" y="3750982"/>
            <a:ext cx="4539600" cy="25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椭圆 35"/>
          <p:cNvSpPr/>
          <p:nvPr/>
        </p:nvSpPr>
        <p:spPr>
          <a:xfrm>
            <a:off x="7086600" y="4562476"/>
            <a:ext cx="1181100" cy="8763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517380" y="4228743"/>
            <a:ext cx="15408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Experimental building</a:t>
            </a:r>
            <a:endParaRPr lang="zh-CN" altLang="en-US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98055" y="4171593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Facility hall</a:t>
            </a:r>
            <a:endParaRPr lang="zh-CN" altLang="en-US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88605" y="6000393"/>
            <a:ext cx="12779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Magnet workshop</a:t>
            </a:r>
            <a:endParaRPr lang="zh-CN" altLang="en-US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12049" y="5801287"/>
            <a:ext cx="4407938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capacity of  helium refrigerator is 360W @4.5 K.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41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44" grpId="0" animBg="1"/>
      <p:bldP spid="46" grpId="0" animBg="1"/>
      <p:bldP spid="48" grpId="0" animBg="1"/>
      <p:bldP spid="51" grpId="0" animBg="1"/>
      <p:bldP spid="36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FB0DC24-8C3C-487D-9523-A5182723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/>
          <a:stretch/>
        </p:blipFill>
        <p:spPr>
          <a:xfrm>
            <a:off x="1127685" y="883922"/>
            <a:ext cx="3766734" cy="5834543"/>
          </a:xfrm>
          <a:prstGeom prst="rect">
            <a:avLst/>
          </a:prstGeom>
        </p:spPr>
      </p:pic>
      <p:cxnSp>
        <p:nvCxnSpPr>
          <p:cNvPr id="20" name="直接箭头连接符 19"/>
          <p:cNvCxnSpPr>
            <a:cxnSpLocks/>
            <a:stCxn id="27" idx="1"/>
          </p:cNvCxnSpPr>
          <p:nvPr/>
        </p:nvCxnSpPr>
        <p:spPr>
          <a:xfrm flipH="1">
            <a:off x="3875716" y="1647897"/>
            <a:ext cx="1413460" cy="93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89176" y="1532481"/>
            <a:ext cx="942583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latin typeface="华文细黑" pitchFamily="2" charset="-122"/>
                <a:ea typeface="华文细黑" pitchFamily="2" charset="-122"/>
              </a:rPr>
              <a:t>6.2 K,4.22 bar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8" name="直接箭头连接符 27"/>
          <p:cNvCxnSpPr>
            <a:cxnSpLocks/>
            <a:stCxn id="29" idx="1"/>
          </p:cNvCxnSpPr>
          <p:nvPr/>
        </p:nvCxnSpPr>
        <p:spPr>
          <a:xfrm flipH="1">
            <a:off x="3875715" y="3257664"/>
            <a:ext cx="1494144" cy="107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69859" y="3142248"/>
            <a:ext cx="861900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latin typeface="华文细黑" pitchFamily="2" charset="-122"/>
                <a:ea typeface="华文细黑" pitchFamily="2" charset="-122"/>
              </a:rPr>
              <a:t>4.5 K,4.2 bar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1" name="直接箭头连接符 30"/>
          <p:cNvCxnSpPr>
            <a:cxnSpLocks/>
            <a:stCxn id="32" idx="2"/>
          </p:cNvCxnSpPr>
          <p:nvPr/>
        </p:nvCxnSpPr>
        <p:spPr>
          <a:xfrm>
            <a:off x="852555" y="3768894"/>
            <a:ext cx="653121" cy="861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9015" y="3538062"/>
            <a:ext cx="787079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latin typeface="华文细黑" pitchFamily="2" charset="-122"/>
                <a:ea typeface="华文细黑" pitchFamily="2" charset="-122"/>
              </a:rPr>
              <a:t>5.4 K,3 bar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4" name="直接箭头连接符 33"/>
          <p:cNvCxnSpPr>
            <a:cxnSpLocks/>
            <a:stCxn id="35" idx="1"/>
          </p:cNvCxnSpPr>
          <p:nvPr/>
        </p:nvCxnSpPr>
        <p:spPr>
          <a:xfrm flipH="1">
            <a:off x="3875717" y="2411865"/>
            <a:ext cx="1494140" cy="490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9857" y="2296449"/>
            <a:ext cx="861901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latin typeface="华文细黑" pitchFamily="2" charset="-122"/>
                <a:ea typeface="华文细黑" pitchFamily="2" charset="-122"/>
              </a:rPr>
              <a:t>6.2 K,4.2 bar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1673490" y="2015821"/>
            <a:ext cx="124813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3085" y="1786614"/>
            <a:ext cx="1016098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latin typeface="华文细黑" pitchFamily="2" charset="-122"/>
                <a:ea typeface="华文细黑" pitchFamily="2" charset="-122"/>
              </a:rPr>
              <a:t>4.5 K,1.25 bar</a:t>
            </a:r>
            <a:endParaRPr lang="zh-CN" altLang="en-US" sz="9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60923" y="3568580"/>
            <a:ext cx="984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4.45 K,1.25 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05723"/>
              </p:ext>
            </p:extLst>
          </p:nvPr>
        </p:nvGraphicFramePr>
        <p:xfrm>
          <a:off x="5732175" y="4673930"/>
          <a:ext cx="2952089" cy="19050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326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channels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 length</a:t>
                      </a:r>
                      <a:r>
                        <a:rPr lang="en-US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（</a:t>
                      </a: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m</a:t>
                      </a:r>
                      <a:r>
                        <a:rPr lang="en-US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）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A-1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154.54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A-2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160.11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B-1</a:t>
                      </a:r>
                      <a:endParaRPr lang="zh-CN" sz="125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181.26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B-2</a:t>
                      </a:r>
                      <a:endParaRPr lang="zh-CN" sz="125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186.79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C-1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208.05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C-2</a:t>
                      </a:r>
                      <a:endParaRPr lang="zh-CN" sz="125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213.58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C-3</a:t>
                      </a:r>
                      <a:endParaRPr lang="zh-CN" sz="125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219.11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C-4</a:t>
                      </a:r>
                      <a:endParaRPr lang="zh-CN" sz="125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224.64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D1-18</a:t>
                      </a:r>
                      <a:endParaRPr lang="zh-CN" sz="125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25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182.32</a:t>
                      </a:r>
                      <a:endParaRPr lang="zh-CN" sz="12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2" name="矩形 51"/>
          <p:cNvSpPr/>
          <p:nvPr/>
        </p:nvSpPr>
        <p:spPr>
          <a:xfrm>
            <a:off x="6342437" y="4206495"/>
            <a:ext cx="173156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5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26 cooling channels</a:t>
            </a:r>
            <a:endParaRPr lang="zh-CN" altLang="en-US" sz="1250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1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22" name="椭圆 21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3" name="椭圆 22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4" name="椭圆 23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5" name="椭圆 24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6" name="椭圆 25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39" name="文本框 23"/>
          <p:cNvSpPr txBox="1"/>
          <p:nvPr/>
        </p:nvSpPr>
        <p:spPr>
          <a:xfrm>
            <a:off x="3523828" y="281866"/>
            <a:ext cx="51443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helium cryogenic system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98149" y="800662"/>
            <a:ext cx="422307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Cryogenic circuit for the superconducting magnet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F4156A0-72D5-46C4-926F-2DF5A11F4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75" y="1273539"/>
            <a:ext cx="4708203" cy="2443685"/>
          </a:xfrm>
          <a:prstGeom prst="rect">
            <a:avLst/>
          </a:prstGeom>
        </p:spPr>
      </p:pic>
      <p:pic>
        <p:nvPicPr>
          <p:cNvPr id="43" name="Picture 67" descr="G:\工作汇报工程\cold mass.jpg">
            <a:extLst>
              <a:ext uri="{FF2B5EF4-FFF2-40B4-BE49-F238E27FC236}">
                <a16:creationId xmlns="" xmlns:a16="http://schemas.microsoft.com/office/drawing/2014/main" id="{8A6CA536-9241-45F0-9053-BFF9AFF2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4243"/>
          <a:stretch>
            <a:fillRect/>
          </a:stretch>
        </p:blipFill>
        <p:spPr>
          <a:xfrm>
            <a:off x="9120918" y="3867776"/>
            <a:ext cx="2354096" cy="2850689"/>
          </a:xfrm>
          <a:prstGeom prst="rect">
            <a:avLst/>
          </a:prstGeom>
          <a:noFill/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B856AF9F-4110-43B9-B4D2-63FD8C516666}"/>
              </a:ext>
            </a:extLst>
          </p:cNvPr>
          <p:cNvSpPr/>
          <p:nvPr/>
        </p:nvSpPr>
        <p:spPr>
          <a:xfrm>
            <a:off x="5476874" y="3867776"/>
            <a:ext cx="6208304" cy="28506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="" xmlns:a16="http://schemas.microsoft.com/office/drawing/2014/main" id="{9757B9A8-DDA6-4FE1-B6B1-611DFF72722D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878626" y="5293121"/>
            <a:ext cx="598248" cy="504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2" grpId="0" animBg="1"/>
      <p:bldP spid="35" grpId="0" animBg="1"/>
      <p:bldP spid="38" grpId="0" animBg="1"/>
      <p:bldP spid="41" grpId="0"/>
      <p:bldP spid="52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F6FA5AA-C5D6-436C-97DF-50A2C5964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" b="4115"/>
          <a:stretch/>
        </p:blipFill>
        <p:spPr>
          <a:xfrm>
            <a:off x="3982120" y="995234"/>
            <a:ext cx="3751953" cy="5816955"/>
          </a:xfrm>
          <a:prstGeom prst="rect">
            <a:avLst/>
          </a:prstGeom>
        </p:spPr>
      </p:pic>
      <p:grpSp>
        <p:nvGrpSpPr>
          <p:cNvPr id="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5" name="椭圆 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椭圆 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椭圆 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13" name="文本框 23"/>
          <p:cNvSpPr txBox="1"/>
          <p:nvPr/>
        </p:nvSpPr>
        <p:spPr>
          <a:xfrm>
            <a:off x="3523828" y="281866"/>
            <a:ext cx="51443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helium cryogenic system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1767" y="5007985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JT valve 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FCV606 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PT105</a:t>
            </a:r>
          </a:p>
          <a:p>
            <a:r>
              <a:rPr lang="en-US" altLang="zh-CN" sz="110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3 bar abs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6232" y="1244401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LP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PCV275 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PT275</a:t>
            </a:r>
          </a:p>
          <a:p>
            <a:r>
              <a:rPr lang="en-US" altLang="zh-CN" sz="110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1.05 bar bas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37530" y="1040426"/>
            <a:ext cx="3015159" cy="26547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HP</a:t>
            </a:r>
          </a:p>
          <a:p>
            <a:pPr algn="ctr"/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PCV280/289 </a:t>
            </a:r>
          </a:p>
          <a:p>
            <a:pPr algn="ctr"/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PT290</a:t>
            </a:r>
          </a:p>
          <a:p>
            <a:pPr algn="ctr"/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setpoint: 14.3 bar bas</a:t>
            </a: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en-US" altLang="zh-CN" sz="11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71174" y="4783601"/>
            <a:ext cx="18000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</a:t>
            </a:r>
            <a:r>
              <a:rPr lang="en-US" altLang="zh-CN" sz="110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LHe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pressure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FCV608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PT110</a:t>
            </a:r>
          </a:p>
          <a:p>
            <a:r>
              <a:rPr lang="en-US" altLang="zh-CN" sz="110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1.25 bar bas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4841" y="2622922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Helium return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FCV460 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PT360</a:t>
            </a:r>
          </a:p>
          <a:p>
            <a:r>
              <a:rPr lang="en-US" altLang="zh-CN" sz="110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1.2 bar bas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403619" y="1899576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497999" y="184095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cxnSpLocks/>
            <a:stCxn id="21" idx="6"/>
            <a:endCxn id="18" idx="1"/>
          </p:cNvCxnSpPr>
          <p:nvPr/>
        </p:nvCxnSpPr>
        <p:spPr>
          <a:xfrm>
            <a:off x="5708419" y="2051976"/>
            <a:ext cx="2729111" cy="31580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/>
            <a:stCxn id="22" idx="6"/>
            <a:endCxn id="18" idx="1"/>
          </p:cNvCxnSpPr>
          <p:nvPr/>
        </p:nvCxnSpPr>
        <p:spPr>
          <a:xfrm>
            <a:off x="6802799" y="1993350"/>
            <a:ext cx="1634731" cy="37442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900579" y="2128883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cxnSpLocks/>
            <a:endCxn id="18" idx="1"/>
          </p:cNvCxnSpPr>
          <p:nvPr/>
        </p:nvCxnSpPr>
        <p:spPr>
          <a:xfrm flipV="1">
            <a:off x="6485909" y="2367777"/>
            <a:ext cx="1951621" cy="1036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4770424" y="4538671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>
            <a:stCxn id="43" idx="2"/>
            <a:endCxn id="15" idx="3"/>
          </p:cNvCxnSpPr>
          <p:nvPr/>
        </p:nvCxnSpPr>
        <p:spPr>
          <a:xfrm flipH="1">
            <a:off x="2751767" y="4691071"/>
            <a:ext cx="2018657" cy="71291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5393447" y="4538671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>
            <a:stCxn id="47" idx="6"/>
            <a:endCxn id="19" idx="1"/>
          </p:cNvCxnSpPr>
          <p:nvPr/>
        </p:nvCxnSpPr>
        <p:spPr>
          <a:xfrm>
            <a:off x="5698247" y="4691071"/>
            <a:ext cx="3372927" cy="47725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4861811" y="3092188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>
            <a:stCxn id="53" idx="1"/>
            <a:endCxn id="20" idx="3"/>
          </p:cNvCxnSpPr>
          <p:nvPr/>
        </p:nvCxnSpPr>
        <p:spPr>
          <a:xfrm flipH="1" flipV="1">
            <a:off x="2704841" y="3018922"/>
            <a:ext cx="2201607" cy="11790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860923" y="762724"/>
            <a:ext cx="2513445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Cryogenic control and safety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>
            <a:stCxn id="17" idx="3"/>
            <a:endCxn id="36" idx="2"/>
          </p:cNvCxnSpPr>
          <p:nvPr/>
        </p:nvCxnSpPr>
        <p:spPr>
          <a:xfrm>
            <a:off x="2726232" y="1640401"/>
            <a:ext cx="3174347" cy="64088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cxnSpLocks/>
            <a:stCxn id="17" idx="3"/>
          </p:cNvCxnSpPr>
          <p:nvPr/>
        </p:nvCxnSpPr>
        <p:spPr>
          <a:xfrm>
            <a:off x="2726232" y="1640401"/>
            <a:ext cx="2881727" cy="792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cxnSpLocks/>
            <a:stCxn id="15" idx="3"/>
          </p:cNvCxnSpPr>
          <p:nvPr/>
        </p:nvCxnSpPr>
        <p:spPr>
          <a:xfrm flipV="1">
            <a:off x="2751767" y="4990139"/>
            <a:ext cx="1556443" cy="4138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cxnSpLocks/>
            <a:stCxn id="20" idx="3"/>
          </p:cNvCxnSpPr>
          <p:nvPr/>
        </p:nvCxnSpPr>
        <p:spPr>
          <a:xfrm>
            <a:off x="2704841" y="3018922"/>
            <a:ext cx="2903118" cy="12904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cxnSpLocks/>
            <a:endCxn id="19" idx="1"/>
          </p:cNvCxnSpPr>
          <p:nvPr/>
        </p:nvCxnSpPr>
        <p:spPr>
          <a:xfrm flipV="1">
            <a:off x="7421578" y="5168322"/>
            <a:ext cx="1649596" cy="2356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6957204" y="2831863"/>
            <a:ext cx="1234296" cy="13951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3582791" y="2867804"/>
            <a:ext cx="1234296" cy="1274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DA89E933-0B12-43D2-9628-837C7B0D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13" y="1815762"/>
            <a:ext cx="2226782" cy="180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36" grpId="0" animBg="1"/>
      <p:bldP spid="43" grpId="0" animBg="1"/>
      <p:bldP spid="47" grpId="0" animBg="1"/>
      <p:bldP spid="53" grpId="0" animBg="1"/>
      <p:bldP spid="100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94615" y="674434"/>
            <a:ext cx="3636573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Configuration of the quenching protection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7808" t="18965" r="31810" b="12233"/>
          <a:stretch>
            <a:fillRect/>
          </a:stretch>
        </p:blipFill>
        <p:spPr bwMode="auto">
          <a:xfrm>
            <a:off x="4344934" y="4359212"/>
            <a:ext cx="3401517" cy="22311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13" y="1120260"/>
            <a:ext cx="3774629" cy="29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ECHO\Documents\Tencent Files\49790252\FileRecv\照片 390.jpg"/>
          <p:cNvPicPr>
            <a:picLocks noChangeAspect="1" noChangeArrowheads="1"/>
          </p:cNvPicPr>
          <p:nvPr/>
        </p:nvPicPr>
        <p:blipFill rotWithShape="1">
          <a:blip r:embed="rId4" cstate="print"/>
          <a:srcRect l="29439" t="10084" r="26404" b="16006"/>
          <a:stretch/>
        </p:blipFill>
        <p:spPr bwMode="auto">
          <a:xfrm>
            <a:off x="8769881" y="1142672"/>
            <a:ext cx="2975276" cy="3315650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7908833" y="5798845"/>
            <a:ext cx="1946245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Energy dump resistor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Resistance: 0.284 Ω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Mass: ~1 ton</a:t>
            </a:r>
          </a:p>
          <a:p>
            <a:r>
              <a:rPr lang="en-US" altLang="zh-CN" sz="11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Limiting voltage: 4 kV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4" name="Picture 6" descr="C:\Users\Administrator\Documents\Tencent Files\49790252\Image\C2C\LM1P`G{Q}07~1)0%XYPC(87.png"/>
          <p:cNvPicPr>
            <a:picLocks noChangeAspect="1" noChangeArrowheads="1"/>
          </p:cNvPicPr>
          <p:nvPr/>
        </p:nvPicPr>
        <p:blipFill rotWithShape="1">
          <a:blip r:embed="rId5" cstate="print"/>
          <a:srcRect l="4370" t="34211" r="3065" b="29386"/>
          <a:stretch/>
        </p:blipFill>
        <p:spPr bwMode="auto">
          <a:xfrm>
            <a:off x="319713" y="4270400"/>
            <a:ext cx="3720288" cy="13198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55" name="Picture 7" descr="C:\Users\Administrator\Documents\Tencent Files\49790252\Image\C2C\LM1P`G{Q}07~1)0%XYPC(87.png"/>
          <p:cNvPicPr>
            <a:picLocks noChangeAspect="1" noChangeArrowheads="1"/>
          </p:cNvPicPr>
          <p:nvPr/>
        </p:nvPicPr>
        <p:blipFill rotWithShape="1">
          <a:blip r:embed="rId5" cstate="print"/>
          <a:srcRect l="4236" t="69737" r="6351" b="10088"/>
          <a:stretch/>
        </p:blipFill>
        <p:spPr bwMode="auto">
          <a:xfrm>
            <a:off x="7964999" y="4769376"/>
            <a:ext cx="3780158" cy="769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29A5E13-8308-4C86-B8D1-34D9D9186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12" y="1142672"/>
            <a:ext cx="4621198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94615" y="674434"/>
            <a:ext cx="312123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Process of the quenching protection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45130"/>
              </p:ext>
            </p:extLst>
          </p:nvPr>
        </p:nvGraphicFramePr>
        <p:xfrm>
          <a:off x="5680075" y="1193800"/>
          <a:ext cx="5938389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Graph" r:id="rId3" imgW="4157280" imgH="2501640" progId="Origin50.Graph">
                  <p:embed/>
                </p:oleObj>
              </mc:Choice>
              <mc:Fallback>
                <p:oleObj name="Graph" r:id="rId3" imgW="4157280" imgH="2501640" progId="Origin50.Grap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193800"/>
                        <a:ext cx="5938389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2BD008A-9D88-48CA-B1F7-7BE2D01B8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0" y="1434517"/>
            <a:ext cx="4795877" cy="2880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6AC3DC8A-65B9-4D45-842E-BDB0321E34CD}"/>
              </a:ext>
            </a:extLst>
          </p:cNvPr>
          <p:cNvSpPr/>
          <p:nvPr/>
        </p:nvSpPr>
        <p:spPr>
          <a:xfrm>
            <a:off x="797859" y="5063134"/>
            <a:ext cx="10820605" cy="138441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1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Current in the coils decreases exponentially, and reaches 36.8% of the operating current in 3.6s.</a:t>
            </a:r>
          </a:p>
          <a:p>
            <a:pPr>
              <a:buFont typeface="Wingdings" pitchFamily="2" charset="2"/>
              <a:buChar char="u"/>
            </a:pPr>
            <a:endParaRPr lang="en-US" altLang="zh-CN" sz="1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99.9% of the energy is transferred to the resistor outsides.</a:t>
            </a:r>
          </a:p>
          <a:p>
            <a:pPr>
              <a:buFont typeface="Wingdings" pitchFamily="2" charset="2"/>
              <a:buChar char="u"/>
            </a:pPr>
            <a:endParaRPr lang="en-US" altLang="zh-CN" sz="1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0.1% (~100kJ) of the energy heats the coils in the way of eddy current.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5661</TotalTime>
  <Words>929</Words>
  <Application>Microsoft Macintosh PowerPoint</Application>
  <PresentationFormat>宽屏</PresentationFormat>
  <Paragraphs>217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Calibri</vt:lpstr>
      <vt:lpstr>Calibri Light</vt:lpstr>
      <vt:lpstr>News Gothic MT</vt:lpstr>
      <vt:lpstr>Segoe UI Black</vt:lpstr>
      <vt:lpstr>Segoe UI Light</vt:lpstr>
      <vt:lpstr>Times New Roman</vt:lpstr>
      <vt:lpstr>Wingdings</vt:lpstr>
      <vt:lpstr>黑体</vt:lpstr>
      <vt:lpstr>华文细黑</vt:lpstr>
      <vt:lpstr>宋体</vt:lpstr>
      <vt:lpstr>微软雅黑</vt:lpstr>
      <vt:lpstr>Arial</vt:lpstr>
      <vt:lpstr>第一PPT，www.1ppt.com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简洁蓝色</dc:title>
  <dc:creator>第一PPT</dc:creator>
  <cp:keywords>www.1ppt.com</cp:keywords>
  <cp:lastModifiedBy>Microsoft Office 用户</cp:lastModifiedBy>
  <cp:revision>207</cp:revision>
  <dcterms:created xsi:type="dcterms:W3CDTF">2015-05-12T15:24:33Z</dcterms:created>
  <dcterms:modified xsi:type="dcterms:W3CDTF">2018-09-04T06:49:29Z</dcterms:modified>
</cp:coreProperties>
</file>