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1" r:id="rId4"/>
    <p:sldId id="263" r:id="rId5"/>
    <p:sldId id="264" r:id="rId6"/>
    <p:sldId id="270" r:id="rId7"/>
    <p:sldId id="265" r:id="rId8"/>
    <p:sldId id="272" r:id="rId9"/>
    <p:sldId id="271" r:id="rId10"/>
    <p:sldId id="266" r:id="rId11"/>
    <p:sldId id="267" r:id="rId12"/>
    <p:sldId id="273" r:id="rId13"/>
    <p:sldId id="274" r:id="rId14"/>
    <p:sldId id="275"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C9B54-AAFB-D742-B538-57CD998C5C83}" type="datetimeFigureOut">
              <a:rPr lang="en-US" smtClean="0"/>
              <a:t>9/4/18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66C5F-3440-C740-966F-261A0CD5A43F}" type="slidenum">
              <a:rPr lang="en-US" smtClean="0"/>
              <a:t>‹#›</a:t>
            </a:fld>
            <a:endParaRPr lang="en-US" dirty="0"/>
          </a:p>
        </p:txBody>
      </p:sp>
    </p:spTree>
    <p:extLst>
      <p:ext uri="{BB962C8B-B14F-4D97-AF65-F5344CB8AC3E}">
        <p14:creationId xmlns:p14="http://schemas.microsoft.com/office/powerpoint/2010/main" val="291539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8F2E-D3E4-4B4D-ACE7-2AB52FDA7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6D819-A3FA-894B-A4A4-EB16620FA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83DC37-BFCB-D34D-91C0-049BF3A21BC3}"/>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5" name="Footer Placeholder 4">
            <a:extLst>
              <a:ext uri="{FF2B5EF4-FFF2-40B4-BE49-F238E27FC236}">
                <a16:creationId xmlns:a16="http://schemas.microsoft.com/office/drawing/2014/main" id="{0C04A5CA-63FA-3844-8B9F-6B72950479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02B6F0-AEA5-C249-9CA6-BD66FF585CF9}"/>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229758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0CF8-9EA3-CC45-AB94-FAA80C4D38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720A5-F4C9-F74B-88AF-F28BC86F60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A31DE-C6E8-3543-B07E-22FE46558A0A}"/>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5" name="Footer Placeholder 4">
            <a:extLst>
              <a:ext uri="{FF2B5EF4-FFF2-40B4-BE49-F238E27FC236}">
                <a16:creationId xmlns:a16="http://schemas.microsoft.com/office/drawing/2014/main" id="{5F64B926-359D-1841-B146-54E75AAFE2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BC92B8-C57E-4F4B-97B2-51F193316DF0}"/>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317781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7776D-4792-FA46-BF53-5E60E7D0A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83AC78-EE07-9F40-A412-759DC4E156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375FB-F5C3-3448-801A-8043A1039CF6}"/>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5" name="Footer Placeholder 4">
            <a:extLst>
              <a:ext uri="{FF2B5EF4-FFF2-40B4-BE49-F238E27FC236}">
                <a16:creationId xmlns:a16="http://schemas.microsoft.com/office/drawing/2014/main" id="{A6FFDD00-3219-BB45-921D-D97FE5591F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1FDFAE-105E-AA46-9E2C-62E6FB8ACBE2}"/>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205273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B1CC-68FF-6246-AEA9-992BD3A31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63FCD-9AFE-C043-B47F-BE83C04B98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6B66A-8256-D341-8BEC-AAABDE6A4415}"/>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5" name="Footer Placeholder 4">
            <a:extLst>
              <a:ext uri="{FF2B5EF4-FFF2-40B4-BE49-F238E27FC236}">
                <a16:creationId xmlns:a16="http://schemas.microsoft.com/office/drawing/2014/main" id="{AD369464-5C3B-7244-AAAA-5C1F173183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8EA687-777C-724B-A683-460EC3964F84}"/>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55384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A872-F1CC-EB44-9DC5-C48B2AB0EA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69F2AB-8EC0-9449-9A03-081CFE2F4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4E379E-56E8-1244-9CF2-DDFA744FE09A}"/>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5" name="Footer Placeholder 4">
            <a:extLst>
              <a:ext uri="{FF2B5EF4-FFF2-40B4-BE49-F238E27FC236}">
                <a16:creationId xmlns:a16="http://schemas.microsoft.com/office/drawing/2014/main" id="{5A257665-F486-C141-84B7-8C9038BBB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FED4F2-30B5-E043-95C7-BF600F82C620}"/>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308942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CDDA-91AB-CE46-AB98-A61BE7D52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11E69-ED7C-FD44-8B11-29B048A153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50D75-025F-864A-9640-2AC954736B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9D5BF-EB07-CE43-8AFB-5D3B3EFEBEE9}"/>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6" name="Footer Placeholder 5">
            <a:extLst>
              <a:ext uri="{FF2B5EF4-FFF2-40B4-BE49-F238E27FC236}">
                <a16:creationId xmlns:a16="http://schemas.microsoft.com/office/drawing/2014/main" id="{FC418133-5602-B044-9216-9F988F44CA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6FFA08-A718-474D-889D-7490CBC65C8D}"/>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56604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ADC1-DA6D-5B47-BCD6-8CBA6635E9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6FFFDB-5761-B64D-8F60-C727757AA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F56AEF-C274-A246-9972-F9717F4A0E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65561-DE43-334E-A0D6-855B68826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FE9D9C-9454-8E41-8E00-F0EDCD433A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AC5DDA-4A23-8148-BEC2-7C310621A33F}"/>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8" name="Footer Placeholder 7">
            <a:extLst>
              <a:ext uri="{FF2B5EF4-FFF2-40B4-BE49-F238E27FC236}">
                <a16:creationId xmlns:a16="http://schemas.microsoft.com/office/drawing/2014/main" id="{5C2FAD4D-AC55-2A4E-9CC0-5C2740A0AC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DBD578-D053-0647-A271-F7724FB6E090}"/>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63767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355C-A11B-A843-8DDA-6A3BB15604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A0A4D2-4D96-674A-A4C9-1366B666C0E9}"/>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4" name="Footer Placeholder 3">
            <a:extLst>
              <a:ext uri="{FF2B5EF4-FFF2-40B4-BE49-F238E27FC236}">
                <a16:creationId xmlns:a16="http://schemas.microsoft.com/office/drawing/2014/main" id="{EF5C1090-F061-FA40-BA1E-CAD16A8BD6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751B9D-913A-1D4F-996F-12FA4AC23D46}"/>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190265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957400-CEF7-D344-B86A-FFC0E884CEDD}"/>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3" name="Footer Placeholder 2">
            <a:extLst>
              <a:ext uri="{FF2B5EF4-FFF2-40B4-BE49-F238E27FC236}">
                <a16:creationId xmlns:a16="http://schemas.microsoft.com/office/drawing/2014/main" id="{85E1A9BE-2F39-7B4A-99DF-881D85453F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11DA54-3749-CE4C-A4CA-8E975A016007}"/>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54409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9DDE-A7BD-8D46-AD5D-FFE1D46C19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727A4E-3E7B-1841-9ACB-E943C8F67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FF86E-9E36-2044-81C6-EE7238553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3BB5F2-ACFE-6C4D-AA8C-962829015A34}"/>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6" name="Footer Placeholder 5">
            <a:extLst>
              <a:ext uri="{FF2B5EF4-FFF2-40B4-BE49-F238E27FC236}">
                <a16:creationId xmlns:a16="http://schemas.microsoft.com/office/drawing/2014/main" id="{DA69DEA3-974E-7A40-BBC9-D0FDD91B77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2BBBE9-2FD0-674A-AA4C-EE833DE4C0E3}"/>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422776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3DEF-807E-3749-8929-045812F39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FC3F1-5BD0-264C-999E-2C49C15C59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308F8D3-7BCC-D542-A162-0ABEEF48B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3314E1-BA69-7541-B5A8-76A826EE3277}"/>
              </a:ext>
            </a:extLst>
          </p:cNvPr>
          <p:cNvSpPr>
            <a:spLocks noGrp="1"/>
          </p:cNvSpPr>
          <p:nvPr>
            <p:ph type="dt" sz="half" idx="10"/>
          </p:nvPr>
        </p:nvSpPr>
        <p:spPr/>
        <p:txBody>
          <a:bodyPr/>
          <a:lstStyle/>
          <a:p>
            <a:fld id="{A6BA3983-A07F-9844-A9B6-9D80EB2F64E4}" type="datetimeFigureOut">
              <a:rPr lang="en-US" smtClean="0"/>
              <a:t>9/4/18</a:t>
            </a:fld>
            <a:endParaRPr lang="en-US" dirty="0"/>
          </a:p>
        </p:txBody>
      </p:sp>
      <p:sp>
        <p:nvSpPr>
          <p:cNvPr id="6" name="Footer Placeholder 5">
            <a:extLst>
              <a:ext uri="{FF2B5EF4-FFF2-40B4-BE49-F238E27FC236}">
                <a16:creationId xmlns:a16="http://schemas.microsoft.com/office/drawing/2014/main" id="{93FCA5F6-2F1A-8C47-B454-969231C7FA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F7E86E-9AAD-7F46-AEFE-55D6A02E22CF}"/>
              </a:ext>
            </a:extLst>
          </p:cNvPr>
          <p:cNvSpPr>
            <a:spLocks noGrp="1"/>
          </p:cNvSpPr>
          <p:nvPr>
            <p:ph type="sldNum" sz="quarter" idx="12"/>
          </p:nvPr>
        </p:nvSpPr>
        <p:spPr/>
        <p:txBody>
          <a:bodyPr/>
          <a:lstStyle/>
          <a:p>
            <a:fld id="{4FA46C67-56C8-0348-86AA-4DB776A1E621}" type="slidenum">
              <a:rPr lang="en-US" smtClean="0"/>
              <a:t>‹#›</a:t>
            </a:fld>
            <a:endParaRPr lang="en-US" dirty="0"/>
          </a:p>
        </p:txBody>
      </p:sp>
    </p:spTree>
    <p:extLst>
      <p:ext uri="{BB962C8B-B14F-4D97-AF65-F5344CB8AC3E}">
        <p14:creationId xmlns:p14="http://schemas.microsoft.com/office/powerpoint/2010/main" val="315118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B01C1-3B45-C14E-A507-8D91B564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AC4CB-0ACA-EB45-8BF7-B4CC75E74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E0AC6-872C-434B-8228-FC89605DA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A3983-A07F-9844-A9B6-9D80EB2F64E4}" type="datetimeFigureOut">
              <a:rPr lang="en-US" smtClean="0"/>
              <a:t>9/4/18</a:t>
            </a:fld>
            <a:endParaRPr lang="en-US" dirty="0"/>
          </a:p>
        </p:txBody>
      </p:sp>
      <p:sp>
        <p:nvSpPr>
          <p:cNvPr id="5" name="Footer Placeholder 4">
            <a:extLst>
              <a:ext uri="{FF2B5EF4-FFF2-40B4-BE49-F238E27FC236}">
                <a16:creationId xmlns:a16="http://schemas.microsoft.com/office/drawing/2014/main" id="{D7BA2C96-6C13-484B-A5FE-F5502CB270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D78B5F1-1090-9B43-8C56-697401018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46C67-56C8-0348-86AA-4DB776A1E621}" type="slidenum">
              <a:rPr lang="en-US" smtClean="0"/>
              <a:t>‹#›</a:t>
            </a:fld>
            <a:endParaRPr lang="en-US" dirty="0"/>
          </a:p>
        </p:txBody>
      </p:sp>
    </p:spTree>
    <p:extLst>
      <p:ext uri="{BB962C8B-B14F-4D97-AF65-F5344CB8AC3E}">
        <p14:creationId xmlns:p14="http://schemas.microsoft.com/office/powerpoint/2010/main" val="15093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file:///Users/michaelgreen/Desktop/H2%20versus%20He%20Loops/AL-325%20Cooling.doc!OLE_LINK5"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file:///Mike's%20Docs/Word%20&amp;%20pdf%20docs/LBNL,%20BNL.%20Oxford,%20MSU%20&amp;%20Others/2010%20through%202019/2015%20Reports/ISS2015/ISS2015_SA-21-INV%20long.doc!OLE_LINK6"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CD10-3BF6-8047-B8E3-7031100959E3}"/>
              </a:ext>
            </a:extLst>
          </p:cNvPr>
          <p:cNvSpPr>
            <a:spLocks noGrp="1"/>
          </p:cNvSpPr>
          <p:nvPr>
            <p:ph type="ctrTitle"/>
          </p:nvPr>
        </p:nvSpPr>
        <p:spPr>
          <a:xfrm>
            <a:off x="1732542" y="938458"/>
            <a:ext cx="8831175" cy="1913370"/>
          </a:xfrm>
        </p:spPr>
        <p:txBody>
          <a:bodyPr>
            <a:normAutofit fontScale="90000"/>
          </a:bodyPr>
          <a:lstStyle/>
          <a:p>
            <a:r>
              <a:rPr lang="en-US" sz="4800" b="1" dirty="0">
                <a:solidFill>
                  <a:srgbClr val="FF0000"/>
                </a:solidFill>
                <a:latin typeface="Times New Roman" panose="02020603050405020304" pitchFamily="18" charset="0"/>
                <a:cs typeface="Times New Roman" panose="02020603050405020304" pitchFamily="18" charset="0"/>
              </a:rPr>
              <a:t>Cooling Large HTS Magnet Coils using a Gas Free-convection Cooling Loop connected to Coolers</a:t>
            </a:r>
          </a:p>
        </p:txBody>
      </p:sp>
      <p:sp>
        <p:nvSpPr>
          <p:cNvPr id="3" name="Subtitle 2">
            <a:extLst>
              <a:ext uri="{FF2B5EF4-FFF2-40B4-BE49-F238E27FC236}">
                <a16:creationId xmlns:a16="http://schemas.microsoft.com/office/drawing/2014/main" id="{43A1D85A-26D7-4745-B5E9-0329854393D8}"/>
              </a:ext>
            </a:extLst>
          </p:cNvPr>
          <p:cNvSpPr>
            <a:spLocks noGrp="1"/>
          </p:cNvSpPr>
          <p:nvPr>
            <p:ph type="subTitle" idx="1"/>
          </p:nvPr>
        </p:nvSpPr>
        <p:spPr>
          <a:xfrm>
            <a:off x="1524000" y="3108036"/>
            <a:ext cx="9144000" cy="1103018"/>
          </a:xfrm>
        </p:spPr>
        <p:txBody>
          <a:bodyPr>
            <a:normAutofit/>
          </a:bodyPr>
          <a:lstStyle/>
          <a:p>
            <a:r>
              <a:rPr lang="en-US" sz="3000" b="1" dirty="0">
                <a:solidFill>
                  <a:srgbClr val="002060"/>
                </a:solidFill>
                <a:latin typeface="Times New Roman" panose="02020603050405020304" pitchFamily="18" charset="0"/>
                <a:cs typeface="Times New Roman" panose="02020603050405020304" pitchFamily="18" charset="0"/>
              </a:rPr>
              <a:t>Michael A, Green</a:t>
            </a:r>
            <a:endParaRPr lang="en-US" sz="900" b="1" dirty="0">
              <a:solidFill>
                <a:srgbClr val="002060"/>
              </a:solidFill>
              <a:latin typeface="Times New Roman" panose="02020603050405020304" pitchFamily="18" charset="0"/>
              <a:cs typeface="Times New Roman" panose="02020603050405020304" pitchFamily="18" charset="0"/>
            </a:endParaRPr>
          </a:p>
          <a:p>
            <a:r>
              <a:rPr lang="en-US" sz="2600" b="1" dirty="0">
                <a:solidFill>
                  <a:srgbClr val="002060"/>
                </a:solidFill>
                <a:latin typeface="Times New Roman" panose="02020603050405020304" pitchFamily="18" charset="0"/>
                <a:cs typeface="Times New Roman" panose="02020603050405020304" pitchFamily="18" charset="0"/>
              </a:rPr>
              <a:t>Lawrence Berkeley Laboratory, Berkeley, CA  94720, USA</a:t>
            </a:r>
          </a:p>
        </p:txBody>
      </p:sp>
      <p:pic>
        <p:nvPicPr>
          <p:cNvPr id="4" name="Picture 3" descr="LBL_logo.png">
            <a:extLst>
              <a:ext uri="{FF2B5EF4-FFF2-40B4-BE49-F238E27FC236}">
                <a16:creationId xmlns:a16="http://schemas.microsoft.com/office/drawing/2014/main" id="{2BBDFE72-3874-E747-8597-638DE8254C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2" y="-17930"/>
            <a:ext cx="1618794" cy="14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6EF7A5F-487C-5A41-8DE4-FEF6435C92FB}"/>
              </a:ext>
            </a:extLst>
          </p:cNvPr>
          <p:cNvSpPr txBox="1"/>
          <p:nvPr/>
        </p:nvSpPr>
        <p:spPr>
          <a:xfrm>
            <a:off x="2513052" y="4779368"/>
            <a:ext cx="7023911" cy="461665"/>
          </a:xfrm>
          <a:prstGeom prst="rect">
            <a:avLst/>
          </a:prstGeom>
          <a:noFill/>
        </p:spPr>
        <p:txBody>
          <a:bodyPr wrap="non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International Cryogenic Engineering Conference-27</a:t>
            </a:r>
          </a:p>
        </p:txBody>
      </p:sp>
      <p:pic>
        <p:nvPicPr>
          <p:cNvPr id="5" name="Picture 4">
            <a:extLst>
              <a:ext uri="{FF2B5EF4-FFF2-40B4-BE49-F238E27FC236}">
                <a16:creationId xmlns:a16="http://schemas.microsoft.com/office/drawing/2014/main" id="{9F28C4AF-BF00-E740-9E75-02133CE835D7}"/>
              </a:ext>
            </a:extLst>
          </p:cNvPr>
          <p:cNvPicPr>
            <a:picLocks noChangeAspect="1"/>
          </p:cNvPicPr>
          <p:nvPr/>
        </p:nvPicPr>
        <p:blipFill>
          <a:blip r:embed="rId3"/>
          <a:stretch>
            <a:fillRect/>
          </a:stretch>
        </p:blipFill>
        <p:spPr>
          <a:xfrm>
            <a:off x="2467950" y="5242428"/>
            <a:ext cx="7037119" cy="1629921"/>
          </a:xfrm>
          <a:prstGeom prst="rect">
            <a:avLst/>
          </a:prstGeom>
        </p:spPr>
      </p:pic>
    </p:spTree>
    <p:extLst>
      <p:ext uri="{BB962C8B-B14F-4D97-AF65-F5344CB8AC3E}">
        <p14:creationId xmlns:p14="http://schemas.microsoft.com/office/powerpoint/2010/main" val="55422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9FCC52-4BA3-F54B-8221-3EE397606E0C}"/>
              </a:ext>
            </a:extLst>
          </p:cNvPr>
          <p:cNvSpPr>
            <a:spLocks noGrp="1"/>
          </p:cNvSpPr>
          <p:nvPr>
            <p:ph type="title"/>
          </p:nvPr>
        </p:nvSpPr>
        <p:spPr>
          <a:xfrm>
            <a:off x="851902" y="134599"/>
            <a:ext cx="10515600" cy="716624"/>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What was learned about Free-Convection Cooling?</a:t>
            </a:r>
          </a:p>
        </p:txBody>
      </p:sp>
      <p:sp>
        <p:nvSpPr>
          <p:cNvPr id="5" name="Content Placeholder 2">
            <a:extLst>
              <a:ext uri="{FF2B5EF4-FFF2-40B4-BE49-F238E27FC236}">
                <a16:creationId xmlns:a16="http://schemas.microsoft.com/office/drawing/2014/main" id="{BCD4F156-C520-6743-9C9A-234DA83DF4F8}"/>
              </a:ext>
            </a:extLst>
          </p:cNvPr>
          <p:cNvSpPr>
            <a:spLocks noGrp="1"/>
          </p:cNvSpPr>
          <p:nvPr>
            <p:ph idx="1"/>
          </p:nvPr>
        </p:nvSpPr>
        <p:spPr>
          <a:xfrm>
            <a:off x="3801970" y="913520"/>
            <a:ext cx="4359807" cy="5783116"/>
          </a:xfrm>
        </p:spPr>
        <p:txBody>
          <a:bodyPr>
            <a:normAutofit/>
          </a:bodyPr>
          <a:lstStyle/>
          <a:p>
            <a:pPr algn="just"/>
            <a:r>
              <a:rPr lang="en-US" sz="2400" b="1" dirty="0">
                <a:solidFill>
                  <a:srgbClr val="002060"/>
                </a:solidFill>
                <a:latin typeface="Times New Roman" panose="02020603050405020304" pitchFamily="18" charset="0"/>
                <a:cs typeface="Times New Roman" panose="02020603050405020304" pitchFamily="18" charset="0"/>
              </a:rPr>
              <a:t>A magnet can be cooled-down using various working fluids in the cooling loop.</a:t>
            </a:r>
          </a:p>
          <a:p>
            <a:pPr algn="just"/>
            <a:r>
              <a:rPr lang="en-US" sz="2400" b="1" dirty="0">
                <a:solidFill>
                  <a:srgbClr val="002060"/>
                </a:solidFill>
                <a:latin typeface="Times New Roman" panose="02020603050405020304" pitchFamily="18" charset="0"/>
                <a:cs typeface="Times New Roman" panose="02020603050405020304" pitchFamily="18" charset="0"/>
              </a:rPr>
              <a:t>A He loop can be an open loop.  H</a:t>
            </a:r>
            <a:r>
              <a:rPr lang="en-US" sz="2400" b="1" baseline="-25000" dirty="0">
                <a:solidFill>
                  <a:srgbClr val="002060"/>
                </a:solidFill>
                <a:latin typeface="Times New Roman" panose="02020603050405020304" pitchFamily="18" charset="0"/>
                <a:cs typeface="Times New Roman" panose="02020603050405020304" pitchFamily="18" charset="0"/>
              </a:rPr>
              <a:t>2</a:t>
            </a:r>
            <a:r>
              <a:rPr lang="en-US" sz="2400" b="1" dirty="0">
                <a:solidFill>
                  <a:srgbClr val="002060"/>
                </a:solidFill>
                <a:latin typeface="Times New Roman" panose="02020603050405020304" pitchFamily="18" charset="0"/>
                <a:cs typeface="Times New Roman" panose="02020603050405020304" pitchFamily="18" charset="0"/>
              </a:rPr>
              <a:t> and Ne loops must be closed loops.  H</a:t>
            </a:r>
            <a:r>
              <a:rPr lang="en-US" sz="2400" b="1" baseline="-25000" dirty="0">
                <a:solidFill>
                  <a:srgbClr val="002060"/>
                </a:solidFill>
                <a:latin typeface="Times New Roman" panose="02020603050405020304" pitchFamily="18" charset="0"/>
                <a:cs typeface="Times New Roman" panose="02020603050405020304" pitchFamily="18" charset="0"/>
              </a:rPr>
              <a:t>2</a:t>
            </a:r>
            <a:r>
              <a:rPr lang="en-US" sz="2400" b="1" dirty="0">
                <a:solidFill>
                  <a:srgbClr val="002060"/>
                </a:solidFill>
                <a:latin typeface="Times New Roman" panose="02020603050405020304" pitchFamily="18" charset="0"/>
                <a:cs typeface="Times New Roman" panose="02020603050405020304" pitchFamily="18" charset="0"/>
              </a:rPr>
              <a:t> has safety concerns due to flammability.</a:t>
            </a:r>
          </a:p>
          <a:p>
            <a:pPr algn="just"/>
            <a:r>
              <a:rPr lang="en-US" sz="2400" b="1" dirty="0">
                <a:solidFill>
                  <a:srgbClr val="002060"/>
                </a:solidFill>
                <a:latin typeface="Times New Roman" panose="02020603050405020304" pitchFamily="18" charset="0"/>
                <a:cs typeface="Times New Roman" panose="02020603050405020304" pitchFamily="18" charset="0"/>
              </a:rPr>
              <a:t>The shortest cool-down time is with H</a:t>
            </a:r>
            <a:r>
              <a:rPr lang="en-US" sz="2400" b="1" baseline="-25000" dirty="0">
                <a:solidFill>
                  <a:srgbClr val="002060"/>
                </a:solidFill>
                <a:latin typeface="Times New Roman" panose="02020603050405020304" pitchFamily="18" charset="0"/>
                <a:cs typeface="Times New Roman" panose="02020603050405020304" pitchFamily="18" charset="0"/>
              </a:rPr>
              <a:t>2</a:t>
            </a:r>
            <a:r>
              <a:rPr lang="en-US" sz="2400" b="1" dirty="0">
                <a:solidFill>
                  <a:srgbClr val="002060"/>
                </a:solidFill>
                <a:latin typeface="Times New Roman" panose="02020603050405020304" pitchFamily="18" charset="0"/>
                <a:cs typeface="Times New Roman" panose="02020603050405020304" pitchFamily="18" charset="0"/>
              </a:rPr>
              <a:t>.  The cool-down time for a He loop is a little longer.  The Ne loop cool-down time is about double that of a H</a:t>
            </a:r>
            <a:r>
              <a:rPr lang="en-US" sz="2400" b="1" baseline="-25000" dirty="0">
                <a:solidFill>
                  <a:srgbClr val="002060"/>
                </a:solidFill>
                <a:latin typeface="Times New Roman" panose="02020603050405020304" pitchFamily="18" charset="0"/>
                <a:cs typeface="Times New Roman" panose="02020603050405020304" pitchFamily="18" charset="0"/>
              </a:rPr>
              <a:t>2</a:t>
            </a:r>
            <a:r>
              <a:rPr lang="en-US" sz="2400" b="1" dirty="0">
                <a:solidFill>
                  <a:srgbClr val="002060"/>
                </a:solidFill>
                <a:latin typeface="Times New Roman" panose="02020603050405020304" pitchFamily="18" charset="0"/>
                <a:cs typeface="Times New Roman" panose="02020603050405020304" pitchFamily="18" charset="0"/>
              </a:rPr>
              <a:t> cooling loop.</a:t>
            </a:r>
          </a:p>
          <a:p>
            <a:pPr algn="just"/>
            <a:r>
              <a:rPr lang="en-US" sz="2400" b="1" dirty="0">
                <a:solidFill>
                  <a:srgbClr val="002060"/>
                </a:solidFill>
                <a:latin typeface="Times New Roman" panose="02020603050405020304" pitchFamily="18" charset="0"/>
                <a:cs typeface="Times New Roman" panose="02020603050405020304" pitchFamily="18" charset="0"/>
              </a:rPr>
              <a:t>A helium loop is best from a number of perspectives.  Neon is a poor gas to use in a loop.</a:t>
            </a:r>
          </a:p>
        </p:txBody>
      </p:sp>
      <p:pic>
        <p:nvPicPr>
          <p:cNvPr id="3" name="Picture 2">
            <a:extLst>
              <a:ext uri="{FF2B5EF4-FFF2-40B4-BE49-F238E27FC236}">
                <a16:creationId xmlns:a16="http://schemas.microsoft.com/office/drawing/2014/main" id="{C1A2874D-0673-7345-9C4C-875A71635A2B}"/>
              </a:ext>
            </a:extLst>
          </p:cNvPr>
          <p:cNvPicPr>
            <a:picLocks noChangeAspect="1"/>
          </p:cNvPicPr>
          <p:nvPr/>
        </p:nvPicPr>
        <p:blipFill>
          <a:blip r:embed="rId2"/>
          <a:stretch>
            <a:fillRect/>
          </a:stretch>
        </p:blipFill>
        <p:spPr>
          <a:xfrm>
            <a:off x="230328" y="753974"/>
            <a:ext cx="3540801" cy="6023815"/>
          </a:xfrm>
          <a:prstGeom prst="rect">
            <a:avLst/>
          </a:prstGeom>
        </p:spPr>
      </p:pic>
      <p:pic>
        <p:nvPicPr>
          <p:cNvPr id="11" name="Picture 10">
            <a:extLst>
              <a:ext uri="{FF2B5EF4-FFF2-40B4-BE49-F238E27FC236}">
                <a16:creationId xmlns:a16="http://schemas.microsoft.com/office/drawing/2014/main" id="{578265F9-54E3-F54A-AD73-92687A0154A3}"/>
              </a:ext>
            </a:extLst>
          </p:cNvPr>
          <p:cNvPicPr>
            <a:picLocks noChangeAspect="1"/>
          </p:cNvPicPr>
          <p:nvPr/>
        </p:nvPicPr>
        <p:blipFill>
          <a:blip r:embed="rId3"/>
          <a:stretch>
            <a:fillRect/>
          </a:stretch>
        </p:blipFill>
        <p:spPr>
          <a:xfrm>
            <a:off x="8261681" y="825660"/>
            <a:ext cx="3538955" cy="6032339"/>
          </a:xfrm>
          <a:prstGeom prst="rect">
            <a:avLst/>
          </a:prstGeom>
        </p:spPr>
      </p:pic>
      <p:sp>
        <p:nvSpPr>
          <p:cNvPr id="12" name="Rectangle 11">
            <a:extLst>
              <a:ext uri="{FF2B5EF4-FFF2-40B4-BE49-F238E27FC236}">
                <a16:creationId xmlns:a16="http://schemas.microsoft.com/office/drawing/2014/main" id="{4F23AEBC-3A48-134A-B393-1EB1A895FE65}"/>
              </a:ext>
            </a:extLst>
          </p:cNvPr>
          <p:cNvSpPr/>
          <p:nvPr/>
        </p:nvSpPr>
        <p:spPr>
          <a:xfrm>
            <a:off x="10395285" y="2470488"/>
            <a:ext cx="972218" cy="30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08731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2F4C-62FA-824A-9AF5-01402D1F2592}"/>
              </a:ext>
            </a:extLst>
          </p:cNvPr>
          <p:cNvSpPr>
            <a:spLocks noGrp="1"/>
          </p:cNvSpPr>
          <p:nvPr>
            <p:ph type="title"/>
          </p:nvPr>
        </p:nvSpPr>
        <p:spPr>
          <a:xfrm>
            <a:off x="838200" y="148151"/>
            <a:ext cx="10515600" cy="1324190"/>
          </a:xfrm>
        </p:spPr>
        <p:txBody>
          <a:bodyPr>
            <a:normAutofit/>
          </a:bodyPr>
          <a:lstStyle/>
          <a:p>
            <a:pPr algn="ctr"/>
            <a:r>
              <a:rPr lang="en-US" sz="3600" b="1" dirty="0">
                <a:solidFill>
                  <a:srgbClr val="FF0000"/>
                </a:solidFill>
                <a:latin typeface="Symbol" pitchFamily="2" charset="2"/>
                <a:cs typeface="Times New Roman" panose="02020603050405020304" pitchFamily="18" charset="0"/>
              </a:rPr>
              <a:t>D</a:t>
            </a:r>
            <a:r>
              <a:rPr lang="en-US" sz="3600" b="1" dirty="0">
                <a:solidFill>
                  <a:srgbClr val="FF0000"/>
                </a:solidFill>
                <a:latin typeface="Times New Roman" panose="02020603050405020304" pitchFamily="18" charset="0"/>
                <a:cs typeface="Times New Roman" panose="02020603050405020304" pitchFamily="18" charset="0"/>
              </a:rPr>
              <a:t>T for a copper strap and cooling loops as a function Q/A and L for two-phase He and H</a:t>
            </a:r>
            <a:r>
              <a:rPr lang="en-US" sz="3600" b="1" baseline="-25000" dirty="0">
                <a:solidFill>
                  <a:srgbClr val="FF0000"/>
                </a:solidFill>
                <a:latin typeface="Times New Roman" panose="02020603050405020304" pitchFamily="18" charset="0"/>
                <a:cs typeface="Times New Roman" panose="02020603050405020304" pitchFamily="18" charset="0"/>
              </a:rPr>
              <a:t>2</a:t>
            </a:r>
            <a:r>
              <a:rPr lang="en-US" sz="3600" b="1" dirty="0">
                <a:solidFill>
                  <a:srgbClr val="FF0000"/>
                </a:solidFill>
                <a:latin typeface="Times New Roman" panose="02020603050405020304" pitchFamily="18" charset="0"/>
                <a:cs typeface="Times New Roman" panose="02020603050405020304" pitchFamily="18" charset="0"/>
              </a:rPr>
              <a:t> loops.</a:t>
            </a:r>
          </a:p>
        </p:txBody>
      </p:sp>
      <p:pic>
        <p:nvPicPr>
          <p:cNvPr id="7" name="Picture 6">
            <a:extLst>
              <a:ext uri="{FF2B5EF4-FFF2-40B4-BE49-F238E27FC236}">
                <a16:creationId xmlns:a16="http://schemas.microsoft.com/office/drawing/2014/main" id="{7154D49E-5715-B141-9355-A8D53011A402}"/>
              </a:ext>
            </a:extLst>
          </p:cNvPr>
          <p:cNvPicPr>
            <a:picLocks noChangeAspect="1"/>
          </p:cNvPicPr>
          <p:nvPr/>
        </p:nvPicPr>
        <p:blipFill>
          <a:blip r:embed="rId2"/>
          <a:stretch>
            <a:fillRect/>
          </a:stretch>
        </p:blipFill>
        <p:spPr>
          <a:xfrm>
            <a:off x="384652" y="1410344"/>
            <a:ext cx="11468303" cy="5283309"/>
          </a:xfrm>
          <a:prstGeom prst="rect">
            <a:avLst/>
          </a:prstGeom>
        </p:spPr>
      </p:pic>
    </p:spTree>
    <p:extLst>
      <p:ext uri="{BB962C8B-B14F-4D97-AF65-F5344CB8AC3E}">
        <p14:creationId xmlns:p14="http://schemas.microsoft.com/office/powerpoint/2010/main" val="109280740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04626D-D16F-674B-BD04-0763848BF7D9}"/>
              </a:ext>
            </a:extLst>
          </p:cNvPr>
          <p:cNvSpPr>
            <a:spLocks noGrp="1"/>
          </p:cNvSpPr>
          <p:nvPr>
            <p:ph type="title"/>
          </p:nvPr>
        </p:nvSpPr>
        <p:spPr>
          <a:xfrm>
            <a:off x="838200" y="285624"/>
            <a:ext cx="10515600" cy="716624"/>
          </a:xfrm>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Gas-phase He or H</a:t>
            </a:r>
            <a:r>
              <a:rPr lang="en-US" sz="4000" b="1" baseline="-25000" dirty="0">
                <a:solidFill>
                  <a:srgbClr val="FF0000"/>
                </a:solidFill>
                <a:latin typeface="Times New Roman" panose="02020603050405020304" pitchFamily="18" charset="0"/>
                <a:cs typeface="Times New Roman" panose="02020603050405020304" pitchFamily="18" charset="0"/>
              </a:rPr>
              <a:t>2</a:t>
            </a:r>
            <a:r>
              <a:rPr lang="en-US" sz="4000" b="1" dirty="0">
                <a:solidFill>
                  <a:srgbClr val="FF0000"/>
                </a:solidFill>
                <a:latin typeface="Times New Roman" panose="02020603050405020304" pitchFamily="18" charset="0"/>
                <a:cs typeface="Times New Roman" panose="02020603050405020304" pitchFamily="18" charset="0"/>
              </a:rPr>
              <a:t> Cooling in Pipes</a:t>
            </a:r>
          </a:p>
        </p:txBody>
      </p:sp>
      <p:sp>
        <p:nvSpPr>
          <p:cNvPr id="5" name="Content Placeholder 2">
            <a:extLst>
              <a:ext uri="{FF2B5EF4-FFF2-40B4-BE49-F238E27FC236}">
                <a16:creationId xmlns:a16="http://schemas.microsoft.com/office/drawing/2014/main" id="{7FC2F50E-88A8-9A40-98FA-C50D42B75D9A}"/>
              </a:ext>
            </a:extLst>
          </p:cNvPr>
          <p:cNvSpPr>
            <a:spLocks noGrp="1"/>
          </p:cNvSpPr>
          <p:nvPr>
            <p:ph idx="1"/>
          </p:nvPr>
        </p:nvSpPr>
        <p:spPr>
          <a:xfrm>
            <a:off x="564776" y="1074547"/>
            <a:ext cx="10789024" cy="5373754"/>
          </a:xfrm>
        </p:spPr>
        <p:txBody>
          <a:bodyPr>
            <a:normAutofit fontScale="92500"/>
          </a:bodyPr>
          <a:lstStyle/>
          <a:p>
            <a:pPr algn="just"/>
            <a:r>
              <a:rPr lang="en-US" b="1" dirty="0">
                <a:solidFill>
                  <a:srgbClr val="002060"/>
                </a:solidFill>
                <a:latin typeface="Times New Roman" panose="02020603050405020304" pitchFamily="18" charset="0"/>
                <a:cs typeface="Times New Roman" panose="02020603050405020304" pitchFamily="18" charset="0"/>
              </a:rPr>
              <a:t>Gas cooling of an HTS magnet can be done using coolers.  This requires a larger heat exchanger attached to the cooler cold head.  The product of the U factor and the heat exchanger area must be an order of magnitude larger than the heat exchanger used for two-phase cooling.   A larger heat exchanger will speed up the cool-down.  Increasing the cryostat pressure makes single-phase cooling more efficient.</a:t>
            </a:r>
          </a:p>
          <a:p>
            <a:pPr marL="0" indent="0" algn="just">
              <a:buNone/>
            </a:pPr>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Single phase cooling will always have a larger </a:t>
            </a:r>
            <a:r>
              <a:rPr lang="en-US" b="1" dirty="0">
                <a:solidFill>
                  <a:srgbClr val="002060"/>
                </a:solidFill>
                <a:latin typeface="Symbol" pitchFamily="2" charset="2"/>
                <a:cs typeface="Times New Roman" panose="02020603050405020304" pitchFamily="18" charset="0"/>
              </a:rPr>
              <a:t>D</a:t>
            </a:r>
            <a:r>
              <a:rPr lang="en-US" b="1" dirty="0">
                <a:solidFill>
                  <a:srgbClr val="002060"/>
                </a:solidFill>
                <a:latin typeface="Times New Roman" panose="02020603050405020304" pitchFamily="18" charset="0"/>
                <a:cs typeface="Times New Roman" panose="02020603050405020304" pitchFamily="18" charset="0"/>
              </a:rPr>
              <a:t>T between the hottest spot in the load and the cooler cold head than a two-phase system.  Depending on the magnet design a </a:t>
            </a:r>
            <a:r>
              <a:rPr lang="en-US" b="1" dirty="0">
                <a:solidFill>
                  <a:srgbClr val="002060"/>
                </a:solidFill>
                <a:latin typeface="Symbol" pitchFamily="2" charset="2"/>
                <a:cs typeface="Times New Roman" panose="02020603050405020304" pitchFamily="18" charset="0"/>
              </a:rPr>
              <a:t>D</a:t>
            </a:r>
            <a:r>
              <a:rPr lang="en-US" b="1" dirty="0">
                <a:solidFill>
                  <a:srgbClr val="002060"/>
                </a:solidFill>
                <a:latin typeface="Times New Roman" panose="02020603050405020304" pitchFamily="18" charset="0"/>
                <a:cs typeface="Times New Roman" panose="02020603050405020304" pitchFamily="18" charset="0"/>
              </a:rPr>
              <a:t>T of 5 to 7 K may be acceptable.</a:t>
            </a:r>
          </a:p>
          <a:p>
            <a:pPr algn="just"/>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A Cryomech AL-325 GM cooler produces a factor of three more cooling in the range from 20 to 40 K than a PT415 two stage pulsed tube cooler.  For an H</a:t>
            </a:r>
            <a:r>
              <a:rPr lang="en-US" b="1" baseline="-25000" dirty="0">
                <a:solidFill>
                  <a:srgbClr val="002060"/>
                </a:solidFill>
                <a:latin typeface="Times New Roman" panose="02020603050405020304" pitchFamily="18" charset="0"/>
                <a:cs typeface="Times New Roman" panose="02020603050405020304" pitchFamily="18" charset="0"/>
              </a:rPr>
              <a:t>2</a:t>
            </a:r>
            <a:r>
              <a:rPr lang="en-US" b="1" dirty="0">
                <a:solidFill>
                  <a:srgbClr val="002060"/>
                </a:solidFill>
                <a:latin typeface="Times New Roman" panose="02020603050405020304" pitchFamily="18" charset="0"/>
                <a:cs typeface="Times New Roman" panose="02020603050405020304" pitchFamily="18" charset="0"/>
              </a:rPr>
              <a:t> system the cold head must be &gt; 15 K to avoid coolant freezing.</a:t>
            </a:r>
          </a:p>
        </p:txBody>
      </p:sp>
    </p:spTree>
    <p:extLst>
      <p:ext uri="{BB962C8B-B14F-4D97-AF65-F5344CB8AC3E}">
        <p14:creationId xmlns:p14="http://schemas.microsoft.com/office/powerpoint/2010/main" val="385732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A8B8B2-A45F-AB44-9EF9-D69BB14FF5EB}"/>
              </a:ext>
            </a:extLst>
          </p:cNvPr>
          <p:cNvSpPr>
            <a:spLocks noGrp="1"/>
          </p:cNvSpPr>
          <p:nvPr>
            <p:ph type="title"/>
          </p:nvPr>
        </p:nvSpPr>
        <p:spPr>
          <a:xfrm>
            <a:off x="1965017" y="184150"/>
            <a:ext cx="8229600" cy="735013"/>
          </a:xfrm>
        </p:spPr>
        <p:txBody>
          <a:bodyPr/>
          <a:lstStyle/>
          <a:p>
            <a:pPr algn="ctr" eaLnBrk="1" hangingPunct="1">
              <a:tabLst>
                <a:tab pos="3994150" algn="l"/>
              </a:tabLst>
            </a:pPr>
            <a:r>
              <a:rPr lang="en-US" altLang="en-US" sz="3200" b="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Cryomech AL-325 GM Cooler Parameters</a:t>
            </a:r>
            <a:endParaRPr lang="en-US" altLang="en-US" sz="3200" dirty="0">
              <a:ea typeface="ＭＳ Ｐゴシック" panose="020B0600070205080204" pitchFamily="34" charset="-128"/>
            </a:endParaRPr>
          </a:p>
        </p:txBody>
      </p:sp>
      <p:graphicFrame>
        <p:nvGraphicFramePr>
          <p:cNvPr id="5" name="Object 2">
            <a:extLst>
              <a:ext uri="{FF2B5EF4-FFF2-40B4-BE49-F238E27FC236}">
                <a16:creationId xmlns:a16="http://schemas.microsoft.com/office/drawing/2014/main" id="{8D201FCC-035C-EA49-ADB4-F285C2AEF679}"/>
              </a:ext>
            </a:extLst>
          </p:cNvPr>
          <p:cNvGraphicFramePr>
            <a:graphicFrameLocks noChangeAspect="1"/>
          </p:cNvGraphicFramePr>
          <p:nvPr>
            <p:extLst>
              <p:ext uri="{D42A27DB-BD31-4B8C-83A1-F6EECF244321}">
                <p14:modId xmlns:p14="http://schemas.microsoft.com/office/powerpoint/2010/main" val="4191530280"/>
              </p:ext>
            </p:extLst>
          </p:nvPr>
        </p:nvGraphicFramePr>
        <p:xfrm>
          <a:off x="2995075" y="919163"/>
          <a:ext cx="4968449" cy="5138000"/>
        </p:xfrm>
        <a:graphic>
          <a:graphicData uri="http://schemas.openxmlformats.org/presentationml/2006/ole">
            <mc:AlternateContent xmlns:mc="http://schemas.openxmlformats.org/markup-compatibility/2006">
              <mc:Choice xmlns:v="urn:schemas-microsoft-com:vml" Requires="v">
                <p:oleObj spid="_x0000_s1033" name="Document" r:id="rId3" imgW="3924300" imgH="3987800" progId="Word.Document.12">
                  <p:link updateAutomatic="1"/>
                </p:oleObj>
              </mc:Choice>
              <mc:Fallback>
                <p:oleObj name="Document" r:id="rId3" imgW="3924300" imgH="3987800" progId="Word.Document.12">
                  <p:link updateAutomatic="1"/>
                  <p:pic>
                    <p:nvPicPr>
                      <p:cNvPr id="24578" name="Object 2">
                        <a:extLst>
                          <a:ext uri="{FF2B5EF4-FFF2-40B4-BE49-F238E27FC236}">
                            <a16:creationId xmlns:a16="http://schemas.microsoft.com/office/drawing/2014/main" id="{26160FD4-D1B0-774E-A435-40F1065CF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075" y="919163"/>
                        <a:ext cx="4968449" cy="5138000"/>
                      </a:xfrm>
                      <a:prstGeom prst="rect">
                        <a:avLst/>
                      </a:prstGeom>
                      <a:noFill/>
                      <a:ln>
                        <a:noFill/>
                      </a:ln>
                      <a:effectLst/>
                    </p:spPr>
                  </p:pic>
                </p:oleObj>
              </mc:Fallback>
            </mc:AlternateContent>
          </a:graphicData>
        </a:graphic>
      </p:graphicFrame>
      <p:grpSp>
        <p:nvGrpSpPr>
          <p:cNvPr id="6" name="Group 16">
            <a:extLst>
              <a:ext uri="{FF2B5EF4-FFF2-40B4-BE49-F238E27FC236}">
                <a16:creationId xmlns:a16="http://schemas.microsoft.com/office/drawing/2014/main" id="{EA972EFA-4C19-A146-AEB8-651DDC05352F}"/>
              </a:ext>
            </a:extLst>
          </p:cNvPr>
          <p:cNvGrpSpPr>
            <a:grpSpLocks/>
          </p:cNvGrpSpPr>
          <p:nvPr/>
        </p:nvGrpSpPr>
        <p:grpSpPr bwMode="auto">
          <a:xfrm>
            <a:off x="674684" y="1245274"/>
            <a:ext cx="2160587" cy="4419600"/>
            <a:chOff x="903355" y="1225596"/>
            <a:chExt cx="2160466" cy="4418620"/>
          </a:xfrm>
        </p:grpSpPr>
        <p:graphicFrame>
          <p:nvGraphicFramePr>
            <p:cNvPr id="7" name="Object 3">
              <a:extLst>
                <a:ext uri="{FF2B5EF4-FFF2-40B4-BE49-F238E27FC236}">
                  <a16:creationId xmlns:a16="http://schemas.microsoft.com/office/drawing/2014/main" id="{A1FC41AA-58D2-4643-A7F8-96784B79F23A}"/>
                </a:ext>
              </a:extLst>
            </p:cNvPr>
            <p:cNvGraphicFramePr>
              <a:graphicFrameLocks noChangeAspect="1"/>
            </p:cNvGraphicFramePr>
            <p:nvPr/>
          </p:nvGraphicFramePr>
          <p:xfrm>
            <a:off x="903355" y="1317254"/>
            <a:ext cx="1990252" cy="4300774"/>
          </p:xfrm>
          <a:graphic>
            <a:graphicData uri="http://schemas.openxmlformats.org/presentationml/2006/ole">
              <mc:AlternateContent xmlns:mc="http://schemas.openxmlformats.org/markup-compatibility/2006">
                <mc:Choice xmlns:v="urn:schemas-microsoft-com:vml" Requires="v">
                  <p:oleObj spid="_x0000_s1034" name="Document" r:id="rId5" imgW="1104900" imgH="2387600" progId="Word.Document.12">
                    <p:link updateAutomatic="1"/>
                  </p:oleObj>
                </mc:Choice>
                <mc:Fallback>
                  <p:oleObj name="Document" r:id="rId5" imgW="1104900" imgH="2387600" progId="Word.Document.12">
                    <p:link updateAutomatic="1"/>
                    <p:pic>
                      <p:nvPicPr>
                        <p:cNvPr id="24579" name="Object 3">
                          <a:extLst>
                            <a:ext uri="{FF2B5EF4-FFF2-40B4-BE49-F238E27FC236}">
                              <a16:creationId xmlns:a16="http://schemas.microsoft.com/office/drawing/2014/main" id="{165E41B0-8474-9E4D-A043-74EEBD0D2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355" y="1317254"/>
                          <a:ext cx="1990252" cy="430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a:extLst>
                <a:ext uri="{FF2B5EF4-FFF2-40B4-BE49-F238E27FC236}">
                  <a16:creationId xmlns:a16="http://schemas.microsoft.com/office/drawing/2014/main" id="{A568A5B2-02CD-F946-A908-A46D694B22BB}"/>
                </a:ext>
              </a:extLst>
            </p:cNvPr>
            <p:cNvSpPr>
              <a:spLocks noChangeArrowheads="1"/>
            </p:cNvSpPr>
            <p:nvPr/>
          </p:nvSpPr>
          <p:spPr bwMode="auto">
            <a:xfrm>
              <a:off x="1401802" y="5447410"/>
              <a:ext cx="1255642" cy="196806"/>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sp>
          <p:nvSpPr>
            <p:cNvPr id="9" name="Rectangle 8">
              <a:extLst>
                <a:ext uri="{FF2B5EF4-FFF2-40B4-BE49-F238E27FC236}">
                  <a16:creationId xmlns:a16="http://schemas.microsoft.com/office/drawing/2014/main" id="{44A836BF-EA5F-7B4E-9770-5A12BCE161F8}"/>
                </a:ext>
              </a:extLst>
            </p:cNvPr>
            <p:cNvSpPr>
              <a:spLocks noChangeArrowheads="1"/>
            </p:cNvSpPr>
            <p:nvPr/>
          </p:nvSpPr>
          <p:spPr bwMode="auto">
            <a:xfrm>
              <a:off x="1349417" y="3365071"/>
              <a:ext cx="209538" cy="2029963"/>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sp>
          <p:nvSpPr>
            <p:cNvPr id="10" name="Rectangle 9">
              <a:extLst>
                <a:ext uri="{FF2B5EF4-FFF2-40B4-BE49-F238E27FC236}">
                  <a16:creationId xmlns:a16="http://schemas.microsoft.com/office/drawing/2014/main" id="{0D6A8F30-5A3F-534F-8708-5FBE47972996}"/>
                </a:ext>
              </a:extLst>
            </p:cNvPr>
            <p:cNvSpPr>
              <a:spLocks noChangeArrowheads="1"/>
            </p:cNvSpPr>
            <p:nvPr/>
          </p:nvSpPr>
          <p:spPr bwMode="auto">
            <a:xfrm>
              <a:off x="2457430" y="3360311"/>
              <a:ext cx="209538" cy="2029962"/>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sp>
          <p:nvSpPr>
            <p:cNvPr id="11" name="Rectangle 10">
              <a:extLst>
                <a:ext uri="{FF2B5EF4-FFF2-40B4-BE49-F238E27FC236}">
                  <a16:creationId xmlns:a16="http://schemas.microsoft.com/office/drawing/2014/main" id="{8656296F-8494-C548-AA2B-624714F7B636}"/>
                </a:ext>
              </a:extLst>
            </p:cNvPr>
            <p:cNvSpPr>
              <a:spLocks noChangeArrowheads="1"/>
            </p:cNvSpPr>
            <p:nvPr/>
          </p:nvSpPr>
          <p:spPr bwMode="auto">
            <a:xfrm>
              <a:off x="2365360" y="5363291"/>
              <a:ext cx="201602" cy="228549"/>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sp>
          <p:nvSpPr>
            <p:cNvPr id="12" name="Rectangle 11">
              <a:extLst>
                <a:ext uri="{FF2B5EF4-FFF2-40B4-BE49-F238E27FC236}">
                  <a16:creationId xmlns:a16="http://schemas.microsoft.com/office/drawing/2014/main" id="{84885C8D-583A-B747-A389-28DD953AE829}"/>
                </a:ext>
              </a:extLst>
            </p:cNvPr>
            <p:cNvSpPr>
              <a:spLocks noChangeArrowheads="1"/>
            </p:cNvSpPr>
            <p:nvPr/>
          </p:nvSpPr>
          <p:spPr bwMode="auto">
            <a:xfrm>
              <a:off x="1497047" y="5345832"/>
              <a:ext cx="200014" cy="228549"/>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sp>
          <p:nvSpPr>
            <p:cNvPr id="13" name="Rectangle 12">
              <a:extLst>
                <a:ext uri="{FF2B5EF4-FFF2-40B4-BE49-F238E27FC236}">
                  <a16:creationId xmlns:a16="http://schemas.microsoft.com/office/drawing/2014/main" id="{A606E3E5-BA5A-4B4D-9137-D3907E2E7B00}"/>
                </a:ext>
              </a:extLst>
            </p:cNvPr>
            <p:cNvSpPr>
              <a:spLocks noChangeArrowheads="1"/>
            </p:cNvSpPr>
            <p:nvPr/>
          </p:nvSpPr>
          <p:spPr bwMode="auto">
            <a:xfrm>
              <a:off x="1309732" y="1304953"/>
              <a:ext cx="147629" cy="725327"/>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sp>
          <p:nvSpPr>
            <p:cNvPr id="14" name="Rectangle 13">
              <a:extLst>
                <a:ext uri="{FF2B5EF4-FFF2-40B4-BE49-F238E27FC236}">
                  <a16:creationId xmlns:a16="http://schemas.microsoft.com/office/drawing/2014/main" id="{9273395B-0D7F-A743-A8C3-632CD7C5B152}"/>
                </a:ext>
              </a:extLst>
            </p:cNvPr>
            <p:cNvSpPr>
              <a:spLocks noChangeArrowheads="1"/>
            </p:cNvSpPr>
            <p:nvPr/>
          </p:nvSpPr>
          <p:spPr bwMode="auto">
            <a:xfrm>
              <a:off x="2587598" y="1317651"/>
              <a:ext cx="147630" cy="1099894"/>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sp>
          <p:nvSpPr>
            <p:cNvPr id="15" name="Rectangle 14">
              <a:extLst>
                <a:ext uri="{FF2B5EF4-FFF2-40B4-BE49-F238E27FC236}">
                  <a16:creationId xmlns:a16="http://schemas.microsoft.com/office/drawing/2014/main" id="{FE4EEDFD-75FC-6042-8B92-FA9DE0B8A0ED}"/>
                </a:ext>
              </a:extLst>
            </p:cNvPr>
            <p:cNvSpPr>
              <a:spLocks noChangeArrowheads="1"/>
            </p:cNvSpPr>
            <p:nvPr/>
          </p:nvSpPr>
          <p:spPr bwMode="auto">
            <a:xfrm>
              <a:off x="2739989" y="2757194"/>
              <a:ext cx="147630" cy="1101481"/>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sp>
          <p:nvSpPr>
            <p:cNvPr id="16" name="Rectangle 15">
              <a:extLst>
                <a:ext uri="{FF2B5EF4-FFF2-40B4-BE49-F238E27FC236}">
                  <a16:creationId xmlns:a16="http://schemas.microsoft.com/office/drawing/2014/main" id="{B56BCF58-DB4B-1B40-88BD-348C1EE00EA1}"/>
                </a:ext>
              </a:extLst>
            </p:cNvPr>
            <p:cNvSpPr>
              <a:spLocks noChangeArrowheads="1"/>
            </p:cNvSpPr>
            <p:nvPr/>
          </p:nvSpPr>
          <p:spPr bwMode="auto">
            <a:xfrm>
              <a:off x="2587598" y="3220642"/>
              <a:ext cx="306371" cy="192044"/>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sp>
          <p:nvSpPr>
            <p:cNvPr id="17" name="Rectangle 16">
              <a:extLst>
                <a:ext uri="{FF2B5EF4-FFF2-40B4-BE49-F238E27FC236}">
                  <a16:creationId xmlns:a16="http://schemas.microsoft.com/office/drawing/2014/main" id="{D47DE9A9-3FB7-4E40-BE98-F2B8081AEE4B}"/>
                </a:ext>
              </a:extLst>
            </p:cNvPr>
            <p:cNvSpPr>
              <a:spLocks noChangeArrowheads="1"/>
            </p:cNvSpPr>
            <p:nvPr/>
          </p:nvSpPr>
          <p:spPr bwMode="auto">
            <a:xfrm>
              <a:off x="1152578" y="1225596"/>
              <a:ext cx="1911243" cy="188871"/>
            </a:xfrm>
            <a:prstGeom prst="rect">
              <a:avLst/>
            </a:prstGeom>
            <a:solidFill>
              <a:srgbClr val="FFFFFF"/>
            </a:solidFill>
            <a:ln w="9525">
              <a:solidFill>
                <a:srgbClr val="FFFFFF"/>
              </a:solidFill>
              <a:miter lim="800000"/>
              <a:headEnd/>
              <a:tailEnd/>
            </a:ln>
            <a:effectLst>
              <a:outerShdw blurRad="40000" dist="23000" dir="5400000" rotWithShape="0">
                <a:schemeClr val="bg1">
                  <a:alpha val="34999"/>
                </a:schemeClr>
              </a:outerShdw>
            </a:effectLst>
          </p:spPr>
          <p:txBody>
            <a:bodyPr anchor="ctr"/>
            <a:lstStyle/>
            <a:p>
              <a:pPr algn="ctr">
                <a:defRPr/>
              </a:pPr>
              <a:endParaRPr lang="en-US" dirty="0">
                <a:solidFill>
                  <a:schemeClr val="lt1"/>
                </a:solidFill>
                <a:latin typeface="+mn-lt"/>
                <a:ea typeface="+mn-ea"/>
              </a:endParaRPr>
            </a:p>
          </p:txBody>
        </p:sp>
      </p:grpSp>
      <p:sp>
        <p:nvSpPr>
          <p:cNvPr id="18" name="TextBox 16">
            <a:extLst>
              <a:ext uri="{FF2B5EF4-FFF2-40B4-BE49-F238E27FC236}">
                <a16:creationId xmlns:a16="http://schemas.microsoft.com/office/drawing/2014/main" id="{A5A16920-2CDC-2642-8000-BE20CC03CF62}"/>
              </a:ext>
            </a:extLst>
          </p:cNvPr>
          <p:cNvSpPr txBox="1">
            <a:spLocks noChangeArrowheads="1"/>
          </p:cNvSpPr>
          <p:nvPr/>
        </p:nvSpPr>
        <p:spPr bwMode="auto">
          <a:xfrm>
            <a:off x="803521" y="6081227"/>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7030A0"/>
                </a:solidFill>
                <a:latin typeface="Times New Roman" panose="02020603050405020304" pitchFamily="18" charset="0"/>
                <a:cs typeface="Times New Roman" panose="02020603050405020304" pitchFamily="18" charset="0"/>
              </a:rPr>
              <a:t>AL-325 Cold Head</a:t>
            </a:r>
          </a:p>
        </p:txBody>
      </p:sp>
      <p:sp>
        <p:nvSpPr>
          <p:cNvPr id="19" name="TextBox 17">
            <a:extLst>
              <a:ext uri="{FF2B5EF4-FFF2-40B4-BE49-F238E27FC236}">
                <a16:creationId xmlns:a16="http://schemas.microsoft.com/office/drawing/2014/main" id="{B349F58E-CAF2-4345-9C4D-9B6E3ED70DB5}"/>
              </a:ext>
            </a:extLst>
          </p:cNvPr>
          <p:cNvSpPr txBox="1">
            <a:spLocks noChangeArrowheads="1"/>
          </p:cNvSpPr>
          <p:nvPr/>
        </p:nvSpPr>
        <p:spPr bwMode="auto">
          <a:xfrm>
            <a:off x="3228624" y="6075290"/>
            <a:ext cx="4659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7030A0"/>
                </a:solidFill>
                <a:latin typeface="Times New Roman" panose="02020603050405020304" pitchFamily="18" charset="0"/>
                <a:cs typeface="Times New Roman" panose="02020603050405020304" pitchFamily="18" charset="0"/>
              </a:rPr>
              <a:t>AL-325 Cooling as a function of Temperature</a:t>
            </a:r>
          </a:p>
        </p:txBody>
      </p:sp>
      <p:sp>
        <p:nvSpPr>
          <p:cNvPr id="21" name="Content Placeholder 2">
            <a:extLst>
              <a:ext uri="{FF2B5EF4-FFF2-40B4-BE49-F238E27FC236}">
                <a16:creationId xmlns:a16="http://schemas.microsoft.com/office/drawing/2014/main" id="{A0005C59-230D-D143-8EDE-9139490D687D}"/>
              </a:ext>
            </a:extLst>
          </p:cNvPr>
          <p:cNvSpPr>
            <a:spLocks noGrp="1"/>
          </p:cNvSpPr>
          <p:nvPr>
            <p:ph idx="1"/>
          </p:nvPr>
        </p:nvSpPr>
        <p:spPr>
          <a:xfrm>
            <a:off x="7887937" y="1147748"/>
            <a:ext cx="3866914" cy="5424501"/>
          </a:xfrm>
        </p:spPr>
        <p:txBody>
          <a:bodyPr>
            <a:normAutofit/>
          </a:bodyPr>
          <a:lstStyle/>
          <a:p>
            <a:pPr algn="just"/>
            <a:r>
              <a:rPr lang="en-US" sz="2400" b="1" dirty="0">
                <a:solidFill>
                  <a:srgbClr val="002060"/>
                </a:solidFill>
                <a:latin typeface="Times" pitchFamily="2" charset="0"/>
              </a:rPr>
              <a:t>The single stage AL325 cooler goes down to 11 K.  The input power to the compressor is 11.4 kW.  This cooler is about 12 % of Carnot in the range from 30 to 40 K.</a:t>
            </a:r>
          </a:p>
          <a:p>
            <a:pPr algn="just"/>
            <a:r>
              <a:rPr lang="en-US" sz="2400" b="1" dirty="0">
                <a:solidFill>
                  <a:srgbClr val="002060"/>
                </a:solidFill>
                <a:latin typeface="Times" pitchFamily="2" charset="0"/>
              </a:rPr>
              <a:t>This cooler can’t cool a shield or the tops of HTS leads.  A shield and HTS lead intercepts must be cooled using LN</a:t>
            </a:r>
            <a:r>
              <a:rPr lang="en-US" sz="2400" b="1" baseline="-25000" dirty="0">
                <a:solidFill>
                  <a:srgbClr val="002060"/>
                </a:solidFill>
                <a:latin typeface="Times" pitchFamily="2" charset="0"/>
              </a:rPr>
              <a:t>2</a:t>
            </a:r>
            <a:r>
              <a:rPr lang="en-US" sz="2400" b="1" dirty="0">
                <a:solidFill>
                  <a:srgbClr val="002060"/>
                </a:solidFill>
                <a:latin typeface="Times" pitchFamily="2" charset="0"/>
              </a:rPr>
              <a:t>.  </a:t>
            </a:r>
          </a:p>
          <a:p>
            <a:pPr algn="just"/>
            <a:r>
              <a:rPr lang="en-US" sz="2400" b="1" dirty="0">
                <a:solidFill>
                  <a:srgbClr val="002060"/>
                </a:solidFill>
                <a:latin typeface="Times" pitchFamily="2" charset="0"/>
              </a:rPr>
              <a:t>This cooler should be used in a drop in mode to make maintenance easier.</a:t>
            </a:r>
          </a:p>
        </p:txBody>
      </p:sp>
    </p:spTree>
    <p:extLst>
      <p:ext uri="{BB962C8B-B14F-4D97-AF65-F5344CB8AC3E}">
        <p14:creationId xmlns:p14="http://schemas.microsoft.com/office/powerpoint/2010/main" val="389700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05F109-5EE9-204A-AD07-FECCA3F03EEB}"/>
              </a:ext>
            </a:extLst>
          </p:cNvPr>
          <p:cNvSpPr>
            <a:spLocks noGrp="1"/>
          </p:cNvSpPr>
          <p:nvPr>
            <p:ph type="title"/>
          </p:nvPr>
        </p:nvSpPr>
        <p:spPr>
          <a:xfrm>
            <a:off x="838200" y="643972"/>
            <a:ext cx="10515600" cy="716624"/>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The consequences of gas cooling of HTS Magnets</a:t>
            </a:r>
          </a:p>
        </p:txBody>
      </p:sp>
      <p:sp>
        <p:nvSpPr>
          <p:cNvPr id="5" name="Content Placeholder 2">
            <a:extLst>
              <a:ext uri="{FF2B5EF4-FFF2-40B4-BE49-F238E27FC236}">
                <a16:creationId xmlns:a16="http://schemas.microsoft.com/office/drawing/2014/main" id="{E8F814B1-A855-7845-86CC-7EFA956867CC}"/>
              </a:ext>
            </a:extLst>
          </p:cNvPr>
          <p:cNvSpPr>
            <a:spLocks noGrp="1"/>
          </p:cNvSpPr>
          <p:nvPr>
            <p:ph idx="1"/>
          </p:nvPr>
        </p:nvSpPr>
        <p:spPr>
          <a:xfrm>
            <a:off x="577520" y="1656430"/>
            <a:ext cx="10956758" cy="4690582"/>
          </a:xfrm>
        </p:spPr>
        <p:txBody>
          <a:bodyPr>
            <a:normAutofit fontScale="92500"/>
          </a:bodyPr>
          <a:lstStyle/>
          <a:p>
            <a:pPr algn="just"/>
            <a:r>
              <a:rPr lang="en-US" sz="3200" b="1" dirty="0">
                <a:solidFill>
                  <a:srgbClr val="002060"/>
                </a:solidFill>
                <a:latin typeface="Times New Roman" panose="02020603050405020304" pitchFamily="18" charset="0"/>
                <a:cs typeface="Times New Roman" panose="02020603050405020304" pitchFamily="18" charset="0"/>
              </a:rPr>
              <a:t>Cooling a magnet with gas has two effects on the cooling system.  The heat load into the cryostat from all sources determines the temperature of the cold head cooling the gas.   An increase in the heat load into the cryostat also increases the </a:t>
            </a:r>
            <a:r>
              <a:rPr lang="en-US" sz="3200" b="1" dirty="0">
                <a:solidFill>
                  <a:srgbClr val="002060"/>
                </a:solidFill>
                <a:latin typeface="Symbol" pitchFamily="2" charset="2"/>
                <a:cs typeface="Times New Roman" panose="02020603050405020304" pitchFamily="18" charset="0"/>
              </a:rPr>
              <a:t>D</a:t>
            </a:r>
            <a:r>
              <a:rPr lang="en-US" sz="3200" b="1" dirty="0">
                <a:solidFill>
                  <a:srgbClr val="002060"/>
                </a:solidFill>
                <a:latin typeface="Times New Roman" panose="02020603050405020304" pitchFamily="18" charset="0"/>
                <a:cs typeface="Times New Roman" panose="02020603050405020304" pitchFamily="18" charset="0"/>
              </a:rPr>
              <a:t>T of the gas in the gas circuit.  The combination makes the magnet temperature more sensitive to the heat load into the cryostat. </a:t>
            </a:r>
          </a:p>
          <a:p>
            <a:pPr marL="0" indent="0" algn="just">
              <a:buNone/>
            </a:pPr>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sz="3200" b="1" dirty="0">
                <a:solidFill>
                  <a:srgbClr val="002060"/>
                </a:solidFill>
                <a:latin typeface="Times New Roman" panose="02020603050405020304" pitchFamily="18" charset="0"/>
                <a:cs typeface="Times New Roman" panose="02020603050405020304" pitchFamily="18" charset="0"/>
              </a:rPr>
              <a:t>The sensitivity of the magnet hottest temperature on the cryostat heat load is a factor that makes two-phase cooling with hydrogen gas more attractive.  For safety reasons the hydrogen in the system must be stored in a surge tank when the magnet is warm.</a:t>
            </a:r>
          </a:p>
        </p:txBody>
      </p:sp>
    </p:spTree>
    <p:extLst>
      <p:ext uri="{BB962C8B-B14F-4D97-AF65-F5344CB8AC3E}">
        <p14:creationId xmlns:p14="http://schemas.microsoft.com/office/powerpoint/2010/main" val="333870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000D-531B-F641-BACD-EFE5C981E7F7}"/>
              </a:ext>
            </a:extLst>
          </p:cNvPr>
          <p:cNvSpPr>
            <a:spLocks noGrp="1"/>
          </p:cNvSpPr>
          <p:nvPr>
            <p:ph type="title"/>
          </p:nvPr>
        </p:nvSpPr>
        <p:spPr>
          <a:xfrm>
            <a:off x="838200" y="234495"/>
            <a:ext cx="10515600" cy="667873"/>
          </a:xfrm>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Concluding Comments</a:t>
            </a:r>
          </a:p>
        </p:txBody>
      </p:sp>
      <p:sp>
        <p:nvSpPr>
          <p:cNvPr id="3" name="Content Placeholder 2">
            <a:extLst>
              <a:ext uri="{FF2B5EF4-FFF2-40B4-BE49-F238E27FC236}">
                <a16:creationId xmlns:a16="http://schemas.microsoft.com/office/drawing/2014/main" id="{30E53DD7-BE1D-CC44-8DB4-927E49861ACA}"/>
              </a:ext>
            </a:extLst>
          </p:cNvPr>
          <p:cNvSpPr>
            <a:spLocks noGrp="1"/>
          </p:cNvSpPr>
          <p:nvPr>
            <p:ph idx="1"/>
          </p:nvPr>
        </p:nvSpPr>
        <p:spPr>
          <a:xfrm>
            <a:off x="838200" y="1087564"/>
            <a:ext cx="10515600" cy="4988386"/>
          </a:xfrm>
        </p:spPr>
        <p:txBody>
          <a:bodyPr>
            <a:normAutofit lnSpcReduction="10000"/>
          </a:bodyPr>
          <a:lstStyle/>
          <a:p>
            <a:pPr algn="just"/>
            <a:r>
              <a:rPr lang="en-US" b="1" dirty="0">
                <a:solidFill>
                  <a:srgbClr val="002060"/>
                </a:solidFill>
                <a:latin typeface="Times New Roman" panose="02020603050405020304" pitchFamily="18" charset="0"/>
                <a:cs typeface="Times New Roman" panose="02020603050405020304" pitchFamily="18" charset="0"/>
              </a:rPr>
              <a:t>Forced two-phase cooling has been used for forty years in large detector magnets.  Free convection two-phase cooling has also been used on large detector magnets.</a:t>
            </a:r>
          </a:p>
          <a:p>
            <a:pPr algn="just"/>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Two-phase free convection helium cooling loops have been used with coolers for over fifteen years.</a:t>
            </a:r>
          </a:p>
          <a:p>
            <a:pPr algn="just"/>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The MSU cyclotron gas stopper magnet has demonstrated that a large magnet can be cooled down by free-convection and the helium in the loop can be liquefied by the loop coolers.</a:t>
            </a:r>
          </a:p>
          <a:p>
            <a:pPr algn="just"/>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Natural convection convection cooling can be extended to other working fluids such as Hydrogen.  Free convection cooling in a gas loop is possible but there are consequences for cooling this way.</a:t>
            </a:r>
          </a:p>
        </p:txBody>
      </p:sp>
      <p:sp>
        <p:nvSpPr>
          <p:cNvPr id="4" name="TextBox 3">
            <a:extLst>
              <a:ext uri="{FF2B5EF4-FFF2-40B4-BE49-F238E27FC236}">
                <a16:creationId xmlns:a16="http://schemas.microsoft.com/office/drawing/2014/main" id="{CBB3E6E7-2CF5-1042-8306-1D26D1E1583E}"/>
              </a:ext>
            </a:extLst>
          </p:cNvPr>
          <p:cNvSpPr txBox="1"/>
          <p:nvPr/>
        </p:nvSpPr>
        <p:spPr>
          <a:xfrm>
            <a:off x="744585" y="6335484"/>
            <a:ext cx="10804753" cy="369332"/>
          </a:xfrm>
          <a:prstGeom prst="rect">
            <a:avLst/>
          </a:prstGeom>
          <a:noFill/>
        </p:spPr>
        <p:txBody>
          <a:bodyPr wrap="none" rtlCol="0">
            <a:spAutoFit/>
          </a:bodyPr>
          <a:lstStyle/>
          <a:p>
            <a:r>
              <a:rPr lang="en-GB" b="1" dirty="0">
                <a:solidFill>
                  <a:srgbClr val="7030A0"/>
                </a:solidFill>
              </a:rPr>
              <a:t>This work was supported by the Office of Science, US Department of Energy under DOE contract DESC0000661. </a:t>
            </a:r>
            <a:endParaRPr lang="en-US" b="1" dirty="0">
              <a:solidFill>
                <a:srgbClr val="7030A0"/>
              </a:solidFill>
            </a:endParaRPr>
          </a:p>
        </p:txBody>
      </p:sp>
    </p:spTree>
    <p:extLst>
      <p:ext uri="{BB962C8B-B14F-4D97-AF65-F5344CB8AC3E}">
        <p14:creationId xmlns:p14="http://schemas.microsoft.com/office/powerpoint/2010/main" val="19887707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E6B7-FC2C-2345-BAB6-79A039AA6867}"/>
              </a:ext>
            </a:extLst>
          </p:cNvPr>
          <p:cNvSpPr>
            <a:spLocks noGrp="1"/>
          </p:cNvSpPr>
          <p:nvPr>
            <p:ph type="title"/>
          </p:nvPr>
        </p:nvSpPr>
        <p:spPr>
          <a:xfrm>
            <a:off x="838200" y="2729508"/>
            <a:ext cx="10515600" cy="1325563"/>
          </a:xfrm>
        </p:spPr>
        <p:txBody>
          <a:bodyPr>
            <a:normAutofit/>
          </a:bodyPr>
          <a:lstStyle/>
          <a:p>
            <a:pPr algn="ctr"/>
            <a:r>
              <a:rPr lang="en-US" sz="8000" b="1" dirty="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804006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BEFE-B5F2-0842-BEF4-66C6B07336D5}"/>
              </a:ext>
            </a:extLst>
          </p:cNvPr>
          <p:cNvSpPr>
            <a:spLocks noGrp="1"/>
          </p:cNvSpPr>
          <p:nvPr>
            <p:ph type="title"/>
          </p:nvPr>
        </p:nvSpPr>
        <p:spPr>
          <a:xfrm>
            <a:off x="1235478" y="458549"/>
            <a:ext cx="9495275" cy="886158"/>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Factors that determine how a Cooler  is Connected to the Load</a:t>
            </a:r>
          </a:p>
        </p:txBody>
      </p:sp>
      <p:sp>
        <p:nvSpPr>
          <p:cNvPr id="3" name="Content Placeholder 2">
            <a:extLst>
              <a:ext uri="{FF2B5EF4-FFF2-40B4-BE49-F238E27FC236}">
                <a16:creationId xmlns:a16="http://schemas.microsoft.com/office/drawing/2014/main" id="{887F72C6-4883-AB4B-8777-51F7BA8D6960}"/>
              </a:ext>
            </a:extLst>
          </p:cNvPr>
          <p:cNvSpPr>
            <a:spLocks noGrp="1"/>
          </p:cNvSpPr>
          <p:nvPr>
            <p:ph idx="1"/>
          </p:nvPr>
        </p:nvSpPr>
        <p:spPr>
          <a:xfrm>
            <a:off x="637673" y="1949125"/>
            <a:ext cx="10828421" cy="3970421"/>
          </a:xfrm>
        </p:spPr>
        <p:txBody>
          <a:bodyPr>
            <a:normAutofit/>
          </a:bodyPr>
          <a:lstStyle/>
          <a:p>
            <a:pPr algn="just"/>
            <a:r>
              <a:rPr lang="en-US" b="1" dirty="0">
                <a:solidFill>
                  <a:srgbClr val="002060"/>
                </a:solidFill>
                <a:latin typeface="Times New Roman" panose="02020603050405020304" pitchFamily="18" charset="0"/>
                <a:cs typeface="Times New Roman" panose="02020603050405020304" pitchFamily="18" charset="0"/>
              </a:rPr>
              <a:t>Most small devices (such as electronics) can be connected to the the cooler by conduction through some sort of flexible copper strap.</a:t>
            </a:r>
          </a:p>
          <a:p>
            <a:pPr algn="just"/>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The method for cooler connection to the load is dependent on a number of factors such as; 1) the distance from the cooler to the load, 2) the physical size of the load, 3) the maximum </a:t>
            </a:r>
            <a:r>
              <a:rPr lang="en-US" b="1" dirty="0">
                <a:solidFill>
                  <a:srgbClr val="002060"/>
                </a:solidFill>
                <a:latin typeface="Symbol" pitchFamily="2" charset="2"/>
                <a:cs typeface="Times New Roman" panose="02020603050405020304" pitchFamily="18" charset="0"/>
              </a:rPr>
              <a:t>D</a:t>
            </a:r>
            <a:r>
              <a:rPr lang="en-US" b="1" dirty="0">
                <a:solidFill>
                  <a:srgbClr val="002060"/>
                </a:solidFill>
                <a:latin typeface="Times New Roman" panose="02020603050405020304" pitchFamily="18" charset="0"/>
                <a:cs typeface="Times New Roman" panose="02020603050405020304" pitchFamily="18" charset="0"/>
              </a:rPr>
              <a:t>T in the load, 4) required connection flexibility, and 5) the reliable operating time.</a:t>
            </a:r>
          </a:p>
          <a:p>
            <a:pPr algn="just"/>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The issues above may mean that a cooler should be connected to the load using a cooling loop.</a:t>
            </a:r>
          </a:p>
        </p:txBody>
      </p:sp>
    </p:spTree>
    <p:extLst>
      <p:ext uri="{BB962C8B-B14F-4D97-AF65-F5344CB8AC3E}">
        <p14:creationId xmlns:p14="http://schemas.microsoft.com/office/powerpoint/2010/main" val="394027609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0B45B0-E824-204F-ACFF-335100B063B6}"/>
              </a:ext>
            </a:extLst>
          </p:cNvPr>
          <p:cNvSpPr>
            <a:spLocks noGrp="1"/>
          </p:cNvSpPr>
          <p:nvPr>
            <p:ph type="title"/>
          </p:nvPr>
        </p:nvSpPr>
        <p:spPr>
          <a:xfrm>
            <a:off x="838200" y="280903"/>
            <a:ext cx="10515600" cy="716624"/>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Why may a cooler moved away from the device?</a:t>
            </a:r>
          </a:p>
        </p:txBody>
      </p:sp>
      <p:sp>
        <p:nvSpPr>
          <p:cNvPr id="5" name="Content Placeholder 2">
            <a:extLst>
              <a:ext uri="{FF2B5EF4-FFF2-40B4-BE49-F238E27FC236}">
                <a16:creationId xmlns:a16="http://schemas.microsoft.com/office/drawing/2014/main" id="{5850DA77-44E9-C94B-B54F-7FE7E0F87453}"/>
              </a:ext>
            </a:extLst>
          </p:cNvPr>
          <p:cNvSpPr>
            <a:spLocks noGrp="1"/>
          </p:cNvSpPr>
          <p:nvPr>
            <p:ph idx="1"/>
          </p:nvPr>
        </p:nvSpPr>
        <p:spPr>
          <a:xfrm>
            <a:off x="838200" y="1557833"/>
            <a:ext cx="10515600" cy="4421688"/>
          </a:xfrm>
        </p:spPr>
        <p:txBody>
          <a:bodyPr>
            <a:no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With large devices, the cooling should be distributed.  For various reasons one might want all the coolers together.</a:t>
            </a:r>
          </a:p>
          <a:p>
            <a:pPr algn="just"/>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sz="3200" b="1" dirty="0">
                <a:solidFill>
                  <a:srgbClr val="002060"/>
                </a:solidFill>
                <a:latin typeface="Times New Roman" panose="02020603050405020304" pitchFamily="18" charset="0"/>
                <a:cs typeface="Times New Roman" panose="02020603050405020304" pitchFamily="18" charset="0"/>
              </a:rPr>
              <a:t>If the there is high magnetic field around the device, the coolers must be moved to a place with an acceptable magnetic field.</a:t>
            </a:r>
          </a:p>
          <a:p>
            <a:pPr algn="just"/>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sz="3200" b="1" dirty="0">
                <a:solidFill>
                  <a:srgbClr val="002060"/>
                </a:solidFill>
                <a:latin typeface="Times New Roman" panose="02020603050405020304" pitchFamily="18" charset="0"/>
                <a:cs typeface="Times New Roman" panose="02020603050405020304" pitchFamily="18" charset="0"/>
              </a:rPr>
              <a:t>When distance is a factor, a two-phase He cooling loop is a good way of transmitting the refrigeration to something like large superconducting magnets.</a:t>
            </a:r>
          </a:p>
        </p:txBody>
      </p:sp>
    </p:spTree>
    <p:extLst>
      <p:ext uri="{BB962C8B-B14F-4D97-AF65-F5344CB8AC3E}">
        <p14:creationId xmlns:p14="http://schemas.microsoft.com/office/powerpoint/2010/main" val="217249101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9FCC52-4BA3-F54B-8221-3EE397606E0C}"/>
              </a:ext>
            </a:extLst>
          </p:cNvPr>
          <p:cNvSpPr>
            <a:spLocks noGrp="1"/>
          </p:cNvSpPr>
          <p:nvPr>
            <p:ph type="title"/>
          </p:nvPr>
        </p:nvSpPr>
        <p:spPr>
          <a:xfrm>
            <a:off x="838200" y="643972"/>
            <a:ext cx="10515600" cy="716624"/>
          </a:xfrm>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Two-phase Helium Cooling in Pipes</a:t>
            </a:r>
          </a:p>
        </p:txBody>
      </p:sp>
      <p:sp>
        <p:nvSpPr>
          <p:cNvPr id="5" name="Content Placeholder 2">
            <a:extLst>
              <a:ext uri="{FF2B5EF4-FFF2-40B4-BE49-F238E27FC236}">
                <a16:creationId xmlns:a16="http://schemas.microsoft.com/office/drawing/2014/main" id="{BCD4F156-C520-6743-9C9A-234DA83DF4F8}"/>
              </a:ext>
            </a:extLst>
          </p:cNvPr>
          <p:cNvSpPr>
            <a:spLocks noGrp="1"/>
          </p:cNvSpPr>
          <p:nvPr>
            <p:ph idx="1"/>
          </p:nvPr>
        </p:nvSpPr>
        <p:spPr>
          <a:xfrm>
            <a:off x="564776" y="1656430"/>
            <a:ext cx="10789024" cy="4690582"/>
          </a:xfrm>
        </p:spPr>
        <p:txBody>
          <a:bodyPr>
            <a:normAutofit fontScale="92500"/>
          </a:bodyPr>
          <a:lstStyle/>
          <a:p>
            <a:pPr algn="just"/>
            <a:r>
              <a:rPr lang="en-US" sz="3200" b="1" dirty="0">
                <a:solidFill>
                  <a:srgbClr val="002060"/>
                </a:solidFill>
                <a:latin typeface="Times New Roman" panose="02020603050405020304" pitchFamily="18" charset="0"/>
                <a:cs typeface="Times New Roman" panose="02020603050405020304" pitchFamily="18" charset="0"/>
              </a:rPr>
              <a:t>Most large detector magnets have been cooled using forced two-phase He cooling.  Three large detector magnets have been cooled using free-convection two-phase He cooling loop from a liquid He tank above the magnet.  Free-convection cooling can remove hundreds of watts from a 4.5 K magnet.  Cooling for detector magnets comes from a large 4.5 K refrigerators. </a:t>
            </a:r>
          </a:p>
          <a:p>
            <a:pPr marL="0" indent="0" algn="just">
              <a:buNone/>
            </a:pPr>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sz="3200" b="1" dirty="0">
                <a:solidFill>
                  <a:srgbClr val="002060"/>
                </a:solidFill>
                <a:latin typeface="Times New Roman" panose="02020603050405020304" pitchFamily="18" charset="0"/>
                <a:cs typeface="Times New Roman" panose="02020603050405020304" pitchFamily="18" charset="0"/>
              </a:rPr>
              <a:t>In the last 15 years free-convection two-phase cooling in pipes has been used conjunction with small coolers to cool magnets.  The largest magnet cooled with He cooling loops is the large cyclotron gas-stopper magnet at Michigan State University. </a:t>
            </a:r>
          </a:p>
        </p:txBody>
      </p:sp>
    </p:spTree>
    <p:extLst>
      <p:ext uri="{BB962C8B-B14F-4D97-AF65-F5344CB8AC3E}">
        <p14:creationId xmlns:p14="http://schemas.microsoft.com/office/powerpoint/2010/main" val="168281394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9FCC52-4BA3-F54B-8221-3EE397606E0C}"/>
              </a:ext>
            </a:extLst>
          </p:cNvPr>
          <p:cNvSpPr>
            <a:spLocks noGrp="1"/>
          </p:cNvSpPr>
          <p:nvPr>
            <p:ph type="title"/>
          </p:nvPr>
        </p:nvSpPr>
        <p:spPr>
          <a:xfrm>
            <a:off x="851902" y="148046"/>
            <a:ext cx="10515600" cy="716624"/>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The MSU Experience with Free Convection Cooling</a:t>
            </a:r>
          </a:p>
        </p:txBody>
      </p:sp>
      <p:sp>
        <p:nvSpPr>
          <p:cNvPr id="5" name="Content Placeholder 2">
            <a:extLst>
              <a:ext uri="{FF2B5EF4-FFF2-40B4-BE49-F238E27FC236}">
                <a16:creationId xmlns:a16="http://schemas.microsoft.com/office/drawing/2014/main" id="{BCD4F156-C520-6743-9C9A-234DA83DF4F8}"/>
              </a:ext>
            </a:extLst>
          </p:cNvPr>
          <p:cNvSpPr>
            <a:spLocks noGrp="1"/>
          </p:cNvSpPr>
          <p:nvPr>
            <p:ph idx="1"/>
          </p:nvPr>
        </p:nvSpPr>
        <p:spPr>
          <a:xfrm>
            <a:off x="431800" y="1113599"/>
            <a:ext cx="5611648" cy="5246860"/>
          </a:xfrm>
        </p:spPr>
        <p:txBody>
          <a:bodyPr>
            <a:normAutofit fontScale="92500" lnSpcReduction="10000"/>
          </a:bodyPr>
          <a:lstStyle/>
          <a:p>
            <a:pPr algn="just"/>
            <a:r>
              <a:rPr lang="en-US" b="1" dirty="0">
                <a:solidFill>
                  <a:srgbClr val="002060"/>
                </a:solidFill>
                <a:latin typeface="Times New Roman" panose="02020603050405020304" pitchFamily="18" charset="0"/>
                <a:cs typeface="Times New Roman" panose="02020603050405020304" pitchFamily="18" charset="0"/>
              </a:rPr>
              <a:t>In 2012, MSU decided to cool-down cyclotron gas-stopper magnet using free-convection cooling from six Cryomech PT415 pulse tube coolers.  The coolers also liquefy He gas going into the magnet cryostat.  With a filled cryostat, the magnet was kept cold using two-phase free-convection He cooling.</a:t>
            </a:r>
          </a:p>
          <a:p>
            <a:pPr algn="just"/>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When the magnet was first cooled down, the cool-down took 14-days instead of the expected 5-days.  On the first try, the cryostat took 7-days to fill.  Piping changes were made; the fill time was reduced to &lt; 2 days.</a:t>
            </a:r>
          </a:p>
        </p:txBody>
      </p:sp>
      <p:pic>
        <p:nvPicPr>
          <p:cNvPr id="7" name="Picture 6" descr="Fig 1">
            <a:extLst>
              <a:ext uri="{FF2B5EF4-FFF2-40B4-BE49-F238E27FC236}">
                <a16:creationId xmlns:a16="http://schemas.microsoft.com/office/drawing/2014/main" id="{B8DB2027-D214-714D-A958-77F27CCE34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35968" y="997526"/>
            <a:ext cx="5251196" cy="5403274"/>
          </a:xfrm>
          <a:prstGeom prst="rect">
            <a:avLst/>
          </a:prstGeom>
          <a:noFill/>
          <a:ln>
            <a:noFill/>
          </a:ln>
        </p:spPr>
      </p:pic>
    </p:spTree>
    <p:extLst>
      <p:ext uri="{BB962C8B-B14F-4D97-AF65-F5344CB8AC3E}">
        <p14:creationId xmlns:p14="http://schemas.microsoft.com/office/powerpoint/2010/main" val="423105395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DC656D-027B-3E40-84B4-52DCEEFD6ABE}"/>
              </a:ext>
            </a:extLst>
          </p:cNvPr>
          <p:cNvSpPr>
            <a:spLocks noGrp="1"/>
          </p:cNvSpPr>
          <p:nvPr>
            <p:ph idx="1"/>
          </p:nvPr>
        </p:nvSpPr>
        <p:spPr>
          <a:xfrm>
            <a:off x="537882" y="5661212"/>
            <a:ext cx="10838327" cy="995081"/>
          </a:xfrm>
        </p:spPr>
        <p:txBody>
          <a:bodyPr>
            <a:normAutofit fontScale="92500" lnSpcReduction="10000"/>
          </a:bodyPr>
          <a:lstStyle/>
          <a:p>
            <a:pPr marL="0" indent="0">
              <a:buNone/>
            </a:pPr>
            <a:r>
              <a:rPr lang="en-US" sz="2400" b="1" dirty="0">
                <a:solidFill>
                  <a:srgbClr val="002060"/>
                </a:solidFill>
                <a:latin typeface="Times" pitchFamily="2" charset="0"/>
              </a:rPr>
              <a:t>The first MSU magnet coil cool-down using free convection cooling.  The mass is 1250 kg and it was cooled using three PT415 coolers.  (See the cooling system schematic on right.)  Subsequent cool-down took twelve days and two days to fill the cryostat with LHe.</a:t>
            </a:r>
          </a:p>
        </p:txBody>
      </p:sp>
      <p:sp>
        <p:nvSpPr>
          <p:cNvPr id="4" name="Title 1">
            <a:extLst>
              <a:ext uri="{FF2B5EF4-FFF2-40B4-BE49-F238E27FC236}">
                <a16:creationId xmlns:a16="http://schemas.microsoft.com/office/drawing/2014/main" id="{637618B5-FD83-B140-937F-211AEB186695}"/>
              </a:ext>
            </a:extLst>
          </p:cNvPr>
          <p:cNvSpPr>
            <a:spLocks noGrp="1"/>
          </p:cNvSpPr>
          <p:nvPr>
            <p:ph type="title"/>
          </p:nvPr>
        </p:nvSpPr>
        <p:spPr>
          <a:xfrm>
            <a:off x="510988" y="201834"/>
            <a:ext cx="10950643" cy="716624"/>
          </a:xfrm>
        </p:spPr>
        <p:txBody>
          <a:bodyPr>
            <a:normAutofit fontScale="90000"/>
          </a:bodyPr>
          <a:lstStyle/>
          <a:p>
            <a:pPr algn="ctr"/>
            <a:r>
              <a:rPr lang="en-US" sz="3600" b="1" dirty="0">
                <a:solidFill>
                  <a:srgbClr val="FF0000"/>
                </a:solidFill>
                <a:latin typeface="Times New Roman" panose="02020603050405020304" pitchFamily="18" charset="0"/>
                <a:cs typeface="Times New Roman" panose="02020603050405020304" pitchFamily="18" charset="0"/>
              </a:rPr>
              <a:t>The MSU Magnet Cool-down with Free Convection Cooling</a:t>
            </a:r>
          </a:p>
        </p:txBody>
      </p:sp>
      <p:pic>
        <p:nvPicPr>
          <p:cNvPr id="5" name="Picture 4">
            <a:extLst>
              <a:ext uri="{FF2B5EF4-FFF2-40B4-BE49-F238E27FC236}">
                <a16:creationId xmlns:a16="http://schemas.microsoft.com/office/drawing/2014/main" id="{83E4A45F-817A-0A4C-97D3-7FF435210A0C}"/>
              </a:ext>
            </a:extLst>
          </p:cNvPr>
          <p:cNvPicPr>
            <a:picLocks noChangeAspect="1"/>
          </p:cNvPicPr>
          <p:nvPr/>
        </p:nvPicPr>
        <p:blipFill>
          <a:blip r:embed="rId2"/>
          <a:stretch>
            <a:fillRect/>
          </a:stretch>
        </p:blipFill>
        <p:spPr>
          <a:xfrm>
            <a:off x="354869" y="927847"/>
            <a:ext cx="6395555" cy="4480593"/>
          </a:xfrm>
          <a:prstGeom prst="rect">
            <a:avLst/>
          </a:prstGeom>
        </p:spPr>
      </p:pic>
      <p:pic>
        <p:nvPicPr>
          <p:cNvPr id="6" name="Picture 5">
            <a:extLst>
              <a:ext uri="{FF2B5EF4-FFF2-40B4-BE49-F238E27FC236}">
                <a16:creationId xmlns:a16="http://schemas.microsoft.com/office/drawing/2014/main" id="{C71717CB-C409-2A41-BDE6-FDEBD5EC9E6F}"/>
              </a:ext>
            </a:extLst>
          </p:cNvPr>
          <p:cNvPicPr>
            <a:picLocks noChangeAspect="1"/>
          </p:cNvPicPr>
          <p:nvPr/>
        </p:nvPicPr>
        <p:blipFill>
          <a:blip r:embed="rId3"/>
          <a:stretch>
            <a:fillRect/>
          </a:stretch>
        </p:blipFill>
        <p:spPr>
          <a:xfrm>
            <a:off x="7012260" y="899694"/>
            <a:ext cx="4337055" cy="4643856"/>
          </a:xfrm>
          <a:prstGeom prst="rect">
            <a:avLst/>
          </a:prstGeom>
        </p:spPr>
      </p:pic>
    </p:spTree>
    <p:extLst>
      <p:ext uri="{BB962C8B-B14F-4D97-AF65-F5344CB8AC3E}">
        <p14:creationId xmlns:p14="http://schemas.microsoft.com/office/powerpoint/2010/main" val="302607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9FCC52-4BA3-F54B-8221-3EE397606E0C}"/>
              </a:ext>
            </a:extLst>
          </p:cNvPr>
          <p:cNvSpPr>
            <a:spLocks noGrp="1"/>
          </p:cNvSpPr>
          <p:nvPr>
            <p:ph type="title"/>
          </p:nvPr>
        </p:nvSpPr>
        <p:spPr>
          <a:xfrm>
            <a:off x="851902" y="134599"/>
            <a:ext cx="10515600" cy="716624"/>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What was learned from the MSU Experience?</a:t>
            </a:r>
          </a:p>
        </p:txBody>
      </p:sp>
      <p:sp>
        <p:nvSpPr>
          <p:cNvPr id="5" name="Content Placeholder 2">
            <a:extLst>
              <a:ext uri="{FF2B5EF4-FFF2-40B4-BE49-F238E27FC236}">
                <a16:creationId xmlns:a16="http://schemas.microsoft.com/office/drawing/2014/main" id="{BCD4F156-C520-6743-9C9A-234DA83DF4F8}"/>
              </a:ext>
            </a:extLst>
          </p:cNvPr>
          <p:cNvSpPr>
            <a:spLocks noGrp="1"/>
          </p:cNvSpPr>
          <p:nvPr>
            <p:ph idx="1"/>
          </p:nvPr>
        </p:nvSpPr>
        <p:spPr>
          <a:xfrm>
            <a:off x="473364" y="1205343"/>
            <a:ext cx="6758710" cy="5264728"/>
          </a:xfrm>
        </p:spPr>
        <p:txBody>
          <a:bodyPr>
            <a:normAutofit/>
          </a:bodyPr>
          <a:lstStyle/>
          <a:p>
            <a:pPr algn="just"/>
            <a:r>
              <a:rPr lang="en-US" b="1" dirty="0">
                <a:solidFill>
                  <a:srgbClr val="002060"/>
                </a:solidFill>
                <a:latin typeface="Times New Roman" panose="02020603050405020304" pitchFamily="18" charset="0"/>
                <a:cs typeface="Times New Roman" panose="02020603050405020304" pitchFamily="18" charset="0"/>
              </a:rPr>
              <a:t>The flow space within the coil was too small for a short magnet cool-down.</a:t>
            </a:r>
            <a:endParaRPr lang="en-US" sz="800" b="1"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Magnet shims between the coil and the cryostat caused momentum jumps.</a:t>
            </a:r>
          </a:p>
          <a:p>
            <a:pPr algn="just"/>
            <a:r>
              <a:rPr lang="en-US" b="1" dirty="0">
                <a:solidFill>
                  <a:srgbClr val="002060"/>
                </a:solidFill>
                <a:latin typeface="Times New Roman" panose="02020603050405020304" pitchFamily="18" charset="0"/>
                <a:cs typeface="Times New Roman" panose="02020603050405020304" pitchFamily="18" charset="0"/>
              </a:rPr>
              <a:t>The cryostat pressure was limited by the bellows in the piping.  The pressure at the start of the cool-down should be &gt; 4 bar.</a:t>
            </a:r>
          </a:p>
          <a:p>
            <a:pPr algn="just"/>
            <a:r>
              <a:rPr lang="en-US" b="1" dirty="0">
                <a:solidFill>
                  <a:srgbClr val="002060"/>
                </a:solidFill>
                <a:latin typeface="Times New Roman" panose="02020603050405020304" pitchFamily="18" charset="0"/>
                <a:cs typeface="Times New Roman" panose="02020603050405020304" pitchFamily="18" charset="0"/>
              </a:rPr>
              <a:t>There was a flow restriction from one of the coolers, which reduced the the cooling from all three coolers by about one third.</a:t>
            </a:r>
          </a:p>
          <a:p>
            <a:pPr algn="just"/>
            <a:r>
              <a:rPr lang="en-US" b="1" dirty="0">
                <a:solidFill>
                  <a:srgbClr val="002060"/>
                </a:solidFill>
                <a:latin typeface="Times New Roman" panose="02020603050405020304" pitchFamily="18" charset="0"/>
                <a:cs typeface="Times New Roman" panose="02020603050405020304" pitchFamily="18" charset="0"/>
              </a:rPr>
              <a:t>The measured cooler performance above 20 K was less than expected.</a:t>
            </a:r>
          </a:p>
        </p:txBody>
      </p:sp>
      <p:pic>
        <p:nvPicPr>
          <p:cNvPr id="6" name="Picture 5" descr="Fig 4">
            <a:extLst>
              <a:ext uri="{FF2B5EF4-FFF2-40B4-BE49-F238E27FC236}">
                <a16:creationId xmlns:a16="http://schemas.microsoft.com/office/drawing/2014/main" id="{292D5C18-55B9-DB4B-BC67-A959BDC481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36873" y="1149923"/>
            <a:ext cx="4067510" cy="2549241"/>
          </a:xfrm>
          <a:prstGeom prst="rect">
            <a:avLst/>
          </a:prstGeom>
          <a:noFill/>
          <a:ln>
            <a:noFill/>
          </a:ln>
        </p:spPr>
      </p:pic>
      <p:pic>
        <p:nvPicPr>
          <p:cNvPr id="8" name="Picture 7" descr="Fig 5">
            <a:extLst>
              <a:ext uri="{FF2B5EF4-FFF2-40B4-BE49-F238E27FC236}">
                <a16:creationId xmlns:a16="http://schemas.microsoft.com/office/drawing/2014/main" id="{9BB0B6F5-FD02-8840-86C6-4CEB2AE051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6873" y="3997864"/>
            <a:ext cx="4067510" cy="2524191"/>
          </a:xfrm>
          <a:prstGeom prst="rect">
            <a:avLst/>
          </a:prstGeom>
          <a:noFill/>
          <a:ln>
            <a:noFill/>
          </a:ln>
        </p:spPr>
      </p:pic>
    </p:spTree>
    <p:extLst>
      <p:ext uri="{BB962C8B-B14F-4D97-AF65-F5344CB8AC3E}">
        <p14:creationId xmlns:p14="http://schemas.microsoft.com/office/powerpoint/2010/main" val="35857356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83BC67-9BC0-2D4C-AC1F-431950CFB81A}"/>
              </a:ext>
            </a:extLst>
          </p:cNvPr>
          <p:cNvPicPr>
            <a:picLocks noChangeAspect="1"/>
          </p:cNvPicPr>
          <p:nvPr/>
        </p:nvPicPr>
        <p:blipFill>
          <a:blip r:embed="rId2"/>
          <a:stretch>
            <a:fillRect/>
          </a:stretch>
        </p:blipFill>
        <p:spPr>
          <a:xfrm>
            <a:off x="828852" y="1262614"/>
            <a:ext cx="3150023" cy="5053597"/>
          </a:xfrm>
          <a:prstGeom prst="rect">
            <a:avLst/>
          </a:prstGeom>
        </p:spPr>
      </p:pic>
      <p:pic>
        <p:nvPicPr>
          <p:cNvPr id="5" name="Picture 4">
            <a:extLst>
              <a:ext uri="{FF2B5EF4-FFF2-40B4-BE49-F238E27FC236}">
                <a16:creationId xmlns:a16="http://schemas.microsoft.com/office/drawing/2014/main" id="{9CF0E603-5852-BB49-986D-40C31D53D845}"/>
              </a:ext>
            </a:extLst>
          </p:cNvPr>
          <p:cNvPicPr>
            <a:picLocks noChangeAspect="1"/>
          </p:cNvPicPr>
          <p:nvPr/>
        </p:nvPicPr>
        <p:blipFill>
          <a:blip r:embed="rId3"/>
          <a:stretch>
            <a:fillRect/>
          </a:stretch>
        </p:blipFill>
        <p:spPr>
          <a:xfrm>
            <a:off x="5694775" y="420128"/>
            <a:ext cx="5315100" cy="5823731"/>
          </a:xfrm>
          <a:prstGeom prst="rect">
            <a:avLst/>
          </a:prstGeom>
        </p:spPr>
      </p:pic>
      <p:sp>
        <p:nvSpPr>
          <p:cNvPr id="6" name="TextBox 5">
            <a:extLst>
              <a:ext uri="{FF2B5EF4-FFF2-40B4-BE49-F238E27FC236}">
                <a16:creationId xmlns:a16="http://schemas.microsoft.com/office/drawing/2014/main" id="{558BE428-0FE9-4742-9485-430022216582}"/>
              </a:ext>
            </a:extLst>
          </p:cNvPr>
          <p:cNvSpPr txBox="1"/>
          <p:nvPr/>
        </p:nvSpPr>
        <p:spPr>
          <a:xfrm>
            <a:off x="1172364" y="6280928"/>
            <a:ext cx="2585003" cy="369332"/>
          </a:xfrm>
          <a:prstGeom prst="rect">
            <a:avLst/>
          </a:prstGeom>
          <a:noFill/>
        </p:spPr>
        <p:txBody>
          <a:bodyPr wrap="none" rtlCol="0">
            <a:spAutoFit/>
          </a:bodyPr>
          <a:lstStyle/>
          <a:p>
            <a:pPr algn="ctr"/>
            <a:r>
              <a:rPr lang="en-US" b="1" dirty="0">
                <a:solidFill>
                  <a:srgbClr val="002060"/>
                </a:solidFill>
                <a:latin typeface="Times" pitchFamily="2" charset="0"/>
              </a:rPr>
              <a:t>Two-stage PT415 Cooler</a:t>
            </a:r>
          </a:p>
        </p:txBody>
      </p:sp>
      <p:sp>
        <p:nvSpPr>
          <p:cNvPr id="7" name="TextBox 6">
            <a:extLst>
              <a:ext uri="{FF2B5EF4-FFF2-40B4-BE49-F238E27FC236}">
                <a16:creationId xmlns:a16="http://schemas.microsoft.com/office/drawing/2014/main" id="{76042E12-D127-F446-B020-8E1D5EED79FA}"/>
              </a:ext>
            </a:extLst>
          </p:cNvPr>
          <p:cNvSpPr txBox="1"/>
          <p:nvPr/>
        </p:nvSpPr>
        <p:spPr>
          <a:xfrm>
            <a:off x="5935660" y="6309758"/>
            <a:ext cx="5028108" cy="369332"/>
          </a:xfrm>
          <a:prstGeom prst="rect">
            <a:avLst/>
          </a:prstGeom>
          <a:noFill/>
        </p:spPr>
        <p:txBody>
          <a:bodyPr wrap="none" rtlCol="0">
            <a:spAutoFit/>
          </a:bodyPr>
          <a:lstStyle/>
          <a:p>
            <a:pPr algn="ctr"/>
            <a:r>
              <a:rPr lang="en-US" b="1" dirty="0">
                <a:solidFill>
                  <a:srgbClr val="002060"/>
                </a:solidFill>
                <a:latin typeface="Times" pitchFamily="2" charset="0"/>
              </a:rPr>
              <a:t>Operating diagram for a two-stage PT415 Cooler</a:t>
            </a:r>
          </a:p>
        </p:txBody>
      </p:sp>
      <p:sp>
        <p:nvSpPr>
          <p:cNvPr id="8" name="TextBox 7">
            <a:extLst>
              <a:ext uri="{FF2B5EF4-FFF2-40B4-BE49-F238E27FC236}">
                <a16:creationId xmlns:a16="http://schemas.microsoft.com/office/drawing/2014/main" id="{42278043-F768-E649-8400-2CB144BADDC2}"/>
              </a:ext>
            </a:extLst>
          </p:cNvPr>
          <p:cNvSpPr txBox="1"/>
          <p:nvPr/>
        </p:nvSpPr>
        <p:spPr>
          <a:xfrm>
            <a:off x="3633656" y="4320297"/>
            <a:ext cx="1007007" cy="369332"/>
          </a:xfrm>
          <a:prstGeom prst="rect">
            <a:avLst/>
          </a:prstGeom>
          <a:noFill/>
        </p:spPr>
        <p:txBody>
          <a:bodyPr wrap="none" rtlCol="0">
            <a:spAutoFit/>
          </a:bodyPr>
          <a:lstStyle/>
          <a:p>
            <a:pPr algn="ctr"/>
            <a:r>
              <a:rPr lang="en-US" b="1" dirty="0">
                <a:solidFill>
                  <a:srgbClr val="7030A0"/>
                </a:solidFill>
                <a:latin typeface="Times" pitchFamily="2" charset="0"/>
              </a:rPr>
              <a:t>1</a:t>
            </a:r>
            <a:r>
              <a:rPr lang="en-US" b="1" baseline="30000" dirty="0">
                <a:solidFill>
                  <a:srgbClr val="7030A0"/>
                </a:solidFill>
                <a:latin typeface="Times" pitchFamily="2" charset="0"/>
              </a:rPr>
              <a:t>st</a:t>
            </a:r>
            <a:r>
              <a:rPr lang="en-US" b="1" dirty="0">
                <a:solidFill>
                  <a:srgbClr val="7030A0"/>
                </a:solidFill>
                <a:latin typeface="Times" pitchFamily="2" charset="0"/>
              </a:rPr>
              <a:t> Stage</a:t>
            </a:r>
          </a:p>
        </p:txBody>
      </p:sp>
      <p:sp>
        <p:nvSpPr>
          <p:cNvPr id="9" name="TextBox 8">
            <a:extLst>
              <a:ext uri="{FF2B5EF4-FFF2-40B4-BE49-F238E27FC236}">
                <a16:creationId xmlns:a16="http://schemas.microsoft.com/office/drawing/2014/main" id="{09624A5D-986A-174B-B8B2-92456001AF83}"/>
              </a:ext>
            </a:extLst>
          </p:cNvPr>
          <p:cNvSpPr txBox="1"/>
          <p:nvPr/>
        </p:nvSpPr>
        <p:spPr>
          <a:xfrm>
            <a:off x="3445635" y="5510674"/>
            <a:ext cx="1066318" cy="369332"/>
          </a:xfrm>
          <a:prstGeom prst="rect">
            <a:avLst/>
          </a:prstGeom>
          <a:noFill/>
        </p:spPr>
        <p:txBody>
          <a:bodyPr wrap="none" rtlCol="0">
            <a:spAutoFit/>
          </a:bodyPr>
          <a:lstStyle/>
          <a:p>
            <a:pPr algn="ctr"/>
            <a:r>
              <a:rPr lang="en-US" b="1" dirty="0">
                <a:solidFill>
                  <a:srgbClr val="7030A0"/>
                </a:solidFill>
                <a:latin typeface="Times" pitchFamily="2" charset="0"/>
              </a:rPr>
              <a:t>2</a:t>
            </a:r>
            <a:r>
              <a:rPr lang="en-US" b="1" baseline="30000" dirty="0">
                <a:solidFill>
                  <a:srgbClr val="7030A0"/>
                </a:solidFill>
                <a:latin typeface="Times" pitchFamily="2" charset="0"/>
              </a:rPr>
              <a:t>nd</a:t>
            </a:r>
            <a:r>
              <a:rPr lang="en-US" b="1" dirty="0">
                <a:solidFill>
                  <a:srgbClr val="7030A0"/>
                </a:solidFill>
                <a:latin typeface="Times" pitchFamily="2" charset="0"/>
              </a:rPr>
              <a:t> Stage</a:t>
            </a:r>
          </a:p>
        </p:txBody>
      </p:sp>
      <p:cxnSp>
        <p:nvCxnSpPr>
          <p:cNvPr id="11" name="Straight Connector 10">
            <a:extLst>
              <a:ext uri="{FF2B5EF4-FFF2-40B4-BE49-F238E27FC236}">
                <a16:creationId xmlns:a16="http://schemas.microsoft.com/office/drawing/2014/main" id="{2B8BE807-F2B7-5848-85ED-8EBF3E7F9CD4}"/>
              </a:ext>
            </a:extLst>
          </p:cNvPr>
          <p:cNvCxnSpPr/>
          <p:nvPr/>
        </p:nvCxnSpPr>
        <p:spPr>
          <a:xfrm flipV="1">
            <a:off x="2829697" y="4493295"/>
            <a:ext cx="803959" cy="202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A2C3731-7976-FA41-9AC2-A028B674FF38}"/>
              </a:ext>
            </a:extLst>
          </p:cNvPr>
          <p:cNvCxnSpPr>
            <a:cxnSpLocks/>
            <a:endCxn id="9" idx="1"/>
          </p:cNvCxnSpPr>
          <p:nvPr/>
        </p:nvCxnSpPr>
        <p:spPr>
          <a:xfrm flipV="1">
            <a:off x="2636103" y="5695340"/>
            <a:ext cx="809532" cy="42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DCACE5BB-CB9D-934A-8429-CE10D4A372A7}"/>
              </a:ext>
            </a:extLst>
          </p:cNvPr>
          <p:cNvSpPr>
            <a:spLocks noGrp="1"/>
          </p:cNvSpPr>
          <p:nvPr>
            <p:ph type="title"/>
          </p:nvPr>
        </p:nvSpPr>
        <p:spPr>
          <a:xfrm>
            <a:off x="370704" y="369381"/>
            <a:ext cx="5324072" cy="985667"/>
          </a:xfrm>
        </p:spPr>
        <p:txBody>
          <a:bodyPr>
            <a:normAutofit fontScale="90000"/>
          </a:bodyPr>
          <a:lstStyle/>
          <a:p>
            <a:pPr algn="ctr"/>
            <a:r>
              <a:rPr lang="en-US" sz="3600" b="1" dirty="0">
                <a:solidFill>
                  <a:srgbClr val="FF0000"/>
                </a:solidFill>
                <a:latin typeface="Times New Roman" panose="02020603050405020304" pitchFamily="18" charset="0"/>
                <a:cs typeface="Times New Roman" panose="02020603050405020304" pitchFamily="18" charset="0"/>
              </a:rPr>
              <a:t>Cryomech PT415 Two-Stage Pulsed Tube Cooler</a:t>
            </a:r>
          </a:p>
        </p:txBody>
      </p:sp>
    </p:spTree>
    <p:extLst>
      <p:ext uri="{BB962C8B-B14F-4D97-AF65-F5344CB8AC3E}">
        <p14:creationId xmlns:p14="http://schemas.microsoft.com/office/powerpoint/2010/main" val="678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7055B-EAA1-1240-A450-0195CB577BC5}"/>
              </a:ext>
            </a:extLst>
          </p:cNvPr>
          <p:cNvSpPr>
            <a:spLocks noGrp="1"/>
          </p:cNvSpPr>
          <p:nvPr>
            <p:ph idx="1"/>
          </p:nvPr>
        </p:nvSpPr>
        <p:spPr>
          <a:xfrm>
            <a:off x="838200" y="5474372"/>
            <a:ext cx="10411326" cy="931195"/>
          </a:xfrm>
        </p:spPr>
        <p:txBody>
          <a:bodyPr>
            <a:normAutofit fontScale="92500" lnSpcReduction="10000"/>
          </a:bodyPr>
          <a:lstStyle/>
          <a:p>
            <a:pPr marL="0" indent="0" algn="just">
              <a:buNone/>
            </a:pPr>
            <a:r>
              <a:rPr lang="en-US" sz="2400" b="1" dirty="0">
                <a:solidFill>
                  <a:srgbClr val="7030A0"/>
                </a:solidFill>
                <a:latin typeface="Times" pitchFamily="2" charset="0"/>
              </a:rPr>
              <a:t>Cool-down temperature versus time for He, H</a:t>
            </a:r>
            <a:r>
              <a:rPr lang="en-US" sz="2400" b="1" baseline="-25000" dirty="0">
                <a:solidFill>
                  <a:srgbClr val="7030A0"/>
                </a:solidFill>
                <a:latin typeface="Times" pitchFamily="2" charset="0"/>
              </a:rPr>
              <a:t>2</a:t>
            </a:r>
            <a:r>
              <a:rPr lang="en-US" sz="2400" b="1" dirty="0">
                <a:solidFill>
                  <a:srgbClr val="7030A0"/>
                </a:solidFill>
                <a:latin typeface="Times" pitchFamily="2" charset="0"/>
              </a:rPr>
              <a:t> and Ne for a coil and cryostat with a mass of 1250 kg.  The cryostat pressure are 0.2 MPa and 0.8 MPa.  The cooler used is a single Cryomech PT415 pulse tube cooler that produces 1.5 W at 4.2 K. </a:t>
            </a:r>
          </a:p>
        </p:txBody>
      </p:sp>
      <p:sp>
        <p:nvSpPr>
          <p:cNvPr id="4" name="Title 1">
            <a:extLst>
              <a:ext uri="{FF2B5EF4-FFF2-40B4-BE49-F238E27FC236}">
                <a16:creationId xmlns:a16="http://schemas.microsoft.com/office/drawing/2014/main" id="{EC3298D6-D69C-034A-AD79-CAFE58BE1110}"/>
              </a:ext>
            </a:extLst>
          </p:cNvPr>
          <p:cNvSpPr>
            <a:spLocks noGrp="1"/>
          </p:cNvSpPr>
          <p:nvPr>
            <p:ph type="title"/>
          </p:nvPr>
        </p:nvSpPr>
        <p:spPr>
          <a:xfrm>
            <a:off x="851902" y="134599"/>
            <a:ext cx="10515600" cy="716624"/>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Cool-down with He, H</a:t>
            </a:r>
            <a:r>
              <a:rPr lang="en-US" sz="3600" b="1" baseline="-25000" dirty="0">
                <a:solidFill>
                  <a:srgbClr val="FF0000"/>
                </a:solidFill>
                <a:latin typeface="Times New Roman" panose="02020603050405020304" pitchFamily="18" charset="0"/>
                <a:cs typeface="Times New Roman" panose="02020603050405020304" pitchFamily="18" charset="0"/>
              </a:rPr>
              <a:t>2</a:t>
            </a:r>
            <a:r>
              <a:rPr lang="en-US" sz="3600" b="1" dirty="0">
                <a:solidFill>
                  <a:srgbClr val="FF0000"/>
                </a:solidFill>
                <a:latin typeface="Times New Roman" panose="02020603050405020304" pitchFamily="18" charset="0"/>
                <a:cs typeface="Times New Roman" panose="02020603050405020304" pitchFamily="18" charset="0"/>
              </a:rPr>
              <a:t> and Ne in a Cooling Loop</a:t>
            </a:r>
          </a:p>
        </p:txBody>
      </p:sp>
      <p:pic>
        <p:nvPicPr>
          <p:cNvPr id="5" name="Picture 4">
            <a:extLst>
              <a:ext uri="{FF2B5EF4-FFF2-40B4-BE49-F238E27FC236}">
                <a16:creationId xmlns:a16="http://schemas.microsoft.com/office/drawing/2014/main" id="{5ACD6DE4-9B5A-7D42-BAF9-35E116828C01}"/>
              </a:ext>
            </a:extLst>
          </p:cNvPr>
          <p:cNvPicPr>
            <a:picLocks noChangeAspect="1"/>
          </p:cNvPicPr>
          <p:nvPr/>
        </p:nvPicPr>
        <p:blipFill>
          <a:blip r:embed="rId2"/>
          <a:stretch>
            <a:fillRect/>
          </a:stretch>
        </p:blipFill>
        <p:spPr>
          <a:xfrm>
            <a:off x="428625" y="946146"/>
            <a:ext cx="6125966" cy="3940175"/>
          </a:xfrm>
          <a:prstGeom prst="rect">
            <a:avLst/>
          </a:prstGeom>
        </p:spPr>
      </p:pic>
      <p:pic>
        <p:nvPicPr>
          <p:cNvPr id="6" name="Picture 5">
            <a:extLst>
              <a:ext uri="{FF2B5EF4-FFF2-40B4-BE49-F238E27FC236}">
                <a16:creationId xmlns:a16="http://schemas.microsoft.com/office/drawing/2014/main" id="{7C30A990-167B-2A47-858A-69215688445D}"/>
              </a:ext>
            </a:extLst>
          </p:cNvPr>
          <p:cNvPicPr>
            <a:picLocks noChangeAspect="1"/>
          </p:cNvPicPr>
          <p:nvPr/>
        </p:nvPicPr>
        <p:blipFill>
          <a:blip r:embed="rId3"/>
          <a:stretch>
            <a:fillRect/>
          </a:stretch>
        </p:blipFill>
        <p:spPr>
          <a:xfrm>
            <a:off x="7119973" y="982444"/>
            <a:ext cx="3567077" cy="3478343"/>
          </a:xfrm>
          <a:prstGeom prst="rect">
            <a:avLst/>
          </a:prstGeom>
        </p:spPr>
      </p:pic>
      <p:sp>
        <p:nvSpPr>
          <p:cNvPr id="7" name="TextBox 6">
            <a:extLst>
              <a:ext uri="{FF2B5EF4-FFF2-40B4-BE49-F238E27FC236}">
                <a16:creationId xmlns:a16="http://schemas.microsoft.com/office/drawing/2014/main" id="{89EC97A6-A3CF-6249-9C4A-0A6885AEF344}"/>
              </a:ext>
            </a:extLst>
          </p:cNvPr>
          <p:cNvSpPr txBox="1"/>
          <p:nvPr/>
        </p:nvSpPr>
        <p:spPr>
          <a:xfrm>
            <a:off x="6554591" y="4611098"/>
            <a:ext cx="4923535" cy="584775"/>
          </a:xfrm>
          <a:prstGeom prst="rect">
            <a:avLst/>
          </a:prstGeom>
          <a:noFill/>
        </p:spPr>
        <p:txBody>
          <a:bodyPr wrap="square" rtlCol="0">
            <a:spAutoFit/>
          </a:bodyPr>
          <a:lstStyle/>
          <a:p>
            <a:r>
              <a:rPr lang="en-US" sz="1600" b="1" dirty="0">
                <a:solidFill>
                  <a:srgbClr val="002060"/>
                </a:solidFill>
                <a:latin typeface="Times" pitchFamily="2" charset="0"/>
              </a:rPr>
              <a:t>1250 kg cryostat cross-section.  Tube area = 253 mm</a:t>
            </a:r>
            <a:r>
              <a:rPr lang="en-US" sz="1600" b="1" baseline="30000" dirty="0">
                <a:solidFill>
                  <a:srgbClr val="002060"/>
                </a:solidFill>
                <a:latin typeface="Times" pitchFamily="2" charset="0"/>
              </a:rPr>
              <a:t>-2</a:t>
            </a:r>
            <a:r>
              <a:rPr lang="en-US" sz="1600" b="1" dirty="0">
                <a:solidFill>
                  <a:srgbClr val="002060"/>
                </a:solidFill>
                <a:latin typeface="Times" pitchFamily="2" charset="0"/>
              </a:rPr>
              <a:t>.  Tube surface are = 0.62 m</a:t>
            </a:r>
            <a:r>
              <a:rPr lang="en-US" sz="1600" b="1" baseline="30000" dirty="0">
                <a:solidFill>
                  <a:srgbClr val="002060"/>
                </a:solidFill>
                <a:latin typeface="Times" pitchFamily="2" charset="0"/>
              </a:rPr>
              <a:t>2</a:t>
            </a:r>
            <a:r>
              <a:rPr lang="en-US" sz="1600" b="1" dirty="0">
                <a:solidFill>
                  <a:srgbClr val="002060"/>
                </a:solidFill>
                <a:latin typeface="Times" pitchFamily="2" charset="0"/>
              </a:rPr>
              <a:t>.  Design pressure = 8 bar.</a:t>
            </a:r>
          </a:p>
        </p:txBody>
      </p:sp>
      <p:sp>
        <p:nvSpPr>
          <p:cNvPr id="8" name="TextBox 7">
            <a:extLst>
              <a:ext uri="{FF2B5EF4-FFF2-40B4-BE49-F238E27FC236}">
                <a16:creationId xmlns:a16="http://schemas.microsoft.com/office/drawing/2014/main" id="{77F1454F-9895-E54C-9A8F-F3DF8C047D08}"/>
              </a:ext>
            </a:extLst>
          </p:cNvPr>
          <p:cNvSpPr txBox="1"/>
          <p:nvPr/>
        </p:nvSpPr>
        <p:spPr>
          <a:xfrm>
            <a:off x="823511" y="4931944"/>
            <a:ext cx="5553226" cy="338554"/>
          </a:xfrm>
          <a:prstGeom prst="rect">
            <a:avLst/>
          </a:prstGeom>
          <a:noFill/>
        </p:spPr>
        <p:txBody>
          <a:bodyPr wrap="square" rtlCol="0">
            <a:spAutoFit/>
          </a:bodyPr>
          <a:lstStyle/>
          <a:p>
            <a:pPr algn="ctr"/>
            <a:r>
              <a:rPr lang="en-US" sz="1600" b="1" dirty="0">
                <a:solidFill>
                  <a:srgbClr val="002060"/>
                </a:solidFill>
                <a:latin typeface="Times" pitchFamily="2" charset="0"/>
              </a:rPr>
              <a:t>Magnet T (K) versus time, type of gas, and cryostat P (MPa)</a:t>
            </a:r>
          </a:p>
        </p:txBody>
      </p:sp>
    </p:spTree>
    <p:extLst>
      <p:ext uri="{BB962C8B-B14F-4D97-AF65-F5344CB8AC3E}">
        <p14:creationId xmlns:p14="http://schemas.microsoft.com/office/powerpoint/2010/main" val="2060397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1357</Words>
  <Application>Microsoft Macintosh PowerPoint</Application>
  <PresentationFormat>Widescreen</PresentationFormat>
  <Paragraphs>73</Paragraphs>
  <Slides>16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16</vt:i4>
      </vt:variant>
    </vt:vector>
  </HeadingPairs>
  <TitlesOfParts>
    <vt:vector size="26" baseType="lpstr">
      <vt:lpstr>ＭＳ Ｐゴシック</vt:lpstr>
      <vt:lpstr>Arial</vt:lpstr>
      <vt:lpstr>Calibri</vt:lpstr>
      <vt:lpstr>Calibri Light</vt:lpstr>
      <vt:lpstr>Symbol</vt:lpstr>
      <vt:lpstr>Times</vt:lpstr>
      <vt:lpstr>Times New Roman</vt:lpstr>
      <vt:lpstr>Office Theme</vt:lpstr>
      <vt:lpstr>file:////Users/michaelgreen/Desktop/H2%20versus%20He%20Loops/AL-325%20Cooling.doc!OLE_LINK5</vt:lpstr>
      <vt:lpstr>file:////Mike's%20Docs/Word%20&amp;%20pdf%20docs/LBNL,%20BNL.%20Oxford,%20MSU%20&amp;%20Others/2010%20through%202019/2015%20Reports/ISS2015/ISS2015_SA-21-INV%20long.doc!OLE_LINK6</vt:lpstr>
      <vt:lpstr>Cooling Large HTS Magnet Coils using a Gas Free-convection Cooling Loop connected to Coolers</vt:lpstr>
      <vt:lpstr>Factors that determine how a Cooler  is Connected to the Load</vt:lpstr>
      <vt:lpstr>Why may a cooler moved away from the device?</vt:lpstr>
      <vt:lpstr>Two-phase Helium Cooling in Pipes</vt:lpstr>
      <vt:lpstr>The MSU Experience with Free Convection Cooling</vt:lpstr>
      <vt:lpstr>The MSU Magnet Cool-down with Free Convection Cooling</vt:lpstr>
      <vt:lpstr>What was learned from the MSU Experience?</vt:lpstr>
      <vt:lpstr>Cryomech PT415 Two-Stage Pulsed Tube Cooler</vt:lpstr>
      <vt:lpstr>Cool-down with He, H2 and Ne in a Cooling Loop</vt:lpstr>
      <vt:lpstr>What was learned about Free-Convection Cooling?</vt:lpstr>
      <vt:lpstr>DT for a copper strap and cooling loops as a function Q/A and L for two-phase He and H2 loops.</vt:lpstr>
      <vt:lpstr>Gas-phase He or H2 Cooling in Pipes</vt:lpstr>
      <vt:lpstr>Cryomech AL-325 GM Cooler Parameters</vt:lpstr>
      <vt:lpstr>The consequences of gas cooling of HTS Magnets</vt:lpstr>
      <vt:lpstr>Concluding Comments</vt:lpstr>
      <vt:lpstr>Thank You</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the Connection between a Cooler and its Load</dc:title>
  <dc:creator>Michael Green</dc:creator>
  <cp:lastModifiedBy>Michael Green</cp:lastModifiedBy>
  <cp:revision>75</cp:revision>
  <cp:lastPrinted>2018-06-19T16:37:53Z</cp:lastPrinted>
  <dcterms:created xsi:type="dcterms:W3CDTF">2018-06-16T03:42:16Z</dcterms:created>
  <dcterms:modified xsi:type="dcterms:W3CDTF">2018-09-04T07:00:47Z</dcterms:modified>
</cp:coreProperties>
</file>