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1" r:id="rId7"/>
    <p:sldId id="268" r:id="rId8"/>
    <p:sldId id="267" r:id="rId9"/>
    <p:sldId id="264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5692" autoAdjust="0"/>
  </p:normalViewPr>
  <p:slideViewPr>
    <p:cSldViewPr snapToGrid="0">
      <p:cViewPr>
        <p:scale>
          <a:sx n="70" d="100"/>
          <a:sy n="70" d="100"/>
        </p:scale>
        <p:origin x="-102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6" Type="http://schemas.openxmlformats.org/officeDocument/2006/relationships/image" Target="../media/image60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49.wmf"/><Relationship Id="rId7" Type="http://schemas.openxmlformats.org/officeDocument/2006/relationships/image" Target="../media/image55.wmf"/><Relationship Id="rId12" Type="http://schemas.openxmlformats.org/officeDocument/2006/relationships/image" Target="../media/image77.wmf"/><Relationship Id="rId2" Type="http://schemas.openxmlformats.org/officeDocument/2006/relationships/image" Target="../media/image51.wmf"/><Relationship Id="rId1" Type="http://schemas.openxmlformats.org/officeDocument/2006/relationships/image" Target="../media/image73.wmf"/><Relationship Id="rId6" Type="http://schemas.openxmlformats.org/officeDocument/2006/relationships/image" Target="../media/image75.wmf"/><Relationship Id="rId11" Type="http://schemas.openxmlformats.org/officeDocument/2006/relationships/image" Target="../media/image76.wmf"/><Relationship Id="rId5" Type="http://schemas.openxmlformats.org/officeDocument/2006/relationships/image" Target="../media/image74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9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49.wmf"/><Relationship Id="rId1" Type="http://schemas.openxmlformats.org/officeDocument/2006/relationships/image" Target="../media/image51.wmf"/><Relationship Id="rId6" Type="http://schemas.openxmlformats.org/officeDocument/2006/relationships/image" Target="../media/image55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04.09.2018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16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8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88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4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14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76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380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26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kz5312\Desktop\Fotos PICARD\20180409-CN-01-0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5" b="24073"/>
          <a:stretch/>
        </p:blipFill>
        <p:spPr bwMode="auto">
          <a:xfrm>
            <a:off x="92402" y="3390902"/>
            <a:ext cx="6003598" cy="33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34A4FA1F-572C-4F3C-AB2C-552C89D6A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06FC442B-9238-4D7D-AE83-C3F29F1B7A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2" y="3231869"/>
            <a:ext cx="77059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de-DE" altLang="de-DE" sz="1400" dirty="0" smtClean="0">
                <a:solidFill>
                  <a:schemeClr val="bg1"/>
                </a:solidFill>
              </a:rPr>
              <a:t>Institute</a:t>
            </a:r>
            <a:r>
              <a:rPr lang="de-DE" altLang="de-DE" sz="1400" baseline="0" dirty="0" smtClean="0">
                <a:solidFill>
                  <a:schemeClr val="bg1"/>
                </a:solidFill>
              </a:rPr>
              <a:t> </a:t>
            </a:r>
            <a:r>
              <a:rPr lang="de-DE" altLang="de-DE" sz="1400" dirty="0" err="1" smtClean="0">
                <a:solidFill>
                  <a:schemeClr val="bg1"/>
                </a:solidFill>
              </a:rPr>
              <a:t>for</a:t>
            </a:r>
            <a:r>
              <a:rPr lang="de-DE" altLang="de-DE" sz="1400" dirty="0" smtClean="0">
                <a:solidFill>
                  <a:schemeClr val="bg1"/>
                </a:solidFill>
              </a:rPr>
              <a:t> Technical</a:t>
            </a:r>
            <a:r>
              <a:rPr lang="de-DE" altLang="de-DE" sz="1400" baseline="0" dirty="0" smtClean="0">
                <a:solidFill>
                  <a:schemeClr val="bg1"/>
                </a:solidFill>
              </a:rPr>
              <a:t> </a:t>
            </a:r>
            <a:r>
              <a:rPr lang="de-DE" altLang="de-DE" sz="1400" baseline="0" dirty="0" err="1" smtClean="0">
                <a:solidFill>
                  <a:schemeClr val="bg1"/>
                </a:solidFill>
              </a:rPr>
              <a:t>Physics</a:t>
            </a:r>
            <a:r>
              <a:rPr lang="de-DE" altLang="de-DE" sz="1400" baseline="0" dirty="0" smtClean="0">
                <a:solidFill>
                  <a:schemeClr val="bg1"/>
                </a:solidFill>
              </a:rPr>
              <a:t> (ITEP)</a:t>
            </a:r>
          </a:p>
          <a:p>
            <a:pPr eaLnBrk="1" hangingPunct="1"/>
            <a:r>
              <a:rPr lang="de-DE" altLang="de-DE" sz="1400" baseline="0" dirty="0" smtClean="0">
                <a:solidFill>
                  <a:schemeClr val="bg1"/>
                </a:solidFill>
              </a:rPr>
              <a:t>Institute </a:t>
            </a:r>
            <a:r>
              <a:rPr lang="de-DE" altLang="de-DE" sz="1400" baseline="0" dirty="0" err="1" smtClean="0">
                <a:solidFill>
                  <a:schemeClr val="bg1"/>
                </a:solidFill>
              </a:rPr>
              <a:t>of</a:t>
            </a:r>
            <a:r>
              <a:rPr lang="de-DE" altLang="de-DE" sz="1400" baseline="0" dirty="0" smtClean="0">
                <a:solidFill>
                  <a:schemeClr val="bg1"/>
                </a:solidFill>
              </a:rPr>
              <a:t> </a:t>
            </a:r>
            <a:r>
              <a:rPr lang="de-DE" altLang="de-DE" sz="1400" baseline="0" dirty="0" err="1" smtClean="0">
                <a:solidFill>
                  <a:schemeClr val="bg1"/>
                </a:solidFill>
              </a:rPr>
              <a:t>Thermodynamics</a:t>
            </a:r>
            <a:r>
              <a:rPr lang="de-DE" altLang="de-DE" sz="1400" baseline="0" dirty="0" smtClean="0">
                <a:solidFill>
                  <a:schemeClr val="bg1"/>
                </a:solidFill>
              </a:rPr>
              <a:t> </a:t>
            </a:r>
            <a:r>
              <a:rPr lang="de-DE" altLang="de-DE" sz="1400" baseline="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1400" baseline="0" dirty="0" smtClean="0">
                <a:solidFill>
                  <a:schemeClr val="bg1"/>
                </a:solidFill>
              </a:rPr>
              <a:t> Refrigeration (ITTK)</a:t>
            </a:r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xmlns="" id="{8B90B0AC-C3A4-45BF-ABCA-1F7E06B019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1" y="6525686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/>
              <a:t>KIT – The Research University in the Helmholtz Association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xmlns="" id="{F16E5C71-17DC-4E14-A36D-AE67CD44D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71099" y="6417776"/>
            <a:ext cx="20066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2300" b="1" noProof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xmlns="" id="{E7FAE6E8-CB82-46A3-9770-79BEAA8CB8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1" y="458359"/>
            <a:ext cx="2162066" cy="1001397"/>
          </a:xfrm>
          <a:prstGeom prst="rect">
            <a:avLst/>
          </a:prstGeom>
        </p:spPr>
      </p:pic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7250820" y="3213557"/>
            <a:ext cx="44108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1400" dirty="0" smtClean="0">
                <a:solidFill>
                  <a:schemeClr val="bg1"/>
                </a:solidFill>
              </a:rPr>
              <a:t>European Organization for Nuclear Research (CERN</a:t>
            </a:r>
            <a:r>
              <a:rPr lang="fr-FR" sz="1400" dirty="0" smtClean="0">
                <a:solidFill>
                  <a:schemeClr val="bg1"/>
                </a:solidFill>
              </a:rPr>
              <a:t>)</a:t>
            </a:r>
          </a:p>
          <a:p>
            <a:pPr algn="r"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design-guidelines.web.cern.ch/sites/design-guidelines.web.cern.ch/files/u6/CERN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00" y="458359"/>
            <a:ext cx="1005657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8088" y="3747777"/>
            <a:ext cx="4255017" cy="26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2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EEED28-0813-48F9-AD7B-C3F474617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0266842F-36EC-49E9-AC66-9EB00725234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452B680-CC44-46FC-A93F-4E9655E7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56A2-F25B-4748-80A1-02F1CB112C81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4520D94-8011-4067-9EDC-3FAEFF22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1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5B59FA6F-E1AA-4777-A938-29505698E50D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029700" y="323850"/>
            <a:ext cx="2628900" cy="585311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189F0E4A-734C-478B-A5C1-DC36FE4AD36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323850"/>
            <a:ext cx="8343900" cy="58531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DEC746F-EE53-4616-80E6-53E7FAE0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F865-2AD0-43E7-8D10-3FE574C91F47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07B5C8F-8341-4F40-8C12-2C5925AD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0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9FAF4A-98FA-4066-8B9E-CA0D85F23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2C87942-EC3B-41F9-B423-824D3C3745B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7244E0D-14A7-4B30-915C-2337D7AA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33DED0A-B994-4DFB-A110-A8E07CC6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47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E38482-A4C7-42DF-9634-E3B98975D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5314"/>
            <a:ext cx="10515600" cy="1757362"/>
          </a:xfrm>
        </p:spPr>
        <p:txBody>
          <a:bodyPr anchor="t"/>
          <a:lstStyle>
            <a:lvl1pPr>
              <a:defRPr sz="5500" cap="all" baseline="0"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ECEB0C6-0D9E-4ADD-B029-512526865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550" y="2843213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325BB92-0C01-42FC-B768-1D40829A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D41C-6C36-4D77-8E14-C0C0E4CCA8A1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53AEFB2-DB19-4BB5-8BB0-51D8053E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1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014A50-2840-4153-8ACA-21DDA7417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9C76C89-8E8C-4A66-8B31-797AD51435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4664" y="1266825"/>
            <a:ext cx="5495136" cy="4829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9A0CBC72-16DA-4743-A938-06A0A3121E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66825"/>
            <a:ext cx="5495136" cy="4829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4113EAF-40FF-498E-B96E-B770070E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1700-3359-4DC2-8214-D7A34341D921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4CD4877-D48C-495B-8B04-F622FC22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7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06C1A6E-EDD8-422C-9528-06F9CBF8D5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664" y="1250546"/>
            <a:ext cx="547291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907BC53E-907B-434C-B849-6EB9897B4B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664" y="2152650"/>
            <a:ext cx="5472911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6D479D9E-3156-4950-B7AC-7F88AF3331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50546"/>
            <a:ext cx="549513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A0FEC748-198E-476C-A61F-8533DBE17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152650"/>
            <a:ext cx="5495136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F40AC501-5695-4386-935B-DB83960E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9B9F-5788-435D-926B-91933A7929D2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6D3C1AA5-42FD-4D92-B65E-F992356A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F04BAF94-C42F-462E-82C0-763E495FC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664" y="435984"/>
            <a:ext cx="9178008" cy="62782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04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56C626-8132-477C-94F0-A8B5D6D3A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A9F8FE1-C692-4F56-934A-4141099A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B7F1-F37C-45C3-8306-AF19E47F5D1E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E3A87BF-61DB-4C5B-BDC1-0B1DEC74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6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DDE91BA8-F339-42A0-BF2B-D7754B12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770F-792F-46E1-9631-6B38C3419B34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1F3F036-A58A-460E-A412-F0755713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8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E224A74-2B50-4671-B7C8-F6B84532D1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58887"/>
            <a:ext cx="648414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7ABDF8E-853E-40DA-9E40-4DF3ECF0803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4664" y="1266825"/>
            <a:ext cx="4247361" cy="48466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E42AD4C-CB86-40D0-A87F-68580673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CE90-133B-4446-95A9-E3DD4BEFD070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00E594F-F0BE-4E57-97AE-D237D023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43977C42-FB14-40A6-80E5-05347C2E8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664" y="435984"/>
            <a:ext cx="9178008" cy="62782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1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E6374B-9795-430B-A495-F423F92A5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073" y="4633573"/>
            <a:ext cx="7191375" cy="679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036DF784-93EB-4084-94D8-502B41B59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05074" y="635000"/>
            <a:ext cx="7191376" cy="3852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F41D6B1-CAC9-43B5-8288-F21476CE2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05074" y="5386184"/>
            <a:ext cx="7191374" cy="920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24A9041-3C06-495E-AF4A-4221DC9C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8C31-78FE-4104-B77E-8A5B249050C6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A3ED597-52C7-4BAE-989E-C3C6448F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A379F1C-2660-4789-9972-53B64D55CC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DEB8BAE8-97B4-4801-B1D8-A8524D74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4" y="444005"/>
            <a:ext cx="9178008" cy="6278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de-DE" dirty="0"/>
              <a:t>Click to add title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63E77A8F-6878-4E61-BC0E-2E4E240C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64" y="1269206"/>
            <a:ext cx="11142672" cy="48502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ACCE978-AE43-463A-92DA-4CC1B1673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378" y="6452596"/>
            <a:ext cx="17004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3A1F-3244-4D7B-BC74-0B114E52D5F1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93F00E4-276F-4732-91E8-B5F61756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9993" y="6452596"/>
            <a:ext cx="43538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xmlns="" id="{93D1C25E-2C0F-4541-AA98-2C41C9CFAF34}"/>
              </a:ext>
            </a:extLst>
          </p:cNvPr>
          <p:cNvSpPr txBox="1">
            <a:spLocks/>
          </p:cNvSpPr>
          <p:nvPr userDrawn="1"/>
        </p:nvSpPr>
        <p:spPr>
          <a:xfrm>
            <a:off x="8269704" y="6452596"/>
            <a:ext cx="3397631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smtClean="0"/>
              <a:t>R&amp;D</a:t>
            </a:r>
            <a:r>
              <a:rPr lang="en-US" altLang="de-DE" sz="1200" baseline="0" dirty="0" smtClean="0"/>
              <a:t> collaboration KIT and CERN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278C3E26-950C-419E-9861-927999F4FC2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36" y="327823"/>
            <a:ext cx="1439999" cy="666960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7657E246-BA60-47BA-8C51-9E3FA888CD8A}"/>
              </a:ext>
            </a:extLst>
          </p:cNvPr>
          <p:cNvSpPr txBox="1">
            <a:spLocks/>
          </p:cNvSpPr>
          <p:nvPr userDrawn="1"/>
        </p:nvSpPr>
        <p:spPr>
          <a:xfrm>
            <a:off x="2498632" y="6452596"/>
            <a:ext cx="6729258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200" dirty="0" smtClean="0"/>
              <a:t>C. Weber et al. - </a:t>
            </a:r>
            <a:r>
              <a:rPr lang="en-US" sz="1200" dirty="0" smtClean="0"/>
              <a:t>Study on the heat transfer of helium cryostats following loss of insulating vacuum</a:t>
            </a:r>
            <a:endParaRPr lang="de-DE" sz="1200" dirty="0"/>
          </a:p>
        </p:txBody>
      </p:sp>
      <p:pic>
        <p:nvPicPr>
          <p:cNvPr id="12" name="Picture 2" descr="http://design-guidelines.web.cern.ch/sites/design-guidelines.web.cern.ch/files/u6/CERN-logo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270" y="327600"/>
            <a:ext cx="669232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61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weber@kit.edu" TargetMode="External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6.wmf"/><Relationship Id="rId11" Type="http://schemas.openxmlformats.org/officeDocument/2006/relationships/image" Target="../media/image110.png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109.png"/><Relationship Id="rId4" Type="http://schemas.openxmlformats.org/officeDocument/2006/relationships/image" Target="../media/image105.wmf"/><Relationship Id="rId9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oleObject" Target="../embeddings/oleObject66.bin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1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18" Type="http://schemas.openxmlformats.org/officeDocument/2006/relationships/image" Target="../media/image20.wmf"/><Relationship Id="rId26" Type="http://schemas.openxmlformats.org/officeDocument/2006/relationships/image" Target="../media/image10.png"/><Relationship Id="rId39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26.wmf"/><Relationship Id="rId42" Type="http://schemas.openxmlformats.org/officeDocument/2006/relationships/image" Target="../media/image30.wmf"/><Relationship Id="rId47" Type="http://schemas.openxmlformats.org/officeDocument/2006/relationships/image" Target="../media/image40.png"/><Relationship Id="rId50" Type="http://schemas.openxmlformats.org/officeDocument/2006/relationships/image" Target="../media/image43.png"/><Relationship Id="rId7" Type="http://schemas.openxmlformats.org/officeDocument/2006/relationships/image" Target="../media/image34.png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9.png"/><Relationship Id="rId33" Type="http://schemas.openxmlformats.org/officeDocument/2006/relationships/oleObject" Target="../embeddings/oleObject11.bin"/><Relationship Id="rId38" Type="http://schemas.openxmlformats.org/officeDocument/2006/relationships/image" Target="../media/image28.wmf"/><Relationship Id="rId46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9.bin"/><Relationship Id="rId41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23.wmf"/><Relationship Id="rId32" Type="http://schemas.openxmlformats.org/officeDocument/2006/relationships/image" Target="../media/image25.wmf"/><Relationship Id="rId37" Type="http://schemas.openxmlformats.org/officeDocument/2006/relationships/oleObject" Target="../embeddings/oleObject13.bin"/><Relationship Id="rId40" Type="http://schemas.openxmlformats.org/officeDocument/2006/relationships/image" Target="../media/image29.wmf"/><Relationship Id="rId45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12.png"/><Relationship Id="rId36" Type="http://schemas.openxmlformats.org/officeDocument/2006/relationships/image" Target="../media/image27.wmf"/><Relationship Id="rId49" Type="http://schemas.openxmlformats.org/officeDocument/2006/relationships/image" Target="../media/image42.png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6.bin"/><Relationship Id="rId31" Type="http://schemas.openxmlformats.org/officeDocument/2006/relationships/oleObject" Target="../embeddings/oleObject10.bin"/><Relationship Id="rId44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image" Target="../media/image11.png"/><Relationship Id="rId30" Type="http://schemas.openxmlformats.org/officeDocument/2006/relationships/image" Target="../media/image24.wmf"/><Relationship Id="rId35" Type="http://schemas.openxmlformats.org/officeDocument/2006/relationships/oleObject" Target="../embeddings/oleObject12.bin"/><Relationship Id="rId43" Type="http://schemas.openxmlformats.org/officeDocument/2006/relationships/image" Target="../media/image36.png"/><Relationship Id="rId48" Type="http://schemas.openxmlformats.org/officeDocument/2006/relationships/image" Target="../media/image41.png"/><Relationship Id="rId8" Type="http://schemas.openxmlformats.org/officeDocument/2006/relationships/image" Target="../media/image35.png"/><Relationship Id="rId51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9" Type="http://schemas.openxmlformats.org/officeDocument/2006/relationships/image" Target="../media/image59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2.bin"/><Relationship Id="rId34" Type="http://schemas.openxmlformats.org/officeDocument/2006/relationships/oleObject" Target="../embeddings/oleObject29.bin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9.wmf"/><Relationship Id="rId25" Type="http://schemas.openxmlformats.org/officeDocument/2006/relationships/image" Target="../media/image52.wmf"/><Relationship Id="rId33" Type="http://schemas.openxmlformats.org/officeDocument/2006/relationships/image" Target="../media/image56.wmf"/><Relationship Id="rId38" Type="http://schemas.openxmlformats.org/officeDocument/2006/relationships/oleObject" Target="../embeddings/oleObject31.bin"/><Relationship Id="rId46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61.png"/><Relationship Id="rId29" Type="http://schemas.openxmlformats.org/officeDocument/2006/relationships/image" Target="../media/image54.wmf"/><Relationship Id="rId41" Type="http://schemas.openxmlformats.org/officeDocument/2006/relationships/image" Target="../media/image6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58.wmf"/><Relationship Id="rId40" Type="http://schemas.openxmlformats.org/officeDocument/2006/relationships/oleObject" Target="../embeddings/oleObject32.bin"/><Relationship Id="rId45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openxmlformats.org/officeDocument/2006/relationships/image" Target="../media/image48.wmf"/><Relationship Id="rId23" Type="http://schemas.openxmlformats.org/officeDocument/2006/relationships/oleObject" Target="../embeddings/oleObject23.bin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0.bin"/><Relationship Id="rId49" Type="http://schemas.openxmlformats.org/officeDocument/2006/relationships/image" Target="../media/image69.png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50.wmf"/><Relationship Id="rId31" Type="http://schemas.openxmlformats.org/officeDocument/2006/relationships/image" Target="../media/image55.wmf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4" Type="http://schemas.openxmlformats.org/officeDocument/2006/relationships/image" Target="../media/image9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51.wmf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57.wmf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8" Type="http://schemas.openxmlformats.org/officeDocument/2006/relationships/oleObject" Target="../embeddings/oleObject16.bin"/><Relationship Id="rId51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74.wmf"/><Relationship Id="rId26" Type="http://schemas.openxmlformats.org/officeDocument/2006/relationships/image" Target="../media/image57.wmf"/><Relationship Id="rId39" Type="http://schemas.openxmlformats.org/officeDocument/2006/relationships/image" Target="../media/image66.png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80.png"/><Relationship Id="rId7" Type="http://schemas.openxmlformats.org/officeDocument/2006/relationships/image" Target="../media/image12.png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image" Target="../media/image79.png"/><Relationship Id="rId38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75.w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56.wmf"/><Relationship Id="rId32" Type="http://schemas.openxmlformats.org/officeDocument/2006/relationships/image" Target="../media/image77.wmf"/><Relationship Id="rId37" Type="http://schemas.openxmlformats.org/officeDocument/2006/relationships/image" Target="../media/image63.png"/><Relationship Id="rId40" Type="http://schemas.openxmlformats.org/officeDocument/2006/relationships/image" Target="../media/image64.png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58.wmf"/><Relationship Id="rId36" Type="http://schemas.openxmlformats.org/officeDocument/2006/relationships/image" Target="../media/image62.png"/><Relationship Id="rId10" Type="http://schemas.openxmlformats.org/officeDocument/2006/relationships/image" Target="../media/image78.png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" Type="http://schemas.openxmlformats.org/officeDocument/2006/relationships/image" Target="../media/image9.png"/><Relationship Id="rId9" Type="http://schemas.openxmlformats.org/officeDocument/2006/relationships/image" Target="../media/image73.wmf"/><Relationship Id="rId14" Type="http://schemas.openxmlformats.org/officeDocument/2006/relationships/image" Target="../media/image49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76.wmf"/><Relationship Id="rId35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85.wmf"/><Relationship Id="rId26" Type="http://schemas.openxmlformats.org/officeDocument/2006/relationships/image" Target="../media/image95.png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51.bin"/><Relationship Id="rId7" Type="http://schemas.openxmlformats.org/officeDocument/2006/relationships/image" Target="../media/image92.png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49.bin"/><Relationship Id="rId25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png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88.wmf"/><Relationship Id="rId5" Type="http://schemas.openxmlformats.org/officeDocument/2006/relationships/image" Target="../media/image90.png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89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83.wmf"/><Relationship Id="rId22" Type="http://schemas.openxmlformats.org/officeDocument/2006/relationships/image" Target="../media/image8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3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9.png"/><Relationship Id="rId11" Type="http://schemas.openxmlformats.org/officeDocument/2006/relationships/image" Target="../media/image74.wmf"/><Relationship Id="rId5" Type="http://schemas.openxmlformats.org/officeDocument/2006/relationships/image" Target="../media/image98.png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97.png"/><Relationship Id="rId9" Type="http://schemas.openxmlformats.org/officeDocument/2006/relationships/image" Target="../media/image9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6.wmf"/><Relationship Id="rId26" Type="http://schemas.openxmlformats.org/officeDocument/2006/relationships/image" Target="../media/image64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1.png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61.bin"/><Relationship Id="rId25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65.png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image" Target="../media/image63.png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78.png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75.wmf"/><Relationship Id="rId22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2B401D3-9C9F-457C-B31F-B21C8B9F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5" y="1581150"/>
            <a:ext cx="8389937" cy="8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altLang="de-DE" sz="3000" b="1" dirty="0"/>
              <a:t>Study on the heat transfer of helium cryostats following loss of insulating vacuum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697FBC9-DE87-47E6-AB36-F4F0B38D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5" y="2532558"/>
            <a:ext cx="8370888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de-DE" u="sng" dirty="0">
                <a:solidFill>
                  <a:srgbClr val="000000"/>
                </a:solidFill>
              </a:rPr>
              <a:t>C. Weber</a:t>
            </a:r>
            <a:r>
              <a:rPr lang="en-US" altLang="de-DE" dirty="0">
                <a:solidFill>
                  <a:srgbClr val="000000"/>
                </a:solidFill>
              </a:rPr>
              <a:t>, A. </a:t>
            </a:r>
            <a:r>
              <a:rPr lang="en-US" altLang="de-DE" dirty="0" err="1">
                <a:solidFill>
                  <a:srgbClr val="000000"/>
                </a:solidFill>
              </a:rPr>
              <a:t>Henriques</a:t>
            </a:r>
            <a:r>
              <a:rPr lang="en-US" altLang="de-DE" dirty="0">
                <a:solidFill>
                  <a:srgbClr val="000000"/>
                </a:solidFill>
              </a:rPr>
              <a:t> (CERN), S. Grohmann </a:t>
            </a:r>
          </a:p>
          <a:p>
            <a:pPr>
              <a:spcBef>
                <a:spcPct val="0"/>
              </a:spcBef>
            </a:pPr>
            <a:r>
              <a:rPr lang="en-US" altLang="de-DE" dirty="0">
                <a:solidFill>
                  <a:srgbClr val="000000"/>
                </a:solidFill>
              </a:rPr>
              <a:t>ICEC27-ICMC, 4</a:t>
            </a:r>
            <a:r>
              <a:rPr lang="en-US" altLang="de-DE" baseline="30000" dirty="0">
                <a:solidFill>
                  <a:srgbClr val="000000"/>
                </a:solidFill>
              </a:rPr>
              <a:t>th </a:t>
            </a:r>
            <a:r>
              <a:rPr lang="en-US" altLang="de-DE" dirty="0">
                <a:solidFill>
                  <a:srgbClr val="000000"/>
                </a:solidFill>
              </a:rPr>
              <a:t>September 2018, Oxford, E-17:15</a:t>
            </a:r>
          </a:p>
          <a:p>
            <a:endParaRPr lang="de-D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the attention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" r="6436" b="23389"/>
          <a:stretch/>
        </p:blipFill>
        <p:spPr bwMode="auto">
          <a:xfrm>
            <a:off x="1441713" y="1268760"/>
            <a:ext cx="4324412" cy="4888674"/>
          </a:xfrm>
          <a:prstGeom prst="round2DiagRect">
            <a:avLst>
              <a:gd name="adj1" fmla="val 9289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235437" y="3849110"/>
            <a:ext cx="360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Christina Weber</a:t>
            </a:r>
          </a:p>
          <a:p>
            <a:pPr algn="r"/>
            <a:r>
              <a:rPr lang="de-DE" dirty="0" err="1" smtClean="0"/>
              <a:t>Ph</a:t>
            </a:r>
            <a:r>
              <a:rPr lang="de-DE" dirty="0" smtClean="0"/>
              <a:t>.-D. </a:t>
            </a:r>
            <a:r>
              <a:rPr lang="de-DE" dirty="0" err="1" smtClean="0"/>
              <a:t>student</a:t>
            </a:r>
            <a:endParaRPr lang="de-DE" dirty="0" smtClean="0"/>
          </a:p>
          <a:p>
            <a:pPr algn="r"/>
            <a:r>
              <a:rPr lang="de-DE" dirty="0" smtClean="0"/>
              <a:t>KIT – Campus Nord</a:t>
            </a:r>
          </a:p>
          <a:p>
            <a:pPr algn="r"/>
            <a:r>
              <a:rPr lang="de-DE" dirty="0" smtClean="0"/>
              <a:t>Institut für Technische Physik</a:t>
            </a:r>
          </a:p>
          <a:p>
            <a:pPr algn="r"/>
            <a:r>
              <a:rPr lang="de-DE" dirty="0" smtClean="0"/>
              <a:t>Hermann-von-Helmholtz Platz 1 </a:t>
            </a:r>
          </a:p>
          <a:p>
            <a:pPr algn="r"/>
            <a:r>
              <a:rPr lang="de-DE" dirty="0" smtClean="0"/>
              <a:t>76344 Eggenstein-Leopoldshafen </a:t>
            </a:r>
          </a:p>
          <a:p>
            <a:pPr algn="r"/>
            <a:r>
              <a:rPr lang="de-DE" dirty="0" smtClean="0"/>
              <a:t>Email: </a:t>
            </a:r>
            <a:r>
              <a:rPr lang="de-DE" dirty="0" smtClean="0">
                <a:hlinkClick r:id="rId3"/>
              </a:rPr>
              <a:t>christina.weber@kit.edu</a:t>
            </a:r>
            <a:endParaRPr lang="de-DE" dirty="0" smtClean="0"/>
          </a:p>
          <a:p>
            <a:pPr algn="r"/>
            <a:r>
              <a:rPr lang="de-DE" dirty="0" smtClean="0"/>
              <a:t>Tel.: 0721 – 608 26248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83437" y="1280794"/>
            <a:ext cx="3852000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PICARD </a:t>
            </a:r>
            <a:r>
              <a:rPr lang="en-US" sz="2000" dirty="0">
                <a:solidFill>
                  <a:sysClr val="windowText" lastClr="000000"/>
                </a:solidFill>
              </a:rPr>
              <a:t>– </a:t>
            </a:r>
            <a:endParaRPr lang="en-US" sz="2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2000" u="sng" dirty="0" smtClean="0">
                <a:solidFill>
                  <a:sysClr val="windowText" lastClr="000000"/>
                </a:solidFill>
              </a:rPr>
              <a:t>P</a:t>
            </a:r>
            <a:r>
              <a:rPr lang="en-US" sz="2000" dirty="0" smtClean="0">
                <a:solidFill>
                  <a:sysClr val="windowText" lastClr="000000"/>
                </a:solidFill>
              </a:rPr>
              <a:t>ressure </a:t>
            </a:r>
            <a:r>
              <a:rPr lang="en-US" sz="2000" u="sng" dirty="0">
                <a:solidFill>
                  <a:sysClr val="windowText" lastClr="000000"/>
                </a:solidFill>
              </a:rPr>
              <a:t>I</a:t>
            </a:r>
            <a:r>
              <a:rPr lang="en-US" sz="2000" dirty="0">
                <a:solidFill>
                  <a:sysClr val="windowText" lastClr="000000"/>
                </a:solidFill>
              </a:rPr>
              <a:t>ncrease in </a:t>
            </a:r>
            <a:r>
              <a:rPr lang="en-US" sz="2000" u="sng" dirty="0">
                <a:solidFill>
                  <a:sysClr val="windowText" lastClr="000000"/>
                </a:solidFill>
              </a:rPr>
              <a:t>C</a:t>
            </a:r>
            <a:r>
              <a:rPr lang="en-US" sz="2000" dirty="0">
                <a:solidFill>
                  <a:sysClr val="windowText" lastClr="000000"/>
                </a:solidFill>
              </a:rPr>
              <a:t>ryostats and </a:t>
            </a:r>
            <a:r>
              <a:rPr lang="en-US" sz="2000" u="sng" dirty="0">
                <a:solidFill>
                  <a:sysClr val="windowText" lastClr="000000"/>
                </a:solidFill>
              </a:rPr>
              <a:t>A</a:t>
            </a:r>
            <a:r>
              <a:rPr lang="en-US" sz="2000" dirty="0">
                <a:solidFill>
                  <a:sysClr val="windowText" lastClr="000000"/>
                </a:solidFill>
              </a:rPr>
              <a:t>nalysis of </a:t>
            </a:r>
            <a:r>
              <a:rPr lang="en-US" sz="2000" u="sng" dirty="0">
                <a:solidFill>
                  <a:sysClr val="windowText" lastClr="000000"/>
                </a:solidFill>
              </a:rPr>
              <a:t>R</a:t>
            </a:r>
            <a:r>
              <a:rPr lang="en-US" sz="2000" dirty="0">
                <a:solidFill>
                  <a:sysClr val="windowText" lastClr="000000"/>
                </a:solidFill>
              </a:rPr>
              <a:t>elief </a:t>
            </a:r>
            <a:r>
              <a:rPr lang="en-US" sz="2000" u="sng" dirty="0" smtClean="0">
                <a:solidFill>
                  <a:sysClr val="windowText" lastClr="000000"/>
                </a:solidFill>
              </a:rPr>
              <a:t>D</a:t>
            </a:r>
            <a:r>
              <a:rPr lang="en-US" sz="2000" dirty="0" smtClean="0">
                <a:solidFill>
                  <a:sysClr val="windowText" lastClr="000000"/>
                </a:solidFill>
              </a:rPr>
              <a:t>evices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Back-up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Wall temperature:</a:t>
            </a:r>
          </a:p>
          <a:p>
            <a:pPr>
              <a:spcBef>
                <a:spcPts val="9000"/>
              </a:spcBef>
            </a:pPr>
            <a:r>
              <a:rPr lang="en-US" dirty="0" smtClean="0"/>
              <a:t>Stefan-Boltzmann:</a:t>
            </a:r>
          </a:p>
          <a:p>
            <a:pPr>
              <a:spcBef>
                <a:spcPts val="13800"/>
              </a:spcBef>
            </a:pPr>
            <a:r>
              <a:rPr lang="en-US" dirty="0" smtClean="0"/>
              <a:t>Fourier: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930159"/>
              </p:ext>
            </p:extLst>
          </p:nvPr>
        </p:nvGraphicFramePr>
        <p:xfrm>
          <a:off x="4316095" y="1388745"/>
          <a:ext cx="5308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8" name="Equation" r:id="rId3" imgW="5308560" imgH="977760" progId="Equation.DSMT4">
                  <p:embed/>
                </p:oleObj>
              </mc:Choice>
              <mc:Fallback>
                <p:oleObj name="Equation" r:id="rId3" imgW="530856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095" y="1388745"/>
                        <a:ext cx="53086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7086"/>
              </p:ext>
            </p:extLst>
          </p:nvPr>
        </p:nvGraphicFramePr>
        <p:xfrm>
          <a:off x="4340225" y="2646747"/>
          <a:ext cx="38227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" name="Equation" r:id="rId5" imgW="3822480" imgH="1587240" progId="Equation.DSMT4">
                  <p:embed/>
                </p:oleObj>
              </mc:Choice>
              <mc:Fallback>
                <p:oleObj name="Equation" r:id="rId5" imgW="3822480" imgH="1587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0225" y="2646747"/>
                        <a:ext cx="38227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7506"/>
              </p:ext>
            </p:extLst>
          </p:nvPr>
        </p:nvGraphicFramePr>
        <p:xfrm>
          <a:off x="4564380" y="4935220"/>
          <a:ext cx="4559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" name="Equation" r:id="rId7" imgW="4559040" imgH="1066680" progId="Equation.DSMT4">
                  <p:embed/>
                </p:oleObj>
              </mc:Choice>
              <mc:Fallback>
                <p:oleObj name="Equation" r:id="rId7" imgW="45590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4380" y="4935220"/>
                        <a:ext cx="4559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4" descr="Z:\Weber\privat\Promotion\Tagungen\ICMC 2018\Vortrag\Bilder\Equations\dT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438443"/>
            <a:ext cx="53086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Z:\Weber\privat\Promotion\Tagungen\ICMC 2018\Vortrag\Bilder\Equations\qRa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55" y="2797760"/>
            <a:ext cx="382111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Z:\Weber\privat\Promotion\Tagungen\ICMC 2018\Vortrag\Bilder\Equations\qH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34" y="5001712"/>
            <a:ext cx="4559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Back-up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Hertz-Knudsen: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Deposition heat flux: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5768"/>
              </p:ext>
            </p:extLst>
          </p:nvPr>
        </p:nvGraphicFramePr>
        <p:xfrm>
          <a:off x="3439160" y="1394460"/>
          <a:ext cx="7747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3" imgW="7746840" imgH="1130040" progId="Equation.DSMT4">
                  <p:embed/>
                </p:oleObj>
              </mc:Choice>
              <mc:Fallback>
                <p:oleObj name="Equation" r:id="rId3" imgW="774684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9160" y="1394460"/>
                        <a:ext cx="77470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408800"/>
              </p:ext>
            </p:extLst>
          </p:nvPr>
        </p:nvGraphicFramePr>
        <p:xfrm>
          <a:off x="4213860" y="2824480"/>
          <a:ext cx="5397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5" imgW="5397480" imgH="990360" progId="Equation.DSMT4">
                  <p:embed/>
                </p:oleObj>
              </mc:Choice>
              <mc:Fallback>
                <p:oleObj name="Equation" r:id="rId5" imgW="53974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3860" y="2824480"/>
                        <a:ext cx="5397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 descr="Z:\Weber\privat\Promotion\Tagungen\ICMC 2018\Vortrag\Bilder\Equations\Hertz-Knud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14" y="1379621"/>
            <a:ext cx="774700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:\Weber\privat\Promotion\Tagungen\ICMC 2018\Vortrag\Bilder\Equations\qde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29" y="2823495"/>
            <a:ext cx="54006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4AE26E-BDAE-4262-A057-39AC2366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 smtClean="0"/>
              <a:t>Motivation</a:t>
            </a:r>
            <a:endParaRPr lang="en-US" sz="32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CCAFD67-B02A-4CC5-A0AF-41ECCAE2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ED66-E020-4B81-8F65-F4B35B9010FE}" type="datetime3">
              <a:rPr lang="en-US" smtClean="0"/>
              <a:t>4 September 2018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14E5A3-BB19-4CC6-A059-F359A2A5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747252" y="5491673"/>
            <a:ext cx="10720800" cy="576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Difference in cryogenic design practice and different understanding of risk</a:t>
            </a:r>
            <a:endParaRPr lang="en-US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25600" y="1187675"/>
            <a:ext cx="11142000" cy="43204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Uniform understanding and design approach</a:t>
            </a:r>
            <a:endParaRPr lang="en-US" b="1" kern="0" dirty="0"/>
          </a:p>
        </p:txBody>
      </p:sp>
      <p:grpSp>
        <p:nvGrpSpPr>
          <p:cNvPr id="28" name="PICARD"/>
          <p:cNvGrpSpPr/>
          <p:nvPr/>
        </p:nvGrpSpPr>
        <p:grpSpPr>
          <a:xfrm>
            <a:off x="530154" y="1618173"/>
            <a:ext cx="11144250" cy="3873500"/>
            <a:chOff x="530154" y="1618173"/>
            <a:chExt cx="11144250" cy="3873500"/>
          </a:xfrm>
        </p:grpSpPr>
        <p:pic>
          <p:nvPicPr>
            <p:cNvPr id="7172" name="Picture 4" descr="Z:\Weber\privat\Promotion\Tagungen\ICMC 2018\Vortrag\Bilder\Motivation1-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54" y="1618173"/>
              <a:ext cx="11144250" cy="387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747252" y="2760875"/>
              <a:ext cx="3165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Experimental testing on cryogenic pressure relief</a:t>
              </a:r>
              <a:endParaRPr lang="en-US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7251" y="3588875"/>
              <a:ext cx="316598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i="1" dirty="0" smtClean="0"/>
                <a:t>“Safety test facility PICARD:</a:t>
              </a:r>
            </a:p>
            <a:p>
              <a:pPr algn="ctr"/>
              <a:r>
                <a:rPr lang="en-US" i="1" dirty="0" smtClean="0"/>
                <a:t>Experiments of incidents” </a:t>
              </a:r>
              <a:endParaRPr lang="en-US" i="1" dirty="0"/>
            </a:p>
          </p:txBody>
        </p:sp>
      </p:grpSp>
      <p:sp>
        <p:nvSpPr>
          <p:cNvPr id="31" name="Rechteck 30"/>
          <p:cNvSpPr/>
          <p:nvPr/>
        </p:nvSpPr>
        <p:spPr>
          <a:xfrm>
            <a:off x="1766939" y="4602728"/>
            <a:ext cx="1178704" cy="599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720219" y="4555606"/>
            <a:ext cx="127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Last years [1,2,3]</a:t>
            </a:r>
            <a:endParaRPr lang="en-US" dirty="0"/>
          </a:p>
        </p:txBody>
      </p:sp>
      <p:grpSp>
        <p:nvGrpSpPr>
          <p:cNvPr id="5" name="Model"/>
          <p:cNvGrpSpPr/>
          <p:nvPr/>
        </p:nvGrpSpPr>
        <p:grpSpPr>
          <a:xfrm>
            <a:off x="530154" y="1618173"/>
            <a:ext cx="11144250" cy="3873500"/>
            <a:chOff x="530154" y="1618173"/>
            <a:chExt cx="11144250" cy="3873500"/>
          </a:xfrm>
        </p:grpSpPr>
        <p:pic>
          <p:nvPicPr>
            <p:cNvPr id="7170" name="Picture 2" descr="Z:\Weber\privat\Promotion\Tagungen\ICMC 2018\Vortrag\Bilder\Motivation2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54" y="1618173"/>
              <a:ext cx="11144250" cy="387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4514415" y="2760875"/>
              <a:ext cx="3144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Dynamic modelling of cryogenic pressure relief</a:t>
              </a:r>
              <a:endParaRPr lang="en-US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519664" y="3588875"/>
              <a:ext cx="314491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i="1" dirty="0" smtClean="0"/>
                <a:t>“Consideration of process dynamics following incidents”</a:t>
              </a:r>
              <a:endParaRPr lang="de-DE" i="1" dirty="0"/>
            </a:p>
          </p:txBody>
        </p:sp>
      </p:grpSp>
      <p:sp>
        <p:nvSpPr>
          <p:cNvPr id="30" name="Rechteck 29"/>
          <p:cNvSpPr/>
          <p:nvPr/>
        </p:nvSpPr>
        <p:spPr>
          <a:xfrm>
            <a:off x="5522759" y="4608000"/>
            <a:ext cx="1178704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ensterinhalt horizontal verschieben 21" hidden="1"/>
          <p:cNvSpPr/>
          <p:nvPr/>
        </p:nvSpPr>
        <p:spPr>
          <a:xfrm>
            <a:off x="5428815" y="4578875"/>
            <a:ext cx="1272005" cy="540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5472784" y="4680000"/>
            <a:ext cx="127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talk</a:t>
            </a:r>
            <a:endParaRPr lang="en-US" dirty="0"/>
          </a:p>
        </p:txBody>
      </p:sp>
      <p:grpSp>
        <p:nvGrpSpPr>
          <p:cNvPr id="3" name="Standard"/>
          <p:cNvGrpSpPr/>
          <p:nvPr/>
        </p:nvGrpSpPr>
        <p:grpSpPr>
          <a:xfrm>
            <a:off x="530154" y="1618173"/>
            <a:ext cx="11144250" cy="3873500"/>
            <a:chOff x="530154" y="1618173"/>
            <a:chExt cx="11144250" cy="3873500"/>
          </a:xfrm>
        </p:grpSpPr>
        <p:pic>
          <p:nvPicPr>
            <p:cNvPr id="7171" name="Picture 3" descr="Z:\Weber\privat\Promotion\Tagungen\ICMC 2018\Vortrag\Bilder\Motivation3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54" y="1618173"/>
              <a:ext cx="11144250" cy="387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8302840" y="2760875"/>
              <a:ext cx="313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EU-Standardization project in CEN TC 268 WG 6:</a:t>
              </a:r>
              <a:endParaRPr lang="en-US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302840" y="3516875"/>
              <a:ext cx="313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</a:t>
              </a:r>
              <a:r>
                <a:rPr lang="en-US" i="1" dirty="0" smtClean="0"/>
                <a:t>Helium cryostats - </a:t>
              </a:r>
              <a:endParaRPr lang="en-US" i="1" dirty="0"/>
            </a:p>
            <a:p>
              <a:pPr algn="ctr"/>
              <a:r>
                <a:rPr lang="en-US" i="1" dirty="0" smtClean="0"/>
                <a:t>Protection against </a:t>
              </a:r>
              <a:r>
                <a:rPr lang="en-US" i="1" dirty="0"/>
                <a:t>excessive </a:t>
              </a:r>
              <a:r>
                <a:rPr lang="en-US" i="1" dirty="0" smtClean="0"/>
                <a:t>pressure</a:t>
              </a:r>
              <a:r>
                <a:rPr lang="en-US" dirty="0" smtClean="0"/>
                <a:t>“</a:t>
              </a:r>
              <a:endParaRPr lang="en-US" dirty="0"/>
            </a:p>
          </p:txBody>
        </p:sp>
      </p:grpSp>
      <p:sp>
        <p:nvSpPr>
          <p:cNvPr id="24" name="Rechteck 23"/>
          <p:cNvSpPr/>
          <p:nvPr/>
        </p:nvSpPr>
        <p:spPr>
          <a:xfrm>
            <a:off x="9288000" y="4608000"/>
            <a:ext cx="1178704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ensterinhalt horizontal verschieben 18" hidden="1"/>
          <p:cNvSpPr/>
          <p:nvPr/>
        </p:nvSpPr>
        <p:spPr>
          <a:xfrm rot="842613">
            <a:off x="9240262" y="4590305"/>
            <a:ext cx="1272005" cy="5400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9233413" y="4680000"/>
            <a:ext cx="127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 talk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747251" y="6107382"/>
            <a:ext cx="10561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[1] Heidt C et al. 2015 </a:t>
            </a:r>
            <a:r>
              <a:rPr lang="de-DE" sz="900" dirty="0"/>
              <a:t>IOP CONF. SER. MATER. SCI. ENG 101 </a:t>
            </a:r>
            <a:r>
              <a:rPr lang="de-DE" sz="900" dirty="0" smtClean="0"/>
              <a:t>[</a:t>
            </a:r>
            <a:r>
              <a:rPr lang="de-DE" sz="900" dirty="0"/>
              <a:t>2] Heidt </a:t>
            </a:r>
            <a:r>
              <a:rPr lang="de-DE" sz="900" dirty="0" smtClean="0"/>
              <a:t>C</a:t>
            </a:r>
            <a:r>
              <a:rPr lang="de-DE" sz="900" dirty="0"/>
              <a:t> et al. </a:t>
            </a:r>
            <a:r>
              <a:rPr lang="de-DE" sz="900" dirty="0" smtClean="0"/>
              <a:t> S </a:t>
            </a:r>
            <a:r>
              <a:rPr lang="de-DE" sz="900" dirty="0"/>
              <a:t>2017 IOP CONF. SER. MATER. SCI. ENG </a:t>
            </a:r>
            <a:r>
              <a:rPr lang="de-DE" sz="900" dirty="0" smtClean="0"/>
              <a:t>171 </a:t>
            </a:r>
            <a:r>
              <a:rPr lang="en-US" sz="900" dirty="0" smtClean="0"/>
              <a:t>[3</a:t>
            </a:r>
            <a:r>
              <a:rPr lang="en-US" sz="900" dirty="0"/>
              <a:t>] Weber </a:t>
            </a:r>
            <a:r>
              <a:rPr lang="en-US" sz="900" dirty="0" smtClean="0"/>
              <a:t>C</a:t>
            </a:r>
            <a:r>
              <a:rPr lang="de-DE" sz="900" dirty="0"/>
              <a:t> et al. </a:t>
            </a:r>
            <a:r>
              <a:rPr lang="en-US" sz="900" dirty="0" smtClean="0"/>
              <a:t>S </a:t>
            </a:r>
            <a:r>
              <a:rPr lang="en-US" sz="900" dirty="0"/>
              <a:t>2017 IOP CONF. SER. MATER. SCI. ENG </a:t>
            </a:r>
            <a:r>
              <a:rPr lang="en-US" sz="900" dirty="0" smtClean="0"/>
              <a:t>278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5705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16" grpId="0"/>
      <p:bldP spid="30" grpId="0" animBg="1"/>
      <p:bldP spid="23" grpId="0"/>
      <p:bldP spid="24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modelling approach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Calculation of the time-dependent heat flux following </a:t>
            </a:r>
            <a:r>
              <a:rPr lang="en-US" sz="2200" u="sng" dirty="0"/>
              <a:t>L</a:t>
            </a:r>
            <a:r>
              <a:rPr lang="en-US" sz="2200" dirty="0"/>
              <a:t>oss of </a:t>
            </a:r>
            <a:r>
              <a:rPr lang="en-US" sz="2200" u="sng" dirty="0"/>
              <a:t>I</a:t>
            </a:r>
            <a:r>
              <a:rPr lang="en-US" sz="2200" dirty="0"/>
              <a:t>nsulating </a:t>
            </a:r>
            <a:r>
              <a:rPr lang="en-US" sz="2200" u="sng" dirty="0"/>
              <a:t>V</a:t>
            </a:r>
            <a:r>
              <a:rPr lang="en-US" sz="2200" dirty="0"/>
              <a:t>acuum (LIV) for sizing of </a:t>
            </a:r>
            <a:r>
              <a:rPr lang="en-US" sz="2200" u="sng" dirty="0"/>
              <a:t>P</a:t>
            </a:r>
            <a:r>
              <a:rPr lang="en-US" sz="2200" dirty="0"/>
              <a:t>ressure </a:t>
            </a:r>
            <a:r>
              <a:rPr lang="en-US" sz="2200" u="sng" dirty="0"/>
              <a:t>R</a:t>
            </a:r>
            <a:r>
              <a:rPr lang="en-US" sz="2200" dirty="0"/>
              <a:t>elief </a:t>
            </a:r>
            <a:r>
              <a:rPr lang="en-US" sz="2200" u="sng" dirty="0"/>
              <a:t>D</a:t>
            </a:r>
            <a:r>
              <a:rPr lang="en-US" sz="2200" dirty="0"/>
              <a:t>evices (PRD):</a:t>
            </a:r>
            <a:r>
              <a:rPr lang="en-US" sz="2200" b="1" dirty="0"/>
              <a:t> </a:t>
            </a:r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pic>
        <p:nvPicPr>
          <p:cNvPr id="14" name="Cryostat 1" descr="Z:\Weber\privat\Promotion\Tagungen\ICMC 2018\Vortrag\Bilder\180419 - Kryosta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5" y="2023075"/>
            <a:ext cx="4119381" cy="40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ryosta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" y="2023075"/>
            <a:ext cx="4119381" cy="4093473"/>
          </a:xfrm>
          <a:prstGeom prst="rect">
            <a:avLst/>
          </a:prstGeom>
        </p:spPr>
      </p:pic>
      <p:pic>
        <p:nvPicPr>
          <p:cNvPr id="16" name="Cryosta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" y="2023075"/>
            <a:ext cx="4119381" cy="4093473"/>
          </a:xfrm>
          <a:prstGeom prst="rect">
            <a:avLst/>
          </a:prstGeom>
        </p:spPr>
      </p:pic>
      <p:pic>
        <p:nvPicPr>
          <p:cNvPr id="17" name="Cryostat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" y="2023075"/>
            <a:ext cx="4119381" cy="4093473"/>
          </a:xfrm>
          <a:prstGeom prst="rect">
            <a:avLst/>
          </a:prstGeom>
        </p:spPr>
      </p:pic>
      <p:pic>
        <p:nvPicPr>
          <p:cNvPr id="18" name="Ho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5" y="2021709"/>
            <a:ext cx="4119571" cy="4094839"/>
          </a:xfrm>
          <a:prstGeom prst="rect">
            <a:avLst/>
          </a:prstGeom>
        </p:spPr>
      </p:pic>
      <p:graphicFrame>
        <p:nvGraphicFramePr>
          <p:cNvPr id="19" name="Mdotin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58001"/>
              </p:ext>
            </p:extLst>
          </p:nvPr>
        </p:nvGraphicFramePr>
        <p:xfrm>
          <a:off x="414338" y="5303838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6" name="Equation" r:id="rId9" imgW="355320" imgH="330120" progId="Equation.DSMT4">
                  <p:embed/>
                </p:oleObj>
              </mc:Choice>
              <mc:Fallback>
                <p:oleObj name="Equation" r:id="rId9" imgW="355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303838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Mdotdep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72536"/>
              </p:ext>
            </p:extLst>
          </p:nvPr>
        </p:nvGraphicFramePr>
        <p:xfrm>
          <a:off x="1241425" y="40513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7" name="Equation" r:id="rId11" imgW="482400" imgH="355320" progId="Equation.DSMT4">
                  <p:embed/>
                </p:oleObj>
              </mc:Choice>
              <mc:Fallback>
                <p:oleObj name="Equation" r:id="rId11" imgW="482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4051300"/>
                        <a:ext cx="482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qdotdep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25396"/>
              </p:ext>
            </p:extLst>
          </p:nvPr>
        </p:nvGraphicFramePr>
        <p:xfrm>
          <a:off x="1319213" y="4513263"/>
          <a:ext cx="40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8" name="Equation" r:id="rId13" imgW="406080" imgH="317160" progId="Equation.DSMT4">
                  <p:embed/>
                </p:oleObj>
              </mc:Choice>
              <mc:Fallback>
                <p:oleObj name="Equation" r:id="rId13" imgW="4060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513263"/>
                        <a:ext cx="40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pvtv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29420"/>
              </p:ext>
            </p:extLst>
          </p:nvPr>
        </p:nvGraphicFramePr>
        <p:xfrm>
          <a:off x="936625" y="3273425"/>
          <a:ext cx="609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9" name="Equation" r:id="rId15" imgW="609480" imgH="317160" progId="Equation.DSMT4">
                  <p:embed/>
                </p:oleObj>
              </mc:Choice>
              <mc:Fallback>
                <p:oleObj name="Equation" r:id="rId15" imgW="609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3273425"/>
                        <a:ext cx="609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pv tv 2" hidden="1"/>
          <p:cNvGrpSpPr/>
          <p:nvPr/>
        </p:nvGrpSpPr>
        <p:grpSpPr>
          <a:xfrm>
            <a:off x="932794" y="3285100"/>
            <a:ext cx="1447800" cy="292100"/>
            <a:chOff x="1125448" y="3284984"/>
            <a:chExt cx="1447800" cy="292100"/>
          </a:xfrm>
        </p:grpSpPr>
        <p:graphicFrame>
          <p:nvGraphicFramePr>
            <p:cNvPr id="24" name="Objek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924075"/>
                </p:ext>
              </p:extLst>
            </p:nvPr>
          </p:nvGraphicFramePr>
          <p:xfrm>
            <a:off x="1125448" y="3284984"/>
            <a:ext cx="1447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40" name="Equation" r:id="rId17" imgW="1447560" imgH="291960" progId="Equation.DSMT4">
                    <p:embed/>
                  </p:oleObj>
                </mc:Choice>
                <mc:Fallback>
                  <p:oleObj name="Equation" r:id="rId17" imgW="14475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125448" y="3284984"/>
                          <a:ext cx="14478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Gerade Verbindung mit Pfeil 24"/>
            <p:cNvCxnSpPr/>
            <p:nvPr/>
          </p:nvCxnSpPr>
          <p:spPr>
            <a:xfrm flipV="1">
              <a:off x="1403648" y="3284984"/>
              <a:ext cx="144016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phe the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33155"/>
              </p:ext>
            </p:extLst>
          </p:nvPr>
        </p:nvGraphicFramePr>
        <p:xfrm>
          <a:off x="2055813" y="5165725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1" name="Equation" r:id="rId19" imgW="723600" imgH="317160" progId="Equation.DSMT4">
                  <p:embed/>
                </p:oleObj>
              </mc:Choice>
              <mc:Fallback>
                <p:oleObj name="Equation" r:id="rId19" imgW="723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5165725"/>
                        <a:ext cx="72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phe tHe 2" hidden="1"/>
          <p:cNvGrpSpPr/>
          <p:nvPr/>
        </p:nvGrpSpPr>
        <p:grpSpPr>
          <a:xfrm>
            <a:off x="2064248" y="5179899"/>
            <a:ext cx="940891" cy="298884"/>
            <a:chOff x="2767013" y="5300663"/>
            <a:chExt cx="940891" cy="298884"/>
          </a:xfrm>
        </p:grpSpPr>
        <p:graphicFrame>
          <p:nvGraphicFramePr>
            <p:cNvPr id="28" name="Objek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9903142"/>
                </p:ext>
              </p:extLst>
            </p:nvPr>
          </p:nvGraphicFramePr>
          <p:xfrm>
            <a:off x="2767013" y="5300663"/>
            <a:ext cx="812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42" name="Equation" r:id="rId21" imgW="812520" imgH="291960" progId="Equation.DSMT4">
                    <p:embed/>
                  </p:oleObj>
                </mc:Choice>
                <mc:Fallback>
                  <p:oleObj name="Equation" r:id="rId21" imgW="81252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013" y="5300663"/>
                          <a:ext cx="8128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Gerade Verbindung mit Pfeil 28"/>
            <p:cNvCxnSpPr/>
            <p:nvPr/>
          </p:nvCxnSpPr>
          <p:spPr>
            <a:xfrm flipV="1">
              <a:off x="3059832" y="5301208"/>
              <a:ext cx="144016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 flipV="1">
              <a:off x="3563888" y="5311515"/>
              <a:ext cx="144016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Mdot out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3096"/>
              </p:ext>
            </p:extLst>
          </p:nvPr>
        </p:nvGraphicFramePr>
        <p:xfrm>
          <a:off x="3347864" y="2314376"/>
          <a:ext cx="419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3" name="Equation" r:id="rId23" imgW="419040" imgH="304560" progId="Equation.DSMT4">
                  <p:embed/>
                </p:oleObj>
              </mc:Choice>
              <mc:Fallback>
                <p:oleObj name="Equation" r:id="rId23" imgW="419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314376"/>
                        <a:ext cx="419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48977" y="2080510"/>
            <a:ext cx="7216877" cy="373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6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7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8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8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8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8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u="sng" dirty="0" smtClean="0"/>
              <a:t>Ordinary </a:t>
            </a:r>
            <a:r>
              <a:rPr lang="en-US" sz="2200" u="sng" dirty="0"/>
              <a:t>first-order differential equation </a:t>
            </a:r>
            <a:r>
              <a:rPr lang="en-US" sz="2200" u="sng" dirty="0" smtClean="0"/>
              <a:t>system</a:t>
            </a:r>
            <a:r>
              <a:rPr lang="en-US" sz="2200" dirty="0" smtClean="0"/>
              <a:t> [1,2,3]:</a:t>
            </a:r>
          </a:p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Vacuum system: Ideal gas law and constant temperature</a:t>
            </a:r>
          </a:p>
          <a:p>
            <a:pPr marL="349250" lvl="1">
              <a:spcBef>
                <a:spcPts val="6000"/>
              </a:spcBef>
              <a:spcAft>
                <a:spcPts val="0"/>
              </a:spcAft>
            </a:pPr>
            <a:r>
              <a:rPr lang="en-US" sz="2000" dirty="0" smtClean="0"/>
              <a:t>Closed helium system: </a:t>
            </a:r>
            <a:r>
              <a:rPr lang="en-US" sz="2000" kern="0" dirty="0" smtClean="0"/>
              <a:t>Isochoric, 1</a:t>
            </a:r>
            <a:r>
              <a:rPr lang="en-US" sz="2000" kern="0" baseline="30000" dirty="0" smtClean="0"/>
              <a:t>st</a:t>
            </a:r>
            <a:r>
              <a:rPr lang="en-US" sz="2000" kern="0" dirty="0" smtClean="0"/>
              <a:t> law of thermodynamics </a:t>
            </a:r>
          </a:p>
          <a:p>
            <a:pPr marL="349250" lvl="1">
              <a:spcBef>
                <a:spcPts val="6000"/>
              </a:spcBef>
              <a:spcAft>
                <a:spcPts val="0"/>
              </a:spcAft>
            </a:pPr>
            <a:r>
              <a:rPr lang="en-US" sz="2000" kern="0" dirty="0" smtClean="0"/>
              <a:t>Open helium system</a:t>
            </a:r>
            <a:r>
              <a:rPr lang="de-DE" sz="2000" kern="0" dirty="0" smtClean="0"/>
              <a:t>: </a:t>
            </a:r>
            <a:r>
              <a:rPr lang="en-US" sz="2000" kern="0" dirty="0" smtClean="0"/>
              <a:t>Isobaric, 1</a:t>
            </a:r>
            <a:r>
              <a:rPr lang="en-US" sz="2000" kern="0" baseline="30000" dirty="0" smtClean="0"/>
              <a:t>st</a:t>
            </a:r>
            <a:r>
              <a:rPr lang="en-US" sz="2000" kern="0" dirty="0" smtClean="0"/>
              <a:t> law </a:t>
            </a:r>
            <a:r>
              <a:rPr lang="en-US" sz="2000" kern="0" dirty="0"/>
              <a:t>of </a:t>
            </a:r>
            <a:r>
              <a:rPr lang="en-US" sz="2000" kern="0" dirty="0" smtClean="0"/>
              <a:t>thermodynamics</a:t>
            </a:r>
            <a:r>
              <a:rPr lang="en-US" kern="0" dirty="0" smtClean="0"/>
              <a:t>  	           </a:t>
            </a:r>
            <a:endParaRPr lang="de-DE" kern="0" dirty="0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484747"/>
              </p:ext>
            </p:extLst>
          </p:nvPr>
        </p:nvGraphicFramePr>
        <p:xfrm>
          <a:off x="7812000" y="3060000"/>
          <a:ext cx="66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4" name="Equation" r:id="rId29" imgW="660240" imgH="380880" progId="Equation.DSMT4">
                  <p:embed/>
                </p:oleObj>
              </mc:Choice>
              <mc:Fallback>
                <p:oleObj name="Equation" r:id="rId29" imgW="660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812000" y="3060000"/>
                        <a:ext cx="660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966889"/>
              </p:ext>
            </p:extLst>
          </p:nvPr>
        </p:nvGraphicFramePr>
        <p:xfrm>
          <a:off x="9396000" y="3060000"/>
          <a:ext cx="95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5" name="Equation" r:id="rId31" imgW="952200" imgH="291960" progId="Equation.DSMT4">
                  <p:embed/>
                </p:oleObj>
              </mc:Choice>
              <mc:Fallback>
                <p:oleObj name="Equation" r:id="rId31" imgW="952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396000" y="3060000"/>
                        <a:ext cx="952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83992"/>
              </p:ext>
            </p:extLst>
          </p:nvPr>
        </p:nvGraphicFramePr>
        <p:xfrm>
          <a:off x="9540000" y="3924000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6" name="Equation" r:id="rId33" imgW="634680" imgH="330120" progId="Equation.DSMT4">
                  <p:embed/>
                </p:oleObj>
              </mc:Choice>
              <mc:Fallback>
                <p:oleObj name="Equation" r:id="rId33" imgW="634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000" y="3924000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2318"/>
              </p:ext>
            </p:extLst>
          </p:nvPr>
        </p:nvGraphicFramePr>
        <p:xfrm>
          <a:off x="7560000" y="4752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7" name="Equation" r:id="rId35" imgW="1257120" imgH="317160" progId="Equation.DSMT4">
                  <p:embed/>
                </p:oleObj>
              </mc:Choice>
              <mc:Fallback>
                <p:oleObj name="Equation" r:id="rId35" imgW="1257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000" y="4752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96721"/>
              </p:ext>
            </p:extLst>
          </p:nvPr>
        </p:nvGraphicFramePr>
        <p:xfrm>
          <a:off x="7812000" y="3924000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8" name="Equation" r:id="rId37" imgW="660240" imgH="330120" progId="Equation.DSMT4">
                  <p:embed/>
                </p:oleObj>
              </mc:Choice>
              <mc:Fallback>
                <p:oleObj name="Equation" r:id="rId37" imgW="660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00" y="3924000"/>
                        <a:ext cx="660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48332"/>
              </p:ext>
            </p:extLst>
          </p:nvPr>
        </p:nvGraphicFramePr>
        <p:xfrm>
          <a:off x="9540000" y="4752000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9" name="Equation" r:id="rId39" imgW="634680" imgH="330120" progId="Equation.DSMT4">
                  <p:embed/>
                </p:oleObj>
              </mc:Choice>
              <mc:Fallback>
                <p:oleObj name="Equation" r:id="rId39" imgW="634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000" y="4752000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77280"/>
              </p:ext>
            </p:extLst>
          </p:nvPr>
        </p:nvGraphicFramePr>
        <p:xfrm>
          <a:off x="5091113" y="5138738"/>
          <a:ext cx="1244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0" name="Equation" r:id="rId41" imgW="1244520" imgH="393480" progId="Equation.DSMT4">
                  <p:embed/>
                </p:oleObj>
              </mc:Choice>
              <mc:Fallback>
                <p:oleObj name="Equation" r:id="rId41" imgW="1244520" imgH="393480" progId="Equation.DSMT4">
                  <p:embed/>
                  <p:pic>
                    <p:nvPicPr>
                      <p:cNvPr id="0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5138738"/>
                        <a:ext cx="1244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teratur"/>
          <p:cNvSpPr txBox="1"/>
          <p:nvPr/>
        </p:nvSpPr>
        <p:spPr>
          <a:xfrm>
            <a:off x="4699824" y="5785132"/>
            <a:ext cx="6705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[1] </a:t>
            </a:r>
            <a:r>
              <a:rPr lang="de-DE" sz="1050" dirty="0" err="1"/>
              <a:t>Chorowski</a:t>
            </a:r>
            <a:r>
              <a:rPr lang="de-DE" sz="1050" dirty="0"/>
              <a:t> M, </a:t>
            </a:r>
            <a:r>
              <a:rPr lang="de-DE" sz="1050" dirty="0" err="1"/>
              <a:t>Fydrych</a:t>
            </a:r>
            <a:r>
              <a:rPr lang="de-DE" sz="1050" dirty="0"/>
              <a:t> J </a:t>
            </a:r>
            <a:r>
              <a:rPr lang="de-DE" sz="1050" dirty="0" err="1"/>
              <a:t>and</a:t>
            </a:r>
            <a:r>
              <a:rPr lang="de-DE" sz="1050" dirty="0"/>
              <a:t> </a:t>
            </a:r>
            <a:r>
              <a:rPr lang="de-DE" sz="1050" dirty="0" err="1"/>
              <a:t>Polinski</a:t>
            </a:r>
            <a:r>
              <a:rPr lang="de-DE" sz="1050" dirty="0"/>
              <a:t> J 2005 Research Report Research Center Karlsruhe</a:t>
            </a:r>
          </a:p>
          <a:p>
            <a:r>
              <a:rPr lang="de-DE" sz="1050" dirty="0" smtClean="0"/>
              <a:t>[2] </a:t>
            </a:r>
            <a:r>
              <a:rPr lang="de-DE" sz="1050" dirty="0" err="1"/>
              <a:t>Chorowski</a:t>
            </a:r>
            <a:r>
              <a:rPr lang="de-DE" sz="1050" dirty="0"/>
              <a:t> M, </a:t>
            </a:r>
            <a:r>
              <a:rPr lang="de-DE" sz="1050" dirty="0" err="1"/>
              <a:t>Fydrych</a:t>
            </a:r>
            <a:r>
              <a:rPr lang="de-DE" sz="1050" dirty="0"/>
              <a:t> J, </a:t>
            </a:r>
            <a:r>
              <a:rPr lang="de-DE" sz="1050" dirty="0" err="1"/>
              <a:t>Polinski</a:t>
            </a:r>
            <a:r>
              <a:rPr lang="de-DE" sz="1050" dirty="0"/>
              <a:t> J </a:t>
            </a:r>
            <a:r>
              <a:rPr lang="de-DE" sz="1050" dirty="0" err="1"/>
              <a:t>and</a:t>
            </a:r>
            <a:r>
              <a:rPr lang="de-DE" sz="1050" dirty="0"/>
              <a:t> </a:t>
            </a:r>
            <a:r>
              <a:rPr lang="de-DE" sz="1050" dirty="0" smtClean="0"/>
              <a:t>Süßer </a:t>
            </a:r>
            <a:r>
              <a:rPr lang="de-DE" sz="1050" dirty="0"/>
              <a:t>M 2006 PROC INT CRYOG ENG CONF 21 </a:t>
            </a:r>
            <a:r>
              <a:rPr lang="de-DE" sz="1050" dirty="0" smtClean="0"/>
              <a:t>141-144</a:t>
            </a:r>
            <a:endParaRPr lang="de-DE" sz="1050" dirty="0"/>
          </a:p>
          <a:p>
            <a:r>
              <a:rPr lang="de-DE" sz="1050" dirty="0" smtClean="0"/>
              <a:t>[3] </a:t>
            </a:r>
            <a:r>
              <a:rPr lang="de-DE" sz="1050" dirty="0"/>
              <a:t>Heidt C, Grohmann S </a:t>
            </a:r>
            <a:r>
              <a:rPr lang="de-DE" sz="1050" dirty="0" err="1"/>
              <a:t>and</a:t>
            </a:r>
            <a:r>
              <a:rPr lang="de-DE" sz="1050" dirty="0"/>
              <a:t> </a:t>
            </a:r>
            <a:r>
              <a:rPr lang="de-DE" sz="1050" dirty="0" smtClean="0"/>
              <a:t>Süßer M </a:t>
            </a:r>
            <a:r>
              <a:rPr lang="de-DE" sz="1050" dirty="0"/>
              <a:t>2014 Adv. </a:t>
            </a:r>
            <a:r>
              <a:rPr lang="de-DE" sz="1050" dirty="0" err="1"/>
              <a:t>Cryog</a:t>
            </a:r>
            <a:r>
              <a:rPr lang="de-DE" sz="1050" dirty="0"/>
              <a:t>. Eng. 1573 </a:t>
            </a:r>
            <a:r>
              <a:rPr lang="de-DE" sz="1050" dirty="0" smtClean="0"/>
              <a:t>1574-1580</a:t>
            </a:r>
          </a:p>
        </p:txBody>
      </p:sp>
      <p:pic>
        <p:nvPicPr>
          <p:cNvPr id="1764" name="Picture 740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2366" y="3089316"/>
            <a:ext cx="2476854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5" name="Picture 741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998" y="4171033"/>
            <a:ext cx="2077681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6" name="Picture 74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2366" y="5177432"/>
            <a:ext cx="2248125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7" name="Picture 743" descr="Z:\Weber\privat\Promotion\Tagungen\ICMC 2018\Vortrag\Bilder\Equations\Folie 3_4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91" y="3048120"/>
            <a:ext cx="1243013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8" name="Picture 744" descr="Z:\Weber\privat\Promotion\Tagungen\ICMC 2018\Vortrag\Bilder\Equations\Folie 3_5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0" y="4069811"/>
            <a:ext cx="131127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9" name="Picture 745" descr="Z:\Weber\privat\Promotion\Tagungen\ICMC 2018\Vortrag\Bilder\Equations\Folie 3_6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3" y="3309501"/>
            <a:ext cx="18415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0" name="Picture 746" descr="Z:\Weber\privat\Promotion\Tagungen\ICMC 2018\Vortrag\Bilder\Equations\Folie 3_7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94" y="2309051"/>
            <a:ext cx="42068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" name="Picture 747" descr="Z:\Weber\privat\Promotion\Tagungen\ICMC 2018\Vortrag\Bilder\Equations\Folie 3_8.pn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50" y="3241871"/>
            <a:ext cx="14509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2" name="Picture 748" descr="Z:\Weber\privat\Promotion\Tagungen\ICMC 2018\Vortrag\Bilder\Equations\Folie 3_9.pn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39" y="5133888"/>
            <a:ext cx="101758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Heat</a:t>
            </a:r>
            <a:r>
              <a:rPr lang="de-DE" sz="3200" dirty="0" smtClean="0"/>
              <a:t> Transfer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26" name="Textfeld 25"/>
          <p:cNvSpPr txBox="1"/>
          <p:nvPr/>
        </p:nvSpPr>
        <p:spPr>
          <a:xfrm>
            <a:off x="4905738" y="5820419"/>
            <a:ext cx="7103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[4] </a:t>
            </a:r>
            <a:r>
              <a:rPr lang="en-US" sz="1100" dirty="0" err="1"/>
              <a:t>Haefer</a:t>
            </a:r>
            <a:r>
              <a:rPr lang="en-US" sz="1100" dirty="0"/>
              <a:t> R A 1989 </a:t>
            </a:r>
            <a:r>
              <a:rPr lang="en-US" sz="1100" dirty="0" err="1"/>
              <a:t>Cryopumping</a:t>
            </a:r>
            <a:r>
              <a:rPr lang="en-US" sz="1100" dirty="0"/>
              <a:t>: theory and practice 1st </a:t>
            </a:r>
            <a:r>
              <a:rPr lang="en-US" sz="1100" dirty="0" err="1"/>
              <a:t>ed</a:t>
            </a:r>
            <a:r>
              <a:rPr lang="en-US" sz="1100" dirty="0"/>
              <a:t> Monographs on cryogenics, 4 (Clarendon Pr.)</a:t>
            </a:r>
            <a:endParaRPr lang="en-US" sz="1100" dirty="0" smtClean="0"/>
          </a:p>
          <a:p>
            <a:r>
              <a:rPr lang="en-US" sz="1100" dirty="0" smtClean="0"/>
              <a:t>[5] Zoller </a:t>
            </a:r>
            <a:r>
              <a:rPr lang="en-US" sz="1100" dirty="0"/>
              <a:t>C 2018 Ph.D. Thesis. Experimental investigation and modelling of incidents in liquid helium cryostats</a:t>
            </a:r>
            <a:endParaRPr lang="de-DE" sz="1100" dirty="0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5004000" y="1368000"/>
            <a:ext cx="6676661" cy="429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u="sng" dirty="0" smtClean="0"/>
              <a:t>One-dimensional heat equation</a:t>
            </a:r>
            <a:r>
              <a:rPr lang="en-US" sz="2200" dirty="0" smtClean="0"/>
              <a:t> for </a:t>
            </a:r>
            <a:r>
              <a:rPr lang="en-US" sz="2200" i="1" dirty="0" smtClean="0"/>
              <a:t>T</a:t>
            </a:r>
            <a:r>
              <a:rPr lang="en-US" sz="2200" baseline="-15000" dirty="0" smtClean="0"/>
              <a:t>W</a:t>
            </a:r>
            <a:r>
              <a:rPr lang="en-US" sz="2200" dirty="0" smtClean="0"/>
              <a:t> applied:</a:t>
            </a:r>
          </a:p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Convective heat transfer in vacuum neglected:</a:t>
            </a:r>
          </a:p>
          <a:p>
            <a:pPr marL="7302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High sticking probability of molecules on the wall</a:t>
            </a:r>
          </a:p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Ice-layer neglected due to uncertain property data</a:t>
            </a:r>
          </a:p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Deposition        : </a:t>
            </a:r>
            <a:r>
              <a:rPr lang="en-US" sz="2000" u="sng" dirty="0" smtClean="0"/>
              <a:t>Hertz-Knudsen</a:t>
            </a:r>
            <a:r>
              <a:rPr lang="en-US" sz="2000" dirty="0" smtClean="0"/>
              <a:t> diffusion theory [4,5]</a:t>
            </a:r>
          </a:p>
          <a:p>
            <a:pPr marL="152400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smtClean="0"/>
              <a:t>         </a:t>
            </a:r>
            <a:r>
              <a:rPr lang="en-US" sz="2000" dirty="0" smtClean="0"/>
              <a:t>: </a:t>
            </a:r>
            <a:r>
              <a:rPr lang="en-US" sz="2000" u="sng" dirty="0" smtClean="0"/>
              <a:t>Enthalpy balance </a:t>
            </a:r>
            <a:endParaRPr lang="en-US" dirty="0" smtClean="0"/>
          </a:p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Thermal radiation      : </a:t>
            </a:r>
            <a:r>
              <a:rPr lang="en-US" sz="2000" u="sng" dirty="0" smtClean="0"/>
              <a:t>Stefan-Boltzmann</a:t>
            </a:r>
            <a:r>
              <a:rPr lang="en-US" sz="2000" dirty="0" smtClean="0"/>
              <a:t> equation </a:t>
            </a:r>
          </a:p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Conduction in the wall     : </a:t>
            </a:r>
            <a:r>
              <a:rPr lang="en-US" sz="2000" u="sng" dirty="0" smtClean="0"/>
              <a:t>Fourier</a:t>
            </a:r>
            <a:r>
              <a:rPr lang="en-US" sz="2000" dirty="0" smtClean="0"/>
              <a:t> equation</a:t>
            </a:r>
          </a:p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Convective heat transfer in helium      : </a:t>
            </a:r>
            <a:r>
              <a:rPr lang="en-US" sz="2000" u="sng" dirty="0" smtClean="0"/>
              <a:t>Fourier</a:t>
            </a:r>
            <a:r>
              <a:rPr lang="en-US" sz="2000" dirty="0" smtClean="0"/>
              <a:t> equation</a:t>
            </a:r>
          </a:p>
        </p:txBody>
      </p:sp>
      <p:graphicFrame>
        <p:nvGraphicFramePr>
          <p:cNvPr id="18" name="Objekt 1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005884"/>
              </p:ext>
            </p:extLst>
          </p:nvPr>
        </p:nvGraphicFramePr>
        <p:xfrm>
          <a:off x="6601505" y="259415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Equation" r:id="rId8" imgW="482400" imgH="355320" progId="Equation.DSMT4">
                  <p:embed/>
                </p:oleObj>
              </mc:Choice>
              <mc:Fallback>
                <p:oleObj name="Equation" r:id="rId8" imgW="482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505" y="2594150"/>
                        <a:ext cx="482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qrad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76783"/>
              </p:ext>
            </p:extLst>
          </p:nvPr>
        </p:nvGraphicFramePr>
        <p:xfrm>
          <a:off x="7345977" y="3780956"/>
          <a:ext cx="40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Equation" r:id="rId10" imgW="406080" imgH="317160" progId="Equation.DSMT4">
                  <p:embed/>
                </p:oleObj>
              </mc:Choice>
              <mc:Fallback>
                <p:oleObj name="Equation" r:id="rId10" imgW="406080" imgH="317160" progId="Equation.DSMT4">
                  <p:embed/>
                  <p:pic>
                    <p:nvPicPr>
                      <p:cNvPr id="0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977" y="3780956"/>
                        <a:ext cx="40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lambda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000169"/>
              </p:ext>
            </p:extLst>
          </p:nvPr>
        </p:nvGraphicFramePr>
        <p:xfrm>
          <a:off x="7859420" y="4388600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Equation" r:id="rId12" imgW="317160" imgH="291960" progId="Equation.DSMT4">
                  <p:embed/>
                </p:oleObj>
              </mc:Choice>
              <mc:Fallback>
                <p:oleObj name="Equation" r:id="rId12" imgW="317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420" y="4388600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w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59277"/>
              </p:ext>
            </p:extLst>
          </p:nvPr>
        </p:nvGraphicFramePr>
        <p:xfrm>
          <a:off x="9376255" y="1373011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Equation" r:id="rId14" imgW="317160" imgH="317160" progId="Equation.DSMT4">
                  <p:embed/>
                </p:oleObj>
              </mc:Choice>
              <mc:Fallback>
                <p:oleObj name="Equation" r:id="rId14" imgW="3171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6255" y="1373011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qdep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926750"/>
              </p:ext>
            </p:extLst>
          </p:nvPr>
        </p:nvGraphicFramePr>
        <p:xfrm>
          <a:off x="6601505" y="3126414"/>
          <a:ext cx="40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Equation" r:id="rId16" imgW="406080" imgH="317160" progId="Equation.DSMT4">
                  <p:embed/>
                </p:oleObj>
              </mc:Choice>
              <mc:Fallback>
                <p:oleObj name="Equation" r:id="rId16" imgW="4060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505" y="3126414"/>
                        <a:ext cx="40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07310"/>
              </p:ext>
            </p:extLst>
          </p:nvPr>
        </p:nvGraphicFramePr>
        <p:xfrm>
          <a:off x="9246934" y="4992431"/>
          <a:ext cx="35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18" imgW="355320" imgH="291960" progId="Equation.DSMT4">
                  <p:embed/>
                </p:oleObj>
              </mc:Choice>
              <mc:Fallback>
                <p:oleObj name="Equation" r:id="rId18" imgW="355320" imgH="291960" progId="Equation.DSMT4">
                  <p:embed/>
                  <p:pic>
                    <p:nvPicPr>
                      <p:cNvPr id="0" name="Objek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6934" y="4992431"/>
                        <a:ext cx="355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58" y="1440000"/>
            <a:ext cx="4111846" cy="45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ieren 23" hidden="1"/>
          <p:cNvGrpSpPr/>
          <p:nvPr/>
        </p:nvGrpSpPr>
        <p:grpSpPr>
          <a:xfrm>
            <a:off x="898525" y="2230943"/>
            <a:ext cx="3402013" cy="3041145"/>
            <a:chOff x="898525" y="2230943"/>
            <a:chExt cx="3402013" cy="3041145"/>
          </a:xfrm>
        </p:grpSpPr>
        <p:graphicFrame>
          <p:nvGraphicFramePr>
            <p:cNvPr id="6" name="mdep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4546511"/>
                </p:ext>
              </p:extLst>
            </p:nvPr>
          </p:nvGraphicFramePr>
          <p:xfrm>
            <a:off x="1134215" y="2924680"/>
            <a:ext cx="482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5" name="Equation" r:id="rId21" imgW="482400" imgH="355320" progId="Equation.DSMT4">
                    <p:embed/>
                  </p:oleObj>
                </mc:Choice>
                <mc:Fallback>
                  <p:oleObj name="Equation" r:id="rId21" imgW="482400" imgH="355320" progId="Equation.DSMT4">
                    <p:embed/>
                    <p:pic>
                      <p:nvPicPr>
                        <p:cNvPr id="0" name="Objek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215" y="2924680"/>
                          <a:ext cx="4826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qdep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5233006"/>
                </p:ext>
              </p:extLst>
            </p:nvPr>
          </p:nvGraphicFramePr>
          <p:xfrm>
            <a:off x="1212002" y="3366979"/>
            <a:ext cx="406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6" name="Equation" r:id="rId23" imgW="406080" imgH="317160" progId="Equation.DSMT4">
                    <p:embed/>
                  </p:oleObj>
                </mc:Choice>
                <mc:Fallback>
                  <p:oleObj name="Equation" r:id="rId23" imgW="406080" imgH="317160" progId="Equation.DSMT4">
                    <p:embed/>
                    <p:pic>
                      <p:nvPicPr>
                        <p:cNvPr id="0" name="Objek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2002" y="3366979"/>
                          <a:ext cx="406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qrad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901971"/>
                </p:ext>
              </p:extLst>
            </p:nvPr>
          </p:nvGraphicFramePr>
          <p:xfrm>
            <a:off x="1216765" y="4236763"/>
            <a:ext cx="406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7" name="Equation" r:id="rId24" imgW="406080" imgH="317160" progId="Equation.DSMT4">
                    <p:embed/>
                  </p:oleObj>
                </mc:Choice>
                <mc:Fallback>
                  <p:oleObj name="Equation" r:id="rId24" imgW="406080" imgH="317160" progId="Equation.DSMT4">
                    <p:embed/>
                    <p:pic>
                      <p:nvPicPr>
                        <p:cNvPr id="0" name="Objek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6765" y="4236763"/>
                          <a:ext cx="406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qhe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588812"/>
                </p:ext>
              </p:extLst>
            </p:nvPr>
          </p:nvGraphicFramePr>
          <p:xfrm>
            <a:off x="3848100" y="3678743"/>
            <a:ext cx="342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8" name="Equation" r:id="rId26" imgW="342720" imgH="317160" progId="Equation.DSMT4">
                    <p:embed/>
                  </p:oleObj>
                </mc:Choice>
                <mc:Fallback>
                  <p:oleObj name="Equation" r:id="rId26" imgW="342720" imgH="317160" progId="Equation.DSMT4">
                    <p:embed/>
                    <p:pic>
                      <p:nvPicPr>
                        <p:cNvPr id="0" name="Objek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100" y="3678743"/>
                          <a:ext cx="3429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s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4391254"/>
                </p:ext>
              </p:extLst>
            </p:nvPr>
          </p:nvGraphicFramePr>
          <p:xfrm>
            <a:off x="2466975" y="4886325"/>
            <a:ext cx="304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9" name="Equation" r:id="rId28" imgW="304560" imgH="291960" progId="Equation.DSMT4">
                    <p:embed/>
                  </p:oleObj>
                </mc:Choice>
                <mc:Fallback>
                  <p:oleObj name="Equation" r:id="rId28" imgW="304560" imgH="291960" progId="Equation.DSMT4">
                    <p:embed/>
                    <p:pic>
                      <p:nvPicPr>
                        <p:cNvPr id="0" name="Objek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6975" y="4886325"/>
                          <a:ext cx="3048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lamba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4758559"/>
                </p:ext>
              </p:extLst>
            </p:nvPr>
          </p:nvGraphicFramePr>
          <p:xfrm>
            <a:off x="2461619" y="4166105"/>
            <a:ext cx="3175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0" name="Equation" r:id="rId30" imgW="317160" imgH="291960" progId="Equation.DSMT4">
                    <p:embed/>
                  </p:oleObj>
                </mc:Choice>
                <mc:Fallback>
                  <p:oleObj name="Equation" r:id="rId30" imgW="317160" imgH="291960" progId="Equation.DSMT4">
                    <p:embed/>
                    <p:pic>
                      <p:nvPicPr>
                        <p:cNvPr id="0" name="Objek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619" y="4166105"/>
                          <a:ext cx="3175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cp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5781601"/>
                </p:ext>
              </p:extLst>
            </p:nvPr>
          </p:nvGraphicFramePr>
          <p:xfrm>
            <a:off x="2404469" y="3439030"/>
            <a:ext cx="431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1" name="Equation" r:id="rId32" imgW="431640" imgH="317160" progId="Equation.DSMT4">
                    <p:embed/>
                  </p:oleObj>
                </mc:Choice>
                <mc:Fallback>
                  <p:oleObj name="Equation" r:id="rId32" imgW="431640" imgH="317160" progId="Equation.DSMT4">
                    <p:embed/>
                    <p:pic>
                      <p:nvPicPr>
                        <p:cNvPr id="0" name="Objek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4469" y="3439030"/>
                          <a:ext cx="4318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TW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0701758"/>
                </p:ext>
              </p:extLst>
            </p:nvPr>
          </p:nvGraphicFramePr>
          <p:xfrm>
            <a:off x="2009882" y="2230943"/>
            <a:ext cx="304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2" name="Equation" r:id="rId34" imgW="304560" imgH="291960" progId="Equation.DSMT4">
                    <p:embed/>
                  </p:oleObj>
                </mc:Choice>
                <mc:Fallback>
                  <p:oleObj name="Equation" r:id="rId34" imgW="304560" imgH="291960" progId="Equation.DSMT4">
                    <p:embed/>
                    <p:pic>
                      <p:nvPicPr>
                        <p:cNvPr id="0" name="Objek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9882" y="2230943"/>
                          <a:ext cx="3048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k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540374"/>
                </p:ext>
              </p:extLst>
            </p:nvPr>
          </p:nvGraphicFramePr>
          <p:xfrm>
            <a:off x="3779157" y="3209971"/>
            <a:ext cx="355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3" name="Equation" r:id="rId36" imgW="355320" imgH="291960" progId="Equation.DSMT4">
                    <p:embed/>
                  </p:oleObj>
                </mc:Choice>
                <mc:Fallback>
                  <p:oleObj name="Equation" r:id="rId36" imgW="35532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157" y="3209971"/>
                          <a:ext cx="3556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k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4074111"/>
                </p:ext>
              </p:extLst>
            </p:nvPr>
          </p:nvGraphicFramePr>
          <p:xfrm>
            <a:off x="898525" y="4954588"/>
            <a:ext cx="787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4" name="Equation" r:id="rId38" imgW="787320" imgH="317160" progId="Equation.DSMT4">
                    <p:embed/>
                  </p:oleObj>
                </mc:Choice>
                <mc:Fallback>
                  <p:oleObj name="Equation" r:id="rId38" imgW="787320" imgH="317160" progId="Equation.DSMT4">
                    <p:embed/>
                    <p:pic>
                      <p:nvPicPr>
                        <p:cNvPr id="0" name="Objek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525" y="4954588"/>
                          <a:ext cx="787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k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174214"/>
                </p:ext>
              </p:extLst>
            </p:nvPr>
          </p:nvGraphicFramePr>
          <p:xfrm>
            <a:off x="3576638" y="4954588"/>
            <a:ext cx="723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5" name="Equation" r:id="rId40" imgW="723600" imgH="317160" progId="Equation.DSMT4">
                    <p:embed/>
                  </p:oleObj>
                </mc:Choice>
                <mc:Fallback>
                  <p:oleObj name="Equation" r:id="rId40" imgW="723600" imgH="317160" progId="Equation.DSMT4">
                    <p:embed/>
                    <p:pic>
                      <p:nvPicPr>
                        <p:cNvPr id="0" name="Objek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6638" y="4954588"/>
                          <a:ext cx="7239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35" name="Depositon" descr="Z:\Weber\privat\Promotion\Tagungen\ICMC 2018\Vortrag\Bilder\Equations\Folie 4_1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72" y="2894462"/>
            <a:ext cx="792162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6" name="wall" descr="Z:\Weber\privat\Promotion\Tagungen\ICMC 2018\Vortrag\Bilder\Equations\Folie 4_2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46" y="3441137"/>
            <a:ext cx="433388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7" name="Helium" descr="Z:\Weber\privat\Promotion\Tagungen\ICMC 2018\Vortrag\Bilder\Equations\Folie 4_3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35" y="3188558"/>
            <a:ext cx="719138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8" name="qrad" descr="Z:\Weber\privat\Promotion\Tagungen\ICMC 2018\Vortrag\Bilder\Equations\Folie 4_4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0" y="4031999"/>
            <a:ext cx="401638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9" name="TWall" descr="Z:\Weber\privat\Promotion\Tagungen\ICMC 2018\Vortrag\Bilder\Equations\Folie 4_5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7" y="2247335"/>
            <a:ext cx="3048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Gerade Verbindung mit Pfeil 34"/>
          <p:cNvCxnSpPr/>
          <p:nvPr/>
        </p:nvCxnSpPr>
        <p:spPr>
          <a:xfrm>
            <a:off x="1674417" y="3253839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663404" y="3639771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1685573" y="4359396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3967779" y="3972276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2010292" y="2478935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2088416" y="5213508"/>
            <a:ext cx="12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3617450" y="3204000"/>
            <a:ext cx="618309" cy="828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318625" y="2880000"/>
            <a:ext cx="618309" cy="828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24" y="3351027"/>
            <a:ext cx="481544" cy="35353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25" y="3857596"/>
            <a:ext cx="408398" cy="31696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76" y="4398358"/>
            <a:ext cx="408398" cy="31696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49" y="4909638"/>
            <a:ext cx="316966" cy="29258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30" y="5461374"/>
            <a:ext cx="353539" cy="292584"/>
          </a:xfrm>
          <a:prstGeom prst="rect">
            <a:avLst/>
          </a:prstGeom>
        </p:spPr>
      </p:pic>
      <p:pic>
        <p:nvPicPr>
          <p:cNvPr id="28" name="Grafik 27" hidden="1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12" y="3708000"/>
            <a:ext cx="1695789" cy="641499"/>
          </a:xfrm>
          <a:prstGeom prst="rect">
            <a:avLst/>
          </a:prstGeom>
        </p:spPr>
      </p:pic>
      <p:sp>
        <p:nvSpPr>
          <p:cNvPr id="2048" name="Pfeil nach rechts 2047"/>
          <p:cNvSpPr/>
          <p:nvPr/>
        </p:nvSpPr>
        <p:spPr>
          <a:xfrm>
            <a:off x="5419725" y="2383685"/>
            <a:ext cx="238125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0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 animBg="1"/>
      <p:bldP spid="33" grpId="0" animBg="1"/>
      <p:bldP spid="31" grpId="0" animBg="1"/>
      <p:bldP spid="20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Heat</a:t>
            </a:r>
            <a:r>
              <a:rPr lang="de-DE" sz="3200" dirty="0" smtClean="0"/>
              <a:t> Transfer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26" name="Textfeld 25"/>
          <p:cNvSpPr txBox="1"/>
          <p:nvPr/>
        </p:nvSpPr>
        <p:spPr>
          <a:xfrm>
            <a:off x="4905738" y="5575033"/>
            <a:ext cx="710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[5] Zoller </a:t>
            </a:r>
            <a:r>
              <a:rPr lang="en-US" sz="1100" dirty="0"/>
              <a:t>C 2018 Ph.D. Thesis. Experimental investigation and modelling of incidents in liquid helium </a:t>
            </a:r>
            <a:r>
              <a:rPr lang="en-US" sz="1100" dirty="0" smtClean="0"/>
              <a:t>cryostats</a:t>
            </a:r>
          </a:p>
          <a:p>
            <a:r>
              <a:rPr lang="de-DE" sz="1100" dirty="0" smtClean="0"/>
              <a:t>[6] </a:t>
            </a:r>
            <a:r>
              <a:rPr lang="pl-PL" sz="1100" dirty="0" smtClean="0"/>
              <a:t>Kutateladze </a:t>
            </a:r>
            <a:r>
              <a:rPr lang="pl-PL" sz="1100" dirty="0"/>
              <a:t>S S 1951 Izvestia Akademia Nauk Otdelenie Tekhnicheski Nauk 4 </a:t>
            </a:r>
            <a:r>
              <a:rPr lang="pl-PL" sz="1100" dirty="0" smtClean="0"/>
              <a:t>529</a:t>
            </a:r>
            <a:r>
              <a:rPr lang="de-DE" sz="1100" dirty="0" smtClean="0"/>
              <a:t>7</a:t>
            </a:r>
            <a:r>
              <a:rPr lang="pl-PL" sz="1100" dirty="0" smtClean="0"/>
              <a:t>536</a:t>
            </a:r>
            <a:endParaRPr lang="pl-PL" sz="1100" dirty="0"/>
          </a:p>
          <a:p>
            <a:r>
              <a:rPr lang="en-US" sz="1100" dirty="0" smtClean="0"/>
              <a:t>[7] </a:t>
            </a:r>
            <a:r>
              <a:rPr lang="en-US" sz="1100" dirty="0"/>
              <a:t>Breen B P and </a:t>
            </a:r>
            <a:r>
              <a:rPr lang="en-US" sz="1100" dirty="0" err="1"/>
              <a:t>Westwater</a:t>
            </a:r>
            <a:r>
              <a:rPr lang="en-US" sz="1100" dirty="0"/>
              <a:t> J W 1962 Chem. Eng. </a:t>
            </a:r>
            <a:r>
              <a:rPr lang="en-US" sz="1100" dirty="0" err="1"/>
              <a:t>Prog</a:t>
            </a:r>
            <a:r>
              <a:rPr lang="en-US" sz="1100" dirty="0"/>
              <a:t>. 58 </a:t>
            </a:r>
            <a:r>
              <a:rPr lang="en-US" sz="1100" dirty="0" smtClean="0"/>
              <a:t>67</a:t>
            </a:r>
          </a:p>
          <a:p>
            <a:r>
              <a:rPr lang="en-US" sz="1100" dirty="0" smtClean="0"/>
              <a:t>[8] </a:t>
            </a:r>
            <a:r>
              <a:rPr lang="en-US" sz="1100" dirty="0" err="1"/>
              <a:t>Hilal</a:t>
            </a:r>
            <a:r>
              <a:rPr lang="en-US" sz="1100" dirty="0"/>
              <a:t> M A and Boom R W 1979 Int. J. Heat Mass Transfer 23 697{705</a:t>
            </a:r>
            <a:endParaRPr lang="de-DE" sz="1100" dirty="0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5004000" y="1368000"/>
            <a:ext cx="6676661" cy="413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200" u="sng" dirty="0" smtClean="0"/>
              <a:t>Hertz-Knudsen</a:t>
            </a:r>
            <a:r>
              <a:rPr lang="en-US" sz="2200" dirty="0" smtClean="0"/>
              <a:t> diffusion theory:</a:t>
            </a:r>
          </a:p>
          <a:p>
            <a:pPr marL="690563" lvl="2" indent="-3429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Kinetic theory to describe </a:t>
            </a:r>
            <a:r>
              <a:rPr lang="en-US" sz="2000" dirty="0" err="1" smtClean="0"/>
              <a:t>cryopumping</a:t>
            </a:r>
            <a:endParaRPr lang="en-US" sz="2000" dirty="0" smtClean="0"/>
          </a:p>
          <a:p>
            <a:pPr marL="700088" lvl="2" indent="-3429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 				      complex dependences</a:t>
            </a:r>
            <a:endParaRPr lang="en-US" sz="2000" dirty="0"/>
          </a:p>
          <a:p>
            <a:pPr marL="687388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2000" i="1" dirty="0" smtClean="0"/>
              <a:t>α</a:t>
            </a:r>
            <a:r>
              <a:rPr lang="de-DE" sz="2000" baseline="-15000" dirty="0" smtClean="0"/>
              <a:t>T,</a:t>
            </a:r>
            <a:r>
              <a:rPr lang="el-GR" sz="2000" i="1" dirty="0"/>
              <a:t> </a:t>
            </a:r>
            <a:r>
              <a:rPr lang="el-GR" sz="2000" i="1" dirty="0" smtClean="0"/>
              <a:t>α</a:t>
            </a:r>
            <a:r>
              <a:rPr lang="de-DE" sz="2000" baseline="-15000" dirty="0" smtClean="0"/>
              <a:t>C,</a:t>
            </a:r>
            <a:r>
              <a:rPr lang="el-GR" sz="2000" i="1" dirty="0"/>
              <a:t> </a:t>
            </a:r>
            <a:r>
              <a:rPr lang="el-GR" sz="2000" i="1" dirty="0" smtClean="0"/>
              <a:t>α</a:t>
            </a:r>
            <a:r>
              <a:rPr lang="de-DE" sz="2000" baseline="-15000" dirty="0" smtClean="0"/>
              <a:t>E</a:t>
            </a:r>
            <a:r>
              <a:rPr lang="en-US" sz="2000" dirty="0" smtClean="0"/>
              <a:t>: coefficients to describe probability that molecules </a:t>
            </a:r>
            <a:r>
              <a:rPr lang="en-US" sz="2000" u="sng" dirty="0" smtClean="0"/>
              <a:t>T</a:t>
            </a:r>
            <a:r>
              <a:rPr lang="en-US" sz="2000" dirty="0" smtClean="0"/>
              <a:t>ransmit to, </a:t>
            </a:r>
            <a:r>
              <a:rPr lang="en-US" sz="2000" u="sng" dirty="0" smtClean="0"/>
              <a:t>C</a:t>
            </a:r>
            <a:r>
              <a:rPr lang="en-US" sz="2000" dirty="0" smtClean="0"/>
              <a:t>ondensate on and </a:t>
            </a:r>
            <a:r>
              <a:rPr lang="en-US" sz="2000" u="sng" dirty="0" smtClean="0"/>
              <a:t>E</a:t>
            </a:r>
            <a:r>
              <a:rPr lang="en-US" sz="2000" dirty="0" smtClean="0"/>
              <a:t>vaporate from the surface. [5]</a:t>
            </a:r>
          </a:p>
          <a:p>
            <a:pPr marL="349250" lvl="1">
              <a:spcBef>
                <a:spcPts val="1800"/>
              </a:spcBef>
              <a:spcAft>
                <a:spcPts val="0"/>
              </a:spcAft>
            </a:pPr>
            <a:r>
              <a:rPr lang="en-US" sz="2200" u="sng" dirty="0" smtClean="0"/>
              <a:t>Convective heat transfer </a:t>
            </a:r>
            <a:r>
              <a:rPr lang="en-US" sz="2200" dirty="0" smtClean="0"/>
              <a:t>to helium </a:t>
            </a:r>
            <a:r>
              <a:rPr lang="el-GR" sz="2200" i="1" dirty="0" smtClean="0"/>
              <a:t>α</a:t>
            </a:r>
            <a:r>
              <a:rPr lang="de-DE" sz="2200" baseline="-15000" dirty="0" smtClean="0"/>
              <a:t>He</a:t>
            </a:r>
            <a:r>
              <a:rPr lang="en-US" sz="2000" dirty="0" smtClean="0"/>
              <a:t>:</a:t>
            </a:r>
          </a:p>
          <a:p>
            <a:pPr marL="700088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US" sz="2000" dirty="0" smtClean="0"/>
              <a:t>Dependent </a:t>
            </a:r>
            <a:r>
              <a:rPr lang="en-US" sz="2000" dirty="0"/>
              <a:t>on heat flux and pressure </a:t>
            </a:r>
          </a:p>
          <a:p>
            <a:pPr marL="700088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US" sz="2000" dirty="0"/>
              <a:t>Heat transfer correlations for pool </a:t>
            </a:r>
            <a:r>
              <a:rPr lang="en-US" sz="2000" dirty="0" smtClean="0"/>
              <a:t>boiling [6,7] </a:t>
            </a:r>
            <a:r>
              <a:rPr lang="en-US" sz="2000" dirty="0"/>
              <a:t>and free convection in supercritical </a:t>
            </a:r>
            <a:r>
              <a:rPr lang="en-US" sz="2000" dirty="0" smtClean="0"/>
              <a:t>fluid [8] </a:t>
            </a:r>
            <a:r>
              <a:rPr lang="en-US" sz="2000" dirty="0"/>
              <a:t>implemented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18" name="Objekt 1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701478"/>
              </p:ext>
            </p:extLst>
          </p:nvPr>
        </p:nvGraphicFramePr>
        <p:xfrm>
          <a:off x="5759450" y="2400300"/>
          <a:ext cx="278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5" name="Equation" r:id="rId8" imgW="2781000" imgH="393480" progId="Equation.DSMT4">
                  <p:embed/>
                </p:oleObj>
              </mc:Choice>
              <mc:Fallback>
                <p:oleObj name="Equation" r:id="rId8" imgW="278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400300"/>
                        <a:ext cx="2781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ieren 19" hidden="1"/>
          <p:cNvGrpSpPr/>
          <p:nvPr/>
        </p:nvGrpSpPr>
        <p:grpSpPr>
          <a:xfrm>
            <a:off x="388227" y="1440000"/>
            <a:ext cx="4144963" cy="4501552"/>
            <a:chOff x="388227" y="1440000"/>
            <a:chExt cx="4144963" cy="4501552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388227" y="1440000"/>
              <a:ext cx="4144963" cy="4501552"/>
              <a:chOff x="525600" y="1515695"/>
              <a:chExt cx="4144963" cy="4501552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25600" y="1515695"/>
                <a:ext cx="4144963" cy="4501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6" name="Objek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503737"/>
                  </p:ext>
                </p:extLst>
              </p:nvPr>
            </p:nvGraphicFramePr>
            <p:xfrm>
              <a:off x="1271588" y="3000375"/>
              <a:ext cx="4826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46" name="Equation" r:id="rId11" imgW="482400" imgH="355320" progId="Equation.DSMT4">
                      <p:embed/>
                    </p:oleObj>
                  </mc:Choice>
                  <mc:Fallback>
                    <p:oleObj name="Equation" r:id="rId11" imgW="482400" imgH="3553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1588" y="3000375"/>
                            <a:ext cx="482600" cy="355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k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4866264"/>
                  </p:ext>
                </p:extLst>
              </p:nvPr>
            </p:nvGraphicFramePr>
            <p:xfrm>
              <a:off x="1349375" y="3442674"/>
              <a:ext cx="4064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47" name="Equation" r:id="rId13" imgW="406080" imgH="317160" progId="Equation.DSMT4">
                      <p:embed/>
                    </p:oleObj>
                  </mc:Choice>
                  <mc:Fallback>
                    <p:oleObj name="Equation" r:id="rId13" imgW="40608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9375" y="3442674"/>
                            <a:ext cx="406400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k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2183187"/>
                  </p:ext>
                </p:extLst>
              </p:nvPr>
            </p:nvGraphicFramePr>
            <p:xfrm>
              <a:off x="1354138" y="4312458"/>
              <a:ext cx="4064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48" name="Equation" r:id="rId15" imgW="406080" imgH="317160" progId="Equation.DSMT4">
                      <p:embed/>
                    </p:oleObj>
                  </mc:Choice>
                  <mc:Fallback>
                    <p:oleObj name="Equation" r:id="rId15" imgW="40608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4138" y="4312458"/>
                            <a:ext cx="406400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k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9391528"/>
                  </p:ext>
                </p:extLst>
              </p:nvPr>
            </p:nvGraphicFramePr>
            <p:xfrm>
              <a:off x="3985473" y="3753933"/>
              <a:ext cx="3429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49" name="Equation" r:id="rId17" imgW="342720" imgH="317160" progId="Equation.DSMT4">
                      <p:embed/>
                    </p:oleObj>
                  </mc:Choice>
                  <mc:Fallback>
                    <p:oleObj name="Equation" r:id="rId17" imgW="34272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5473" y="3753933"/>
                            <a:ext cx="342900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k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2359674"/>
                  </p:ext>
                </p:extLst>
              </p:nvPr>
            </p:nvGraphicFramePr>
            <p:xfrm>
              <a:off x="2604348" y="4962020"/>
              <a:ext cx="3048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50" name="Equation" r:id="rId19" imgW="304560" imgH="291960" progId="Equation.DSMT4">
                      <p:embed/>
                    </p:oleObj>
                  </mc:Choice>
                  <mc:Fallback>
                    <p:oleObj name="Equation" r:id="rId19" imgW="30456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4348" y="4962020"/>
                            <a:ext cx="30480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k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305343"/>
                  </p:ext>
                </p:extLst>
              </p:nvPr>
            </p:nvGraphicFramePr>
            <p:xfrm>
              <a:off x="2598992" y="4241800"/>
              <a:ext cx="3175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51" name="Equation" r:id="rId21" imgW="317160" imgH="291960" progId="Equation.DSMT4">
                      <p:embed/>
                    </p:oleObj>
                  </mc:Choice>
                  <mc:Fallback>
                    <p:oleObj name="Equation" r:id="rId21" imgW="31716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8992" y="4241800"/>
                            <a:ext cx="31750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k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9036984"/>
                  </p:ext>
                </p:extLst>
              </p:nvPr>
            </p:nvGraphicFramePr>
            <p:xfrm>
              <a:off x="2541842" y="3514725"/>
              <a:ext cx="4318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52" name="Equation" r:id="rId23" imgW="431640" imgH="317160" progId="Equation.DSMT4">
                      <p:embed/>
                    </p:oleObj>
                  </mc:Choice>
                  <mc:Fallback>
                    <p:oleObj name="Equation" r:id="rId23" imgW="43164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41842" y="3514725"/>
                            <a:ext cx="431800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k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8732792"/>
                  </p:ext>
                </p:extLst>
              </p:nvPr>
            </p:nvGraphicFramePr>
            <p:xfrm>
              <a:off x="2111630" y="2306638"/>
              <a:ext cx="3048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53" name="Equation" r:id="rId25" imgW="304560" imgH="291960" progId="Equation.DSMT4">
                      <p:embed/>
                    </p:oleObj>
                  </mc:Choice>
                  <mc:Fallback>
                    <p:oleObj name="Equation" r:id="rId25" imgW="30456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1630" y="2306638"/>
                            <a:ext cx="30480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7" name="Objek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946292"/>
                </p:ext>
              </p:extLst>
            </p:nvPr>
          </p:nvGraphicFramePr>
          <p:xfrm>
            <a:off x="3779157" y="3209971"/>
            <a:ext cx="355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4" name="Equation" r:id="rId27" imgW="355320" imgH="291960" progId="Equation.DSMT4">
                    <p:embed/>
                  </p:oleObj>
                </mc:Choice>
                <mc:Fallback>
                  <p:oleObj name="Equation" r:id="rId27" imgW="35532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157" y="3209971"/>
                          <a:ext cx="3556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k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096489"/>
                </p:ext>
              </p:extLst>
            </p:nvPr>
          </p:nvGraphicFramePr>
          <p:xfrm>
            <a:off x="3576638" y="4954588"/>
            <a:ext cx="723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5" name="Equation" r:id="rId29" imgW="723600" imgH="317160" progId="Equation.DSMT4">
                    <p:embed/>
                  </p:oleObj>
                </mc:Choice>
                <mc:Fallback>
                  <p:oleObj name="Equation" r:id="rId29" imgW="72360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6638" y="4954588"/>
                          <a:ext cx="7239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7336971"/>
                </p:ext>
              </p:extLst>
            </p:nvPr>
          </p:nvGraphicFramePr>
          <p:xfrm>
            <a:off x="898525" y="4954588"/>
            <a:ext cx="787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6" name="Equation" r:id="rId31" imgW="787320" imgH="317160" progId="Equation.DSMT4">
                    <p:embed/>
                  </p:oleObj>
                </mc:Choice>
                <mc:Fallback>
                  <p:oleObj name="Equation" r:id="rId31" imgW="787320" imgH="317160" progId="Equation.DSMT4">
                    <p:embed/>
                    <p:pic>
                      <p:nvPicPr>
                        <p:cNvPr id="0" name="Objek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525" y="4954588"/>
                          <a:ext cx="787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612" name="Picture 540" descr="Z:\Weber\privat\Promotion\Tagungen\ICMC 2018\Vortrag\Bilder\Equations\Folie 5.png" hidden="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440000"/>
            <a:ext cx="4144962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feil nach rechts 14"/>
          <p:cNvSpPr/>
          <p:nvPr/>
        </p:nvSpPr>
        <p:spPr>
          <a:xfrm>
            <a:off x="8673193" y="2557054"/>
            <a:ext cx="304800" cy="16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11" name="Picture 539" descr="Z:\Weber\privat\Promotion\Tagungen\ICMC 2018\Vortrag\Bilder\Equations\Mdep folie 5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2454047"/>
            <a:ext cx="2779713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58" y="1440000"/>
            <a:ext cx="4111846" cy="45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Depositon" descr="Z:\Weber\privat\Promotion\Tagungen\ICMC 2018\Vortrag\Bilder\Equations\Folie 4_1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72" y="2894462"/>
            <a:ext cx="792162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wall" descr="Z:\Weber\privat\Promotion\Tagungen\ICMC 2018\Vortrag\Bilder\Equations\Folie 4_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46" y="3441137"/>
            <a:ext cx="433388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qrad" descr="Z:\Weber\privat\Promotion\Tagungen\ICMC 2018\Vortrag\Bilder\Equations\Folie 4_4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0" y="4031999"/>
            <a:ext cx="401638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TWall" descr="Z:\Weber\privat\Promotion\Tagungen\ICMC 2018\Vortrag\Bilder\Equations\Folie 4_5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7" y="2247335"/>
            <a:ext cx="3048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Gerade Verbindung mit Pfeil 51"/>
          <p:cNvCxnSpPr/>
          <p:nvPr/>
        </p:nvCxnSpPr>
        <p:spPr>
          <a:xfrm>
            <a:off x="1674417" y="3253839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1663404" y="3639771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1685573" y="4359396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2010292" y="2478935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2088416" y="5213508"/>
            <a:ext cx="12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bgerundetes Rechteck 58"/>
          <p:cNvSpPr/>
          <p:nvPr/>
        </p:nvSpPr>
        <p:spPr>
          <a:xfrm>
            <a:off x="1318625" y="2880000"/>
            <a:ext cx="618309" cy="828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Helium" descr="Z:\Weber\privat\Promotion\Tagungen\ICMC 2018\Vortrag\Bilder\Equations\Folie 4_3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35" y="3188558"/>
            <a:ext cx="719138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Gerade Verbindung mit Pfeil 39"/>
          <p:cNvCxnSpPr/>
          <p:nvPr/>
        </p:nvCxnSpPr>
        <p:spPr>
          <a:xfrm>
            <a:off x="3967779" y="3972276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bgerundetes Rechteck 40"/>
          <p:cNvSpPr/>
          <p:nvPr/>
        </p:nvSpPr>
        <p:spPr>
          <a:xfrm>
            <a:off x="3617450" y="3204000"/>
            <a:ext cx="618309" cy="828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2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6" grpId="0" animBg="1"/>
      <p:bldP spid="59" grpId="0" animBg="1"/>
      <p:bldP spid="59" grpId="1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600" y="444005"/>
            <a:ext cx="9178008" cy="627829"/>
          </a:xfrm>
        </p:spPr>
        <p:txBody>
          <a:bodyPr/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0720" y="1269206"/>
            <a:ext cx="5906615" cy="4857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/>
              <a:t>Modelled heat flux on cryogenic surface: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Form due to Hertz-Knudsen coefficients</a:t>
            </a:r>
          </a:p>
          <a:p>
            <a:pPr>
              <a:spcBef>
                <a:spcPts val="11400"/>
              </a:spcBef>
            </a:pPr>
            <a:r>
              <a:rPr lang="en-US" sz="2000" dirty="0" smtClean="0"/>
              <a:t> </a:t>
            </a:r>
          </a:p>
          <a:p>
            <a:pPr>
              <a:spcBef>
                <a:spcPts val="3000"/>
              </a:spcBef>
            </a:pPr>
            <a:r>
              <a:rPr lang="en-US" sz="2000" dirty="0" smtClean="0"/>
              <a:t>Good agreement of model and experiment: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12 % deviation at first opening PRD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8 % deviation at peak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Further investigation between 1 and 3 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pic>
        <p:nvPicPr>
          <p:cNvPr id="5125" name="Picture 5" descr="Z:\Weber\privat\Promotion\Tagungen\ICMC 2018\Vortrag\Bilder\heat flux2-01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1" y="1195541"/>
            <a:ext cx="49403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5" name="Experimental results" descr="Z:\Weber\privat\Promotion\Tagungen\ICMC 2018\Vortrag\Bilder\heat flux 1_2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692000"/>
            <a:ext cx="49403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6" name="Lines for first open" descr="Z:\Weber\privat\Promotion\Tagungen\ICMC 2018\Vortrag\Bilder\heat flux 1_3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692000"/>
            <a:ext cx="49403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8" name="Model resul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00" y="1692000"/>
            <a:ext cx="4940818" cy="49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 hidden="1"/>
          <p:cNvSpPr txBox="1"/>
          <p:nvPr/>
        </p:nvSpPr>
        <p:spPr>
          <a:xfrm>
            <a:off x="2592000" y="4188542"/>
            <a:ext cx="25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Literature data [8-10]</a:t>
            </a:r>
            <a:endParaRPr lang="en-US" sz="2000" dirty="0"/>
          </a:p>
        </p:txBody>
      </p:sp>
      <p:pic>
        <p:nvPicPr>
          <p:cNvPr id="5126" name="Legende" descr="Z:\Weber\privat\Promotion\Tagungen\ICMC 2018\Vortrag\Bilder\Legende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25" y="2015112"/>
            <a:ext cx="1914525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0" hidden="1"/>
          <p:cNvGrpSpPr/>
          <p:nvPr/>
        </p:nvGrpSpPr>
        <p:grpSpPr>
          <a:xfrm>
            <a:off x="6217920" y="2215515"/>
            <a:ext cx="5136515" cy="1067125"/>
            <a:chOff x="6183630" y="2158365"/>
            <a:chExt cx="5136515" cy="1067125"/>
          </a:xfrm>
        </p:grpSpPr>
        <p:graphicFrame>
          <p:nvGraphicFramePr>
            <p:cNvPr id="7" name="Objek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0125018"/>
                </p:ext>
              </p:extLst>
            </p:nvPr>
          </p:nvGraphicFramePr>
          <p:xfrm>
            <a:off x="6183630" y="2531745"/>
            <a:ext cx="863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7" name="Equation" r:id="rId9" imgW="863280" imgH="291960" progId="Equation.DSMT4">
                    <p:embed/>
                  </p:oleObj>
                </mc:Choice>
                <mc:Fallback>
                  <p:oleObj name="Equation" r:id="rId9" imgW="8632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83630" y="2531745"/>
                          <a:ext cx="8636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k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223574"/>
                </p:ext>
              </p:extLst>
            </p:nvPr>
          </p:nvGraphicFramePr>
          <p:xfrm>
            <a:off x="7417435" y="2181150"/>
            <a:ext cx="6985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8" name="Equation" r:id="rId11" imgW="698400" imgH="253800" progId="Equation.DSMT4">
                    <p:embed/>
                  </p:oleObj>
                </mc:Choice>
                <mc:Fallback>
                  <p:oleObj name="Equation" r:id="rId11" imgW="698400" imgH="253800" progId="Equation.DSMT4">
                    <p:embed/>
                    <p:pic>
                      <p:nvPicPr>
                        <p:cNvPr id="0" name="Objek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7435" y="2181150"/>
                          <a:ext cx="6985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k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7981447"/>
                </p:ext>
              </p:extLst>
            </p:nvPr>
          </p:nvGraphicFramePr>
          <p:xfrm>
            <a:off x="7416000" y="2907990"/>
            <a:ext cx="6985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9" name="Equation" r:id="rId13" imgW="698400" imgH="253800" progId="Equation.DSMT4">
                    <p:embed/>
                  </p:oleObj>
                </mc:Choice>
                <mc:Fallback>
                  <p:oleObj name="Equation" r:id="rId13" imgW="698400" imgH="253800" progId="Equation.DSMT4">
                    <p:embed/>
                    <p:pic>
                      <p:nvPicPr>
                        <p:cNvPr id="0" name="Objek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6000" y="2907990"/>
                          <a:ext cx="6985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k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2097837"/>
                </p:ext>
              </p:extLst>
            </p:nvPr>
          </p:nvGraphicFramePr>
          <p:xfrm>
            <a:off x="7416000" y="2549182"/>
            <a:ext cx="1701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0" name="Equation" r:id="rId15" imgW="1701720" imgH="304560" progId="Equation.DSMT4">
                    <p:embed/>
                  </p:oleObj>
                </mc:Choice>
                <mc:Fallback>
                  <p:oleObj name="Equation" r:id="rId15" imgW="1701720" imgH="304560" progId="Equation.DSMT4">
                    <p:embed/>
                    <p:pic>
                      <p:nvPicPr>
                        <p:cNvPr id="0" name="Objek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6000" y="2549182"/>
                          <a:ext cx="1701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k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899656"/>
                </p:ext>
              </p:extLst>
            </p:nvPr>
          </p:nvGraphicFramePr>
          <p:xfrm>
            <a:off x="9478645" y="2158365"/>
            <a:ext cx="10922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1" name="Equation" r:id="rId17" imgW="1091880" imgH="291960" progId="Equation.DSMT4">
                    <p:embed/>
                  </p:oleObj>
                </mc:Choice>
                <mc:Fallback>
                  <p:oleObj name="Equation" r:id="rId17" imgW="1091880" imgH="291960" progId="Equation.DSMT4">
                    <p:embed/>
                    <p:pic>
                      <p:nvPicPr>
                        <p:cNvPr id="0" name="Objek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78645" y="2158365"/>
                          <a:ext cx="10922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k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990359"/>
                </p:ext>
              </p:extLst>
            </p:nvPr>
          </p:nvGraphicFramePr>
          <p:xfrm>
            <a:off x="9504000" y="2907990"/>
            <a:ext cx="1066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2" name="Equation" r:id="rId19" imgW="1066680" imgH="317160" progId="Equation.DSMT4">
                    <p:embed/>
                  </p:oleObj>
                </mc:Choice>
                <mc:Fallback>
                  <p:oleObj name="Equation" r:id="rId19" imgW="1066680" imgH="317160" progId="Equation.DSMT4">
                    <p:embed/>
                    <p:pic>
                      <p:nvPicPr>
                        <p:cNvPr id="0" name="Objek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4000" y="2907990"/>
                          <a:ext cx="10668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k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370369"/>
                </p:ext>
              </p:extLst>
            </p:nvPr>
          </p:nvGraphicFramePr>
          <p:xfrm>
            <a:off x="9478645" y="2533015"/>
            <a:ext cx="1841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" name="Equation" r:id="rId21" imgW="1841400" imgH="317160" progId="Equation.DSMT4">
                    <p:embed/>
                  </p:oleObj>
                </mc:Choice>
                <mc:Fallback>
                  <p:oleObj name="Equation" r:id="rId21" imgW="1841400" imgH="317160" progId="Equation.DSMT4">
                    <p:embed/>
                    <p:pic>
                      <p:nvPicPr>
                        <p:cNvPr id="0" name="Objek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78645" y="2533015"/>
                          <a:ext cx="18415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Geschweifte Klammer links 19"/>
            <p:cNvSpPr/>
            <p:nvPr/>
          </p:nvSpPr>
          <p:spPr>
            <a:xfrm>
              <a:off x="7223760" y="2221390"/>
              <a:ext cx="144000" cy="972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 hidden="1"/>
          <p:cNvGrpSpPr/>
          <p:nvPr/>
        </p:nvGrpSpPr>
        <p:grpSpPr>
          <a:xfrm>
            <a:off x="6173805" y="3512080"/>
            <a:ext cx="2054190" cy="317500"/>
            <a:chOff x="6517710" y="3474403"/>
            <a:chExt cx="2054190" cy="317500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6517710" y="3474403"/>
              <a:ext cx="2054190" cy="317500"/>
              <a:chOff x="6552000" y="3668713"/>
              <a:chExt cx="2054190" cy="317500"/>
            </a:xfrm>
          </p:grpSpPr>
          <p:graphicFrame>
            <p:nvGraphicFramePr>
              <p:cNvPr id="22" name="Objek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1254910"/>
                  </p:ext>
                </p:extLst>
              </p:nvPr>
            </p:nvGraphicFramePr>
            <p:xfrm>
              <a:off x="6552000" y="3668713"/>
              <a:ext cx="20066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84" name="Equation" r:id="rId23" imgW="2006280" imgH="317160" progId="Equation.DSMT4">
                      <p:embed/>
                    </p:oleObj>
                  </mc:Choice>
                  <mc:Fallback>
                    <p:oleObj name="Equation" r:id="rId23" imgW="200628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6552000" y="3668713"/>
                            <a:ext cx="20066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Gerade Verbindung mit Pfeil 23"/>
              <p:cNvCxnSpPr/>
              <p:nvPr/>
            </p:nvCxnSpPr>
            <p:spPr>
              <a:xfrm flipV="1">
                <a:off x="6859440" y="3672000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 flipV="1">
                <a:off x="7882290" y="3672000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>
                <a:off x="7410870" y="3672000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>
                <a:off x="8606190" y="3672000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Pfeil nach rechts 31"/>
            <p:cNvSpPr/>
            <p:nvPr/>
          </p:nvSpPr>
          <p:spPr>
            <a:xfrm>
              <a:off x="8081010" y="3561120"/>
              <a:ext cx="160020" cy="14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3" name="Ellipse 42" hidden="1"/>
          <p:cNvSpPr/>
          <p:nvPr/>
        </p:nvSpPr>
        <p:spPr>
          <a:xfrm>
            <a:off x="902970" y="5200650"/>
            <a:ext cx="822960" cy="5372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 hidden="1"/>
          <p:cNvSpPr txBox="1"/>
          <p:nvPr/>
        </p:nvSpPr>
        <p:spPr>
          <a:xfrm>
            <a:off x="528458" y="5853276"/>
            <a:ext cx="157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Film </a:t>
            </a:r>
            <a:r>
              <a:rPr lang="de-DE" dirty="0" err="1" smtClean="0"/>
              <a:t>boiling</a:t>
            </a:r>
            <a:endParaRPr lang="de-DE" dirty="0"/>
          </a:p>
        </p:txBody>
      </p:sp>
      <p:sp>
        <p:nvSpPr>
          <p:cNvPr id="50" name="Ellipse 49" hidden="1"/>
          <p:cNvSpPr/>
          <p:nvPr/>
        </p:nvSpPr>
        <p:spPr>
          <a:xfrm>
            <a:off x="1508760" y="4782962"/>
            <a:ext cx="3671530" cy="504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 hidden="1"/>
          <p:cNvSpPr txBox="1"/>
          <p:nvPr/>
        </p:nvSpPr>
        <p:spPr>
          <a:xfrm>
            <a:off x="3163074" y="5284589"/>
            <a:ext cx="211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Free </a:t>
            </a:r>
            <a:r>
              <a:rPr lang="de-DE" dirty="0" err="1" smtClean="0"/>
              <a:t>convection</a:t>
            </a:r>
            <a:endParaRPr lang="de-DE" dirty="0"/>
          </a:p>
        </p:txBody>
      </p:sp>
      <p:pic>
        <p:nvPicPr>
          <p:cNvPr id="5361" name="Picture 241" descr="Z:\Weber\privat\Promotion\Tagungen\ICMC 2018\Vortrag\Bilder\Equations\Folie 6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19" y="2231140"/>
            <a:ext cx="51387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62" name="Picture 242" descr="Z:\Weber\privat\Promotion\Tagungen\ICMC 2018\Vortrag\Bilder\Equations\Folie 6_2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76" y="3435644"/>
            <a:ext cx="2151063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600" y="444005"/>
            <a:ext cx="9178008" cy="627829"/>
          </a:xfrm>
        </p:spPr>
        <p:txBody>
          <a:bodyPr/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pic>
        <p:nvPicPr>
          <p:cNvPr id="9235" name="Picture 19" descr="Z:\Weber\privat\Promotion\Tagungen\ICMC 2018\Vortrag\Bilder\heat flux li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1" y="1194904"/>
            <a:ext cx="49403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9290" y="1269207"/>
            <a:ext cx="5918045" cy="489838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200" u="sng" dirty="0" smtClean="0"/>
              <a:t>Heat </a:t>
            </a:r>
            <a:r>
              <a:rPr lang="en-US" sz="2200" u="sng" dirty="0"/>
              <a:t>flux to helium: 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General shape: </a:t>
            </a:r>
          </a:p>
          <a:p>
            <a:pPr marL="904875" lvl="1" indent="-457200">
              <a:spcBef>
                <a:spcPts val="1200"/>
              </a:spcBef>
              <a:buAutoNum type="arabicParenR"/>
            </a:pPr>
            <a:r>
              <a:rPr lang="en-US" sz="2000" dirty="0" smtClean="0"/>
              <a:t>     small due to film boiling</a:t>
            </a:r>
          </a:p>
          <a:p>
            <a:pPr marL="904875" lvl="1" indent="-457200">
              <a:spcBef>
                <a:spcPts val="1200"/>
              </a:spcBef>
              <a:buAutoNum type="arabicParenR"/>
            </a:pPr>
            <a:r>
              <a:rPr lang="en-US" sz="2000" dirty="0" smtClean="0"/>
              <a:t>Peak due to property </a:t>
            </a:r>
            <a:r>
              <a:rPr lang="en-US" sz="2000" dirty="0"/>
              <a:t>data in vicinity of </a:t>
            </a:r>
            <a:r>
              <a:rPr lang="en-US" sz="2000" i="1" dirty="0" err="1" smtClean="0"/>
              <a:t>p</a:t>
            </a:r>
            <a:r>
              <a:rPr lang="en-US" sz="2000" baseline="-15000" dirty="0" err="1" smtClean="0"/>
              <a:t>Crit</a:t>
            </a:r>
            <a:r>
              <a:rPr lang="en-US" sz="2000" dirty="0" smtClean="0"/>
              <a:t> </a:t>
            </a:r>
          </a:p>
          <a:p>
            <a:pPr marL="904875" lvl="1" indent="-457200">
              <a:spcBef>
                <a:spcPts val="1200"/>
              </a:spcBef>
              <a:buAutoNum type="arabicParenR"/>
            </a:pPr>
            <a:r>
              <a:rPr lang="en-US" sz="2000" dirty="0" smtClean="0"/>
              <a:t>Free convection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Biot</a:t>
            </a:r>
            <a:r>
              <a:rPr lang="en-US" sz="2000" dirty="0" smtClean="0"/>
              <a:t> number: 0.1 &lt; Bi &lt; 1 </a:t>
            </a:r>
            <a:r>
              <a:rPr lang="en-US" sz="2000" dirty="0"/>
              <a:t>(except for peak)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Thermal resistance </a:t>
            </a:r>
            <a:r>
              <a:rPr lang="en-US" sz="2000" dirty="0"/>
              <a:t>inside helium higher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Transient </a:t>
            </a:r>
            <a:r>
              <a:rPr lang="en-US" sz="2000" dirty="0"/>
              <a:t>wall conduction not negligible </a:t>
            </a:r>
            <a:r>
              <a:rPr lang="en-US" sz="2000" dirty="0" smtClean="0"/>
              <a:t>  </a:t>
            </a:r>
            <a:endParaRPr lang="en-US" sz="20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200" b="1" i="1" dirty="0" smtClean="0">
                <a:solidFill>
                  <a:schemeClr val="tx2"/>
                </a:solidFill>
              </a:rPr>
              <a:t>Modelled and measured heat flux data are lower than </a:t>
            </a:r>
            <a:r>
              <a:rPr lang="en-US" sz="2200" b="1" i="1" dirty="0">
                <a:solidFill>
                  <a:schemeClr val="tx2"/>
                </a:solidFill>
              </a:rPr>
              <a:t>established constant values </a:t>
            </a:r>
            <a:endParaRPr lang="en-US" sz="2200" b="1" i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dirty="0" smtClean="0">
                <a:solidFill>
                  <a:schemeClr val="tx2"/>
                </a:solidFill>
              </a:rPr>
              <a:t>from literature.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pic>
        <p:nvPicPr>
          <p:cNvPr id="5124" name="Picture 4" descr="Z:\Weber\privat\Promotion\Tagungen\ICMC 2018\Vortrag\Bilder\heat flux1-01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1" y="1195541"/>
            <a:ext cx="49403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71" y="1196178"/>
            <a:ext cx="4940300" cy="49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92000" y="4188542"/>
            <a:ext cx="25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Literature data [9-10]</a:t>
            </a:r>
            <a:endParaRPr lang="en-US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92000" y="1969861"/>
            <a:ext cx="25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Literature data [9-10]</a:t>
            </a:r>
            <a:endParaRPr lang="en-US" sz="2000" dirty="0"/>
          </a:p>
        </p:txBody>
      </p:sp>
      <p:pic>
        <p:nvPicPr>
          <p:cNvPr id="5126" name="Picture 6" descr="Z:\Weber\privat\Promotion\Tagungen\ICMC 2018\Vortrag\Bilder\Legende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65" y="1339692"/>
            <a:ext cx="1914525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pcrit Objekt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62863"/>
              </p:ext>
            </p:extLst>
          </p:nvPr>
        </p:nvGraphicFramePr>
        <p:xfrm>
          <a:off x="10264140" y="2634131"/>
          <a:ext cx="39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name="Equation" r:id="rId8" imgW="393480" imgH="317160" progId="Equation.DSMT4">
                  <p:embed/>
                </p:oleObj>
              </mc:Choice>
              <mc:Fallback>
                <p:oleObj name="Equation" r:id="rId8" imgW="393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4140" y="2634131"/>
                        <a:ext cx="393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qhe objekt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63052"/>
              </p:ext>
            </p:extLst>
          </p:nvPr>
        </p:nvGraphicFramePr>
        <p:xfrm>
          <a:off x="7904565" y="2209960"/>
          <a:ext cx="342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9" name="Equation" r:id="rId10" imgW="342720" imgH="317160" progId="Equation.DSMT4">
                  <p:embed/>
                </p:oleObj>
              </mc:Choice>
              <mc:Fallback>
                <p:oleObj name="Equation" r:id="rId10" imgW="3427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565" y="2209960"/>
                        <a:ext cx="342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feld 36"/>
          <p:cNvSpPr txBox="1"/>
          <p:nvPr/>
        </p:nvSpPr>
        <p:spPr>
          <a:xfrm>
            <a:off x="5544990" y="5842830"/>
            <a:ext cx="64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[9]</a:t>
            </a:r>
            <a:r>
              <a:rPr lang="de-DE" sz="1000" dirty="0"/>
              <a:t> Lehmann W </a:t>
            </a:r>
            <a:r>
              <a:rPr lang="de-DE" sz="1000" dirty="0" err="1"/>
              <a:t>and</a:t>
            </a:r>
            <a:r>
              <a:rPr lang="de-DE" sz="1000" dirty="0"/>
              <a:t> Zahn G 1978 </a:t>
            </a:r>
            <a:r>
              <a:rPr lang="de-DE" sz="1000" dirty="0" err="1"/>
              <a:t>Proc</a:t>
            </a:r>
            <a:r>
              <a:rPr lang="de-DE" sz="1000" dirty="0"/>
              <a:t>. Int. </a:t>
            </a:r>
            <a:r>
              <a:rPr lang="de-DE" sz="1000" dirty="0" err="1"/>
              <a:t>Cryog</a:t>
            </a:r>
            <a:r>
              <a:rPr lang="de-DE" sz="1000" dirty="0"/>
              <a:t>. Eng. </a:t>
            </a:r>
            <a:r>
              <a:rPr lang="de-DE" sz="1000" dirty="0" err="1"/>
              <a:t>Conf</a:t>
            </a:r>
            <a:r>
              <a:rPr lang="de-DE" sz="1000" dirty="0"/>
              <a:t> 7 </a:t>
            </a:r>
            <a:r>
              <a:rPr lang="de-DE" sz="1000" dirty="0" smtClean="0"/>
              <a:t>569-579</a:t>
            </a:r>
            <a:endParaRPr lang="de-DE" sz="1000" dirty="0"/>
          </a:p>
          <a:p>
            <a:r>
              <a:rPr lang="en-US" sz="1000" dirty="0" smtClean="0"/>
              <a:t>[10] </a:t>
            </a:r>
            <a:r>
              <a:rPr lang="en-US" sz="1000" dirty="0" err="1"/>
              <a:t>Cavallari</a:t>
            </a:r>
            <a:r>
              <a:rPr lang="en-US" sz="1000" dirty="0"/>
              <a:t> </a:t>
            </a:r>
            <a:r>
              <a:rPr lang="en-US" sz="1000" dirty="0" smtClean="0"/>
              <a:t>G et. al. 1989 </a:t>
            </a:r>
            <a:r>
              <a:rPr lang="en-US" sz="1000" dirty="0"/>
              <a:t>Proc. 4th Workshop on RF </a:t>
            </a:r>
            <a:r>
              <a:rPr lang="en-US" sz="1000" dirty="0" err="1"/>
              <a:t>Supercon</a:t>
            </a:r>
            <a:r>
              <a:rPr lang="en-US" sz="1000" dirty="0"/>
              <a:t>. 1 </a:t>
            </a:r>
            <a:r>
              <a:rPr lang="en-US" sz="1000" dirty="0" smtClean="0"/>
              <a:t>781-803</a:t>
            </a:r>
            <a:endParaRPr lang="en-US" sz="1000" dirty="0"/>
          </a:p>
          <a:p>
            <a:r>
              <a:rPr lang="it-IT" sz="1000" dirty="0" smtClean="0"/>
              <a:t>[11] </a:t>
            </a:r>
            <a:r>
              <a:rPr lang="it-IT" sz="1000" dirty="0" err="1"/>
              <a:t>Harisson</a:t>
            </a:r>
            <a:r>
              <a:rPr lang="it-IT" sz="1000" dirty="0"/>
              <a:t> S 2002 IEEE T. </a:t>
            </a:r>
            <a:r>
              <a:rPr lang="it-IT" sz="1000" dirty="0" err="1"/>
              <a:t>Appl</a:t>
            </a:r>
            <a:r>
              <a:rPr lang="it-IT" sz="1000" dirty="0"/>
              <a:t>. </a:t>
            </a:r>
            <a:r>
              <a:rPr lang="it-IT" sz="1000" dirty="0" err="1"/>
              <a:t>Supercon</a:t>
            </a:r>
            <a:r>
              <a:rPr lang="it-IT" sz="1000" dirty="0"/>
              <a:t>. 12 12 </a:t>
            </a:r>
            <a:r>
              <a:rPr lang="it-IT" sz="1000" dirty="0" smtClean="0"/>
              <a:t>1343-1346</a:t>
            </a:r>
            <a:endParaRPr lang="de-DE" sz="1000" dirty="0"/>
          </a:p>
        </p:txBody>
      </p:sp>
      <p:pic>
        <p:nvPicPr>
          <p:cNvPr id="9278" name="Picture 62" descr="Z:\Weber\privat\Promotion\Tagungen\ICMC 2018\Vortrag\Bilder\Equations\qH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26" y="2173425"/>
            <a:ext cx="341312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9" name="Picture 63" descr="Z:\Weber\privat\Promotion\Tagungen\ICMC 2018\Vortrag\Bilder\Equations\pcrit.png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71" y="2648452"/>
            <a:ext cx="39052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1498149" y="3571875"/>
            <a:ext cx="0" cy="203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688644" y="3564714"/>
            <a:ext cx="0" cy="203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111705" y="3635828"/>
            <a:ext cx="321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786616" y="3637386"/>
            <a:ext cx="321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915521" y="3629993"/>
            <a:ext cx="321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570940" y="3814659"/>
            <a:ext cx="216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7" grpId="0"/>
      <p:bldP spid="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Results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6168" y="1269206"/>
            <a:ext cx="5581168" cy="4850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/>
              <a:t>Modelled wall temperature increase: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In accordance with difference between in- and outflowing heat fluxes: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Faster increase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Stagnation at 10 % lower </a:t>
            </a:r>
            <a:r>
              <a:rPr lang="en-US" sz="2000" dirty="0" smtClean="0"/>
              <a:t>value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Possible reason: Neglect of ice-layer</a:t>
            </a:r>
            <a:endParaRPr lang="en-US" sz="2000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2200" u="sng" dirty="0" smtClean="0"/>
              <a:t>Modelled helium temperature increase: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Underestimation in accordance with heat flux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Pressure increase is overestimated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Possible reason: Neglect of stratification </a:t>
            </a:r>
          </a:p>
          <a:p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pic>
        <p:nvPicPr>
          <p:cNvPr id="6146" name="Picture 2" descr="Z:\Weber\privat\Promotion\Tagungen\ICMC 2018\Vortrag\Bilder\Temperature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8" y="1216589"/>
            <a:ext cx="49403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Weber\privat\Promotion\Tagungen\ICMC 2018\Vortrag\Bilder\Temperature2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8" y="1216589"/>
            <a:ext cx="49403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Weber\privat\Promotion\Tagungen\ICMC 2018\Vortrag\Bilder\Legend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05" y="2503488"/>
            <a:ext cx="1914525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and Outlook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664" y="1269206"/>
            <a:ext cx="6961986" cy="496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u="sng" dirty="0" smtClean="0"/>
              <a:t>Summary: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Modelling approach on </a:t>
            </a:r>
            <a:r>
              <a:rPr lang="en-US" sz="2000" b="1" dirty="0" smtClean="0"/>
              <a:t>the heat transfer </a:t>
            </a:r>
            <a:r>
              <a:rPr lang="en-US" sz="2000" dirty="0" smtClean="0"/>
              <a:t>of cryostats following LIV successfully introduced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No empirical parametrization </a:t>
            </a:r>
            <a:r>
              <a:rPr lang="en-US" sz="2000" dirty="0" smtClean="0"/>
              <a:t>needed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Experimental data of PICARD </a:t>
            </a:r>
            <a:r>
              <a:rPr lang="en-US" sz="2000" b="1" dirty="0" smtClean="0"/>
              <a:t>well predicted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Modelled </a:t>
            </a:r>
            <a:r>
              <a:rPr lang="en-US" sz="2000" dirty="0" smtClean="0"/>
              <a:t>heat </a:t>
            </a:r>
            <a:r>
              <a:rPr lang="en-US" sz="2000" dirty="0"/>
              <a:t>flux data </a:t>
            </a:r>
            <a:r>
              <a:rPr lang="en-US" sz="2000" dirty="0" smtClean="0"/>
              <a:t>can predict system behavior more accurately than </a:t>
            </a:r>
            <a:r>
              <a:rPr lang="en-US" sz="2000" b="1" dirty="0" smtClean="0"/>
              <a:t>established </a:t>
            </a:r>
            <a:r>
              <a:rPr lang="en-US" sz="2000" b="1" dirty="0"/>
              <a:t>constant values</a:t>
            </a:r>
            <a:r>
              <a:rPr lang="en-US" sz="2000" dirty="0"/>
              <a:t> </a:t>
            </a:r>
            <a:r>
              <a:rPr lang="en-US" sz="2000" dirty="0" smtClean="0"/>
              <a:t>from literature</a:t>
            </a:r>
            <a:endParaRPr lang="en-US" sz="20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200" u="sng" dirty="0" smtClean="0"/>
              <a:t>Outlook:</a:t>
            </a:r>
            <a:endParaRPr lang="en-US" sz="2200" u="sng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Test of more </a:t>
            </a:r>
            <a:r>
              <a:rPr lang="en-US" sz="2000" b="1" dirty="0" smtClean="0"/>
              <a:t>heat transfer correlations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Investigation on the effect of </a:t>
            </a:r>
            <a:r>
              <a:rPr lang="en-US" sz="2000" b="1" dirty="0" smtClean="0"/>
              <a:t>stratification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Comparison to different </a:t>
            </a:r>
            <a:r>
              <a:rPr lang="en-US" sz="2000" dirty="0"/>
              <a:t>experimental conditions 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Evaluation of </a:t>
            </a:r>
            <a:r>
              <a:rPr lang="en-US" sz="2000" b="1" dirty="0" smtClean="0"/>
              <a:t>reliability and uncertainty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45B1-47F2-408F-A0BB-6F7F72BA3B92}" type="datetime3">
              <a:rPr lang="en-US" noProof="0" smtClean="0"/>
              <a:t>4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grpSp>
        <p:nvGrpSpPr>
          <p:cNvPr id="7" name="Gruppieren 6" hidden="1"/>
          <p:cNvGrpSpPr/>
          <p:nvPr/>
        </p:nvGrpSpPr>
        <p:grpSpPr>
          <a:xfrm>
            <a:off x="7589127" y="1577160"/>
            <a:ext cx="4144963" cy="4501552"/>
            <a:chOff x="525600" y="1515695"/>
            <a:chExt cx="4144963" cy="450155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600" y="1515695"/>
              <a:ext cx="4144963" cy="450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" name="Obj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6848985"/>
                </p:ext>
              </p:extLst>
            </p:nvPr>
          </p:nvGraphicFramePr>
          <p:xfrm>
            <a:off x="1271588" y="3000375"/>
            <a:ext cx="482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2" name="Equation" r:id="rId5" imgW="482400" imgH="355320" progId="Equation.DSMT4">
                    <p:embed/>
                  </p:oleObj>
                </mc:Choice>
                <mc:Fallback>
                  <p:oleObj name="Equation" r:id="rId5" imgW="48240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1588" y="3000375"/>
                          <a:ext cx="4826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k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855107"/>
                </p:ext>
              </p:extLst>
            </p:nvPr>
          </p:nvGraphicFramePr>
          <p:xfrm>
            <a:off x="1349375" y="3442674"/>
            <a:ext cx="406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3" name="Equation" r:id="rId7" imgW="406080" imgH="317160" progId="Equation.DSMT4">
                    <p:embed/>
                  </p:oleObj>
                </mc:Choice>
                <mc:Fallback>
                  <p:oleObj name="Equation" r:id="rId7" imgW="4060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9375" y="3442674"/>
                          <a:ext cx="406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k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700076"/>
                </p:ext>
              </p:extLst>
            </p:nvPr>
          </p:nvGraphicFramePr>
          <p:xfrm>
            <a:off x="1354138" y="4312458"/>
            <a:ext cx="406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4" name="Equation" r:id="rId9" imgW="406080" imgH="317160" progId="Equation.DSMT4">
                    <p:embed/>
                  </p:oleObj>
                </mc:Choice>
                <mc:Fallback>
                  <p:oleObj name="Equation" r:id="rId9" imgW="4060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4138" y="4312458"/>
                          <a:ext cx="406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k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5519272"/>
                </p:ext>
              </p:extLst>
            </p:nvPr>
          </p:nvGraphicFramePr>
          <p:xfrm>
            <a:off x="3985473" y="3753933"/>
            <a:ext cx="342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5" name="Equation" r:id="rId11" imgW="342720" imgH="317160" progId="Equation.DSMT4">
                    <p:embed/>
                  </p:oleObj>
                </mc:Choice>
                <mc:Fallback>
                  <p:oleObj name="Equation" r:id="rId11" imgW="34272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5473" y="3753933"/>
                          <a:ext cx="3429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k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2358756"/>
                </p:ext>
              </p:extLst>
            </p:nvPr>
          </p:nvGraphicFramePr>
          <p:xfrm>
            <a:off x="2604348" y="4962020"/>
            <a:ext cx="304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6" name="Equation" r:id="rId13" imgW="304560" imgH="291960" progId="Equation.DSMT4">
                    <p:embed/>
                  </p:oleObj>
                </mc:Choice>
                <mc:Fallback>
                  <p:oleObj name="Equation" r:id="rId13" imgW="3045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4348" y="4962020"/>
                          <a:ext cx="3048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k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5278435"/>
                </p:ext>
              </p:extLst>
            </p:nvPr>
          </p:nvGraphicFramePr>
          <p:xfrm>
            <a:off x="2598992" y="4241800"/>
            <a:ext cx="3175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7" name="Equation" r:id="rId15" imgW="317160" imgH="291960" progId="Equation.DSMT4">
                    <p:embed/>
                  </p:oleObj>
                </mc:Choice>
                <mc:Fallback>
                  <p:oleObj name="Equation" r:id="rId15" imgW="3171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8992" y="4241800"/>
                          <a:ext cx="3175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k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9311578"/>
                </p:ext>
              </p:extLst>
            </p:nvPr>
          </p:nvGraphicFramePr>
          <p:xfrm>
            <a:off x="2541842" y="3514725"/>
            <a:ext cx="431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8" name="Equation" r:id="rId17" imgW="431640" imgH="317160" progId="Equation.DSMT4">
                    <p:embed/>
                  </p:oleObj>
                </mc:Choice>
                <mc:Fallback>
                  <p:oleObj name="Equation" r:id="rId17" imgW="43164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1842" y="3514725"/>
                          <a:ext cx="4318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k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969189"/>
                </p:ext>
              </p:extLst>
            </p:nvPr>
          </p:nvGraphicFramePr>
          <p:xfrm>
            <a:off x="2111630" y="2306638"/>
            <a:ext cx="304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9" name="Equation" r:id="rId19" imgW="304560" imgH="291960" progId="Equation.DSMT4">
                    <p:embed/>
                  </p:oleObj>
                </mc:Choice>
                <mc:Fallback>
                  <p:oleObj name="Equation" r:id="rId19" imgW="3045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630" y="2306638"/>
                          <a:ext cx="3048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1933" y="1635775"/>
            <a:ext cx="4111846" cy="45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Depositon" descr="Z:\Weber\privat\Promotion\Tagungen\ICMC 2018\Vortrag\Bilder\Equations\Folie 4_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7" y="3090237"/>
            <a:ext cx="792162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wall" descr="Z:\Weber\privat\Promotion\Tagungen\ICMC 2018\Vortrag\Bilder\Equations\Folie 4_2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21" y="3636912"/>
            <a:ext cx="433388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qrad" descr="Z:\Weber\privat\Promotion\Tagungen\ICMC 2018\Vortrag\Bilder\Equations\Folie 4_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35" y="4227774"/>
            <a:ext cx="401638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TWall" descr="Z:\Weber\privat\Promotion\Tagungen\ICMC 2018\Vortrag\Bilder\Equations\Folie 4_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02" y="2443110"/>
            <a:ext cx="3048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Gerade Verbindung mit Pfeil 34"/>
          <p:cNvCxnSpPr/>
          <p:nvPr/>
        </p:nvCxnSpPr>
        <p:spPr>
          <a:xfrm>
            <a:off x="8865792" y="3449614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8854779" y="3835546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8876948" y="4555171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9201667" y="2674710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9279791" y="5409283"/>
            <a:ext cx="12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Helium" descr="Z:\Weber\privat\Promotion\Tagungen\ICMC 2018\Vortrag\Bilder\Equations\Folie 4_3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110" y="3384333"/>
            <a:ext cx="719138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Gerade Verbindung mit Pfeil 41"/>
          <p:cNvCxnSpPr/>
          <p:nvPr/>
        </p:nvCxnSpPr>
        <p:spPr>
          <a:xfrm>
            <a:off x="11159154" y="4168051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Benutzerdefiniert</PresentationFormat>
  <Paragraphs>154</Paragraphs>
  <Slides>12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Office</vt:lpstr>
      <vt:lpstr>Equation</vt:lpstr>
      <vt:lpstr>PowerPoint-Präsentation</vt:lpstr>
      <vt:lpstr>Motivation</vt:lpstr>
      <vt:lpstr>Dynamic modelling approach</vt:lpstr>
      <vt:lpstr>Heat Transfer</vt:lpstr>
      <vt:lpstr>Heat Transfer</vt:lpstr>
      <vt:lpstr>Results</vt:lpstr>
      <vt:lpstr>Results</vt:lpstr>
      <vt:lpstr>Results</vt:lpstr>
      <vt:lpstr>Summary and Outlook</vt:lpstr>
      <vt:lpstr>Thank you for the attention</vt:lpstr>
      <vt:lpstr>Back-up</vt:lpstr>
      <vt:lpstr>Back-up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Weber, Christina (ITEP)</cp:lastModifiedBy>
  <cp:revision>160</cp:revision>
  <dcterms:created xsi:type="dcterms:W3CDTF">2017-12-07T14:50:50Z</dcterms:created>
  <dcterms:modified xsi:type="dcterms:W3CDTF">2018-09-04T08:14:35Z</dcterms:modified>
</cp:coreProperties>
</file>