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58" r:id="rId4"/>
    <p:sldId id="257" r:id="rId5"/>
    <p:sldId id="260" r:id="rId6"/>
    <p:sldId id="261" r:id="rId7"/>
    <p:sldId id="269" r:id="rId8"/>
    <p:sldId id="262" r:id="rId9"/>
    <p:sldId id="264" r:id="rId10"/>
    <p:sldId id="270" r:id="rId11"/>
    <p:sldId id="268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13DFF"/>
    <a:srgbClr val="0000C0"/>
    <a:srgbClr val="0000CC"/>
    <a:srgbClr val="333399"/>
    <a:srgbClr val="33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2683" autoAdjust="0"/>
  </p:normalViewPr>
  <p:slideViewPr>
    <p:cSldViewPr snapToGrid="0" showGuides="1">
      <p:cViewPr varScale="1">
        <p:scale>
          <a:sx n="111" d="100"/>
          <a:sy n="111" d="100"/>
        </p:scale>
        <p:origin x="1830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DB698-A775-4BA9-831E-79FDAEFFF1F1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FE08D-C90F-4496-9D6B-696D208258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2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E08D-C90F-4496-9D6B-696D208258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3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E08D-C90F-4496-9D6B-696D208258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90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Heat ~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Pfusion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load~ </a:t>
            </a:r>
            <a:r>
              <a:rPr lang="en-US" altLang="zh-CN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load~ R </a:t>
            </a:r>
            <a:r>
              <a:rPr lang="en-US" altLang="zh-CN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(plasma surface area); Cryopumps~Rr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altLang="zh-CN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Vplasma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zh-CN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Circ&amp;CC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磁体和低温泵的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流量，进而和磁体和低温泵的热负荷正比。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的对数和运行电流。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shields~(1+k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US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,(radiation surface area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E08D-C90F-4496-9D6B-696D208258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6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fusion power gain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E08D-C90F-4496-9D6B-696D208258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9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83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2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4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5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4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1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6506978"/>
            <a:ext cx="91440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组合 12"/>
          <p:cNvGrpSpPr>
            <a:grpSpLocks/>
          </p:cNvGrpSpPr>
          <p:nvPr userDrawn="1"/>
        </p:nvGrpSpPr>
        <p:grpSpPr bwMode="auto">
          <a:xfrm>
            <a:off x="8360505" y="171496"/>
            <a:ext cx="611456" cy="717130"/>
            <a:chOff x="5524504" y="4572008"/>
            <a:chExt cx="662365" cy="717302"/>
          </a:xfrm>
        </p:grpSpPr>
        <p:pic>
          <p:nvPicPr>
            <p:cNvPr id="8" name="图片 7" descr="7UProgressU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4" y="4572008"/>
              <a:ext cx="642942" cy="53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1"/>
            <p:cNvSpPr txBox="1"/>
            <p:nvPr/>
          </p:nvSpPr>
          <p:spPr>
            <a:xfrm>
              <a:off x="5543927" y="5027637"/>
              <a:ext cx="642942" cy="2616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ct val="10000"/>
                </a:spcBef>
                <a:spcAft>
                  <a:spcPct val="10000"/>
                </a:spcAft>
                <a:buClr>
                  <a:srgbClr val="3333CC"/>
                </a:buClr>
                <a:buFont typeface="Wingdings" pitchFamily="2" charset="2"/>
                <a:buNone/>
                <a:defRPr/>
              </a:pPr>
              <a:r>
                <a:rPr lang="en-US" altLang="zh-CN" sz="1100" b="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ASIPP</a:t>
              </a:r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142388" y="6505155"/>
            <a:ext cx="503671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7496BF-184F-4AC4-9212-F080E65761EC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318526" y="6506978"/>
            <a:ext cx="279595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i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Institute of Plasma Physics, CAS</a:t>
            </a:r>
            <a:endParaRPr lang="zh-CN" altLang="en-US" sz="1400" b="0" i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340153" y="650697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/28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8276" y="6506978"/>
            <a:ext cx="1579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b="0" i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ICEC-ICMC 2018</a:t>
            </a:r>
            <a:endParaRPr lang="zh-CN" altLang="en-US" sz="1400" b="0" i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0" y="968400"/>
            <a:ext cx="9144000" cy="0"/>
          </a:xfrm>
          <a:prstGeom prst="line">
            <a:avLst/>
          </a:prstGeom>
          <a:ln w="44450" cmpd="thinThick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30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3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A325-A48D-4F7A-8538-76FBF8EEB0EF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4057-1D96-4600-837D-DCE4FAEE1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9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347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2631291"/>
            <a:ext cx="9143999" cy="212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i="0" u="none" strike="noStrike" baseline="0" dirty="0" smtClean="0">
                <a:solidFill>
                  <a:srgbClr val="C0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Conceptual design of the CFETR cryogenic system</a:t>
            </a:r>
          </a:p>
          <a:p>
            <a:pPr algn="ctr">
              <a:lnSpc>
                <a:spcPct val="120000"/>
              </a:lnSpc>
            </a:pPr>
            <a:endParaRPr lang="en-US" altLang="zh-CN" sz="2400" dirty="0">
              <a:solidFill>
                <a:srgbClr val="000000"/>
              </a:solidFill>
              <a:latin typeface="Arial Black" panose="020B0A040201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i="0" u="none" strike="noStrike" baseline="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Xiaogang</a:t>
            </a:r>
            <a:r>
              <a:rPr lang="en-US" altLang="zh-CN" sz="2000" b="1" i="0" u="none" strike="noStrike" baseline="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Liu</a:t>
            </a:r>
            <a:r>
              <a:rPr lang="en-US" altLang="zh-CN" sz="2000" b="1" i="0" u="none" strike="noStrike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&amp;</a:t>
            </a:r>
            <a:r>
              <a:rPr lang="en-US" altLang="zh-CN" sz="2000" b="1" i="0" u="none" strike="noStrike" baseline="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CFETR team</a:t>
            </a:r>
          </a:p>
          <a:p>
            <a:pPr algn="ctr">
              <a:lnSpc>
                <a:spcPct val="120000"/>
              </a:lnSpc>
            </a:pPr>
            <a:endParaRPr lang="en-US" altLang="zh-CN" sz="2000" b="1" i="0" u="none" strike="noStrike" baseline="0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i="0" u="none" strike="noStrike" baseline="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Institute of Plasma Physics, CAS</a:t>
            </a:r>
          </a:p>
        </p:txBody>
      </p:sp>
      <p:pic>
        <p:nvPicPr>
          <p:cNvPr id="6" name="图片 5">
            <a:extLst/>
          </p:cNvPr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4676" r="12069"/>
          <a:stretch/>
        </p:blipFill>
        <p:spPr>
          <a:xfrm>
            <a:off x="6287614" y="224639"/>
            <a:ext cx="2799247" cy="2303656"/>
          </a:xfrm>
          <a:prstGeom prst="ellipse">
            <a:avLst/>
          </a:prstGeom>
          <a:ln>
            <a:noFill/>
          </a:ln>
          <a:effectLst>
            <a:softEdge rad="88900"/>
          </a:effec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" y="162014"/>
            <a:ext cx="1793371" cy="1188000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67" y="162014"/>
            <a:ext cx="2762870" cy="1188000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14" y="162014"/>
            <a:ext cx="1596774" cy="118800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cxnSp>
        <p:nvCxnSpPr>
          <p:cNvPr id="12" name="直接连接符 11"/>
          <p:cNvCxnSpPr/>
          <p:nvPr/>
        </p:nvCxnSpPr>
        <p:spPr>
          <a:xfrm>
            <a:off x="4214" y="1437380"/>
            <a:ext cx="6258116" cy="0"/>
          </a:xfrm>
          <a:prstGeom prst="line">
            <a:avLst/>
          </a:prstGeom>
          <a:ln w="44450" cmpd="thinThick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56" descr="iland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531221" y="294038"/>
            <a:ext cx="1821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C0"/>
                </a:solidFill>
                <a:latin typeface="Arial" panose="020B0604020202020204" pitchFamily="34" charset="0"/>
                <a:ea typeface="Kozuka Mincho Pr6N H" pitchFamily="18" charset="-128"/>
                <a:cs typeface="Arial" panose="020B0604020202020204" pitchFamily="34" charset="0"/>
              </a:rPr>
              <a:t>Summary</a:t>
            </a:r>
            <a:endParaRPr lang="en-US" altLang="zh-CN" b="1" dirty="0">
              <a:solidFill>
                <a:srgbClr val="0000C0"/>
              </a:solidFill>
              <a:latin typeface="Arial" panose="020B0604020202020204" pitchFamily="34" charset="0"/>
              <a:ea typeface="Kozuka Mincho Pr6N H" pitchFamily="18" charset="-128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221" y="1622983"/>
            <a:ext cx="8081557" cy="42314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heat load of the CFETR cryogenic system is estimated to be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kW at 4.5K and 1315 kW at 80K.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heat load of the </a:t>
            </a:r>
            <a:r>
              <a:rPr lang="en-US" altLang="zh-CN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Tritum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 need to be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 in the future.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helium plant consists of 3 to 4 helium refrigerators will allow the production of an </a:t>
            </a:r>
            <a:r>
              <a:rPr lang="en-US" altLang="zh-CN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cooling power of 85~90 </a:t>
            </a:r>
            <a:r>
              <a:rPr lang="en-US" altLang="zh-CN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 at 4.5K.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kern="100" dirty="0">
                <a:solidFill>
                  <a:srgbClr val="013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electric power consumption of the CFETR cryogenic system is estimated to be 32 MW</a:t>
            </a:r>
            <a:r>
              <a:rPr lang="en-US" altLang="zh-CN" kern="100" dirty="0" smtClean="0">
                <a:solidFill>
                  <a:srgbClr val="013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kern="100" dirty="0">
                <a:solidFill>
                  <a:srgbClr val="013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building area is about 7000 m2. 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heat load of the CFETR cryogenic system still need to be detailed through the engineering design of the CFETR </a:t>
            </a:r>
            <a:r>
              <a:rPr lang="en-US" altLang="zh-CN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tokamak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5373" y="2967335"/>
            <a:ext cx="7693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for your attention!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6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5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95450" y="1766888"/>
            <a:ext cx="762000" cy="665162"/>
            <a:chOff x="1110" y="2656"/>
            <a:chExt cx="1549" cy="1351"/>
          </a:xfrm>
        </p:grpSpPr>
        <p:sp>
          <p:nvSpPr>
            <p:cNvPr id="3" name="AutoShape 11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B0AC52">
                    <a:gamma/>
                    <a:shade val="46275"/>
                    <a:invGamma/>
                  </a:srgbClr>
                </a:gs>
                <a:gs pos="100000">
                  <a:srgbClr val="B0AC52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2305050" y="2376488"/>
            <a:ext cx="4800600" cy="0"/>
          </a:xfrm>
          <a:prstGeom prst="line">
            <a:avLst/>
          </a:prstGeom>
          <a:noFill/>
          <a:ln w="25400">
            <a:solidFill>
              <a:srgbClr val="0099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505075" y="1900238"/>
            <a:ext cx="35621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kern="0" dirty="0" smtClean="0">
                <a:latin typeface="Arial" panose="020B0604020202020204" pitchFamily="34" charset="0"/>
                <a:ea typeface="Kozuka Mincho Pr6N H" panose="02020900000000000000" pitchFamily="18" charset="-128"/>
                <a:cs typeface="Arial" panose="020B0604020202020204" pitchFamily="34" charset="0"/>
              </a:rPr>
              <a:t>Introduction of CFETR design</a:t>
            </a:r>
            <a:endParaRPr lang="en-US" altLang="zh-CN" sz="2000" kern="0" dirty="0">
              <a:latin typeface="Arial" panose="020B0604020202020204" pitchFamily="34" charset="0"/>
              <a:ea typeface="Kozuka Mincho Pr6N H" panose="020209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gray">
          <a:xfrm>
            <a:off x="1892300" y="18653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1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695450" y="2681288"/>
            <a:ext cx="762000" cy="665162"/>
            <a:chOff x="3174" y="2656"/>
            <a:chExt cx="1549" cy="1351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8CCE">
                    <a:gamma/>
                    <a:shade val="46275"/>
                    <a:invGamma/>
                  </a:srgbClr>
                </a:gs>
                <a:gs pos="100000">
                  <a:srgbClr val="728CCE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2305050" y="3290888"/>
            <a:ext cx="4800600" cy="0"/>
          </a:xfrm>
          <a:prstGeom prst="line">
            <a:avLst/>
          </a:prstGeom>
          <a:noFill/>
          <a:ln w="25400">
            <a:solidFill>
              <a:srgbClr val="0099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505075" y="2824163"/>
            <a:ext cx="3499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latin typeface="Arial" panose="020B0604020202020204" pitchFamily="34" charset="0"/>
                <a:ea typeface="Kozuka Mincho Pr6N H" pitchFamily="18" charset="-128"/>
                <a:cs typeface="Arial" panose="020B0604020202020204" pitchFamily="34" charset="0"/>
              </a:rPr>
              <a:t>Average heat load estimation</a:t>
            </a:r>
            <a:endParaRPr lang="en-US" altLang="zh-CN" sz="2000" dirty="0">
              <a:latin typeface="Arial" panose="020B0604020202020204" pitchFamily="34" charset="0"/>
              <a:ea typeface="Kozuka Mincho Pr6N H" pitchFamily="18" charset="-128"/>
              <a:cs typeface="Arial" panose="020B0604020202020204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gray">
          <a:xfrm>
            <a:off x="1892300" y="27797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2</a:t>
            </a:r>
          </a:p>
        </p:txBody>
      </p: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1695450" y="3573463"/>
            <a:ext cx="762000" cy="665162"/>
            <a:chOff x="1110" y="2656"/>
            <a:chExt cx="1549" cy="1351"/>
          </a:xfrm>
        </p:grpSpPr>
        <p:sp>
          <p:nvSpPr>
            <p:cNvPr id="17" name="AutoShape 25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AutoShape 26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B0AC52">
                    <a:gamma/>
                    <a:shade val="46275"/>
                    <a:invGamma/>
                  </a:srgbClr>
                </a:gs>
                <a:gs pos="100000">
                  <a:srgbClr val="B0AC52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2305050" y="4183063"/>
            <a:ext cx="4800600" cy="0"/>
          </a:xfrm>
          <a:prstGeom prst="line">
            <a:avLst/>
          </a:prstGeom>
          <a:noFill/>
          <a:ln w="25400">
            <a:solidFill>
              <a:srgbClr val="0099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505075" y="3697288"/>
            <a:ext cx="4701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latin typeface="Arial" panose="020B0604020202020204" pitchFamily="34" charset="0"/>
                <a:ea typeface="Kozuka Mincho Pr6N H" pitchFamily="18" charset="-128"/>
                <a:cs typeface="Arial" panose="020B0604020202020204" pitchFamily="34" charset="0"/>
              </a:rPr>
              <a:t>Conceptual design of Cryogenic system</a:t>
            </a:r>
            <a:endParaRPr lang="en-US" altLang="zh-CN" sz="2000" dirty="0">
              <a:latin typeface="Arial" panose="020B0604020202020204" pitchFamily="34" charset="0"/>
              <a:ea typeface="Kozuka Mincho Pr6N H" pitchFamily="18" charset="-128"/>
              <a:cs typeface="Arial" panose="020B0604020202020204" pitchFamily="34" charset="0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gray">
          <a:xfrm>
            <a:off x="1892300" y="3671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3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695450" y="4487863"/>
            <a:ext cx="762000" cy="665162"/>
            <a:chOff x="3174" y="2656"/>
            <a:chExt cx="1549" cy="1351"/>
          </a:xfrm>
        </p:grpSpPr>
        <p:sp>
          <p:nvSpPr>
            <p:cNvPr id="24" name="AutoShape 29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8CCE">
                    <a:gamma/>
                    <a:shade val="46275"/>
                    <a:invGamma/>
                  </a:srgbClr>
                </a:gs>
                <a:gs pos="100000">
                  <a:srgbClr val="728CCE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2305050" y="5097463"/>
            <a:ext cx="4800600" cy="0"/>
          </a:xfrm>
          <a:prstGeom prst="line">
            <a:avLst/>
          </a:prstGeom>
          <a:noFill/>
          <a:ln w="25400">
            <a:solidFill>
              <a:srgbClr val="0099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2505075" y="4611688"/>
            <a:ext cx="1281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latin typeface="Arial" panose="020B0604020202020204" pitchFamily="34" charset="0"/>
                <a:ea typeface="Kozuka Mincho Pr6N H" pitchFamily="18" charset="-128"/>
                <a:cs typeface="Arial" panose="020B0604020202020204" pitchFamily="34" charset="0"/>
              </a:rPr>
              <a:t>Summary</a:t>
            </a:r>
            <a:endParaRPr lang="en-US" altLang="zh-CN" sz="2000" dirty="0">
              <a:latin typeface="Arial" panose="020B0604020202020204" pitchFamily="34" charset="0"/>
              <a:ea typeface="Kozuka Mincho Pr6N H" pitchFamily="18" charset="-128"/>
              <a:cs typeface="Arial" panose="020B0604020202020204" pitchFamily="34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gray">
          <a:xfrm>
            <a:off x="1892300" y="4586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4</a:t>
            </a:r>
          </a:p>
        </p:txBody>
      </p:sp>
      <p:sp>
        <p:nvSpPr>
          <p:cNvPr id="30" name="文本框 9"/>
          <p:cNvSpPr txBox="1">
            <a:spLocks noChangeArrowheads="1"/>
          </p:cNvSpPr>
          <p:nvPr/>
        </p:nvSpPr>
        <p:spPr bwMode="auto">
          <a:xfrm>
            <a:off x="997809" y="294038"/>
            <a:ext cx="1422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C0"/>
                </a:solidFill>
                <a:latin typeface="Arial" panose="020B0604020202020204" pitchFamily="34" charset="0"/>
                <a:ea typeface="Kozuka Mincho Pr6N H" pitchFamily="18" charset="-128"/>
                <a:cs typeface="Arial" panose="020B0604020202020204" pitchFamily="34" charset="0"/>
              </a:rPr>
              <a:t>Outline</a:t>
            </a:r>
            <a:endParaRPr lang="en-US" altLang="zh-CN" b="1" dirty="0">
              <a:solidFill>
                <a:srgbClr val="0000C0"/>
              </a:solidFill>
              <a:latin typeface="Arial" panose="020B0604020202020204" pitchFamily="34" charset="0"/>
              <a:ea typeface="Kozuka Mincho Pr6N H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0101" y="1129696"/>
            <a:ext cx="4680559" cy="36175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73883"/>
            <a:ext cx="825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of MCF development in China</a:t>
            </a:r>
            <a:endParaRPr lang="zh-CN" altLang="zh-CN" sz="3600" b="1" dirty="0">
              <a:solidFill>
                <a:srgbClr val="00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691" y="1610937"/>
            <a:ext cx="4503891" cy="286825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7804" y="4919394"/>
            <a:ext cx="8988391" cy="1230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China Fusion Engineering Test Reactor (CFETR) is the next device in China’s roadmap for developing fusion energy.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CFETR is envisioned to be constructed in the 2020s.</a:t>
            </a:r>
            <a:endParaRPr lang="en-US" altLang="zh-CN" sz="1400" b="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CFETR aims to bridge the gaps between the fusion experimental reactor ITER and the demonstration reactor (DEMO).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圆角矩形 23"/>
          <p:cNvSpPr>
            <a:spLocks noChangeArrowheads="1"/>
          </p:cNvSpPr>
          <p:nvPr/>
        </p:nvSpPr>
        <p:spPr bwMode="auto">
          <a:xfrm>
            <a:off x="1769875" y="2574689"/>
            <a:ext cx="2694549" cy="367115"/>
          </a:xfrm>
          <a:prstGeom prst="roundRect">
            <a:avLst>
              <a:gd name="adj" fmla="val 3823"/>
            </a:avLst>
          </a:prstGeom>
          <a:noFill/>
          <a:ln w="1270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zh-CN" altLang="en-US" sz="1400" b="1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02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6878638"/>
            <a:ext cx="9318625" cy="65087"/>
          </a:xfrm>
          <a:prstGeom prst="rect">
            <a:avLst/>
          </a:prstGeom>
          <a:solidFill>
            <a:srgbClr val="3A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7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6" y="4891925"/>
            <a:ext cx="4660139" cy="13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>
            <a:spLocks noChangeArrowheads="1"/>
          </p:cNvSpPr>
          <p:nvPr/>
        </p:nvSpPr>
        <p:spPr bwMode="auto">
          <a:xfrm>
            <a:off x="4907621" y="1214963"/>
            <a:ext cx="4103977" cy="268461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9602" tIns="54802" rIns="109602" bIns="54802" anchor="ctr"/>
          <a:lstStyle/>
          <a:p>
            <a:pPr marL="652145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</a:t>
            </a:r>
            <a:r>
              <a:rPr lang="en-US" altLang="zh-CN" b="1" baseline="-25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en-US" altLang="zh-CN" dirty="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7.2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m, a = </a:t>
            </a:r>
            <a:r>
              <a:rPr lang="en-US" altLang="zh-CN" dirty="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2.2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</a:p>
          <a:p>
            <a:pPr marL="652145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</a:t>
            </a:r>
            <a:r>
              <a:rPr lang="en-US" altLang="zh-CN" b="1" baseline="-25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fusion</a:t>
            </a:r>
            <a:r>
              <a:rPr lang="en-US" altLang="zh-CN" b="1" baseline="-25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MW – 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1000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MW</a:t>
            </a:r>
          </a:p>
          <a:p>
            <a:pPr marL="652145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</a:t>
            </a:r>
            <a:r>
              <a:rPr lang="en-US" altLang="zh-CN" b="1" baseline="-250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</a:t>
            </a:r>
            <a:r>
              <a:rPr lang="en-US" altLang="zh-CN" b="1" baseline="-25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 </a:t>
            </a:r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– 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</a:p>
          <a:p>
            <a:pPr marL="652145" lvl="1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r>
              <a:rPr lang="en-US" altLang="zh-CN" b="1" baseline="-250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b="1" baseline="-25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6.5 T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</a:p>
          <a:p>
            <a:pPr marL="659130" lvl="1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TBR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≥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65913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Duty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0.5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1214963"/>
            <a:ext cx="3352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273883"/>
            <a:ext cx="825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parameters of CFETR</a:t>
            </a:r>
          </a:p>
        </p:txBody>
      </p:sp>
      <p:sp>
        <p:nvSpPr>
          <p:cNvPr id="11" name="矩形 10"/>
          <p:cNvSpPr/>
          <p:nvPr/>
        </p:nvSpPr>
        <p:spPr>
          <a:xfrm>
            <a:off x="4907621" y="4208136"/>
            <a:ext cx="4103977" cy="17892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physics design, the key engineering  parameters of CFETR have been determined.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Input data from the cryogenic users are needed for the design of the CFETR cryogenic system.</a:t>
            </a: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present conceptual design is based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on an estimation of the heat loads.  </a:t>
            </a:r>
          </a:p>
        </p:txBody>
      </p:sp>
    </p:spTree>
    <p:extLst>
      <p:ext uri="{BB962C8B-B14F-4D97-AF65-F5344CB8AC3E}">
        <p14:creationId xmlns:p14="http://schemas.microsoft.com/office/powerpoint/2010/main" val="25085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8621" y="1167467"/>
            <a:ext cx="4755715" cy="2856997"/>
            <a:chOff x="-68621" y="2104307"/>
            <a:chExt cx="4755715" cy="2856997"/>
          </a:xfrm>
        </p:grpSpPr>
        <p:sp>
          <p:nvSpPr>
            <p:cNvPr id="3" name="矩形 2"/>
            <p:cNvSpPr/>
            <p:nvPr/>
          </p:nvSpPr>
          <p:spPr>
            <a:xfrm>
              <a:off x="-68621" y="4628905"/>
              <a:ext cx="4755715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1000"/>
                </a:spcAft>
              </a:pP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Overview of structure and cross-section 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CFETR 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magnet system.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9" y="2104307"/>
              <a:ext cx="4500697" cy="252634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984" y="1748799"/>
            <a:ext cx="4034511" cy="42920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74680" y="1416400"/>
            <a:ext cx="4572000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Mass of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magnet system of CFETR extrapolated from ITER.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73883"/>
            <a:ext cx="825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of CFETR magnet system</a:t>
            </a:r>
          </a:p>
        </p:txBody>
      </p:sp>
      <p:sp>
        <p:nvSpPr>
          <p:cNvPr id="11" name="矩形 10"/>
          <p:cNvSpPr/>
          <p:nvPr/>
        </p:nvSpPr>
        <p:spPr>
          <a:xfrm>
            <a:off x="1422088" y="-780473"/>
            <a:ext cx="4053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The CFETR in Phase I is an ITER-like </a:t>
            </a:r>
            <a:r>
              <a:rPr lang="en-US" altLang="zh-CN" dirty="0" err="1">
                <a:latin typeface="Times New Roman" panose="02020603050405020304" pitchFamily="18" charset="0"/>
              </a:rPr>
              <a:t>tokamak</a:t>
            </a:r>
            <a:r>
              <a:rPr lang="en-US" altLang="zh-CN" dirty="0">
                <a:latin typeface="Times New Roman" panose="02020603050405020304" pitchFamily="18" charset="0"/>
              </a:rPr>
              <a:t> except for the additional tritium breeding blanket.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9653" y="4231723"/>
            <a:ext cx="4480974" cy="202927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CFETR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 phase I is an ITER-like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tokamak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except for the additional breeding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blanket.</a:t>
            </a: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coils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of CFETR share the similar design philosophy and use the same superconducting conductor as their ITER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counterparts.</a:t>
            </a: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weight of the CFETR coils can be extrapolated from the corresponding ITER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coils.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52" y="4940000"/>
            <a:ext cx="3528000" cy="14946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73883"/>
            <a:ext cx="8341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heat load estimation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4910209"/>
            <a:ext cx="3850822" cy="149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" y="1117647"/>
            <a:ext cx="8280000" cy="3393093"/>
          </a:xfrm>
          <a:prstGeom prst="rect">
            <a:avLst/>
          </a:prstGeom>
        </p:spPr>
      </p:pic>
      <p:sp>
        <p:nvSpPr>
          <p:cNvPr id="8" name="圆角矩形 23"/>
          <p:cNvSpPr>
            <a:spLocks noChangeArrowheads="1"/>
          </p:cNvSpPr>
          <p:nvPr/>
        </p:nvSpPr>
        <p:spPr bwMode="auto">
          <a:xfrm>
            <a:off x="301042" y="1068617"/>
            <a:ext cx="8545638" cy="3492163"/>
          </a:xfrm>
          <a:prstGeom prst="roundRect">
            <a:avLst>
              <a:gd name="adj" fmla="val 3823"/>
            </a:avLst>
          </a:prstGeom>
          <a:noFill/>
          <a:ln w="1270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zh-CN" altLang="en-US" sz="1400" b="1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9" name="圆角矩形 23"/>
          <p:cNvSpPr>
            <a:spLocks noChangeArrowheads="1"/>
          </p:cNvSpPr>
          <p:nvPr/>
        </p:nvSpPr>
        <p:spPr bwMode="auto">
          <a:xfrm>
            <a:off x="301042" y="4832293"/>
            <a:ext cx="4101318" cy="1626433"/>
          </a:xfrm>
          <a:prstGeom prst="roundRect">
            <a:avLst>
              <a:gd name="adj" fmla="val 7704"/>
            </a:avLst>
          </a:prstGeom>
          <a:noFill/>
          <a:ln w="12700" algn="ctr">
            <a:solidFill>
              <a:srgbClr val="00CC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zh-CN" altLang="en-US" sz="1400" b="1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0" name="圆角矩形 23"/>
          <p:cNvSpPr>
            <a:spLocks noChangeArrowheads="1"/>
          </p:cNvSpPr>
          <p:nvPr/>
        </p:nvSpPr>
        <p:spPr bwMode="auto">
          <a:xfrm>
            <a:off x="4650537" y="4689806"/>
            <a:ext cx="4374007" cy="1768921"/>
          </a:xfrm>
          <a:prstGeom prst="roundRect">
            <a:avLst>
              <a:gd name="adj" fmla="val 7704"/>
            </a:avLst>
          </a:prstGeom>
          <a:noFill/>
          <a:ln w="12700" algn="ctr">
            <a:solidFill>
              <a:srgbClr val="00CC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zh-CN" altLang="en-US" sz="1400" b="1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6936" y="4664278"/>
            <a:ext cx="4354867" cy="28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altLang="zh-CN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</a:t>
            </a:r>
            <a:r>
              <a:rPr lang="en-US" altLang="zh-CN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</a:t>
            </a:r>
            <a:r>
              <a:rPr lang="en-US" altLang="zh-CN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accounts for </a:t>
            </a:r>
            <a:r>
              <a:rPr lang="en-US" altLang="zh-CN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en-US" altLang="zh-CN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overall 4.5 K load.</a:t>
            </a:r>
            <a:endParaRPr lang="zh-CN" alt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23" y="1246601"/>
            <a:ext cx="3960000" cy="48971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73883"/>
            <a:ext cx="825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of the principal PFD</a:t>
            </a:r>
          </a:p>
        </p:txBody>
      </p:sp>
      <p:sp>
        <p:nvSpPr>
          <p:cNvPr id="5" name="矩形 4"/>
          <p:cNvSpPr/>
          <p:nvPr/>
        </p:nvSpPr>
        <p:spPr>
          <a:xfrm>
            <a:off x="53788" y="1413224"/>
            <a:ext cx="4547175" cy="439812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Staged installation for various phases of CFETR operation will be adopted instead of margins. </a:t>
            </a: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</a:t>
            </a:r>
            <a:r>
              <a:rPr lang="en-US" altLang="zh-CN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average 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76kW@</a:t>
            </a:r>
            <a:r>
              <a:rPr lang="x-none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4.5K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a helium plant with an average refrigeration capacity within the range of </a:t>
            </a:r>
            <a:r>
              <a:rPr lang="en-US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  <a:r>
              <a:rPr lang="x-none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  <a:r>
              <a:rPr lang="en-US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~9</a:t>
            </a:r>
            <a:r>
              <a:rPr lang="x-none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 kW</a:t>
            </a:r>
            <a:r>
              <a:rPr lang="en-US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@4.5K</a:t>
            </a:r>
            <a:r>
              <a:rPr lang="x-none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is required for 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CFETR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(3 to 4 helium refrigerator)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capacity range is referring to the installed capacity of the ITER helium plant, which is 75 kW 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withstand an average heat load of 65 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@4.5K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As for the N</a:t>
            </a:r>
            <a:r>
              <a:rPr lang="x-none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plant, in order to cooperate with the He plant and to cool the thermal shields, a maximum equivalent capacity of ~ </a:t>
            </a:r>
            <a:r>
              <a:rPr lang="x-none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  <a:r>
              <a:rPr lang="en-US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  <a:r>
              <a:rPr lang="x-none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00kW</a:t>
            </a:r>
            <a:r>
              <a:rPr lang="en-US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@80K</a:t>
            </a:r>
            <a:r>
              <a:rPr lang="x-none" altLang="zh-CN" sz="1400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x-none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CFETR cryogenic system</a:t>
            </a:r>
            <a:r>
              <a:rPr lang="x-none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zh-CN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5" y="1236760"/>
            <a:ext cx="3307319" cy="50421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03" y="4648124"/>
            <a:ext cx="3576412" cy="16307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26709" y="1236760"/>
            <a:ext cx="4572000" cy="319125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By referring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ITER, the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CFETR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cryogenic system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provide an average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cooling power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  <a:r>
              <a:rPr lang="x-none" altLang="zh-CN" dirty="0" smtClean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~9</a:t>
            </a:r>
            <a:r>
              <a:rPr lang="x-none" altLang="zh-CN" dirty="0" smtClean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 kW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@4.5K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peak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1900 kW@80K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electric power consumption of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CFETR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cryogenic system is estimated to be </a:t>
            </a:r>
            <a:r>
              <a:rPr lang="en-US" altLang="zh-CN" dirty="0" smtClean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32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MW.</a:t>
            </a:r>
          </a:p>
          <a:p>
            <a:pPr marL="171450" indent="-1714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gross building area is about </a:t>
            </a:r>
            <a:r>
              <a:rPr lang="en-US" altLang="zh-CN" dirty="0">
                <a:solidFill>
                  <a:srgbClr val="FF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7000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73883"/>
            <a:ext cx="825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chematic layout of CFETR cryogenic system</a:t>
            </a:r>
          </a:p>
        </p:txBody>
      </p:sp>
    </p:spTree>
    <p:extLst>
      <p:ext uri="{BB962C8B-B14F-4D97-AF65-F5344CB8AC3E}">
        <p14:creationId xmlns:p14="http://schemas.microsoft.com/office/powerpoint/2010/main" val="4009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73883"/>
            <a:ext cx="825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auxiliary power on Q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5077" y="1105269"/>
            <a:ext cx="4671316" cy="2671413"/>
            <a:chOff x="125077" y="1105269"/>
            <a:chExt cx="4671316" cy="26714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7" y="1478567"/>
              <a:ext cx="4671316" cy="2298115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25077" y="1105269"/>
              <a:ext cx="46713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Schematic PFD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 power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flux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CFETR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52795" y="1166843"/>
            <a:ext cx="3960000" cy="5125350"/>
            <a:chOff x="4951815" y="1166843"/>
            <a:chExt cx="3960000" cy="51253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815" y="1166843"/>
              <a:ext cx="3960000" cy="417124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951816" y="5338086"/>
              <a:ext cx="39599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dirty="0">
                  <a:latin typeface="Times New Roman" panose="02020603050405020304" pitchFamily="18" charset="0"/>
                </a:rPr>
                <a:t>(a)</a:t>
              </a:r>
              <a:r>
                <a:rPr lang="en-US" altLang="zh-CN" sz="14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1400" dirty="0">
                  <a:latin typeface="Times New Roman" panose="02020603050405020304" pitchFamily="18" charset="0"/>
                </a:rPr>
                <a:t>The fusion power gain Q as a function of the recirculated fraction </a:t>
              </a:r>
              <a:r>
                <a:rPr lang="en-US" altLang="zh-CN" sz="1400" i="1" dirty="0" err="1">
                  <a:latin typeface="Times New Roman" panose="02020603050405020304" pitchFamily="18" charset="0"/>
                </a:rPr>
                <a:t>f</a:t>
              </a:r>
              <a:r>
                <a:rPr lang="en-US" altLang="zh-CN" sz="1400" baseline="-25000" dirty="0" err="1">
                  <a:latin typeface="Times New Roman" panose="02020603050405020304" pitchFamily="18" charset="0"/>
                </a:rPr>
                <a:t>recirc</a:t>
              </a:r>
              <a:r>
                <a:rPr lang="en-US" altLang="zh-CN" sz="1400" dirty="0">
                  <a:latin typeface="Times New Roman" panose="02020603050405020304" pitchFamily="18" charset="0"/>
                </a:rPr>
                <a:t> and auxiliary electric power </a:t>
              </a:r>
              <a:r>
                <a:rPr lang="en-US" altLang="zh-CN" sz="1400" i="1" dirty="0" err="1">
                  <a:latin typeface="Times New Roman" panose="02020603050405020304" pitchFamily="18" charset="0"/>
                </a:rPr>
                <a:t>P</a:t>
              </a:r>
              <a:r>
                <a:rPr lang="en-US" altLang="zh-CN" sz="1400" baseline="-25000" dirty="0" err="1">
                  <a:latin typeface="Times New Roman" panose="02020603050405020304" pitchFamily="18" charset="0"/>
                </a:rPr>
                <a:t>el,aux</a:t>
              </a:r>
              <a:r>
                <a:rPr lang="en-US" altLang="zh-CN" sz="1400" dirty="0">
                  <a:latin typeface="Times New Roman" panose="02020603050405020304" pitchFamily="18" charset="0"/>
                </a:rPr>
                <a:t>. (b) The Q and (c) </a:t>
              </a:r>
              <a:r>
                <a:rPr lang="en-US" altLang="zh-CN" sz="1400" i="1" dirty="0" err="1">
                  <a:latin typeface="Times New Roman" panose="02020603050405020304" pitchFamily="18" charset="0"/>
                </a:rPr>
                <a:t>f</a:t>
              </a:r>
              <a:r>
                <a:rPr lang="en-US" altLang="zh-CN" sz="1400" baseline="-25000" dirty="0" err="1">
                  <a:latin typeface="Times New Roman" panose="02020603050405020304" pitchFamily="18" charset="0"/>
                </a:rPr>
                <a:t>recirc</a:t>
              </a:r>
              <a:r>
                <a:rPr lang="en-US" altLang="zh-CN" sz="1400" dirty="0">
                  <a:latin typeface="Times New Roman" panose="02020603050405020304" pitchFamily="18" charset="0"/>
                </a:rPr>
                <a:t> as a function of </a:t>
              </a:r>
              <a:r>
                <a:rPr lang="en-US" altLang="zh-CN" sz="1400" i="1" dirty="0" err="1">
                  <a:latin typeface="Times New Roman" panose="02020603050405020304" pitchFamily="18" charset="0"/>
                </a:rPr>
                <a:t>P</a:t>
              </a:r>
              <a:r>
                <a:rPr lang="en-US" altLang="zh-CN" sz="1400" baseline="-25000" dirty="0" err="1">
                  <a:latin typeface="Times New Roman" panose="02020603050405020304" pitchFamily="18" charset="0"/>
                </a:rPr>
                <a:t>el,aux</a:t>
              </a:r>
              <a:r>
                <a:rPr lang="en-US" altLang="zh-CN" sz="1400" dirty="0">
                  <a:latin typeface="Times New Roman" panose="02020603050405020304" pitchFamily="18" charset="0"/>
                </a:rPr>
                <a:t>.</a:t>
              </a:r>
              <a:endParaRPr lang="zh-CN" altLang="en-US" sz="40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125077" y="4136364"/>
            <a:ext cx="4671316" cy="19906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CN" sz="14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recirc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 lower than ~40%, the required Q for CFETR must be drastically increased to balance the reactor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evaluated that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 is realizable for CFETR in phase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zh-CN" sz="1400" dirty="0">
                <a:latin typeface="Times New Roman" panose="02020603050405020304" pitchFamily="18" charset="0"/>
              </a:rPr>
              <a:t>when </a:t>
            </a:r>
            <a:r>
              <a:rPr lang="en-US" altLang="zh-CN" sz="1400" i="1" dirty="0">
                <a:latin typeface="Times New Roman" panose="02020603050405020304" pitchFamily="18" charset="0"/>
              </a:rPr>
              <a:t>Q </a:t>
            </a:r>
            <a:r>
              <a:rPr lang="en-US" altLang="zh-CN" sz="1400" dirty="0" smtClean="0">
                <a:latin typeface="Times New Roman" panose="02020603050405020304" pitchFamily="18" charset="0"/>
              </a:rPr>
              <a:t>= 12 </a:t>
            </a:r>
            <a:r>
              <a:rPr lang="en-US" altLang="zh-CN" sz="1400" dirty="0">
                <a:latin typeface="Times New Roman" panose="02020603050405020304" pitchFamily="18" charset="0"/>
              </a:rPr>
              <a:t>and </a:t>
            </a:r>
            <a:r>
              <a:rPr lang="en-US" altLang="zh-CN" sz="1400" i="1" dirty="0" err="1" smtClean="0">
                <a:latin typeface="Times New Roman" panose="02020603050405020304" pitchFamily="18" charset="0"/>
              </a:rPr>
              <a:t>P</a:t>
            </a:r>
            <a:r>
              <a:rPr lang="en-US" altLang="zh-CN" sz="1400" baseline="-25000" dirty="0" err="1" smtClean="0">
                <a:latin typeface="Times New Roman" panose="02020603050405020304" pitchFamily="18" charset="0"/>
              </a:rPr>
              <a:t>el,aux</a:t>
            </a:r>
            <a:r>
              <a:rPr lang="en-US" altLang="zh-CN" sz="1400" dirty="0">
                <a:latin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</a:rPr>
              <a:t>= 32 </a:t>
            </a:r>
            <a:r>
              <a:rPr lang="en-US" altLang="zh-CN" sz="1400" dirty="0">
                <a:latin typeface="Times New Roman" panose="02020603050405020304" pitchFamily="18" charset="0"/>
              </a:rPr>
              <a:t>MW, the recirculated power fraction </a:t>
            </a:r>
            <a:r>
              <a:rPr lang="en-US" altLang="zh-CN" sz="1400" i="1" kern="100" dirty="0" err="1">
                <a:latin typeface="Times New Roman" panose="02020603050405020304" pitchFamily="18" charset="0"/>
              </a:rPr>
              <a:t>f</a:t>
            </a:r>
            <a:r>
              <a:rPr lang="en-US" altLang="zh-CN" sz="1400" baseline="-25000" dirty="0" err="1">
                <a:latin typeface="Times New Roman" panose="02020603050405020304" pitchFamily="18" charset="0"/>
              </a:rPr>
              <a:t>recirc</a:t>
            </a:r>
            <a:r>
              <a:rPr lang="en-US" altLang="zh-CN" sz="1400" dirty="0">
                <a:latin typeface="Times New Roman" panose="02020603050405020304" pitchFamily="18" charset="0"/>
              </a:rPr>
              <a:t> should be about 52</a:t>
            </a:r>
            <a:r>
              <a:rPr lang="en-US" altLang="zh-CN" sz="1400" dirty="0" smtClean="0">
                <a:latin typeface="Times New Roman" panose="02020603050405020304" pitchFamily="18" charset="0"/>
              </a:rPr>
              <a:t>%.</a:t>
            </a:r>
          </a:p>
          <a:p>
            <a:pPr marL="285750" indent="-285750" algn="just"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Times New Roman" panose="02020603050405020304" pitchFamily="18" charset="0"/>
              </a:rPr>
              <a:t>If the </a:t>
            </a:r>
            <a:r>
              <a:rPr lang="en-US" altLang="zh-CN" sz="1400" i="1" dirty="0" err="1" smtClean="0">
                <a:latin typeface="Times New Roman" panose="02020603050405020304" pitchFamily="18" charset="0"/>
              </a:rPr>
              <a:t>P</a:t>
            </a:r>
            <a:r>
              <a:rPr lang="en-US" altLang="zh-CN" sz="1400" baseline="-25000" dirty="0" err="1" smtClean="0">
                <a:latin typeface="Times New Roman" panose="02020603050405020304" pitchFamily="18" charset="0"/>
              </a:rPr>
              <a:t>el,aux</a:t>
            </a:r>
            <a:r>
              <a:rPr lang="en-US" altLang="zh-CN" sz="1400" baseline="-250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</a:rPr>
              <a:t>is reduced, Q could be lower and the investment cost of CFETR could be reduced.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792</Words>
  <Application>Microsoft Office PowerPoint</Application>
  <PresentationFormat>全屏显示(4:3)</PresentationFormat>
  <Paragraphs>63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 Unicode MS</vt:lpstr>
      <vt:lpstr>Kozuka Mincho Pr6N H</vt:lpstr>
      <vt:lpstr>华文中宋</vt:lpstr>
      <vt:lpstr>宋体</vt:lpstr>
      <vt:lpstr>微软雅黑</vt:lpstr>
      <vt:lpstr>Arial</vt:lpstr>
      <vt:lpstr>Arial Black</vt:lpstr>
      <vt:lpstr>Calibri</vt:lpstr>
      <vt:lpstr>Calibri Light</vt:lpstr>
      <vt:lpstr>Impact</vt:lpstr>
      <vt:lpstr>Segoe UI Black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</dc:creator>
  <cp:lastModifiedBy>Xi</cp:lastModifiedBy>
  <cp:revision>120</cp:revision>
  <dcterms:created xsi:type="dcterms:W3CDTF">2018-08-29T01:49:16Z</dcterms:created>
  <dcterms:modified xsi:type="dcterms:W3CDTF">2018-08-30T08:16:28Z</dcterms:modified>
</cp:coreProperties>
</file>