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329" r:id="rId4"/>
    <p:sldId id="330" r:id="rId5"/>
    <p:sldId id="308" r:id="rId6"/>
    <p:sldId id="344" r:id="rId7"/>
    <p:sldId id="341" r:id="rId8"/>
    <p:sldId id="331" r:id="rId9"/>
    <p:sldId id="334" r:id="rId10"/>
    <p:sldId id="332" r:id="rId11"/>
    <p:sldId id="340" r:id="rId12"/>
    <p:sldId id="335" r:id="rId13"/>
    <p:sldId id="347" r:id="rId14"/>
    <p:sldId id="337" r:id="rId15"/>
    <p:sldId id="336" r:id="rId16"/>
    <p:sldId id="322" r:id="rId17"/>
    <p:sldId id="260" r:id="rId18"/>
    <p:sldId id="346" r:id="rId19"/>
    <p:sldId id="310" r:id="rId20"/>
    <p:sldId id="309" r:id="rId21"/>
    <p:sldId id="343" r:id="rId22"/>
    <p:sldId id="34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Tavares Coutinho Borges De Sousa" initials="PTCBDS" lastIdx="0" clrIdx="0">
    <p:extLst>
      <p:ext uri="{19B8F6BF-5375-455C-9EA6-DF929625EA0E}">
        <p15:presenceInfo xmlns:p15="http://schemas.microsoft.com/office/powerpoint/2012/main" userId="S-1-5-21-1526224874-1540688658-1361462980-43759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5E00"/>
    <a:srgbClr val="FF7300"/>
    <a:srgbClr val="F17B16"/>
    <a:srgbClr val="104282"/>
    <a:srgbClr val="1E5AAE"/>
    <a:srgbClr val="63EB6D"/>
    <a:srgbClr val="1BCE28"/>
    <a:srgbClr val="BFBFBF"/>
    <a:srgbClr val="0053A1"/>
    <a:srgbClr val="D01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6" autoAdjust="0"/>
    <p:restoredTop sz="95326" autoAdjust="0"/>
  </p:normalViewPr>
  <p:slideViewPr>
    <p:cSldViewPr snapToGrid="0" snapToObjects="1">
      <p:cViewPr varScale="1">
        <p:scale>
          <a:sx n="125" d="100"/>
          <a:sy n="125" d="100"/>
        </p:scale>
        <p:origin x="116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4063F-3AD8-4D2E-BF4F-E1FADB0E4F92}" type="datetimeFigureOut">
              <a:rPr lang="en-GB" smtClean="0"/>
              <a:t>31/08/2018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3039B-E80D-46A2-96F8-0C7EA1946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71527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8733A-5F73-489D-A7AF-273B5AF1706E}" type="datetimeFigureOut">
              <a:rPr lang="en-GB" smtClean="0"/>
              <a:t>31/08/2018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57ADB-1F76-4F74-AC5A-2259D72470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21669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340000"/>
            <a:ext cx="8280000" cy="54000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3335" y="6353096"/>
            <a:ext cx="2133600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06 Sept 2018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smtClean="0"/>
              <a:t>E-06: 31 T.Koettig CERN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44658" y="654148"/>
            <a:ext cx="8482819" cy="2250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78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180000"/>
            <a:ext cx="8280000" cy="54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Content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 Sept 2018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E-06: 31 T.Koettig CERN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000" y="180000"/>
            <a:ext cx="8280000" cy="540000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noProof="0" dirty="0" smtClean="0"/>
              <a:t>Click to edit Master title style</a:t>
            </a:r>
            <a:endParaRPr kumimoji="0"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2000" y="1080000"/>
            <a:ext cx="8280000" cy="4680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 eaLnBrk="1" latinLnBrk="0" hangingPunct="1"/>
            <a:r>
              <a:rPr lang="en-US" noProof="0" dirty="0" smtClean="0"/>
              <a:t>Click to edit Master text styles</a:t>
            </a:r>
          </a:p>
          <a:p>
            <a:pPr lvl="1" eaLnBrk="1" latinLnBrk="0" hangingPunct="1"/>
            <a:r>
              <a:rPr lang="en-US" noProof="0" dirty="0" smtClean="0"/>
              <a:t>Second level</a:t>
            </a:r>
          </a:p>
          <a:p>
            <a:pPr lvl="2" eaLnBrk="1" latinLnBrk="0" hangingPunct="1"/>
            <a:r>
              <a:rPr lang="en-US" noProof="0" dirty="0" smtClean="0"/>
              <a:t>Third level</a:t>
            </a:r>
          </a:p>
          <a:p>
            <a:pPr lvl="3" eaLnBrk="1" latinLnBrk="0" hangingPunct="1"/>
            <a:r>
              <a:rPr lang="en-US" noProof="0" dirty="0" smtClean="0"/>
              <a:t>Fourth level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83335" y="6353096"/>
            <a:ext cx="2133600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06 Sept 2018</a:t>
            </a:r>
            <a:endParaRPr lang="en-US" dirty="0" smtClean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E-06: 31 T.Koettig CERN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17329" y="6356350"/>
            <a:ext cx="669471" cy="365125"/>
          </a:xfrm>
        </p:spPr>
        <p:txBody>
          <a:bodyPr/>
          <a:lstStyle>
            <a:lvl1pPr>
              <a:defRPr sz="1200"/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32000" y="180000"/>
            <a:ext cx="8280000" cy="540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r>
              <a:rPr kumimoji="0" lang="en-GB" dirty="0" smtClean="0"/>
              <a:t>Click to edit headline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32000" y="1080000"/>
            <a:ext cx="8280000" cy="4680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noProof="0" dirty="0" smtClean="0"/>
              <a:t>Click to edit text</a:t>
            </a:r>
          </a:p>
          <a:p>
            <a:pPr lvl="1" eaLnBrk="1" latinLnBrk="0" hangingPunct="1"/>
            <a:r>
              <a:rPr kumimoji="0" lang="en-US" noProof="0" dirty="0" smtClean="0"/>
              <a:t>Second line</a:t>
            </a:r>
          </a:p>
          <a:p>
            <a:pPr lvl="2" eaLnBrk="1" latinLnBrk="0" hangingPunct="1"/>
            <a:r>
              <a:rPr kumimoji="0" lang="en-US" noProof="0" dirty="0" smtClean="0"/>
              <a:t>Third line</a:t>
            </a:r>
          </a:p>
          <a:p>
            <a:pPr lvl="3" eaLnBrk="1" latinLnBrk="0" hangingPunct="1"/>
            <a:r>
              <a:rPr kumimoji="0" lang="en-US" noProof="0" dirty="0" smtClean="0"/>
              <a:t>Fourth line</a:t>
            </a:r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704437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06 Sept 2018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E-06: 31 T.Koettig CERN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20793" y="6356350"/>
            <a:ext cx="666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32000" y="720000"/>
            <a:ext cx="828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80" r:id="rId3"/>
    <p:sldLayoutId id="2147483662" r:id="rId4"/>
    <p:sldLayoutId id="2147483678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3000" kern="1200">
          <a:solidFill>
            <a:srgbClr val="002060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600" kern="1200" baseline="0">
          <a:solidFill>
            <a:srgbClr val="002060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anose="05000000000000000000" pitchFamily="2" charset="2"/>
        <a:buChar char="q"/>
        <a:defRPr kumimoji="0"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image" Target="../media/image44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9.png"/><Relationship Id="rId12" Type="http://schemas.openxmlformats.org/officeDocument/2006/relationships/image" Target="../media/image100.png"/><Relationship Id="rId17" Type="http://schemas.openxmlformats.org/officeDocument/2006/relationships/image" Target="../media/image15.png"/><Relationship Id="rId2" Type="http://schemas.openxmlformats.org/officeDocument/2006/relationships/image" Target="../media/image8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3.png"/><Relationship Id="rId19" Type="http://schemas.openxmlformats.org/officeDocument/2006/relationships/image" Target="../media/image17.png"/><Relationship Id="rId4" Type="http://schemas.openxmlformats.org/officeDocument/2006/relationships/image" Target="../media/image10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20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51259" y="810399"/>
            <a:ext cx="4069680" cy="3391977"/>
            <a:chOff x="4951259" y="810399"/>
            <a:chExt cx="4069680" cy="3391977"/>
          </a:xfrm>
        </p:grpSpPr>
        <p:pic>
          <p:nvPicPr>
            <p:cNvPr id="25" name="Grafik 4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259" y="1088109"/>
              <a:ext cx="4069680" cy="311426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277863" y="810399"/>
              <a:ext cx="2368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Cu-In-Au-</a:t>
              </a:r>
              <a:r>
                <a:rPr lang="en-US" dirty="0" err="1" smtClean="0">
                  <a:solidFill>
                    <a:srgbClr val="002060"/>
                  </a:solidFill>
                </a:rPr>
                <a:t>Ti</a:t>
              </a:r>
              <a:r>
                <a:rPr lang="en-US" dirty="0" smtClean="0">
                  <a:solidFill>
                    <a:srgbClr val="002060"/>
                  </a:solidFill>
                </a:rPr>
                <a:t>-Sapphire</a:t>
              </a:r>
              <a:endParaRPr lang="en-GB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80000"/>
            <a:ext cx="8506260" cy="540000"/>
          </a:xfrm>
        </p:spPr>
        <p:txBody>
          <a:bodyPr/>
          <a:lstStyle/>
          <a:p>
            <a:r>
              <a:rPr lang="pt-PT" sz="2000" b="0" dirty="0"/>
              <a:t>Thermal diffusivity of a </a:t>
            </a:r>
            <a:r>
              <a:rPr lang="pt-PT" sz="2000" b="0" dirty="0" smtClean="0"/>
              <a:t>Cu-In-sapphire </a:t>
            </a:r>
            <a:r>
              <a:rPr lang="pt-PT" sz="2000" b="0" dirty="0"/>
              <a:t>and Cu-In-Au-Ti-sapphire sandwich </a:t>
            </a:r>
            <a:endParaRPr lang="en-GB" sz="20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 Sept 2018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E-06: 31 T.Koettig CERN</a:t>
            </a:r>
            <a:endParaRPr lang="en-US" dirty="0"/>
          </a:p>
        </p:txBody>
      </p:sp>
      <p:pic>
        <p:nvPicPr>
          <p:cNvPr id="26" name="Grafik 1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6" y="1036656"/>
            <a:ext cx="4117003" cy="315048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3138408" y="2193010"/>
            <a:ext cx="420132" cy="26344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39696" y="4827410"/>
            <a:ext cx="771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Influences by the cryocooler frequency and threshold frequency are visible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613758" y="2994660"/>
            <a:ext cx="588922" cy="18327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86714" y="5576796"/>
                <a:ext cx="8957285" cy="392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There is a clever </a:t>
                </a:r>
                <a:r>
                  <a:rPr lang="en-US" dirty="0">
                    <a:solidFill>
                      <a:srgbClr val="002060"/>
                    </a:solidFill>
                  </a:rPr>
                  <a:t>solution to attenuate the cryocooler oscillations and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𝑙𝑖𝑛𝑘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>
                    <a:solidFill>
                      <a:srgbClr val="002060"/>
                    </a:solidFill>
                  </a:rPr>
                  <a:t>  </a:t>
                </a:r>
                <a:endParaRPr lang="en-GB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14" y="5576796"/>
                <a:ext cx="8957285" cy="392993"/>
              </a:xfrm>
              <a:prstGeom prst="rect">
                <a:avLst/>
              </a:prstGeom>
              <a:blipFill>
                <a:blip r:embed="rId4"/>
                <a:stretch>
                  <a:fillRect l="-613" t="-312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463040" y="796786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Cu-In-Sapphire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64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984477" y="954226"/>
            <a:ext cx="5159524" cy="4780301"/>
            <a:chOff x="3984477" y="954226"/>
            <a:chExt cx="5159524" cy="478030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/>
            <a:srcRect l="7903" r="13052" b="5861"/>
            <a:stretch/>
          </p:blipFill>
          <p:spPr>
            <a:xfrm>
              <a:off x="3984477" y="1039832"/>
              <a:ext cx="5159524" cy="4694695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6" name="TextBox 5"/>
            <p:cNvSpPr txBox="1"/>
            <p:nvPr/>
          </p:nvSpPr>
          <p:spPr>
            <a:xfrm>
              <a:off x="4783251" y="954226"/>
              <a:ext cx="27542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</a:rPr>
                <a:t>Our version CERN Cryolab with:</a:t>
              </a:r>
              <a:endParaRPr lang="en-GB"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80000"/>
            <a:ext cx="8254800" cy="540000"/>
          </a:xfrm>
        </p:spPr>
        <p:txBody>
          <a:bodyPr/>
          <a:lstStyle/>
          <a:p>
            <a:r>
              <a:rPr lang="pt-PT" b="0" dirty="0" smtClean="0"/>
              <a:t>Passive thermal attenuator </a:t>
            </a:r>
            <a:r>
              <a:rPr lang="pt-PT" sz="1800" b="0" dirty="0" smtClean="0"/>
              <a:t>(G. Dubuis)</a:t>
            </a:r>
            <a:endParaRPr lang="en-GB" sz="18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 Sept 2018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E-06: 31 T.Koettig CERN</a:t>
            </a:r>
            <a:endParaRPr lang="en-US" dirty="0"/>
          </a:p>
        </p:txBody>
      </p:sp>
      <p:sp>
        <p:nvSpPr>
          <p:cNvPr id="18" name="Rechteck 18"/>
          <p:cNvSpPr/>
          <p:nvPr/>
        </p:nvSpPr>
        <p:spPr>
          <a:xfrm>
            <a:off x="1291795" y="4933446"/>
            <a:ext cx="2778610" cy="73866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7324" algn="l"/>
              </a:tabLst>
              <a:defRPr/>
            </a:pPr>
            <a:r>
              <a:rPr lang="de-DE" sz="1050" kern="0" dirty="0" smtClean="0">
                <a:solidFill>
                  <a:schemeClr val="accent6">
                    <a:lumMod val="75000"/>
                  </a:schemeClr>
                </a:solidFill>
              </a:rPr>
              <a:t>Courtesy: </a:t>
            </a: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G. </a:t>
            </a:r>
            <a:r>
              <a: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Dubuis</a:t>
            </a: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, X. He, and I. </a:t>
            </a:r>
            <a:r>
              <a: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Božovic</a:t>
            </a:r>
            <a:r>
              <a:rPr lang="de-DE" sz="1050" kern="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</a:p>
          <a:p>
            <a:pPr lvl="0">
              <a:tabLst>
                <a:tab pos="807324" algn="l"/>
              </a:tabLst>
            </a:pPr>
            <a:r>
              <a:rPr lang="en-GB" sz="1050" kern="0" dirty="0" smtClean="0">
                <a:solidFill>
                  <a:schemeClr val="accent6">
                    <a:lumMod val="75000"/>
                  </a:schemeClr>
                </a:solidFill>
              </a:rPr>
              <a:t>Sub-</a:t>
            </a:r>
            <a:r>
              <a:rPr lang="en-GB" sz="1050" kern="0" dirty="0" err="1" smtClean="0">
                <a:solidFill>
                  <a:schemeClr val="accent6">
                    <a:lumMod val="75000"/>
                  </a:schemeClr>
                </a:solidFill>
              </a:rPr>
              <a:t>milliKelvin</a:t>
            </a:r>
            <a:r>
              <a:rPr lang="en-GB" sz="1050" kern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1050" kern="0" dirty="0">
                <a:solidFill>
                  <a:schemeClr val="accent6">
                    <a:lumMod val="75000"/>
                  </a:schemeClr>
                </a:solidFill>
              </a:rPr>
              <a:t>stabilization of a closed cycle </a:t>
            </a:r>
            <a:r>
              <a:rPr lang="en-GB" sz="1050" kern="0" dirty="0" smtClean="0">
                <a:solidFill>
                  <a:schemeClr val="accent6">
                    <a:lumMod val="75000"/>
                  </a:schemeClr>
                </a:solidFill>
              </a:rPr>
              <a:t>cryocooler, Rev. Sci. </a:t>
            </a:r>
            <a:r>
              <a:rPr lang="en-GB" sz="1050" kern="0" dirty="0" err="1" smtClean="0">
                <a:solidFill>
                  <a:schemeClr val="accent6">
                    <a:lumMod val="75000"/>
                  </a:schemeClr>
                </a:solidFill>
              </a:rPr>
              <a:t>Instrum</a:t>
            </a:r>
            <a:r>
              <a:rPr lang="en-GB" sz="1050" kern="0" dirty="0">
                <a:solidFill>
                  <a:schemeClr val="accent6">
                    <a:lumMod val="75000"/>
                  </a:schemeClr>
                </a:solidFill>
              </a:rPr>
              <a:t>. 85, 103902 (2014</a:t>
            </a:r>
            <a:r>
              <a:rPr lang="en-GB" sz="1050" kern="0" dirty="0" smtClean="0">
                <a:solidFill>
                  <a:schemeClr val="accent6">
                    <a:lumMod val="75000"/>
                  </a:schemeClr>
                </a:solidFill>
              </a:rPr>
              <a:t>).</a:t>
            </a:r>
            <a:endParaRPr kumimoji="0" lang="de-DE" sz="105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69" y="845714"/>
            <a:ext cx="1987338" cy="3785719"/>
            <a:chOff x="208409" y="845714"/>
            <a:chExt cx="1987338" cy="3785719"/>
          </a:xfrm>
        </p:grpSpPr>
        <p:pic>
          <p:nvPicPr>
            <p:cNvPr id="10" name="Inhaltsplatzhalter 2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5"/>
            <a:stretch/>
          </p:blipFill>
          <p:spPr>
            <a:xfrm>
              <a:off x="289560" y="845714"/>
              <a:ext cx="1906187" cy="378571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08409" y="3023875"/>
              <a:ext cx="83388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rgbClr val="FF0000"/>
                  </a:solidFill>
                </a:rPr>
                <a:t>Attenuator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" name="Grafi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83" b="26539"/>
          <a:stretch/>
        </p:blipFill>
        <p:spPr>
          <a:xfrm>
            <a:off x="2739465" y="1918615"/>
            <a:ext cx="1161975" cy="2210519"/>
          </a:xfrm>
          <a:prstGeom prst="rect">
            <a:avLst/>
          </a:prstGeom>
        </p:spPr>
      </p:pic>
      <p:pic>
        <p:nvPicPr>
          <p:cNvPr id="11" name="Grafi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1" t="78632" r="7726"/>
          <a:stretch/>
        </p:blipFill>
        <p:spPr>
          <a:xfrm>
            <a:off x="1631894" y="2917646"/>
            <a:ext cx="1074420" cy="642992"/>
          </a:xfrm>
          <a:prstGeom prst="rect">
            <a:avLst/>
          </a:prstGeom>
        </p:spPr>
      </p:pic>
      <p:sp>
        <p:nvSpPr>
          <p:cNvPr id="8" name="Left Brace 7"/>
          <p:cNvSpPr/>
          <p:nvPr/>
        </p:nvSpPr>
        <p:spPr>
          <a:xfrm>
            <a:off x="2681100" y="1918615"/>
            <a:ext cx="352749" cy="2130609"/>
          </a:xfrm>
          <a:prstGeom prst="leftBrace">
            <a:avLst>
              <a:gd name="adj1" fmla="val 24597"/>
              <a:gd name="adj2" fmla="val 62081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753477" y="2369728"/>
            <a:ext cx="132094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104282"/>
                </a:solidFill>
              </a:rPr>
              <a:t>Pb</a:t>
            </a:r>
            <a:r>
              <a:rPr lang="en-US" sz="1050" dirty="0" smtClean="0">
                <a:solidFill>
                  <a:srgbClr val="104282"/>
                </a:solidFill>
              </a:rPr>
              <a:t> and stainless steel disks + </a:t>
            </a:r>
          </a:p>
          <a:p>
            <a:r>
              <a:rPr lang="en-US" sz="1050" dirty="0" smtClean="0">
                <a:solidFill>
                  <a:srgbClr val="104282"/>
                </a:solidFill>
              </a:rPr>
              <a:t>Cu meander</a:t>
            </a:r>
            <a:endParaRPr lang="en-GB" sz="1050" dirty="0">
              <a:solidFill>
                <a:srgbClr val="10428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3251" y="3406318"/>
            <a:ext cx="41601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04282"/>
                </a:solidFill>
              </a:rPr>
              <a:t>No load temp. rises from 2.8 K to 3.4 K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410106" y="4271055"/>
            <a:ext cx="270994" cy="5999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21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80000"/>
            <a:ext cx="8635800" cy="540000"/>
          </a:xfrm>
        </p:spPr>
        <p:txBody>
          <a:bodyPr/>
          <a:lstStyle/>
          <a:p>
            <a:r>
              <a:rPr lang="pt-PT" sz="2000" b="0" dirty="0"/>
              <a:t>Thermal diffusivity of a </a:t>
            </a:r>
            <a:r>
              <a:rPr lang="pt-PT" sz="2000" b="0" dirty="0" smtClean="0"/>
              <a:t>Cu-In-sapphire </a:t>
            </a:r>
            <a:r>
              <a:rPr lang="pt-PT" sz="2000" b="0" dirty="0"/>
              <a:t>and Cu-In-Au-Ti-sapphire sandwich </a:t>
            </a:r>
            <a:endParaRPr lang="en-GB" sz="20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 Sept 2018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E-06: 31 T.Koettig CERN</a:t>
            </a:r>
            <a:endParaRPr lang="en-US" dirty="0"/>
          </a:p>
        </p:txBody>
      </p:sp>
      <p:pic>
        <p:nvPicPr>
          <p:cNvPr id="14" name="Grafi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45" y="742860"/>
            <a:ext cx="4018979" cy="3075469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80" y="742860"/>
            <a:ext cx="3920955" cy="3000457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510504" y="2280594"/>
            <a:ext cx="5629047" cy="3827021"/>
            <a:chOff x="510504" y="2280594"/>
            <a:chExt cx="5629047" cy="3827021"/>
          </a:xfrm>
        </p:grpSpPr>
        <p:pic>
          <p:nvPicPr>
            <p:cNvPr id="17" name="Inhaltsplatzhalter 2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25"/>
            <a:stretch/>
          </p:blipFill>
          <p:spPr>
            <a:xfrm>
              <a:off x="510504" y="3673548"/>
              <a:ext cx="3644331" cy="2434067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flipH="1" flipV="1">
              <a:off x="1211541" y="2734029"/>
              <a:ext cx="549257" cy="230539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lg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149976" y="2280594"/>
              <a:ext cx="3989575" cy="24022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lg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163491" y="2171700"/>
            <a:ext cx="5391872" cy="3979600"/>
            <a:chOff x="3163491" y="2171700"/>
            <a:chExt cx="5391872" cy="3979600"/>
          </a:xfrm>
        </p:grpSpPr>
        <p:grpSp>
          <p:nvGrpSpPr>
            <p:cNvPr id="32" name="Group 31"/>
            <p:cNvGrpSpPr/>
            <p:nvPr/>
          </p:nvGrpSpPr>
          <p:grpSpPr>
            <a:xfrm>
              <a:off x="3163491" y="2171700"/>
              <a:ext cx="5391872" cy="3979600"/>
              <a:chOff x="3163491" y="2171700"/>
              <a:chExt cx="5391872" cy="3979600"/>
            </a:xfrm>
          </p:grpSpPr>
          <p:pic>
            <p:nvPicPr>
              <p:cNvPr id="16" name="Grafik 5"/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994"/>
              <a:stretch/>
            </p:blipFill>
            <p:spPr>
              <a:xfrm>
                <a:off x="5182756" y="3673548"/>
                <a:ext cx="3372607" cy="2477752"/>
              </a:xfrm>
              <a:prstGeom prst="rect">
                <a:avLst/>
              </a:prstGeom>
            </p:spPr>
          </p:pic>
          <p:cxnSp>
            <p:nvCxnSpPr>
              <p:cNvPr id="18" name="Straight Arrow Connector 17"/>
              <p:cNvCxnSpPr/>
              <p:nvPr/>
            </p:nvCxnSpPr>
            <p:spPr>
              <a:xfrm flipH="1" flipV="1">
                <a:off x="7802880" y="2171700"/>
                <a:ext cx="208874" cy="2613660"/>
              </a:xfrm>
              <a:prstGeom prst="straightConnector1">
                <a:avLst/>
              </a:prstGeom>
              <a:ln w="12700">
                <a:solidFill>
                  <a:srgbClr val="FF73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H="1" flipV="1">
                <a:off x="3163491" y="2377441"/>
                <a:ext cx="4853838" cy="2407919"/>
              </a:xfrm>
              <a:prstGeom prst="straightConnector1">
                <a:avLst/>
              </a:prstGeom>
              <a:ln w="12700">
                <a:solidFill>
                  <a:srgbClr val="FF73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6075885" y="5329033"/>
              <a:ext cx="20024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104282"/>
                  </a:solidFill>
                </a:rPr>
                <a:t>Measurement accuracy </a:t>
              </a:r>
              <a:r>
                <a:rPr lang="en-US" sz="1200" dirty="0" err="1" smtClean="0">
                  <a:solidFill>
                    <a:srgbClr val="104282"/>
                  </a:solidFill>
                </a:rPr>
                <a:t>dT</a:t>
              </a:r>
              <a:endParaRPr lang="en-GB" sz="1200" dirty="0">
                <a:solidFill>
                  <a:srgbClr val="104282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615940" y="1203960"/>
            <a:ext cx="482805" cy="13716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755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9" y="180000"/>
            <a:ext cx="8712001" cy="540000"/>
          </a:xfrm>
        </p:spPr>
        <p:txBody>
          <a:bodyPr/>
          <a:lstStyle/>
          <a:p>
            <a:r>
              <a:rPr lang="pt-PT" sz="2000" b="0" dirty="0"/>
              <a:t>Thermal diffusivity of a Cu-In- sapphire and Cu-In-Au-Ti-sapphire sandwich </a:t>
            </a:r>
            <a:endParaRPr lang="en-GB" sz="20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 Sept 2018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E-06: 31 T.Koettig CERN</a:t>
            </a:r>
            <a:endParaRPr lang="en-US" dirty="0"/>
          </a:p>
        </p:txBody>
      </p:sp>
      <p:pic>
        <p:nvPicPr>
          <p:cNvPr id="19" name="Grafik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239027"/>
            <a:ext cx="4904467" cy="3753076"/>
          </a:xfrm>
          <a:prstGeom prst="rect">
            <a:avLst/>
          </a:prstGeom>
        </p:spPr>
      </p:pic>
      <p:sp>
        <p:nvSpPr>
          <p:cNvPr id="21" name="TextBox 8"/>
          <p:cNvSpPr txBox="1"/>
          <p:nvPr/>
        </p:nvSpPr>
        <p:spPr>
          <a:xfrm>
            <a:off x="5113020" y="1437147"/>
            <a:ext cx="39789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671580">
              <a:buFont typeface="Arial" panose="020B0604020202020204" pitchFamily="34" charset="0"/>
              <a:buChar char="•"/>
              <a:tabLst>
                <a:tab pos="200045" algn="l"/>
                <a:tab pos="271490" algn="l"/>
              </a:tabLst>
            </a:pPr>
            <a:r>
              <a:rPr lang="en-US" kern="0" dirty="0">
                <a:solidFill>
                  <a:srgbClr val="002060"/>
                </a:solidFill>
                <a:sym typeface="Wingdings" panose="05000000000000000000" pitchFamily="2" charset="2"/>
              </a:rPr>
              <a:t>D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anose="05000000000000000000" pitchFamily="2" charset="2"/>
              </a:rPr>
              <a:t>*</a:t>
            </a:r>
            <a:r>
              <a:rPr kumimoji="0" lang="en-GB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anose="05000000000000000000" pitchFamily="2" charset="2"/>
              </a:rPr>
              <a:t>Cu-In-Sapphire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anose="05000000000000000000" pitchFamily="2" charset="2"/>
              </a:rPr>
              <a:t> &gt; </a:t>
            </a:r>
            <a:r>
              <a:rPr lang="en-US" kern="0" noProof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D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anose="05000000000000000000" pitchFamily="2" charset="2"/>
              </a:rPr>
              <a:t>*</a:t>
            </a:r>
            <a:r>
              <a:rPr kumimoji="0" lang="en-GB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anose="05000000000000000000" pitchFamily="2" charset="2"/>
              </a:rPr>
              <a:t>Cu-In-Au-</a:t>
            </a:r>
            <a:r>
              <a:rPr kumimoji="0" lang="en-GB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anose="05000000000000000000" pitchFamily="2" charset="2"/>
              </a:rPr>
              <a:t>Ti</a:t>
            </a:r>
            <a:r>
              <a:rPr kumimoji="0" lang="en-GB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anose="05000000000000000000" pitchFamily="2" charset="2"/>
              </a:rPr>
              <a:t>-Sapphire</a:t>
            </a:r>
          </a:p>
          <a:p>
            <a:pPr marL="0" marR="0" lvl="0" indent="0" defTabSz="6715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0045" algn="l"/>
                <a:tab pos="271490" algn="l"/>
              </a:tabLst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85750" lvl="0" indent="-285750" defTabSz="671580">
              <a:buFont typeface="Arial" panose="020B0604020202020204" pitchFamily="34" charset="0"/>
              <a:buChar char="•"/>
              <a:tabLst>
                <a:tab pos="200045" algn="l"/>
                <a:tab pos="271490" algn="l"/>
              </a:tabLst>
            </a:pPr>
            <a:r>
              <a:rPr lang="en-US" kern="0" dirty="0">
                <a:solidFill>
                  <a:srgbClr val="002060"/>
                </a:solidFill>
                <a:sym typeface="Wingdings" panose="05000000000000000000" pitchFamily="2" charset="2"/>
              </a:rPr>
              <a:t>D</a:t>
            </a:r>
            <a:r>
              <a:rPr lang="en-GB" kern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*</a:t>
            </a:r>
            <a:r>
              <a:rPr lang="en-US" kern="0" baseline="-25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max</a:t>
            </a:r>
            <a:r>
              <a:rPr lang="en-US" kern="0" baseline="-25000" dirty="0">
                <a:solidFill>
                  <a:srgbClr val="002060"/>
                </a:solidFill>
                <a:sym typeface="Wingdings" panose="05000000000000000000" pitchFamily="2" charset="2"/>
              </a:rPr>
              <a:t>,</a:t>
            </a:r>
            <a:r>
              <a:rPr kumimoji="0" lang="en-GB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anose="05000000000000000000" pitchFamily="2" charset="2"/>
              </a:rPr>
              <a:t>Cu-In-Au-</a:t>
            </a:r>
            <a:r>
              <a:rPr kumimoji="0" lang="en-GB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anose="05000000000000000000" pitchFamily="2" charset="2"/>
              </a:rPr>
              <a:t>Ti</a:t>
            </a:r>
            <a:r>
              <a:rPr kumimoji="0" lang="en-GB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anose="05000000000000000000" pitchFamily="2" charset="2"/>
              </a:rPr>
              <a:t>-Sapphire </a:t>
            </a:r>
            <a:r>
              <a: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anose="05000000000000000000" pitchFamily="2" charset="2"/>
              </a:rPr>
              <a:t>is at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lower T</a:t>
            </a:r>
          </a:p>
          <a:p>
            <a:pPr marL="0" marR="0" lvl="0" indent="0" defTabSz="6715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0045" algn="l"/>
                <a:tab pos="271490" algn="l"/>
              </a:tabLst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85750" marR="0" lvl="0" indent="-285750" defTabSz="6715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0045" algn="l"/>
                <a:tab pos="271490" algn="l"/>
              </a:tabLst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anose="05000000000000000000" pitchFamily="2" charset="2"/>
              </a:rPr>
              <a:t>Curves almost merge at about 3 K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6715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0045" algn="l"/>
                <a:tab pos="271490" algn="l"/>
              </a:tabLst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85750" marR="0" lvl="0" indent="-285750" defTabSz="6715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0045" algn="l"/>
                <a:tab pos="271490" algn="l"/>
              </a:tabLst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Cu-In-Au-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Ti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-Sapphire has additional interfaces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anose="05000000000000000000" pitchFamily="2" charset="2"/>
              </a:rPr>
              <a:t> additional thermal resistance</a:t>
            </a:r>
          </a:p>
          <a:p>
            <a:pPr marL="0" marR="0" lvl="0" indent="0" defTabSz="6715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0045" algn="l"/>
                <a:tab pos="271490" algn="l"/>
              </a:tabLst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Wingdings" panose="05000000000000000000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1271" y="5227320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Numerical modelling of that structure =&gt;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830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9" y="180000"/>
            <a:ext cx="8712001" cy="540000"/>
          </a:xfrm>
        </p:spPr>
        <p:txBody>
          <a:bodyPr/>
          <a:lstStyle/>
          <a:p>
            <a:r>
              <a:rPr lang="pt-PT" sz="2000" b="0" dirty="0"/>
              <a:t>Thermal diffusivity of a </a:t>
            </a:r>
            <a:r>
              <a:rPr lang="pt-PT" sz="2000" b="0" dirty="0" smtClean="0"/>
              <a:t>Cu-In-sapphire </a:t>
            </a:r>
            <a:r>
              <a:rPr lang="pt-PT" sz="2000" b="0" dirty="0"/>
              <a:t>and Cu-In-Au-Ti-sapphire sandwich </a:t>
            </a:r>
            <a:endParaRPr lang="en-GB" sz="20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 Sept 2018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E-06: 31 T.Koettig CERN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51229" t="2132"/>
          <a:stretch/>
        </p:blipFill>
        <p:spPr>
          <a:xfrm>
            <a:off x="136424" y="1254267"/>
            <a:ext cx="4910837" cy="3607293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5465633" y="891272"/>
            <a:ext cx="3577899" cy="3970288"/>
            <a:chOff x="5465633" y="891272"/>
            <a:chExt cx="3577899" cy="3970288"/>
          </a:xfrm>
        </p:grpSpPr>
        <p:sp>
          <p:nvSpPr>
            <p:cNvPr id="3" name="TextBox 2"/>
            <p:cNvSpPr txBox="1"/>
            <p:nvPr/>
          </p:nvSpPr>
          <p:spPr>
            <a:xfrm>
              <a:off x="5491438" y="891272"/>
              <a:ext cx="2967479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Numerical modelling =&gt;</a:t>
              </a:r>
            </a:p>
            <a:p>
              <a:endParaRPr lang="en-US" dirty="0">
                <a:solidFill>
                  <a:srgbClr val="002060"/>
                </a:solidFill>
              </a:endParaRPr>
            </a:p>
            <a:p>
              <a:r>
                <a:rPr lang="en-US" sz="1600" dirty="0" smtClean="0">
                  <a:solidFill>
                    <a:srgbClr val="002060"/>
                  </a:solidFill>
                </a:rPr>
                <a:t>measured thermal conductivity</a:t>
              </a:r>
              <a:endParaRPr lang="en-GB" sz="1600" dirty="0">
                <a:solidFill>
                  <a:srgbClr val="002060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r="49605"/>
            <a:stretch/>
          </p:blipFill>
          <p:spPr>
            <a:xfrm>
              <a:off x="5465633" y="1855473"/>
              <a:ext cx="2901128" cy="210726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1876" y="4034389"/>
              <a:ext cx="2827041" cy="42938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57629" y="4466081"/>
              <a:ext cx="1485903" cy="395479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4318510" y="4034389"/>
            <a:ext cx="4003492" cy="2019586"/>
            <a:chOff x="4318510" y="4034389"/>
            <a:chExt cx="4003492" cy="2019586"/>
          </a:xfrm>
        </p:grpSpPr>
        <p:cxnSp>
          <p:nvCxnSpPr>
            <p:cNvPr id="25" name="Straight Arrow Connector 24"/>
            <p:cNvCxnSpPr>
              <a:endCxn id="18" idx="0"/>
            </p:cNvCxnSpPr>
            <p:nvPr/>
          </p:nvCxnSpPr>
          <p:spPr>
            <a:xfrm>
              <a:off x="7098713" y="4663820"/>
              <a:ext cx="0" cy="453168"/>
            </a:xfrm>
            <a:prstGeom prst="straightConnector1">
              <a:avLst/>
            </a:prstGeom>
            <a:ln w="12700">
              <a:solidFill>
                <a:srgbClr val="D05E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4318510" y="4034389"/>
              <a:ext cx="4003492" cy="2019586"/>
              <a:chOff x="4318510" y="4034389"/>
              <a:chExt cx="4003492" cy="2019586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75424" y="5116988"/>
                <a:ext cx="2446578" cy="936987"/>
              </a:xfrm>
              <a:prstGeom prst="rect">
                <a:avLst/>
              </a:prstGeom>
            </p:spPr>
          </p:pic>
          <p:cxnSp>
            <p:nvCxnSpPr>
              <p:cNvPr id="27" name="Straight Arrow Connector 26"/>
              <p:cNvCxnSpPr/>
              <p:nvPr/>
            </p:nvCxnSpPr>
            <p:spPr>
              <a:xfrm flipH="1" flipV="1">
                <a:off x="4318510" y="4034389"/>
                <a:ext cx="1556914" cy="1291440"/>
              </a:xfrm>
              <a:prstGeom prst="straightConnector1">
                <a:avLst/>
              </a:prstGeom>
              <a:ln w="12700">
                <a:solidFill>
                  <a:srgbClr val="002060"/>
                </a:solidFill>
                <a:prstDash val="dash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Arrow Connector 21"/>
            <p:cNvCxnSpPr/>
            <p:nvPr/>
          </p:nvCxnSpPr>
          <p:spPr>
            <a:xfrm>
              <a:off x="4318510" y="5577928"/>
              <a:ext cx="864246" cy="0"/>
            </a:xfrm>
            <a:prstGeom prst="straightConnector1">
              <a:avLst/>
            </a:prstGeom>
            <a:ln w="12700">
              <a:solidFill>
                <a:srgbClr val="D05E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485045" y="5272511"/>
            <a:ext cx="3697970" cy="641225"/>
            <a:chOff x="485045" y="5325829"/>
            <a:chExt cx="3697970" cy="64122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50135" y="5325829"/>
              <a:ext cx="2432880" cy="64122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85045" y="5416205"/>
              <a:ext cx="12650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</a:rPr>
                <a:t>Geometry +</a:t>
              </a:r>
              <a:endParaRPr lang="en-GB" sz="1600" dirty="0">
                <a:solidFill>
                  <a:srgbClr val="002060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809643" y="3437852"/>
            <a:ext cx="3598944" cy="92333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Remaining deviation for Au-</a:t>
            </a:r>
            <a:r>
              <a:rPr lang="en-US" dirty="0" err="1" smtClean="0">
                <a:solidFill>
                  <a:srgbClr val="FF0000"/>
                </a:solidFill>
              </a:rPr>
              <a:t>Ti</a:t>
            </a:r>
            <a:r>
              <a:rPr lang="en-US" dirty="0" smtClean="0">
                <a:solidFill>
                  <a:srgbClr val="FF0000"/>
                </a:solidFill>
              </a:rPr>
              <a:t>-sapphire sandwich is attributed   to the formation add. interlayers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44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Comparing methods: amplitude attenuation vs. step function</a:t>
            </a:r>
            <a:endParaRPr lang="en-GB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 Sept 2018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E-06: 31 T.Koettig CERN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t="5520" r="8469" b="4310"/>
          <a:stretch/>
        </p:blipFill>
        <p:spPr bwMode="auto">
          <a:xfrm rot="16200000">
            <a:off x="2133127" y="1412240"/>
            <a:ext cx="2035493" cy="1120140"/>
          </a:xfrm>
          <a:prstGeom prst="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534" y="913447"/>
            <a:ext cx="4405061" cy="211772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39034" y="1009639"/>
            <a:ext cx="205421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Sample:</a:t>
            </a:r>
          </a:p>
          <a:p>
            <a:endParaRPr lang="en-US" sz="1600" dirty="0" smtClean="0">
              <a:solidFill>
                <a:srgbClr val="002060"/>
              </a:solidFill>
            </a:endParaRPr>
          </a:p>
          <a:p>
            <a:r>
              <a:rPr lang="en-US" sz="1600" dirty="0" smtClean="0">
                <a:solidFill>
                  <a:srgbClr val="002060"/>
                </a:solidFill>
              </a:rPr>
              <a:t>Nb</a:t>
            </a:r>
            <a:r>
              <a:rPr lang="en-US" sz="1600" baseline="-25000" dirty="0" smtClean="0">
                <a:solidFill>
                  <a:srgbClr val="002060"/>
                </a:solidFill>
              </a:rPr>
              <a:t>3</a:t>
            </a:r>
            <a:r>
              <a:rPr lang="en-US" sz="1600" dirty="0" smtClean="0">
                <a:solidFill>
                  <a:srgbClr val="002060"/>
                </a:solidFill>
              </a:rPr>
              <a:t>Sn Rutherford type cable stack of 11 T dipole, fully impregnated</a:t>
            </a:r>
            <a:endParaRPr lang="en-GB" sz="1600" dirty="0">
              <a:solidFill>
                <a:srgbClr val="00206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12414" y="3116154"/>
            <a:ext cx="7839322" cy="2995372"/>
            <a:chOff x="1211179" y="2334126"/>
            <a:chExt cx="6657509" cy="262306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/>
            <a:srcRect t="9596" r="12086" b="4528"/>
            <a:stretch/>
          </p:blipFill>
          <p:spPr>
            <a:xfrm>
              <a:off x="4409240" y="2374414"/>
              <a:ext cx="3459448" cy="2582778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1211179" y="2334126"/>
              <a:ext cx="6528488" cy="2622885"/>
              <a:chOff x="1211179" y="2334126"/>
              <a:chExt cx="6528488" cy="2622885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5"/>
              <a:srcRect l="5360" t="8529" b="4261"/>
              <a:stretch/>
            </p:blipFill>
            <p:spPr>
              <a:xfrm>
                <a:off x="1211179" y="2334126"/>
                <a:ext cx="3724141" cy="2622885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3987287" y="4012349"/>
                <a:ext cx="36580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a)</a:t>
                </a:r>
                <a:endParaRPr lang="en-GB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362641" y="3999315"/>
                <a:ext cx="37702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b)</a:t>
                </a:r>
                <a:endParaRPr lang="en-GB" dirty="0"/>
              </a:p>
            </p:txBody>
          </p:sp>
        </p:grp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764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Conclusion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 Sept 2018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E-06: 31 T.Koettig CERN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17700" y="910873"/>
            <a:ext cx="809490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Evaluation of measurement</a:t>
            </a:r>
            <a:r>
              <a:rPr lang="de-DE" dirty="0" smtClean="0">
                <a:solidFill>
                  <a:schemeClr val="tx1">
                    <a:lumMod val="75000"/>
                  </a:schemeClr>
                </a:solidFill>
              </a:rPr>
              <a:t> methods</a:t>
            </a:r>
            <a:endParaRPr lang="de-DE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chemeClr val="tx1">
                    <a:lumMod val="75000"/>
                  </a:schemeClr>
                </a:solidFill>
              </a:rPr>
              <a:t>OFHC-copper </a:t>
            </a:r>
            <a:r>
              <a:rPr lang="de-DE" dirty="0">
                <a:solidFill>
                  <a:schemeClr val="tx1">
                    <a:lumMod val="75000"/>
                  </a:schemeClr>
                </a:solidFill>
              </a:rPr>
              <a:t>measurement and comparison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with</a:t>
            </a:r>
            <a:r>
              <a:rPr lang="de-DE" dirty="0">
                <a:solidFill>
                  <a:schemeClr val="tx1">
                    <a:lumMod val="75000"/>
                  </a:schemeClr>
                </a:solidFill>
              </a:rPr>
              <a:t> literature </a:t>
            </a:r>
            <a:r>
              <a:rPr lang="de-DE" dirty="0" smtClean="0">
                <a:solidFill>
                  <a:schemeClr val="tx1">
                    <a:lumMod val="75000"/>
                  </a:schemeClr>
                </a:solidFill>
              </a:rPr>
              <a:t>values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tabLst>
                <a:tab pos="261938" algn="l"/>
              </a:tabLst>
            </a:pPr>
            <a:r>
              <a:rPr lang="de-DE" dirty="0" smtClean="0">
                <a:solidFill>
                  <a:schemeClr val="tx1">
                    <a:lumMod val="75000"/>
                  </a:schemeClr>
                </a:solidFill>
              </a:rPr>
              <a:t>Inhomogenous stackd with dielectric-metal interfaces</a:t>
            </a:r>
          </a:p>
          <a:p>
            <a:pPr marL="285750" indent="-285750">
              <a:buFont typeface="Wingdings" panose="05000000000000000000" pitchFamily="2" charset="2"/>
              <a:buChar char="ü"/>
              <a:tabLst>
                <a:tab pos="261938" algn="l"/>
              </a:tabLst>
            </a:pPr>
            <a:endParaRPr lang="de-DE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tabLst>
                <a:tab pos="261938" algn="l"/>
              </a:tabLst>
            </a:pPr>
            <a:r>
              <a:rPr lang="de-DE" dirty="0" smtClean="0">
                <a:solidFill>
                  <a:schemeClr val="tx1">
                    <a:lumMod val="75000"/>
                  </a:schemeClr>
                </a:solidFill>
              </a:rPr>
              <a:t>Comparison of methods for bulk samples</a:t>
            </a:r>
          </a:p>
          <a:p>
            <a:pPr marL="285750" indent="-285750">
              <a:buFont typeface="Wingdings" panose="05000000000000000000" pitchFamily="2" charset="2"/>
              <a:buChar char="ü"/>
              <a:tabLst>
                <a:tab pos="261938" algn="l"/>
              </a:tabLst>
            </a:pPr>
            <a:endParaRPr lang="de-DE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tabLst>
                <a:tab pos="261938" algn="l"/>
              </a:tabLst>
            </a:pPr>
            <a:r>
              <a:rPr lang="de-DE" dirty="0" smtClean="0">
                <a:solidFill>
                  <a:schemeClr val="tx1">
                    <a:lumMod val="75000"/>
                  </a:schemeClr>
                </a:solidFill>
              </a:rPr>
              <a:t>Amplitude attenuation and step methods seem to </a:t>
            </a:r>
            <a:r>
              <a:rPr lang="de-DE" dirty="0">
                <a:solidFill>
                  <a:schemeClr val="tx1">
                    <a:lumMod val="75000"/>
                  </a:schemeClr>
                </a:solidFill>
              </a:rPr>
              <a:t>be complementary</a:t>
            </a:r>
          </a:p>
          <a:p>
            <a:pPr marL="285750" indent="-285750">
              <a:buFont typeface="Wingdings" panose="05000000000000000000" pitchFamily="2" charset="2"/>
              <a:buChar char="ü"/>
              <a:tabLst>
                <a:tab pos="261938" algn="l"/>
              </a:tabLst>
            </a:pPr>
            <a:endParaRPr lang="de-DE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116392" y="3401650"/>
            <a:ext cx="6205700" cy="2861990"/>
            <a:chOff x="1116392" y="3401650"/>
            <a:chExt cx="6205700" cy="286199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6392" y="3401650"/>
              <a:ext cx="6205700" cy="286199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343720" y="5364480"/>
              <a:ext cx="10214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6">
                      <a:lumMod val="50000"/>
                    </a:schemeClr>
                  </a:solidFill>
                </a:rPr>
                <a:t>CTD 101K</a:t>
              </a:r>
              <a:endParaRPr lang="en-GB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1623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442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b="0" dirty="0" smtClean="0"/>
              <a:t>Passive thermal attenuator</a:t>
            </a:r>
            <a:endParaRPr lang="en-GB" sz="28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 Sept 2018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E-06: 31 T.Koettig CERN</a:t>
            </a:r>
            <a:endParaRPr lang="en-US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266" y="791066"/>
            <a:ext cx="3912344" cy="2993867"/>
          </a:xfrm>
          <a:prstGeom prst="rect">
            <a:avLst/>
          </a:prstGeom>
        </p:spPr>
      </p:pic>
      <p:pic>
        <p:nvPicPr>
          <p:cNvPr id="16" name="Grafik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242" y="791066"/>
            <a:ext cx="4008772" cy="3067657"/>
          </a:xfrm>
          <a:prstGeom prst="rect">
            <a:avLst/>
          </a:prstGeom>
        </p:spPr>
      </p:pic>
      <p:sp>
        <p:nvSpPr>
          <p:cNvPr id="18" name="Rechteck 18"/>
          <p:cNvSpPr/>
          <p:nvPr/>
        </p:nvSpPr>
        <p:spPr>
          <a:xfrm>
            <a:off x="1780790" y="4695403"/>
            <a:ext cx="2778610" cy="73866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7324" algn="l"/>
              </a:tabLst>
              <a:defRPr/>
            </a:pPr>
            <a:r>
              <a:rPr lang="de-DE" sz="1050" kern="0" dirty="0" smtClean="0">
                <a:solidFill>
                  <a:schemeClr val="accent6">
                    <a:lumMod val="75000"/>
                  </a:schemeClr>
                </a:solidFill>
              </a:rPr>
              <a:t>Courtesy: </a:t>
            </a: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G. </a:t>
            </a:r>
            <a:r>
              <a: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Dubuis</a:t>
            </a: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, X. He, and I. </a:t>
            </a:r>
            <a:r>
              <a: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Božovic</a:t>
            </a:r>
            <a:r>
              <a:rPr lang="de-DE" sz="1050" kern="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</a:p>
          <a:p>
            <a:pPr lvl="0">
              <a:tabLst>
                <a:tab pos="807324" algn="l"/>
              </a:tabLst>
            </a:pPr>
            <a:r>
              <a:rPr lang="en-GB" sz="1050" kern="0" dirty="0" smtClean="0">
                <a:solidFill>
                  <a:schemeClr val="accent6">
                    <a:lumMod val="75000"/>
                  </a:schemeClr>
                </a:solidFill>
              </a:rPr>
              <a:t>Sub-</a:t>
            </a:r>
            <a:r>
              <a:rPr lang="en-GB" sz="1050" kern="0" dirty="0" err="1" smtClean="0">
                <a:solidFill>
                  <a:schemeClr val="accent6">
                    <a:lumMod val="75000"/>
                  </a:schemeClr>
                </a:solidFill>
              </a:rPr>
              <a:t>milliKelvin</a:t>
            </a:r>
            <a:r>
              <a:rPr lang="en-GB" sz="1050" kern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1050" kern="0" dirty="0">
                <a:solidFill>
                  <a:schemeClr val="accent6">
                    <a:lumMod val="75000"/>
                  </a:schemeClr>
                </a:solidFill>
              </a:rPr>
              <a:t>stabilization of a closed cycle </a:t>
            </a:r>
            <a:r>
              <a:rPr lang="en-GB" sz="1050" kern="0" dirty="0" smtClean="0">
                <a:solidFill>
                  <a:schemeClr val="accent6">
                    <a:lumMod val="75000"/>
                  </a:schemeClr>
                </a:solidFill>
              </a:rPr>
              <a:t>cryocooler, Rev. Sci. </a:t>
            </a:r>
            <a:r>
              <a:rPr lang="en-GB" sz="1050" kern="0" dirty="0" err="1" smtClean="0">
                <a:solidFill>
                  <a:schemeClr val="accent6">
                    <a:lumMod val="75000"/>
                  </a:schemeClr>
                </a:solidFill>
              </a:rPr>
              <a:t>Instrum</a:t>
            </a:r>
            <a:r>
              <a:rPr lang="en-GB" sz="1050" kern="0" dirty="0">
                <a:solidFill>
                  <a:schemeClr val="accent6">
                    <a:lumMod val="75000"/>
                  </a:schemeClr>
                </a:solidFill>
              </a:rPr>
              <a:t>. 85, 103902 (2014</a:t>
            </a:r>
            <a:r>
              <a:rPr lang="en-GB" sz="1050" kern="0" dirty="0" smtClean="0">
                <a:solidFill>
                  <a:schemeClr val="accent6">
                    <a:lumMod val="75000"/>
                  </a:schemeClr>
                </a:solidFill>
              </a:rPr>
              <a:t>).</a:t>
            </a:r>
            <a:endParaRPr kumimoji="0" lang="de-DE" sz="105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2990" y="845714"/>
            <a:ext cx="2092757" cy="3785719"/>
            <a:chOff x="102990" y="845714"/>
            <a:chExt cx="2092757" cy="3785719"/>
          </a:xfrm>
        </p:grpSpPr>
        <p:pic>
          <p:nvPicPr>
            <p:cNvPr id="10" name="Inhaltsplatzhalter 2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90" y="845714"/>
              <a:ext cx="2092757" cy="378571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08409" y="3023875"/>
              <a:ext cx="83388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rgbClr val="FF0000"/>
                  </a:solidFill>
                </a:rPr>
                <a:t>Attenuator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" name="Grafik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39"/>
          <a:stretch/>
        </p:blipFill>
        <p:spPr>
          <a:xfrm>
            <a:off x="3450789" y="1862573"/>
            <a:ext cx="1365156" cy="2210519"/>
          </a:xfrm>
          <a:prstGeom prst="rect">
            <a:avLst/>
          </a:prstGeom>
        </p:spPr>
      </p:pic>
      <p:pic>
        <p:nvPicPr>
          <p:cNvPr id="11" name="Grafik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32"/>
          <a:stretch/>
        </p:blipFill>
        <p:spPr>
          <a:xfrm>
            <a:off x="1834038" y="2861512"/>
            <a:ext cx="1365156" cy="642992"/>
          </a:xfrm>
          <a:prstGeom prst="rect">
            <a:avLst/>
          </a:prstGeom>
        </p:spPr>
      </p:pic>
      <p:sp>
        <p:nvSpPr>
          <p:cNvPr id="8" name="Left Brace 7"/>
          <p:cNvSpPr/>
          <p:nvPr/>
        </p:nvSpPr>
        <p:spPr>
          <a:xfrm>
            <a:off x="3148617" y="1862573"/>
            <a:ext cx="352749" cy="2186651"/>
          </a:xfrm>
          <a:prstGeom prst="leftBrace">
            <a:avLst>
              <a:gd name="adj1" fmla="val 24597"/>
              <a:gd name="adj2" fmla="val 62081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105739" y="2300250"/>
            <a:ext cx="132094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104282"/>
                </a:solidFill>
              </a:rPr>
              <a:t>Pb</a:t>
            </a:r>
            <a:r>
              <a:rPr lang="en-US" sz="1050" dirty="0" smtClean="0">
                <a:solidFill>
                  <a:srgbClr val="104282"/>
                </a:solidFill>
              </a:rPr>
              <a:t> and stainless disks + </a:t>
            </a:r>
          </a:p>
          <a:p>
            <a:r>
              <a:rPr lang="en-US" sz="1050" dirty="0" smtClean="0">
                <a:solidFill>
                  <a:srgbClr val="104282"/>
                </a:solidFill>
              </a:rPr>
              <a:t>Cu meander</a:t>
            </a:r>
            <a:endParaRPr lang="en-GB" sz="1050" dirty="0">
              <a:solidFill>
                <a:srgbClr val="104282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122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2800" b="0" dirty="0" smtClean="0">
                <a:solidFill>
                  <a:srgbClr val="0053A1"/>
                </a:solidFill>
              </a:rPr>
              <a:t>HiLumi LHC</a:t>
            </a:r>
            <a:r>
              <a:rPr lang="pt-PT" b="0" baseline="-25000" dirty="0" smtClean="0">
                <a:solidFill>
                  <a:srgbClr val="0053A1"/>
                </a:solidFill>
              </a:rPr>
              <a:t>11 T Nb</a:t>
            </a:r>
            <a:r>
              <a:rPr lang="pt-PT" sz="1800" b="0" baseline="-25000" dirty="0" smtClean="0">
                <a:solidFill>
                  <a:srgbClr val="0053A1"/>
                </a:solidFill>
              </a:rPr>
              <a:t>3</a:t>
            </a:r>
            <a:r>
              <a:rPr lang="pt-PT" b="0" baseline="-25000" dirty="0" smtClean="0">
                <a:solidFill>
                  <a:srgbClr val="0053A1"/>
                </a:solidFill>
              </a:rPr>
              <a:t>Sn Dipole </a:t>
            </a:r>
            <a:r>
              <a:rPr lang="pt-PT" b="0" dirty="0" smtClean="0">
                <a:solidFill>
                  <a:srgbClr val="0053A1"/>
                </a:solidFill>
              </a:rPr>
              <a:t>=&gt; CTD-101K </a:t>
            </a:r>
            <a:r>
              <a:rPr lang="pt-PT" b="0" dirty="0">
                <a:solidFill>
                  <a:srgbClr val="0053A1"/>
                </a:solidFill>
              </a:rPr>
              <a:t>bulk </a:t>
            </a:r>
            <a:r>
              <a:rPr lang="pt-PT" b="0" dirty="0" smtClean="0">
                <a:solidFill>
                  <a:srgbClr val="0053A1"/>
                </a:solidFill>
              </a:rPr>
              <a:t>epoxy sample</a:t>
            </a:r>
            <a:endParaRPr lang="en-GB" b="0" dirty="0">
              <a:solidFill>
                <a:srgbClr val="0053A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 Sept 2018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E-06: 31 T.Koettig CERN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9817"/>
          <a:stretch/>
        </p:blipFill>
        <p:spPr>
          <a:xfrm>
            <a:off x="95960" y="1287780"/>
            <a:ext cx="6229771" cy="4305340"/>
          </a:xfrm>
          <a:prstGeom prst="rect">
            <a:avLst/>
          </a:prstGeom>
        </p:spPr>
      </p:pic>
      <p:pic>
        <p:nvPicPr>
          <p:cNvPr id="7" name="Picture 6" descr="\\cern.ch\dfs\Users\p\ptavares\Documents\Thermal conductivity stand\CTD 101K bulk\Photos\Bare CTD sample 2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17" r="1625" b="31414"/>
          <a:stretch/>
        </p:blipFill>
        <p:spPr bwMode="auto">
          <a:xfrm>
            <a:off x="1124550" y="3910514"/>
            <a:ext cx="2322900" cy="75673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585827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From: Frey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H. and </a:t>
            </a:r>
            <a:r>
              <a:rPr lang="en-US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Haefer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R. A., </a:t>
            </a:r>
            <a:r>
              <a:rPr lang="en-US" sz="1200" i="1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Tieftemperatur</a:t>
            </a:r>
            <a:r>
              <a:rPr lang="en-US" sz="1200" i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i="1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echnologie</a:t>
            </a:r>
            <a:endParaRPr lang="en-GB" sz="1200" dirty="0">
              <a:latin typeface="+mj-lt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116737" y="1321642"/>
            <a:ext cx="3324443" cy="3753277"/>
            <a:chOff x="3602137" y="2452084"/>
            <a:chExt cx="2341463" cy="2306602"/>
          </a:xfrm>
        </p:grpSpPr>
        <p:pic>
          <p:nvPicPr>
            <p:cNvPr id="8" name="Picture 7"/>
            <p:cNvPicPr/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98" r="40933" b="520"/>
            <a:stretch/>
          </p:blipFill>
          <p:spPr bwMode="auto">
            <a:xfrm>
              <a:off x="3602137" y="2452084"/>
              <a:ext cx="2341463" cy="230660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4046220" y="2922270"/>
              <a:ext cx="15240" cy="1905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0946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851660"/>
            <a:ext cx="8280000" cy="1523640"/>
          </a:xfrm>
        </p:spPr>
        <p:txBody>
          <a:bodyPr/>
          <a:lstStyle/>
          <a:p>
            <a:pPr algn="l"/>
            <a:r>
              <a:rPr lang="en-GB" b="0" dirty="0"/>
              <a:t>Study of Thermal Diffusivity </a:t>
            </a:r>
            <a:r>
              <a:rPr lang="en-GB" b="0" dirty="0" smtClean="0"/>
              <a:t>of Dielectric-Metal </a:t>
            </a:r>
            <a:r>
              <a:rPr lang="en-GB" b="0" dirty="0"/>
              <a:t>Interfaces </a:t>
            </a:r>
            <a:r>
              <a:rPr lang="en-GB" b="0" dirty="0" smtClean="0"/>
              <a:t>at </a:t>
            </a:r>
            <a:r>
              <a:rPr lang="en-GB" b="0" dirty="0"/>
              <a:t>Low Temperatures</a:t>
            </a:r>
            <a:endParaRPr lang="en-GB" b="0" dirty="0">
              <a:solidFill>
                <a:srgbClr val="0053A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 Sept 2018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E-06: 31 T.Koettig CERN</a:t>
            </a:r>
            <a:endParaRPr lang="en-US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32000" y="3785402"/>
            <a:ext cx="5296395" cy="695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>
                <a:solidFill>
                  <a:srgbClr val="104282"/>
                </a:solidFill>
              </a:rPr>
              <a:t>T. Koettig</a:t>
            </a:r>
            <a:r>
              <a:rPr lang="en-US" dirty="0" smtClean="0">
                <a:solidFill>
                  <a:srgbClr val="104282"/>
                </a:solidFill>
              </a:rPr>
              <a:t>, P. Borges de Sousa, J. Golm, J. Liberadzka, J. Bremer</a:t>
            </a:r>
          </a:p>
          <a:p>
            <a:endParaRPr lang="en-US" dirty="0">
              <a:solidFill>
                <a:srgbClr val="104282"/>
              </a:solidFill>
            </a:endParaRPr>
          </a:p>
          <a:p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CERN, TE/CRG-CI  Central Cryogenic Laboratory</a:t>
            </a:r>
            <a:endParaRPr lang="en-GB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36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b="0" dirty="0" smtClean="0"/>
              <a:t>Further diffusivity measurement methods</a:t>
            </a:r>
            <a:endParaRPr lang="en-GB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 noGrp="1"/>
              </p:cNvSpPr>
              <p:nvPr>
                <p:ph idx="1"/>
              </p:nvPr>
            </p:nvSpPr>
            <p:spPr>
              <a:prstGeom prst="rect">
                <a:avLst/>
              </a:prstGeom>
            </p:spPr>
            <p:txBody>
              <a:bodyPr wrap="square">
                <a:noAutofit/>
              </a:bodyPr>
              <a:lstStyle>
                <a:lvl1pPr marL="493776" indent="-4572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Arial"/>
                  <a:buChar char="•"/>
                  <a:defRPr kumimoji="0" sz="3000" kern="12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lvl1pPr>
                <a:lvl2pPr marL="905256" indent="-4572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/>
                  <a:buChar char="•"/>
                  <a:defRPr kumimoji="0" sz="2600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lvl2pPr>
                <a:lvl3pPr marL="1092708" indent="-3429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Arial"/>
                  <a:buChar char="•"/>
                  <a:defRPr kumimoji="0" sz="2400" kern="12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lvl3pPr>
                <a:lvl4pPr marL="1385316" indent="-3429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0000"/>
                  <a:buFont typeface="Arial"/>
                  <a:buChar char="•"/>
                  <a:defRPr kumimoji="0" sz="2000" kern="12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lvl4pPr>
                <a:lvl5pPr marL="1650492" indent="-3429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100000"/>
                  <a:buFont typeface="Wingdings" panose="05000000000000000000" pitchFamily="2" charset="2"/>
                  <a:buChar char="q"/>
                  <a:defRPr kumimoji="0" sz="2000" kern="12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lvl5pPr>
                <a:lvl6pPr marL="170078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/>
                  <a:buChar char="-"/>
                  <a:defRPr kumimoji="0"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Arial"/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9696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▪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172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500"/>
                  </a:spcAft>
                  <a:buClr>
                    <a:srgbClr val="0053A1"/>
                  </a:buClr>
                  <a:buFont typeface="Wingdings" panose="05000000000000000000" pitchFamily="2" charset="2"/>
                  <a:buChar char="§"/>
                </a:pPr>
                <a:r>
                  <a:rPr lang="pt-PT" sz="1600" b="1" dirty="0" smtClean="0">
                    <a:solidFill>
                      <a:schemeClr val="accent6"/>
                    </a:solidFill>
                  </a:rPr>
                  <a:t>Pulse: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GB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GB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</m:oMath>
                </a14:m>
                <a:endParaRPr lang="pt-PT" sz="1600" i="1" dirty="0" smtClean="0">
                  <a:solidFill>
                    <a:schemeClr val="accent6"/>
                  </a:solidFill>
                </a:endParaRPr>
              </a:p>
              <a:p>
                <a:pPr lvl="1">
                  <a:spcAft>
                    <a:spcPts val="500"/>
                  </a:spcAft>
                  <a:buClr>
                    <a:srgbClr val="0053A1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accent6"/>
                    </a:solidFill>
                  </a:rPr>
                  <a:t> is the distance between the </a:t>
                </a:r>
                <a:r>
                  <a:rPr lang="en-US" sz="1200" dirty="0" smtClean="0">
                    <a:solidFill>
                      <a:schemeClr val="accent6"/>
                    </a:solidFill>
                  </a:rPr>
                  <a:t>heater </a:t>
                </a:r>
                <a:r>
                  <a:rPr lang="en-US" sz="1200" dirty="0">
                    <a:solidFill>
                      <a:schemeClr val="accent6"/>
                    </a:solidFill>
                  </a:rPr>
                  <a:t>and the sensor and </a:t>
                </a:r>
                <a:endParaRPr lang="pt-PT" sz="1200" i="1" dirty="0" smtClean="0">
                  <a:solidFill>
                    <a:schemeClr val="accent6"/>
                  </a:solidFill>
                </a:endParaRPr>
              </a:p>
              <a:p>
                <a:pPr lvl="1">
                  <a:spcAft>
                    <a:spcPts val="500"/>
                  </a:spcAft>
                  <a:buClr>
                    <a:srgbClr val="0053A1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accent6"/>
                    </a:solidFill>
                  </a:rPr>
                  <a:t> is the time at which the temperature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accent6"/>
                    </a:solidFill>
                  </a:rPr>
                  <a:t> reached its maximum </a:t>
                </a:r>
                <a:r>
                  <a:rPr lang="en-US" sz="1200" dirty="0" smtClean="0">
                    <a:solidFill>
                      <a:schemeClr val="accent6"/>
                    </a:solidFill>
                  </a:rPr>
                  <a:t>value</a:t>
                </a:r>
                <a:endParaRPr lang="pt-PT" sz="1200" b="1" dirty="0" smtClean="0">
                  <a:solidFill>
                    <a:schemeClr val="accent6"/>
                  </a:solidFill>
                </a:endParaRPr>
              </a:p>
              <a:p>
                <a:pPr>
                  <a:spcAft>
                    <a:spcPts val="500"/>
                  </a:spcAft>
                  <a:buClr>
                    <a:srgbClr val="0053A1"/>
                  </a:buClr>
                  <a:buFont typeface="Wingdings" panose="05000000000000000000" pitchFamily="2" charset="2"/>
                  <a:buChar char="§"/>
                </a:pPr>
                <a:r>
                  <a:rPr lang="pt-PT" sz="1600" b="1" dirty="0" smtClean="0">
                    <a:solidFill>
                      <a:schemeClr val="accent6"/>
                    </a:solidFill>
                  </a:rPr>
                  <a:t>Pulse 2: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GB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pt-PT" sz="1600" b="1" dirty="0" smtClean="0">
                  <a:solidFill>
                    <a:schemeClr val="accent6"/>
                  </a:solidFill>
                </a:endParaRPr>
              </a:p>
              <a:p>
                <a:pPr lvl="1">
                  <a:spcAft>
                    <a:spcPts val="500"/>
                  </a:spcAft>
                  <a:buClr>
                    <a:srgbClr val="0053A1"/>
                  </a:buClr>
                  <a:buFont typeface="Wingdings" panose="05000000000000000000" pitchFamily="2" charset="2"/>
                  <a:buChar char="§"/>
                </a:pPr>
                <a:r>
                  <a:rPr lang="pt-PT" sz="1200" b="1" dirty="0" smtClean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2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1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1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200" dirty="0" smtClean="0">
                    <a:solidFill>
                      <a:schemeClr val="accent6"/>
                    </a:solidFill>
                  </a:rPr>
                  <a:t> is the experimental temperature rise </a:t>
                </a:r>
              </a:p>
              <a:p>
                <a:pPr lvl="1">
                  <a:spcAft>
                    <a:spcPts val="500"/>
                  </a:spcAft>
                  <a:buClr>
                    <a:srgbClr val="0053A1"/>
                  </a:buClr>
                  <a:buFont typeface="Wingdings" panose="05000000000000000000" pitchFamily="2" charset="2"/>
                  <a:buChar char="§"/>
                </a:pPr>
                <a:r>
                  <a:rPr lang="en-US" sz="1200" dirty="0" smtClean="0">
                    <a:solidFill>
                      <a:schemeClr val="accent6"/>
                    </a:solidFill>
                  </a:rPr>
                  <a:t>Plot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GB" sz="12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ad>
                              <m:radPr>
                                <m:degHide m:val="on"/>
                                <m:ctrlPr>
                                  <a:rPr lang="en-GB" sz="12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2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rad>
                          </m:e>
                        </m:d>
                      </m:e>
                    </m:func>
                    <m:r>
                      <a:rPr lang="en-US" sz="12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1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GB" sz="12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12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1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den>
                    </m:f>
                    <m:f>
                      <m:fPr>
                        <m:ctrlPr>
                          <a:rPr lang="en-GB" sz="1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12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sz="1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GB" sz="12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12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2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GB" sz="12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2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𝜋𝜅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  <m:r>
                      <a:rPr lang="en-US" sz="12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2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f>
                      <m:fPr>
                        <m:ctrlPr>
                          <a:rPr lang="en-GB" sz="1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12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200" dirty="0" smtClean="0">
                    <a:solidFill>
                      <a:schemeClr val="accent6"/>
                    </a:solidFill>
                  </a:rPr>
                  <a:t>,</a:t>
                </a:r>
              </a:p>
              <a:p>
                <a:pPr lvl="1">
                  <a:spcAft>
                    <a:spcPts val="500"/>
                  </a:spcAft>
                  <a:buClr>
                    <a:srgbClr val="0053A1"/>
                  </a:buClr>
                  <a:buFont typeface="Wingdings" panose="05000000000000000000" pitchFamily="2" charset="2"/>
                  <a:buChar char="§"/>
                </a:pPr>
                <a:r>
                  <a:rPr lang="en-US" sz="1200" dirty="0" smtClean="0">
                    <a:solidFill>
                      <a:schemeClr val="accent6"/>
                    </a:solidFill>
                  </a:rPr>
                  <a:t>diffusivity </a:t>
                </a:r>
                <a:r>
                  <a:rPr lang="en-US" sz="1200" dirty="0">
                    <a:solidFill>
                      <a:schemeClr val="accent6"/>
                    </a:solidFill>
                  </a:rPr>
                  <a:t>can be extracted through the slope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>
                    <a:solidFill>
                      <a:schemeClr val="accent6"/>
                    </a:solidFill>
                  </a:rPr>
                  <a:t> of the resulting curve as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12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GB" sz="12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12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1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pt-PT" sz="1200" b="1" dirty="0" smtClean="0">
                  <a:solidFill>
                    <a:schemeClr val="accent6"/>
                  </a:solidFill>
                </a:endParaRPr>
              </a:p>
              <a:p>
                <a:pPr marL="448056" lvl="1" indent="0">
                  <a:spcAft>
                    <a:spcPts val="500"/>
                  </a:spcAft>
                  <a:buClr>
                    <a:srgbClr val="0053A1"/>
                  </a:buClr>
                  <a:buNone/>
                </a:pPr>
                <a:endParaRPr lang="pt-PT" sz="200" b="1" dirty="0" smtClean="0">
                  <a:solidFill>
                    <a:schemeClr val="accent6"/>
                  </a:solidFill>
                </a:endParaRPr>
              </a:p>
              <a:p>
                <a:pPr>
                  <a:spcAft>
                    <a:spcPts val="500"/>
                  </a:spcAft>
                  <a:buClr>
                    <a:srgbClr val="0053A1"/>
                  </a:buClr>
                  <a:buFont typeface="Wingdings" panose="05000000000000000000" pitchFamily="2" charset="2"/>
                  <a:buChar char="§"/>
                </a:pPr>
                <a:r>
                  <a:rPr lang="pt-PT" sz="1600" b="1" dirty="0" smtClean="0">
                    <a:solidFill>
                      <a:schemeClr val="accent6"/>
                    </a:solidFill>
                  </a:rPr>
                  <a:t>Step: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=1.38</m:t>
                    </m:r>
                    <m:sSup>
                      <m:sSupPr>
                        <m:ctrlPr>
                          <a:rPr lang="en-GB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  <m:sup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GB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GB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</m:sSub>
                  </m:oMath>
                </a14:m>
                <a:endParaRPr lang="pt-PT" sz="1600" b="1" dirty="0" smtClean="0">
                  <a:solidFill>
                    <a:schemeClr val="accent6"/>
                  </a:solidFill>
                </a:endParaRPr>
              </a:p>
              <a:p>
                <a:pPr lvl="1">
                  <a:spcAft>
                    <a:spcPts val="500"/>
                  </a:spcAft>
                  <a:buClr>
                    <a:srgbClr val="0053A1"/>
                  </a:buClr>
                  <a:buFont typeface="Wingdings" panose="05000000000000000000" pitchFamily="2" charset="2"/>
                  <a:buChar char="§"/>
                </a:pPr>
                <a:r>
                  <a:rPr lang="en-US" sz="1200" dirty="0" smtClean="0">
                    <a:solidFill>
                      <a:schemeClr val="accent6"/>
                    </a:solidFill>
                  </a:rPr>
                  <a:t>plot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2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2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baseline="-2500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2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GB" sz="1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accent6"/>
                    </a:solidFill>
                  </a:rPr>
                  <a:t> as a function of </a:t>
                </a:r>
                <a:r>
                  <a:rPr lang="en-US" sz="1200" i="1" dirty="0">
                    <a:solidFill>
                      <a:schemeClr val="accent6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200" i="1" dirty="0" smtClean="0">
                    <a:solidFill>
                      <a:schemeClr val="accent6"/>
                    </a:solidFill>
                    <a:latin typeface="Cambria Math" panose="020405030504060302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2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12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GB" sz="1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1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200" dirty="0" smtClean="0">
                  <a:solidFill>
                    <a:schemeClr val="accent6"/>
                  </a:solidFill>
                </a:endParaRPr>
              </a:p>
              <a:p>
                <a:pPr lvl="1">
                  <a:spcAft>
                    <a:spcPts val="500"/>
                  </a:spcAft>
                  <a:buClr>
                    <a:srgbClr val="0053A1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accent6"/>
                    </a:solidFill>
                  </a:rPr>
                  <a:t> is the </a:t>
                </a:r>
                <a:r>
                  <a:rPr lang="en-US" sz="1200" dirty="0" smtClean="0">
                    <a:solidFill>
                      <a:schemeClr val="accent6"/>
                    </a:solidFill>
                  </a:rPr>
                  <a:t>time when</a:t>
                </a:r>
                <a14:m>
                  <m:oMath xmlns:m="http://schemas.openxmlformats.org/officeDocument/2006/math">
                    <m:r>
                      <a:rPr lang="pt-PT" sz="12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12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2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 smtClean="0">
                    <a:solidFill>
                      <a:schemeClr val="accent6"/>
                    </a:solidFill>
                  </a:rPr>
                  <a:t> reaches </a:t>
                </a:r>
                <a:r>
                  <a:rPr lang="en-US" sz="1200" dirty="0">
                    <a:solidFill>
                      <a:schemeClr val="accent6"/>
                    </a:solidFill>
                  </a:rPr>
                  <a:t>half of the maximum temperature rise</a:t>
                </a:r>
                <a:endParaRPr lang="pt-PT" sz="1200" b="1" dirty="0" smtClean="0">
                  <a:solidFill>
                    <a:schemeClr val="accent6"/>
                  </a:solidFill>
                </a:endParaRPr>
              </a:p>
              <a:p>
                <a:pPr>
                  <a:buClr>
                    <a:srgbClr val="0053A1"/>
                  </a:buClr>
                  <a:buFont typeface="Wingdings" panose="05000000000000000000" pitchFamily="2" charset="2"/>
                  <a:buChar char="§"/>
                </a:pPr>
                <a:r>
                  <a:rPr lang="en-US" sz="1600" dirty="0" smtClean="0">
                    <a:solidFill>
                      <a:schemeClr val="accent6"/>
                    </a:solidFill>
                  </a:rPr>
                  <a:t>3 </a:t>
                </a:r>
                <a:r>
                  <a:rPr lang="el-GR" sz="1600" dirty="0" smtClean="0">
                    <a:solidFill>
                      <a:schemeClr val="accent6"/>
                    </a:solidFill>
                  </a:rPr>
                  <a:t>ω</a:t>
                </a:r>
                <a:r>
                  <a:rPr lang="en-US" sz="1600" dirty="0" smtClean="0">
                    <a:solidFill>
                      <a:schemeClr val="accent6"/>
                    </a:solidFill>
                  </a:rPr>
                  <a:t> method and more …</a:t>
                </a:r>
                <a:endParaRPr lang="en-GB" sz="1600" dirty="0" smtClean="0">
                  <a:solidFill>
                    <a:schemeClr val="accent6"/>
                  </a:solidFill>
                </a:endParaRPr>
              </a:p>
              <a:p>
                <a:pPr lvl="1">
                  <a:buClr>
                    <a:srgbClr val="0053A1"/>
                  </a:buClr>
                  <a:buFont typeface="Wingdings" panose="05000000000000000000" pitchFamily="2" charset="2"/>
                  <a:buChar char="§"/>
                </a:pPr>
                <a:endParaRPr lang="en-GB" sz="2000" dirty="0" smtClean="0">
                  <a:solidFill>
                    <a:srgbClr val="0053A1"/>
                  </a:solidFill>
                </a:endParaRPr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389" y="787467"/>
                <a:ext cx="4354101" cy="54039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 Sept 2018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E-06: 31 T.Koettig CERN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786" y="742357"/>
            <a:ext cx="4028698" cy="16929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491" y="2502757"/>
            <a:ext cx="4194480" cy="17665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0531" y="4308351"/>
            <a:ext cx="4491549" cy="183505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 rot="16200000">
            <a:off x="7997284" y="1195455"/>
            <a:ext cx="19377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>
                <a:solidFill>
                  <a:schemeClr val="accent6">
                    <a:lumMod val="50000"/>
                  </a:schemeClr>
                </a:solidFill>
              </a:rPr>
              <a:t>Ref.: </a:t>
            </a:r>
            <a:r>
              <a:rPr lang="en-GB" sz="800" dirty="0" err="1" smtClean="0">
                <a:solidFill>
                  <a:schemeClr val="accent6">
                    <a:lumMod val="50000"/>
                  </a:schemeClr>
                </a:solidFill>
              </a:rPr>
              <a:t>Hunklinger</a:t>
            </a:r>
            <a:r>
              <a:rPr lang="en-GB" sz="800" dirty="0">
                <a:solidFill>
                  <a:schemeClr val="accent6">
                    <a:lumMod val="50000"/>
                  </a:schemeClr>
                </a:solidFill>
              </a:rPr>
              <a:t>, S</a:t>
            </a:r>
            <a:r>
              <a:rPr lang="en-GB" sz="800" dirty="0" smtClean="0">
                <a:solidFill>
                  <a:schemeClr val="accent6">
                    <a:lumMod val="50000"/>
                  </a:schemeClr>
                </a:solidFill>
              </a:rPr>
              <a:t>., Low Temperature </a:t>
            </a:r>
            <a:r>
              <a:rPr lang="en-GB" sz="800" dirty="0">
                <a:solidFill>
                  <a:schemeClr val="accent6">
                    <a:lumMod val="50000"/>
                  </a:schemeClr>
                </a:solidFill>
              </a:rPr>
              <a:t>Physics, </a:t>
            </a:r>
            <a:r>
              <a:rPr lang="en-GB" sz="800" dirty="0" smtClean="0">
                <a:solidFill>
                  <a:schemeClr val="accent6">
                    <a:lumMod val="50000"/>
                  </a:schemeClr>
                </a:solidFill>
              </a:rPr>
              <a:t>Springer</a:t>
            </a:r>
            <a:r>
              <a:rPr lang="en-GB" sz="800" dirty="0">
                <a:solidFill>
                  <a:schemeClr val="accent6">
                    <a:lumMod val="50000"/>
                  </a:schemeClr>
                </a:solidFill>
              </a:rPr>
              <a:t>, 2005.</a:t>
            </a:r>
          </a:p>
        </p:txBody>
      </p:sp>
      <p:sp>
        <p:nvSpPr>
          <p:cNvPr id="22" name="Rectangle 21"/>
          <p:cNvSpPr/>
          <p:nvPr/>
        </p:nvSpPr>
        <p:spPr>
          <a:xfrm rot="16200000">
            <a:off x="8113115" y="3025951"/>
            <a:ext cx="1723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>
                <a:solidFill>
                  <a:schemeClr val="accent6">
                    <a:lumMod val="50000"/>
                  </a:schemeClr>
                </a:solidFill>
              </a:rPr>
              <a:t>Ref.: </a:t>
            </a:r>
            <a:r>
              <a:rPr lang="en-GB" sz="800" dirty="0" err="1" smtClean="0">
                <a:solidFill>
                  <a:schemeClr val="accent6">
                    <a:lumMod val="50000"/>
                  </a:schemeClr>
                </a:solidFill>
              </a:rPr>
              <a:t>Krüger</a:t>
            </a:r>
            <a:r>
              <a:rPr lang="en-GB" sz="8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GB" sz="800" dirty="0" smtClean="0">
                <a:solidFill>
                  <a:schemeClr val="accent6">
                    <a:lumMod val="50000"/>
                  </a:schemeClr>
                </a:solidFill>
              </a:rPr>
              <a:t>R. et al., Phys</a:t>
            </a:r>
            <a:r>
              <a:rPr lang="en-GB" sz="800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r>
              <a:rPr lang="en-GB" sz="800" dirty="0">
                <a:solidFill>
                  <a:schemeClr val="accent6">
                    <a:lumMod val="50000"/>
                  </a:schemeClr>
                </a:solidFill>
              </a:rPr>
              <a:t>Stat. Sol. (a) 17: 471–478 (1973)</a:t>
            </a:r>
          </a:p>
        </p:txBody>
      </p:sp>
      <p:sp>
        <p:nvSpPr>
          <p:cNvPr id="23" name="Rectangle 22"/>
          <p:cNvSpPr/>
          <p:nvPr/>
        </p:nvSpPr>
        <p:spPr>
          <a:xfrm rot="16200000">
            <a:off x="7953690" y="4849809"/>
            <a:ext cx="20249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chemeClr val="accent6">
                    <a:lumMod val="50000"/>
                  </a:schemeClr>
                </a:solidFill>
              </a:rPr>
              <a:t>Ref.: Parker, W.J., Journal of </a:t>
            </a:r>
          </a:p>
          <a:p>
            <a:r>
              <a:rPr lang="en-GB" sz="800" dirty="0">
                <a:solidFill>
                  <a:schemeClr val="accent6">
                    <a:lumMod val="50000"/>
                  </a:schemeClr>
                </a:solidFill>
              </a:rPr>
              <a:t>Applied Physics, 32, 1679-1684 (1961)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472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9" y="180000"/>
            <a:ext cx="8712001" cy="540000"/>
          </a:xfrm>
        </p:spPr>
        <p:txBody>
          <a:bodyPr/>
          <a:lstStyle/>
          <a:p>
            <a:r>
              <a:rPr lang="pt-PT" sz="2100" dirty="0">
                <a:latin typeface="GreekC" panose="00000400000000000000" pitchFamily="2" charset="0"/>
                <a:cs typeface="GreekC" panose="00000400000000000000" pitchFamily="2" charset="0"/>
              </a:rPr>
              <a:t>l</a:t>
            </a:r>
            <a:r>
              <a:rPr lang="pt-PT" sz="2100" b="0" dirty="0" smtClean="0"/>
              <a:t> and </a:t>
            </a:r>
            <a:r>
              <a:rPr lang="pt-PT" sz="2100" dirty="0" smtClean="0">
                <a:latin typeface="GreekC" panose="00000400000000000000" pitchFamily="2" charset="0"/>
                <a:cs typeface="GreekC" panose="00000400000000000000" pitchFamily="2" charset="0"/>
              </a:rPr>
              <a:t>k</a:t>
            </a:r>
            <a:r>
              <a:rPr lang="pt-PT" sz="2100" b="0" dirty="0" smtClean="0"/>
              <a:t>* of </a:t>
            </a:r>
            <a:r>
              <a:rPr lang="pt-PT" sz="2100" b="0" dirty="0"/>
              <a:t>a Cu-In-sapphire and Cu-In-Au-Ti-sapphire sandwich</a:t>
            </a:r>
            <a:endParaRPr lang="en-GB" sz="21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 Sept 2018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E-06: 31 T.Koettig CERN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49605"/>
          <a:stretch/>
        </p:blipFill>
        <p:spPr>
          <a:xfrm>
            <a:off x="25755" y="735240"/>
            <a:ext cx="4542554" cy="32995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940" y="735240"/>
            <a:ext cx="4479060" cy="342786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751307" y="3032760"/>
            <a:ext cx="1850186" cy="505450"/>
            <a:chOff x="751307" y="3032760"/>
            <a:chExt cx="1850186" cy="505450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1661160" y="3032760"/>
              <a:ext cx="0" cy="4876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51307" y="3276600"/>
              <a:ext cx="18501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Indium (SC)    Indium (NC)</a:t>
              </a:r>
              <a:endParaRPr lang="en-GB" sz="11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701" y="4195043"/>
            <a:ext cx="5013316" cy="1978718"/>
            <a:chOff x="46701" y="4195043"/>
            <a:chExt cx="5013316" cy="1978718"/>
          </a:xfrm>
        </p:grpSpPr>
        <p:grpSp>
          <p:nvGrpSpPr>
            <p:cNvPr id="26" name="Group 25"/>
            <p:cNvGrpSpPr/>
            <p:nvPr/>
          </p:nvGrpSpPr>
          <p:grpSpPr>
            <a:xfrm>
              <a:off x="46701" y="4195043"/>
              <a:ext cx="5013316" cy="1978718"/>
              <a:chOff x="46701" y="4195043"/>
              <a:chExt cx="5013316" cy="1978718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6701" y="4195043"/>
                <a:ext cx="436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71580">
                  <a:tabLst>
                    <a:tab pos="200045" algn="l"/>
                    <a:tab pos="271490" algn="l"/>
                  </a:tabLst>
                </a:pPr>
                <a:r>
                  <a:rPr lang="en-GB" sz="1400" dirty="0" smtClean="0">
                    <a:solidFill>
                      <a:srgbClr val="002060"/>
                    </a:solidFill>
                  </a:rPr>
                  <a:t>Modelling of </a:t>
                </a:r>
                <a:r>
                  <a:rPr lang="en-GB" sz="1400" dirty="0">
                    <a:solidFill>
                      <a:srgbClr val="002060"/>
                    </a:solidFill>
                  </a:rPr>
                  <a:t>thermal conductivity including </a:t>
                </a:r>
                <a:r>
                  <a:rPr lang="en-GB" sz="1400" dirty="0" smtClean="0">
                    <a:solidFill>
                      <a:srgbClr val="002060"/>
                    </a:solidFill>
                  </a:rPr>
                  <a:t>the boundary resistances e.g. Cu-In-sapphire:</a:t>
                </a:r>
                <a:endParaRPr lang="en-GB" sz="14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6701" y="5942929"/>
                <a:ext cx="501331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Gmelin</a:t>
                </a:r>
                <a:r>
                  <a:rPr lang="en-GB" sz="9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GB" sz="900" dirty="0">
                    <a:solidFill>
                      <a:schemeClr val="accent6">
                        <a:lumMod val="50000"/>
                      </a:schemeClr>
                    </a:solidFill>
                  </a:rPr>
                  <a:t>et al</a:t>
                </a:r>
                <a:r>
                  <a:rPr lang="en-GB" sz="9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., </a:t>
                </a:r>
                <a:r>
                  <a:rPr lang="en-GB" sz="900" dirty="0">
                    <a:solidFill>
                      <a:schemeClr val="accent6">
                        <a:lumMod val="50000"/>
                      </a:schemeClr>
                    </a:solidFill>
                  </a:rPr>
                  <a:t>J. Phys. D: Appl. Phys. 32 (1999) </a:t>
                </a:r>
                <a:r>
                  <a:rPr lang="en-GB" sz="9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R19–R43.</a:t>
                </a:r>
                <a:endParaRPr lang="en-GB" sz="9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913" y="4702206"/>
              <a:ext cx="4546007" cy="1240723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5157021" y="4228325"/>
            <a:ext cx="3986979" cy="1890374"/>
            <a:chOff x="5157021" y="4228325"/>
            <a:chExt cx="3986979" cy="189037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81834" y="4836522"/>
              <a:ext cx="2432880" cy="64122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36023" y="5417124"/>
              <a:ext cx="2116041" cy="70157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157021" y="4228325"/>
              <a:ext cx="39869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71580">
                <a:tabLst>
                  <a:tab pos="200045" algn="l"/>
                  <a:tab pos="271490" algn="l"/>
                </a:tabLst>
              </a:pPr>
              <a:r>
                <a:rPr lang="en-GB" sz="1400" dirty="0" smtClean="0">
                  <a:solidFill>
                    <a:srgbClr val="002060"/>
                  </a:solidFill>
                </a:rPr>
                <a:t>Modelling of diffusivity including </a:t>
              </a:r>
              <a:r>
                <a:rPr lang="en-GB" sz="1400" b="1" dirty="0" smtClean="0">
                  <a:solidFill>
                    <a:srgbClr val="C00000"/>
                  </a:solidFill>
                  <a:latin typeface="GreekC" panose="00000400000000000000" pitchFamily="2" charset="0"/>
                  <a:cs typeface="GreekC" panose="00000400000000000000" pitchFamily="2" charset="0"/>
                </a:rPr>
                <a:t>l</a:t>
              </a:r>
              <a:r>
                <a:rPr lang="en-GB" sz="1400" dirty="0" smtClean="0">
                  <a:solidFill>
                    <a:srgbClr val="C00000"/>
                  </a:solidFill>
                </a:rPr>
                <a:t> measured !</a:t>
              </a:r>
            </a:p>
            <a:p>
              <a:pPr defTabSz="671580">
                <a:tabLst>
                  <a:tab pos="200045" algn="l"/>
                  <a:tab pos="271490" algn="l"/>
                </a:tabLst>
              </a:pPr>
              <a:r>
                <a:rPr lang="en-GB" sz="1400" dirty="0" smtClean="0">
                  <a:solidFill>
                    <a:srgbClr val="002060"/>
                  </a:solidFill>
                </a:rPr>
                <a:t>of Cu-In-sapphire:</a:t>
              </a:r>
              <a:endParaRPr lang="en-GB" sz="1400" dirty="0">
                <a:solidFill>
                  <a:srgbClr val="002060"/>
                </a:solidFill>
              </a:endParaRPr>
            </a:p>
          </p:txBody>
        </p:sp>
      </p:grpSp>
      <p:sp>
        <p:nvSpPr>
          <p:cNvPr id="31" name="Right Arrow 30"/>
          <p:cNvSpPr/>
          <p:nvPr/>
        </p:nvSpPr>
        <p:spPr>
          <a:xfrm>
            <a:off x="8458875" y="5417124"/>
            <a:ext cx="494756" cy="183576"/>
          </a:xfrm>
          <a:prstGeom prst="rightArrow">
            <a:avLst>
              <a:gd name="adj1" fmla="val 33397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97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9" y="180000"/>
            <a:ext cx="8712001" cy="540000"/>
          </a:xfrm>
        </p:spPr>
        <p:txBody>
          <a:bodyPr/>
          <a:lstStyle/>
          <a:p>
            <a:r>
              <a:rPr lang="pt-PT" sz="2100" dirty="0">
                <a:latin typeface="GreekC" panose="00000400000000000000" pitchFamily="2" charset="0"/>
                <a:cs typeface="GreekC" panose="00000400000000000000" pitchFamily="2" charset="0"/>
              </a:rPr>
              <a:t>l</a:t>
            </a:r>
            <a:r>
              <a:rPr lang="pt-PT" sz="2100" b="0" dirty="0" smtClean="0"/>
              <a:t> and </a:t>
            </a:r>
            <a:r>
              <a:rPr lang="pt-PT" sz="2100" dirty="0" smtClean="0">
                <a:latin typeface="GreekC" panose="00000400000000000000" pitchFamily="2" charset="0"/>
                <a:cs typeface="GreekC" panose="00000400000000000000" pitchFamily="2" charset="0"/>
              </a:rPr>
              <a:t>k</a:t>
            </a:r>
            <a:r>
              <a:rPr lang="pt-PT" sz="2100" b="0" dirty="0" smtClean="0"/>
              <a:t>* of </a:t>
            </a:r>
            <a:r>
              <a:rPr lang="pt-PT" sz="2100" b="0" dirty="0"/>
              <a:t>a Cu-In-sapphire and Cu-In-Au-Ti-sapphire sandwich</a:t>
            </a:r>
            <a:endParaRPr lang="en-GB" sz="21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 Sept 2018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E-06: 31 T.Koettig CERN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t="2132"/>
          <a:stretch/>
        </p:blipFill>
        <p:spPr>
          <a:xfrm>
            <a:off x="38099" y="784860"/>
            <a:ext cx="9013840" cy="322920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105158" y="4195043"/>
            <a:ext cx="3832419" cy="1603736"/>
            <a:chOff x="5269423" y="4492043"/>
            <a:chExt cx="3832419" cy="1603736"/>
          </a:xfrm>
        </p:grpSpPr>
        <p:grpSp>
          <p:nvGrpSpPr>
            <p:cNvPr id="18" name="Group 17"/>
            <p:cNvGrpSpPr/>
            <p:nvPr/>
          </p:nvGrpSpPr>
          <p:grpSpPr>
            <a:xfrm>
              <a:off x="5269423" y="5062845"/>
              <a:ext cx="3832419" cy="1032934"/>
              <a:chOff x="5269423" y="5062845"/>
              <a:chExt cx="3832419" cy="103293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69423" y="5062845"/>
                <a:ext cx="3765692" cy="953815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7152269" y="5834169"/>
                <a:ext cx="194957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sz="11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Cu-In-Au-Ti-sapphire = </a:t>
                </a:r>
                <a:r>
                  <a:rPr lang="en-US" sz="11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(2.7)</a:t>
                </a:r>
                <a:endParaRPr lang="en-GB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5285371" y="4492043"/>
              <a:ext cx="34195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</a:rPr>
                <a:t>Geometry factor: static vs. transient</a:t>
              </a:r>
              <a:endParaRPr lang="en-GB" sz="16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264287" y="2607867"/>
            <a:ext cx="3598944" cy="92333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Remaining deviation for Au-</a:t>
            </a:r>
            <a:r>
              <a:rPr lang="en-US" dirty="0" err="1" smtClean="0">
                <a:solidFill>
                  <a:srgbClr val="FF0000"/>
                </a:solidFill>
              </a:rPr>
              <a:t>Ti</a:t>
            </a:r>
            <a:r>
              <a:rPr lang="en-US" dirty="0" smtClean="0">
                <a:solidFill>
                  <a:srgbClr val="FF0000"/>
                </a:solidFill>
              </a:rPr>
              <a:t>-sapphire sandwich is attributed   to the formation add. interlayers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46701" y="4195043"/>
            <a:ext cx="5013316" cy="1978718"/>
            <a:chOff x="46701" y="4195043"/>
            <a:chExt cx="5013316" cy="1978718"/>
          </a:xfrm>
        </p:grpSpPr>
        <p:grpSp>
          <p:nvGrpSpPr>
            <p:cNvPr id="25" name="Group 24"/>
            <p:cNvGrpSpPr/>
            <p:nvPr/>
          </p:nvGrpSpPr>
          <p:grpSpPr>
            <a:xfrm>
              <a:off x="46701" y="4195043"/>
              <a:ext cx="5013316" cy="1978718"/>
              <a:chOff x="46701" y="4195043"/>
              <a:chExt cx="5013316" cy="1978718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46701" y="4195043"/>
                <a:ext cx="436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71580">
                  <a:tabLst>
                    <a:tab pos="200045" algn="l"/>
                    <a:tab pos="271490" algn="l"/>
                  </a:tabLst>
                </a:pPr>
                <a:r>
                  <a:rPr lang="en-GB" sz="1400" dirty="0" smtClean="0">
                    <a:solidFill>
                      <a:srgbClr val="002060"/>
                    </a:solidFill>
                  </a:rPr>
                  <a:t>Modelling of </a:t>
                </a:r>
                <a:r>
                  <a:rPr lang="en-GB" sz="1400" dirty="0">
                    <a:solidFill>
                      <a:srgbClr val="002060"/>
                    </a:solidFill>
                  </a:rPr>
                  <a:t>thermal conductivity including </a:t>
                </a:r>
                <a:r>
                  <a:rPr lang="en-GB" sz="1400" dirty="0" smtClean="0">
                    <a:solidFill>
                      <a:srgbClr val="002060"/>
                    </a:solidFill>
                  </a:rPr>
                  <a:t>the boundary resistances e.g. Cu-In-sapphire:</a:t>
                </a:r>
                <a:endParaRPr lang="en-GB" sz="14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6701" y="5942929"/>
                <a:ext cx="501331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Gmelin</a:t>
                </a:r>
                <a:r>
                  <a:rPr lang="en-GB" sz="9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GB" sz="900" dirty="0">
                    <a:solidFill>
                      <a:schemeClr val="accent6">
                        <a:lumMod val="50000"/>
                      </a:schemeClr>
                    </a:solidFill>
                  </a:rPr>
                  <a:t>et al</a:t>
                </a:r>
                <a:r>
                  <a:rPr lang="en-GB" sz="9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., </a:t>
                </a:r>
                <a:r>
                  <a:rPr lang="en-GB" sz="900" dirty="0">
                    <a:solidFill>
                      <a:schemeClr val="accent6">
                        <a:lumMod val="50000"/>
                      </a:schemeClr>
                    </a:solidFill>
                  </a:rPr>
                  <a:t>J. Phys. D: Appl. Phys. 32 (1999) R19–R43.</a:t>
                </a:r>
              </a:p>
            </p:txBody>
          </p:sp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913" y="4702206"/>
              <a:ext cx="4546007" cy="12407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9299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 Sept 2018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E-06: 31 T.Koettig CERN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180000"/>
            <a:ext cx="8280000" cy="540000"/>
          </a:xfrm>
        </p:spPr>
        <p:txBody>
          <a:bodyPr/>
          <a:lstStyle/>
          <a:p>
            <a:r>
              <a:rPr lang="pt-PT" sz="2800" b="0" dirty="0" smtClean="0"/>
              <a:t>Content</a:t>
            </a:r>
            <a:endParaRPr lang="en-GB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4"/>
              <p:cNvSpPr txBox="1"/>
              <p:nvPr/>
            </p:nvSpPr>
            <p:spPr>
              <a:xfrm>
                <a:off x="456498" y="1141638"/>
                <a:ext cx="8055042" cy="4785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  <a:tabLst>
                    <a:tab pos="202386" algn="l"/>
                  </a:tabLst>
                </a:pPr>
                <a:r>
                  <a:rPr lang="en-GB" sz="2400" dirty="0" smtClean="0">
                    <a:solidFill>
                      <a:srgbClr val="104282"/>
                    </a:solidFill>
                  </a:rPr>
                  <a:t>Introduction to the test set-up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  <a:tabLst>
                    <a:tab pos="202386" algn="l"/>
                  </a:tabLst>
                </a:pPr>
                <a:endParaRPr lang="en-GB" sz="2400" dirty="0" smtClean="0">
                  <a:solidFill>
                    <a:srgbClr val="104282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  <a:tabLst>
                    <a:tab pos="202386" algn="l"/>
                  </a:tabLst>
                </a:pPr>
                <a:r>
                  <a:rPr lang="en-GB" sz="2400" dirty="0" smtClean="0">
                    <a:solidFill>
                      <a:srgbClr val="104282"/>
                    </a:solidFill>
                  </a:rPr>
                  <a:t>Method applied and samples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  <a:tabLst>
                    <a:tab pos="202386" algn="l"/>
                  </a:tabLst>
                </a:pPr>
                <a:endParaRPr lang="en-GB" sz="2400" dirty="0">
                  <a:solidFill>
                    <a:srgbClr val="104282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  <a:tabLst>
                    <a:tab pos="202386" algn="l"/>
                  </a:tabLst>
                </a:pPr>
                <a:r>
                  <a:rPr lang="en-GB" sz="2400" dirty="0" smtClean="0">
                    <a:solidFill>
                      <a:srgbClr val="104282"/>
                    </a:solidFill>
                  </a:rPr>
                  <a:t>Measurements </a:t>
                </a:r>
                <a:r>
                  <a:rPr lang="en-GB" sz="2400" dirty="0">
                    <a:solidFill>
                      <a:srgbClr val="104282"/>
                    </a:solidFill>
                  </a:rPr>
                  <a:t>and </a:t>
                </a:r>
                <a:r>
                  <a:rPr lang="en-GB" sz="2400" dirty="0" smtClean="0">
                    <a:solidFill>
                      <a:srgbClr val="104282"/>
                    </a:solidFill>
                  </a:rPr>
                  <a:t>numerical modelling</a:t>
                </a:r>
                <a:endParaRPr lang="en-GB" sz="2400" dirty="0">
                  <a:solidFill>
                    <a:srgbClr val="104282"/>
                  </a:solidFill>
                </a:endParaRPr>
              </a:p>
              <a:p>
                <a:pPr marL="228554" lvl="1">
                  <a:tabLst>
                    <a:tab pos="399970" algn="l"/>
                  </a:tabLst>
                </a:pPr>
                <a:r>
                  <a:rPr lang="en-GB" sz="2000" dirty="0" smtClean="0">
                    <a:solidFill>
                      <a:srgbClr val="104282"/>
                    </a:solidFill>
                  </a:rPr>
                  <a:t>	- Copper as reference sample</a:t>
                </a:r>
              </a:p>
              <a:p>
                <a:pPr marL="228554" lvl="1">
                  <a:tabLst>
                    <a:tab pos="399970" algn="l"/>
                  </a:tabLst>
                </a:pPr>
                <a:r>
                  <a:rPr lang="en-GB" sz="2000" dirty="0">
                    <a:solidFill>
                      <a:srgbClr val="104282"/>
                    </a:solidFill>
                  </a:rPr>
                  <a:t>	</a:t>
                </a:r>
                <a:r>
                  <a:rPr lang="en-GB" sz="2000" dirty="0" smtClean="0">
                    <a:solidFill>
                      <a:srgbClr val="104282"/>
                    </a:solidFill>
                  </a:rPr>
                  <a:t>- Dielectric to metal interfaces </a:t>
                </a:r>
              </a:p>
              <a:p>
                <a:pPr marL="1485854" lvl="3" indent="-342900">
                  <a:buFont typeface="Arial" panose="020B0604020202020204" pitchFamily="34" charset="0"/>
                  <a:buChar char="•"/>
                  <a:tabLst>
                    <a:tab pos="399970" algn="l"/>
                  </a:tabLst>
                </a:pPr>
                <a:r>
                  <a:rPr lang="en-GB" sz="2000" dirty="0" smtClean="0">
                    <a:solidFill>
                      <a:srgbClr val="104282"/>
                    </a:solidFill>
                  </a:rPr>
                  <a:t>Indium or titanium on sapphire  </a:t>
                </a:r>
              </a:p>
              <a:p>
                <a:pPr marL="1485854" lvl="3" indent="-342900">
                  <a:buFont typeface="Arial" panose="020B0604020202020204" pitchFamily="34" charset="0"/>
                  <a:buChar char="•"/>
                  <a:tabLst>
                    <a:tab pos="399970" algn="l"/>
                  </a:tabLst>
                </a:pPr>
                <a:r>
                  <a:rPr lang="en-GB" sz="2000" dirty="0" smtClean="0">
                    <a:solidFill>
                      <a:srgbClr val="104282"/>
                    </a:solidFill>
                  </a:rPr>
                  <a:t>SC cable via epoxy impregnation</a:t>
                </a:r>
              </a:p>
              <a:p>
                <a:pPr marL="400005" lvl="1" indent="-171450">
                  <a:buFont typeface="Arial" panose="020B0604020202020204" pitchFamily="34" charset="0"/>
                  <a:buChar char="•"/>
                </a:pPr>
                <a:endParaRPr lang="en-GB" sz="2400" dirty="0">
                  <a:solidFill>
                    <a:srgbClr val="104282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104282"/>
                    </a:solidFill>
                  </a:rPr>
                  <a:t>Comparison: amplitude vs.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1042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400" dirty="0" smtClean="0">
                    <a:solidFill>
                      <a:srgbClr val="104282"/>
                    </a:solidFill>
                  </a:rPr>
                  <a:t>- method</a:t>
                </a:r>
                <a:endParaRPr lang="en-GB" sz="2400" dirty="0" smtClean="0">
                  <a:solidFill>
                    <a:srgbClr val="104282"/>
                  </a:solidFill>
                </a:endParaRPr>
              </a:p>
              <a:p>
                <a:pPr marL="400005" lvl="1" indent="-171450">
                  <a:buFont typeface="Arial" panose="020B0604020202020204" pitchFamily="34" charset="0"/>
                  <a:buChar char="•"/>
                </a:pPr>
                <a:endParaRPr lang="en-GB" sz="2400" dirty="0">
                  <a:solidFill>
                    <a:srgbClr val="104282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 smtClean="0">
                    <a:solidFill>
                      <a:srgbClr val="104282"/>
                    </a:solidFill>
                  </a:rPr>
                  <a:t>Conclusion</a:t>
                </a:r>
                <a:endParaRPr lang="en-GB" sz="1000" dirty="0">
                  <a:solidFill>
                    <a:srgbClr val="002060"/>
                  </a:solidFill>
                </a:endParaRPr>
              </a:p>
              <a:p>
                <a:endParaRPr lang="en-GB" sz="9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98" y="1141638"/>
                <a:ext cx="8055042" cy="4785926"/>
              </a:xfrm>
              <a:prstGeom prst="rect">
                <a:avLst/>
              </a:prstGeom>
              <a:blipFill>
                <a:blip r:embed="rId2"/>
                <a:stretch>
                  <a:fillRect l="-1060" t="-8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61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 Sept 2018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E-06: 31 T.Koettig CERN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06800" y="159837"/>
            <a:ext cx="8280000" cy="540000"/>
          </a:xfrm>
        </p:spPr>
        <p:txBody>
          <a:bodyPr/>
          <a:lstStyle/>
          <a:p>
            <a:r>
              <a:rPr lang="pt-PT" sz="2800" b="0" dirty="0" smtClean="0"/>
              <a:t>Thermal conductivity / diffusivity set-up</a:t>
            </a:r>
            <a:endParaRPr lang="en-GB" sz="2800" b="0" dirty="0"/>
          </a:p>
        </p:txBody>
      </p:sp>
      <p:sp>
        <p:nvSpPr>
          <p:cNvPr id="23" name="TextBox 22"/>
          <p:cNvSpPr txBox="1"/>
          <p:nvPr/>
        </p:nvSpPr>
        <p:spPr>
          <a:xfrm>
            <a:off x="5921310" y="900007"/>
            <a:ext cx="322269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104282"/>
                </a:solidFill>
              </a:rPr>
              <a:t>Features:</a:t>
            </a:r>
          </a:p>
          <a:p>
            <a:endParaRPr lang="en-GB" sz="1600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</a:rPr>
              <a:t>3 temperature sensors calibrated to each other + offset compensation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</a:rPr>
              <a:t>Stepwise change of platform temperature 1 K - 2 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solidFill>
                  <a:srgbClr val="002060"/>
                </a:solidFill>
              </a:rPr>
              <a:t>Δ</a:t>
            </a:r>
            <a:r>
              <a:rPr lang="en-GB" sz="1600" dirty="0" smtClean="0">
                <a:solidFill>
                  <a:srgbClr val="002060"/>
                </a:solidFill>
              </a:rPr>
              <a:t>T on sample 0.2 K to 0.3 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Passive thermal attenuator between cryocooler and thermal platform 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86" y="823833"/>
            <a:ext cx="5301298" cy="52569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/>
          <p:cNvGrpSpPr/>
          <p:nvPr/>
        </p:nvGrpSpPr>
        <p:grpSpPr>
          <a:xfrm>
            <a:off x="2816935" y="4616682"/>
            <a:ext cx="6163354" cy="1344491"/>
            <a:chOff x="2816935" y="4616682"/>
            <a:chExt cx="6163354" cy="1344491"/>
          </a:xfrm>
        </p:grpSpPr>
        <p:sp>
          <p:nvSpPr>
            <p:cNvPr id="2" name="TextBox 1"/>
            <p:cNvSpPr txBox="1"/>
            <p:nvPr/>
          </p:nvSpPr>
          <p:spPr>
            <a:xfrm>
              <a:off x="2816935" y="4616682"/>
              <a:ext cx="6163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Threshold frequencies </a:t>
              </a:r>
              <a:r>
                <a:rPr lang="en-US" sz="1400" dirty="0" smtClean="0">
                  <a:solidFill>
                    <a:srgbClr val="002060"/>
                  </a:solidFill>
                </a:rPr>
                <a:t>(Stewart </a:t>
              </a:r>
              <a:r>
                <a:rPr lang="en-US" sz="1400" i="1" dirty="0" smtClean="0">
                  <a:solidFill>
                    <a:srgbClr val="002060"/>
                  </a:solidFill>
                </a:rPr>
                <a:t>et al.</a:t>
              </a:r>
              <a:r>
                <a:rPr lang="en-US" sz="1400" dirty="0" smtClean="0">
                  <a:solidFill>
                    <a:srgbClr val="002060"/>
                  </a:solidFill>
                </a:rPr>
                <a:t>, </a:t>
              </a:r>
              <a:r>
                <a:rPr lang="en-GB" sz="1400" dirty="0" smtClean="0">
                  <a:solidFill>
                    <a:srgbClr val="002060"/>
                  </a:solidFill>
                </a:rPr>
                <a:t>Rev. Sci. </a:t>
              </a:r>
              <a:r>
                <a:rPr lang="en-GB" sz="1400" dirty="0" err="1" smtClean="0">
                  <a:solidFill>
                    <a:srgbClr val="002060"/>
                  </a:solidFill>
                </a:rPr>
                <a:t>Instrum</a:t>
              </a:r>
              <a:r>
                <a:rPr lang="en-GB" sz="1400" dirty="0" smtClean="0">
                  <a:solidFill>
                    <a:srgbClr val="002060"/>
                  </a:solidFill>
                </a:rPr>
                <a:t>. </a:t>
              </a:r>
              <a:r>
                <a:rPr lang="en-GB" sz="1400" dirty="0">
                  <a:solidFill>
                    <a:srgbClr val="002060"/>
                  </a:solidFill>
                </a:rPr>
                <a:t>54, 1 (1983)</a:t>
              </a:r>
              <a:r>
                <a:rPr lang="en-US" dirty="0" smtClean="0">
                  <a:solidFill>
                    <a:srgbClr val="002060"/>
                  </a:solidFill>
                </a:rPr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3356777" y="5115289"/>
                  <a:ext cx="2701830" cy="39126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GB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𝑡h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.  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𝑙𝑖𝑛𝑘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f>
                          <m:fPr>
                            <m:type m:val="skw"/>
                            <m:ctrlPr>
                              <a:rPr lang="en-GB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GB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𝑠𝑎𝑚𝑝𝑙𝑒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GB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6777" y="5115289"/>
                  <a:ext cx="2701830" cy="391261"/>
                </a:xfrm>
                <a:prstGeom prst="rect">
                  <a:avLst/>
                </a:prstGeom>
                <a:blipFill>
                  <a:blip r:embed="rId3"/>
                  <a:stretch>
                    <a:fillRect l="-13995" t="-150000" r="-5418" b="-22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268873" y="5048012"/>
                  <a:ext cx="2026837" cy="6109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𝑤𝑖𝑡h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  <m:r>
                          <a:rPr lang="en-GB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𝑅𝐶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den>
                        </m:f>
                      </m:oMath>
                    </m:oMathPara>
                  </a14:m>
                  <a:endParaRPr lang="en-GB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8873" y="5048012"/>
                  <a:ext cx="2026837" cy="6109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356777" y="5662758"/>
                  <a:ext cx="1759841" cy="2984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 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𝑙𝑖𝑛𝑘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≫</m:t>
                      </m:r>
                    </m:oMath>
                  </a14:m>
                  <a:r>
                    <a:rPr lang="en-GB" dirty="0" smtClean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𝑠𝑎𝑚𝑝𝑙𝑒</m:t>
                          </m:r>
                        </m:sub>
                      </m:sSub>
                    </m:oMath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6777" y="5662758"/>
                  <a:ext cx="1759841" cy="298415"/>
                </a:xfrm>
                <a:prstGeom prst="rect">
                  <a:avLst/>
                </a:prstGeom>
                <a:blipFill>
                  <a:blip r:embed="rId5"/>
                  <a:stretch>
                    <a:fillRect l="-3472" r="-2778" b="-244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98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b="0" dirty="0"/>
              <a:t>Measurement </a:t>
            </a:r>
            <a:r>
              <a:rPr lang="pt-PT" sz="2800" b="0" dirty="0" smtClean="0"/>
              <a:t>methodology </a:t>
            </a:r>
            <a:r>
              <a:rPr lang="pt-PT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GB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 Sept 2018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E-06: 31 T.Koettig CERN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/>
              <p:cNvSpPr txBox="1">
                <a:spLocks/>
              </p:cNvSpPr>
              <p:nvPr/>
            </p:nvSpPr>
            <p:spPr>
              <a:xfrm>
                <a:off x="5074973" y="1206035"/>
                <a:ext cx="2428397" cy="901491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493776" indent="-4572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Arial"/>
                  <a:buChar char="•"/>
                  <a:defRPr kumimoji="0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05256" indent="-4572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/>
                  <a:buChar char="•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2708" indent="-3429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Arial"/>
                  <a:buChar char="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85316" indent="-3429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0000"/>
                  <a:buFont typeface="Arial"/>
                  <a:buChar char="•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50492" indent="-3429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100000"/>
                  <a:buFont typeface="Arial"/>
                  <a:buChar char="•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078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/>
                  <a:buChar char="-"/>
                  <a:defRPr kumimoji="0"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Arial"/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9696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▪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172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l-GR" sz="1100" i="1" dirty="0" smtClean="0">
                    <a:solidFill>
                      <a:srgbClr val="002060"/>
                    </a:solidFill>
                  </a:rPr>
                  <a:t>λ</a:t>
                </a:r>
                <a:r>
                  <a:rPr lang="de-DE" sz="1100" dirty="0">
                    <a:solidFill>
                      <a:srgbClr val="002060"/>
                    </a:solidFill>
                  </a:rPr>
                  <a:t> </a:t>
                </a:r>
                <a:r>
                  <a:rPr lang="de-DE" sz="1100" dirty="0" smtClean="0">
                    <a:solidFill>
                      <a:srgbClr val="002060"/>
                    </a:solidFill>
                  </a:rPr>
                  <a:t>  - </a:t>
                </a:r>
                <a:r>
                  <a:rPr lang="en-GB" sz="1100" dirty="0">
                    <a:solidFill>
                      <a:srgbClr val="002060"/>
                    </a:solidFill>
                  </a:rPr>
                  <a:t>thermal conductivity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sz="11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1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sz="11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GB" sz="1100" dirty="0" smtClean="0">
                    <a:solidFill>
                      <a:srgbClr val="002060"/>
                    </a:solidFill>
                  </a:rPr>
                  <a:t>- heat load</a:t>
                </a:r>
              </a:p>
              <a:p>
                <a:pPr marL="0" indent="0">
                  <a:buNone/>
                </a:pPr>
                <a:r>
                  <a:rPr lang="en-US" sz="1100" i="1" dirty="0">
                    <a:solidFill>
                      <a:srgbClr val="002060"/>
                    </a:solidFill>
                  </a:rPr>
                  <a:t>L</a:t>
                </a:r>
                <a:r>
                  <a:rPr lang="en-US" sz="1100" dirty="0" smtClean="0">
                    <a:solidFill>
                      <a:srgbClr val="002060"/>
                    </a:solidFill>
                  </a:rPr>
                  <a:t>   - length along x</a:t>
                </a:r>
                <a:endParaRPr lang="en-GB" sz="11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de-DE" sz="1100" i="1" dirty="0" smtClean="0">
                    <a:solidFill>
                      <a:srgbClr val="002060"/>
                    </a:solidFill>
                  </a:rPr>
                  <a:t>A</a:t>
                </a:r>
                <a:r>
                  <a:rPr lang="de-DE" sz="1100" dirty="0" smtClean="0">
                    <a:solidFill>
                      <a:srgbClr val="002060"/>
                    </a:solidFill>
                  </a:rPr>
                  <a:t>   - cross section</a:t>
                </a:r>
                <a:endParaRPr lang="de-DE" sz="11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1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1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de-DE" sz="1100" dirty="0">
                    <a:solidFill>
                      <a:srgbClr val="002060"/>
                    </a:solidFill>
                  </a:rPr>
                  <a:t> -</a:t>
                </a:r>
                <a:r>
                  <a:rPr lang="de-DE" sz="11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1100" dirty="0" smtClean="0">
                    <a:solidFill>
                      <a:srgbClr val="002060"/>
                    </a:solidFill>
                  </a:rPr>
                  <a:t>temperature difference</a:t>
                </a:r>
                <a:endParaRPr lang="en-GB" sz="1100" dirty="0">
                  <a:solidFill>
                    <a:srgbClr val="002060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DDDDDD"/>
                  </a:buClr>
                  <a:buSzPct val="80000"/>
                  <a:buFont typeface="Arial"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973" y="1206035"/>
                <a:ext cx="2428397" cy="901491"/>
              </a:xfrm>
              <a:prstGeom prst="rect">
                <a:avLst/>
              </a:prstGeom>
              <a:blipFill>
                <a:blip r:embed="rId2"/>
                <a:stretch>
                  <a:fillRect t="-676" b="-236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itle 1"/>
          <p:cNvSpPr txBox="1">
            <a:spLocks/>
          </p:cNvSpPr>
          <p:nvPr/>
        </p:nvSpPr>
        <p:spPr>
          <a:xfrm>
            <a:off x="157931" y="1462363"/>
            <a:ext cx="2904116" cy="4803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4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0428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Thermal conductivity: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04282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/>
              <p:cNvSpPr txBox="1">
                <a:spLocks/>
              </p:cNvSpPr>
              <p:nvPr/>
            </p:nvSpPr>
            <p:spPr>
              <a:xfrm>
                <a:off x="5074973" y="2732438"/>
                <a:ext cx="3161144" cy="520594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493776" indent="-4572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Arial"/>
                  <a:buChar char="•"/>
                  <a:defRPr kumimoji="0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05256" indent="-4572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/>
                  <a:buChar char="•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2708" indent="-3429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Arial"/>
                  <a:buChar char="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85316" indent="-3429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0000"/>
                  <a:buFont typeface="Arial"/>
                  <a:buChar char="•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50492" indent="-3429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100000"/>
                  <a:buFont typeface="Arial"/>
                  <a:buChar char="•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078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/>
                  <a:buChar char="-"/>
                  <a:defRPr kumimoji="0"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Arial"/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9696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▪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172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de-DE" sz="1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de-DE" sz="1000" dirty="0">
                    <a:solidFill>
                      <a:srgbClr val="002060"/>
                    </a:solidFill>
                  </a:rPr>
                  <a:t>- thermal diffusivity </a:t>
                </a:r>
                <a:endParaRPr lang="en-GB" sz="10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de-DE" sz="1000" i="1" dirty="0" smtClean="0">
                    <a:solidFill>
                      <a:srgbClr val="002060"/>
                    </a:solidFill>
                  </a:rPr>
                  <a:t>c</a:t>
                </a:r>
                <a:r>
                  <a:rPr lang="de-DE" sz="1000" dirty="0" smtClean="0">
                    <a:solidFill>
                      <a:srgbClr val="002060"/>
                    </a:solidFill>
                  </a:rPr>
                  <a:t>  </a:t>
                </a:r>
                <a:r>
                  <a:rPr lang="de-DE" sz="1000" dirty="0">
                    <a:solidFill>
                      <a:srgbClr val="002060"/>
                    </a:solidFill>
                  </a:rPr>
                  <a:t>- heat </a:t>
                </a:r>
                <a:r>
                  <a:rPr lang="de-DE" sz="1000" dirty="0" smtClean="0">
                    <a:solidFill>
                      <a:srgbClr val="002060"/>
                    </a:solidFill>
                  </a:rPr>
                  <a:t>capacit</a:t>
                </a:r>
                <a:r>
                  <a:rPr lang="en-GB" sz="1000" dirty="0">
                    <a:solidFill>
                      <a:srgbClr val="002060"/>
                    </a:solidFill>
                    <a:latin typeface="Arial"/>
                  </a:rPr>
                  <a:t>y</a:t>
                </a:r>
                <a:endParaRPr kumimoji="0" lang="en-GB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endParaRPr>
              </a:p>
              <a:p>
                <a:pPr marL="0" indent="0">
                  <a:buNone/>
                </a:pPr>
                <a:r>
                  <a:rPr lang="el-GR" sz="1000" i="1" dirty="0" smtClean="0">
                    <a:solidFill>
                      <a:srgbClr val="002060"/>
                    </a:solidFill>
                  </a:rPr>
                  <a:t>ρ</a:t>
                </a:r>
                <a:r>
                  <a:rPr lang="en-GB" sz="1000" dirty="0" smtClean="0">
                    <a:solidFill>
                      <a:srgbClr val="002060"/>
                    </a:solidFill>
                  </a:rPr>
                  <a:t>  </a:t>
                </a:r>
                <a:r>
                  <a:rPr lang="en-GB" sz="1000" dirty="0">
                    <a:solidFill>
                      <a:srgbClr val="002060"/>
                    </a:solidFill>
                  </a:rPr>
                  <a:t>- </a:t>
                </a:r>
                <a:r>
                  <a:rPr lang="en-GB" sz="1000" dirty="0" smtClean="0">
                    <a:solidFill>
                      <a:srgbClr val="002060"/>
                    </a:solidFill>
                  </a:rPr>
                  <a:t>density</a:t>
                </a:r>
                <a:endParaRPr lang="en-GB" sz="1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973" y="2732438"/>
                <a:ext cx="3161144" cy="520594"/>
              </a:xfrm>
              <a:prstGeom prst="rect">
                <a:avLst/>
              </a:prstGeom>
              <a:blipFill>
                <a:blip r:embed="rId3"/>
                <a:stretch>
                  <a:fillRect b="-220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3416735" y="4449237"/>
            <a:ext cx="5736303" cy="1597851"/>
            <a:chOff x="3416735" y="4449237"/>
            <a:chExt cx="5736303" cy="15978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ontent Placeholder 2"/>
                <p:cNvSpPr txBox="1">
                  <a:spLocks/>
                </p:cNvSpPr>
                <p:nvPr/>
              </p:nvSpPr>
              <p:spPr>
                <a:xfrm>
                  <a:off x="7503370" y="4449237"/>
                  <a:ext cx="1649668" cy="1058310"/>
                </a:xfrm>
                <a:prstGeom prst="rect">
                  <a:avLst/>
                </a:prstGeom>
              </p:spPr>
              <p:txBody>
                <a:bodyPr vert="horz">
                  <a:noAutofit/>
                </a:bodyPr>
                <a:lstStyle>
                  <a:lvl1pPr marL="493776" indent="-457200" algn="l" rtl="0" eaLnBrk="1" latinLnBrk="0" hangingPunct="1">
                    <a:spcBef>
                      <a:spcPct val="20000"/>
                    </a:spcBef>
                    <a:buClr>
                      <a:schemeClr val="tx1"/>
                    </a:buClr>
                    <a:buSzPct val="80000"/>
                    <a:buFont typeface="Arial"/>
                    <a:buChar char="•"/>
                    <a:defRPr kumimoji="0" sz="3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05256" indent="-457200" algn="l" rtl="0" eaLnBrk="1" latinLnBrk="0" hangingPunct="1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Font typeface="Arial"/>
                    <a:buChar char="•"/>
                    <a:defRPr kumimoji="0"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92708" indent="-342900" algn="l" rtl="0" eaLnBrk="1" latinLnBrk="0" hangingPunct="1">
                    <a:spcBef>
                      <a:spcPct val="20000"/>
                    </a:spcBef>
                    <a:buClr>
                      <a:schemeClr val="tx1"/>
                    </a:buClr>
                    <a:buSzPct val="85000"/>
                    <a:buFont typeface="Arial"/>
                    <a:buChar char="•"/>
                    <a:defRPr kumimoji="0"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85316" indent="-342900" algn="l" rtl="0" eaLnBrk="1" latinLnBrk="0" hangingPunct="1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Font typeface="Arial"/>
                    <a:buChar char="•"/>
                    <a:defRPr kumimoji="0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650492" indent="-342900" algn="l" rtl="0" eaLnBrk="1" latinLnBrk="0" hangingPunct="1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Font typeface="Arial"/>
                    <a:buChar char="•"/>
                    <a:defRPr kumimoji="0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00784" indent="-182880" algn="l" rtl="0" eaLnBrk="1" latinLnBrk="0" hangingPunct="1">
                    <a:spcBef>
                      <a:spcPct val="20000"/>
                    </a:spcBef>
                    <a:buClr>
                      <a:schemeClr val="accent5"/>
                    </a:buClr>
                    <a:buFont typeface="Arial"/>
                    <a:buChar char="-"/>
                    <a:defRPr kumimoji="0" sz="2000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920240" indent="-182880" algn="l" rtl="0" eaLnBrk="1" latinLnBrk="0" hangingPunct="1">
                    <a:spcBef>
                      <a:spcPct val="20000"/>
                    </a:spcBef>
                    <a:buClr>
                      <a:schemeClr val="accent6"/>
                    </a:buClr>
                    <a:buSzPct val="100000"/>
                    <a:buFont typeface="Arial"/>
                    <a:buChar char="•"/>
                    <a:defRPr kumimoji="0" sz="1800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139696" indent="-182880" algn="l" rtl="0" eaLnBrk="1" latinLnBrk="0" hangingPunct="1">
                    <a:spcBef>
                      <a:spcPct val="20000"/>
                    </a:spcBef>
                    <a:buClr>
                      <a:schemeClr val="accent6"/>
                    </a:buClr>
                    <a:buFont typeface="Arial"/>
                    <a:buChar char="▪"/>
                    <a:defRPr kumimoji="0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331720" indent="-182880" algn="l" rtl="0" eaLnBrk="1" latinLnBrk="0" hangingPunct="1">
                    <a:spcBef>
                      <a:spcPct val="20000"/>
                    </a:spcBef>
                    <a:buClr>
                      <a:schemeClr val="accent6"/>
                    </a:buClr>
                    <a:buFont typeface="Arial"/>
                    <a:buChar char="•"/>
                    <a:defRPr kumimoji="0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0055A0"/>
                    </a:buClr>
                    <a:buSzPct val="80000"/>
                    <a:buFont typeface="Arial"/>
                    <a:buNone/>
                    <a:tabLst/>
                    <a:defRPr/>
                  </a:pPr>
                  <a:r>
                    <a:rPr kumimoji="0" lang="en-GB" sz="1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D05E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Amplitude method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0055A0"/>
                    </a:buClr>
                    <a:buSzPct val="80000"/>
                    <a:buFont typeface="Arial"/>
                    <a:buNone/>
                    <a:tabLst/>
                    <a:defRPr/>
                  </a:pPr>
                  <a:endParaRPr kumimoji="0" lang="en-GB" sz="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0055A0"/>
                    </a:buClr>
                    <a:buSzPct val="80000"/>
                    <a:buFont typeface="Arial"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GB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𝑎𝑡𝑡𝑒𝑛</m:t>
                          </m:r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</m:sub>
                      </m:sSub>
                      <m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num>
                        <m:den>
                          <m:func>
                            <m:funcPr>
                              <m:ctrlPr>
                                <a:rPr kumimoji="0" lang="en-GB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GB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𝑙𝑛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0" lang="en-GB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GB" sz="1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GB" sz="1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GB" sz="14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kumimoji="0" lang="en-GB" sz="1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GB" sz="14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</m:oMath>
                  </a14:m>
                  <a:r>
                    <a: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0055A0"/>
                    </a:buClr>
                    <a:buSzPct val="80000"/>
                    <a:buFont typeface="Arial"/>
                    <a:buNone/>
                    <a:tabLst/>
                    <a:defRPr/>
                  </a:pPr>
                  <a:endPara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3370" y="4449237"/>
                  <a:ext cx="1649668" cy="1058310"/>
                </a:xfrm>
                <a:prstGeom prst="rect">
                  <a:avLst/>
                </a:prstGeom>
                <a:blipFill>
                  <a:blip r:embed="rId4"/>
                  <a:stretch>
                    <a:fillRect l="-1111" t="-115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ontent Placeholder 2"/>
                <p:cNvSpPr txBox="1">
                  <a:spLocks/>
                </p:cNvSpPr>
                <p:nvPr/>
              </p:nvSpPr>
              <p:spPr>
                <a:xfrm>
                  <a:off x="3416735" y="4515266"/>
                  <a:ext cx="1989758" cy="1531822"/>
                </a:xfrm>
                <a:prstGeom prst="rect">
                  <a:avLst/>
                </a:prstGeom>
              </p:spPr>
              <p:txBody>
                <a:bodyPr vert="horz" lIns="34295" tIns="17148" rIns="34295" bIns="17148" rtlCol="0">
                  <a:normAutofit fontScale="25000" lnSpcReduction="20000"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DDDDDD"/>
                    </a:buClr>
                    <a:buSzPct val="80000"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56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D05E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Phase shift method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DDDDDD"/>
                    </a:buClr>
                    <a:buSzPct val="80000"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DDDDDD"/>
                    </a:buClr>
                    <a:buSzPct val="80000"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DDDDDD"/>
                    </a:buClr>
                    <a:buSzPct val="80000"/>
                    <a:buFont typeface="Arial" panose="020B0604020202020204" pitchFamily="34" charset="0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GB" sz="5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5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𝜇</m:t>
                            </m:r>
                          </m:e>
                          <m:sub>
                            <m:r>
                              <a:rPr kumimoji="0" lang="en-GB" sz="5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𝑝h𝑎𝑠𝑒</m:t>
                            </m:r>
                          </m:sub>
                        </m:sSub>
                        <m:r>
                          <a:rPr kumimoji="0" lang="en-GB" sz="5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f>
                          <m:fPr>
                            <m:ctrlPr>
                              <a:rPr kumimoji="0" lang="en-GB" sz="5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5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𝐿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n-GB" sz="5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GB" sz="5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kumimoji="0" lang="en-US" sz="5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kumimoji="0" lang="en-GB" sz="5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GB" sz="5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GB" sz="5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kumimoji="0" lang="en-US" sz="5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kumimoji="0" lang="en-GB" sz="5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DDDDDD"/>
                    </a:buClr>
                    <a:buSzPct val="80000"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DDDDDD"/>
                    </a:buClr>
                    <a:buSzPct val="80000"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DDDDDD"/>
                    </a:buClr>
                    <a:buSzPct val="80000"/>
                    <a:buFont typeface="Arial" panose="020B0604020202020204" pitchFamily="34" charset="0"/>
                    <a:buNone/>
                    <a:tabLst/>
                    <a:defRPr/>
                  </a:pPr>
                  <a:endParaRPr lang="en-US" sz="2400" dirty="0">
                    <a:solidFill>
                      <a:srgbClr val="002060"/>
                    </a:solidFill>
                    <a:latin typeface="Arial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DDDDDD"/>
                    </a:buClr>
                    <a:buSzPct val="80000"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DDDDDD"/>
                    </a:buClr>
                    <a:buSzPct val="80000"/>
                    <a:buFont typeface="Arial" panose="020B0604020202020204" pitchFamily="34" charset="0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GB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𝜙</m:t>
                        </m:r>
                        <m:r>
                          <a:rPr kumimoji="0" lang="en-GB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d>
                          <m:dPr>
                            <m:ctrlPr>
                              <a:rPr kumimoji="0" lang="en-GB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GB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𝑟𝑎𝑑</m:t>
                            </m:r>
                          </m:e>
                        </m:d>
                        <m:r>
                          <a:rPr kumimoji="0" lang="en-GB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f>
                          <m:fPr>
                            <m:ctrlPr>
                              <a:rPr kumimoji="0" lang="en-GB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kumimoji="0" lang="el-GR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Δ</m:t>
                            </m:r>
                            <m:r>
                              <a:rPr kumimoji="0" lang="en-GB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  <m:r>
                              <a:rPr kumimoji="0" lang="en-GB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d>
                              <m:dPr>
                                <m:ctrlPr>
                                  <a:rPr kumimoji="0" lang="en-GB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GB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𝑠</m:t>
                                </m:r>
                              </m:e>
                            </m:d>
                            <m:r>
                              <a:rPr kumimoji="0" lang="en-GB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∗2</m:t>
                            </m:r>
                            <m:r>
                              <m:rPr>
                                <m:sty m:val="p"/>
                              </m:rPr>
                              <a:rPr kumimoji="0" lang="el-GR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π</m:t>
                            </m:r>
                          </m:num>
                          <m:den>
                            <m:r>
                              <a:rPr kumimoji="0" lang="en-GB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𝑃𝑒𝑟𝑖𝑜𝑑</m:t>
                            </m:r>
                            <m:r>
                              <a:rPr kumimoji="0" lang="en-GB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GB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𝑡𝑖𝑚𝑒</m:t>
                            </m:r>
                          </m:den>
                        </m:f>
                      </m:oMath>
                    </m:oMathPara>
                  </a14:m>
                  <a:endParaRPr kumimoji="0" lang="en-GB" sz="3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6735" y="4515266"/>
                  <a:ext cx="1989758" cy="1531822"/>
                </a:xfrm>
                <a:prstGeom prst="rect">
                  <a:avLst/>
                </a:prstGeom>
                <a:blipFill>
                  <a:blip r:embed="rId12"/>
                  <a:stretch>
                    <a:fillRect l="-3670" t="-677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ontent Placeholder 2"/>
                <p:cNvSpPr txBox="1">
                  <a:spLocks/>
                </p:cNvSpPr>
                <p:nvPr/>
              </p:nvSpPr>
              <p:spPr>
                <a:xfrm>
                  <a:off x="5755411" y="4764103"/>
                  <a:ext cx="1114229" cy="569004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rgbClr val="0055A0"/>
                  </a:solidFill>
                  <a:prstDash val="solid"/>
                </a:ln>
                <a:effectLst/>
              </p:spPr>
              <p:txBody>
                <a:bodyPr vert="horz" lIns="34295" tIns="17148" rIns="34295" bIns="17148" rtlCol="0" anchor="ctr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noProof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kumimoji="0" lang="en-GB" sz="1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f>
                          <m:fPr>
                            <m:ctrlPr>
                              <a:rPr kumimoji="0" lang="en-GB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GB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GB" sz="1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kumimoji="0" lang="en-GB" sz="1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0" lang="en-GB" sz="1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∙</m:t>
                            </m:r>
                            <m:r>
                              <a:rPr kumimoji="0" lang="en-GB" sz="1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𝜔</m:t>
                            </m:r>
                          </m:num>
                          <m:den>
                            <m:r>
                              <a:rPr kumimoji="0" lang="en-GB" sz="1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5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5411" y="4764103"/>
                  <a:ext cx="1114229" cy="56900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9050" cap="flat" cmpd="sng" algn="ctr">
                  <a:solidFill>
                    <a:srgbClr val="0055A0"/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Gerade Verbindung mit Pfeil 8"/>
            <p:cNvCxnSpPr/>
            <p:nvPr/>
          </p:nvCxnSpPr>
          <p:spPr>
            <a:xfrm>
              <a:off x="4992004" y="4743721"/>
              <a:ext cx="658060" cy="139212"/>
            </a:xfrm>
            <a:prstGeom prst="straightConnector1">
              <a:avLst/>
            </a:prstGeom>
            <a:noFill/>
            <a:ln w="12700" cap="flat" cmpd="sng" algn="ctr">
              <a:solidFill>
                <a:srgbClr val="D05E00"/>
              </a:solidFill>
              <a:prstDash val="solid"/>
              <a:tailEnd type="triangle"/>
            </a:ln>
            <a:effectLst/>
          </p:spPr>
        </p:cxnSp>
        <p:cxnSp>
          <p:nvCxnSpPr>
            <p:cNvPr id="32" name="Gerade Verbindung mit Pfeil 10"/>
            <p:cNvCxnSpPr/>
            <p:nvPr/>
          </p:nvCxnSpPr>
          <p:spPr>
            <a:xfrm flipH="1">
              <a:off x="6963239" y="4728481"/>
              <a:ext cx="583395" cy="153735"/>
            </a:xfrm>
            <a:prstGeom prst="straightConnector1">
              <a:avLst/>
            </a:prstGeom>
            <a:noFill/>
            <a:ln w="12700" cap="flat" cmpd="sng" algn="ctr">
              <a:solidFill>
                <a:srgbClr val="D05E00"/>
              </a:solidFill>
              <a:prstDash val="soli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ontent Placeholder 2"/>
                <p:cNvSpPr txBox="1">
                  <a:spLocks/>
                </p:cNvSpPr>
                <p:nvPr/>
              </p:nvSpPr>
              <p:spPr>
                <a:xfrm>
                  <a:off x="5674364" y="5526494"/>
                  <a:ext cx="3161144" cy="520594"/>
                </a:xfrm>
                <a:prstGeom prst="rect">
                  <a:avLst/>
                </a:prstGeom>
              </p:spPr>
              <p:txBody>
                <a:bodyPr vert="horz">
                  <a:noAutofit/>
                </a:bodyPr>
                <a:lstStyle>
                  <a:lvl1pPr marL="493776" indent="-457200" algn="l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Arial"/>
                    <a:buChar char="•"/>
                    <a:defRPr kumimoji="0" sz="3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05256" indent="-457200" algn="l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SzPct val="90000"/>
                    <a:buFont typeface="Arial"/>
                    <a:buChar char="•"/>
                    <a:defRPr kumimoji="0"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92708" indent="-342900" algn="l" rtl="0" eaLnBrk="1" latinLnBrk="0" hangingPunct="1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Arial"/>
                    <a:buChar char="•"/>
                    <a:defRPr kumimoji="0"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85316" indent="-342900" algn="l" rtl="0" eaLnBrk="1" latinLnBrk="0" hangingPunct="1">
                    <a:spcBef>
                      <a:spcPct val="20000"/>
                    </a:spcBef>
                    <a:buClr>
                      <a:schemeClr val="accent3"/>
                    </a:buClr>
                    <a:buSzPct val="90000"/>
                    <a:buFont typeface="Arial"/>
                    <a:buChar char="•"/>
                    <a:defRPr kumimoji="0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650492" indent="-342900" algn="l" rtl="0" eaLnBrk="1" latinLnBrk="0" hangingPunct="1">
                    <a:spcBef>
                      <a:spcPct val="20000"/>
                    </a:spcBef>
                    <a:buClr>
                      <a:schemeClr val="accent4"/>
                    </a:buClr>
                    <a:buSzPct val="100000"/>
                    <a:buFont typeface="Arial"/>
                    <a:buChar char="•"/>
                    <a:defRPr kumimoji="0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00784" indent="-182880" algn="l" rtl="0" eaLnBrk="1" latinLnBrk="0" hangingPunct="1">
                    <a:spcBef>
                      <a:spcPct val="20000"/>
                    </a:spcBef>
                    <a:buClr>
                      <a:schemeClr val="accent5"/>
                    </a:buClr>
                    <a:buFont typeface="Arial"/>
                    <a:buChar char="-"/>
                    <a:defRPr kumimoji="0" sz="2000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920240" indent="-182880" algn="l" rtl="0" eaLnBrk="1" latinLnBrk="0" hangingPunct="1">
                    <a:spcBef>
                      <a:spcPct val="20000"/>
                    </a:spcBef>
                    <a:buClr>
                      <a:schemeClr val="accent6"/>
                    </a:buClr>
                    <a:buSzPct val="100000"/>
                    <a:buFont typeface="Arial"/>
                    <a:buChar char="•"/>
                    <a:defRPr kumimoji="0" sz="1800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139696" indent="-182880" algn="l" rtl="0" eaLnBrk="1" latinLnBrk="0" hangingPunct="1">
                    <a:spcBef>
                      <a:spcPct val="20000"/>
                    </a:spcBef>
                    <a:buClr>
                      <a:schemeClr val="accent6"/>
                    </a:buClr>
                    <a:buFont typeface="Arial"/>
                    <a:buChar char="▪"/>
                    <a:defRPr kumimoji="0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331720" indent="-182880" algn="l" rtl="0" eaLnBrk="1" latinLnBrk="0" hangingPunct="1">
                    <a:spcBef>
                      <a:spcPct val="20000"/>
                    </a:spcBef>
                    <a:buClr>
                      <a:schemeClr val="accent6"/>
                    </a:buClr>
                    <a:buFont typeface="Arial"/>
                    <a:buChar char="•"/>
                    <a:defRPr kumimoji="0"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a14:m>
                  <a:r>
                    <a:rPr lang="de-DE" sz="1000" dirty="0" smtClean="0">
                      <a:solidFill>
                        <a:srgbClr val="002060"/>
                      </a:solidFill>
                    </a:rPr>
                    <a:t>  - </a:t>
                  </a:r>
                  <a:r>
                    <a:rPr lang="de-DE" sz="1000" dirty="0">
                      <a:solidFill>
                        <a:srgbClr val="002060"/>
                      </a:solidFill>
                    </a:rPr>
                    <a:t>thermal diffusivity </a:t>
                  </a:r>
                  <a:r>
                    <a:rPr lang="de-DE" sz="1000" dirty="0" smtClean="0">
                      <a:solidFill>
                        <a:srgbClr val="002060"/>
                      </a:solidFill>
                    </a:rPr>
                    <a:t>in m</a:t>
                  </a:r>
                  <a:r>
                    <a:rPr lang="de-DE" sz="1000" baseline="30000" dirty="0" smtClean="0">
                      <a:solidFill>
                        <a:srgbClr val="002060"/>
                      </a:solidFill>
                    </a:rPr>
                    <a:t>2</a:t>
                  </a:r>
                  <a:r>
                    <a:rPr lang="de-DE" sz="1000" dirty="0" smtClean="0">
                      <a:solidFill>
                        <a:srgbClr val="002060"/>
                      </a:solidFill>
                    </a:rPr>
                    <a:t>/s</a:t>
                  </a:r>
                  <a:endParaRPr lang="en-GB" sz="1000" dirty="0">
                    <a:solidFill>
                      <a:srgbClr val="002060"/>
                    </a:solidFill>
                  </a:endParaRPr>
                </a:p>
                <a:p>
                  <a:pPr marL="0" indent="0">
                    <a:buNone/>
                  </a:pPr>
                  <a:r>
                    <a:rPr lang="en-GB" sz="1000" i="1" dirty="0">
                      <a:solidFill>
                        <a:srgbClr val="002060"/>
                      </a:solidFill>
                      <a:latin typeface="Arial"/>
                    </a:rPr>
                    <a:t>L</a:t>
                  </a:r>
                  <a:r>
                    <a:rPr kumimoji="0" lang="en-GB" sz="1000" b="0" i="0" u="none" strike="noStrike" kern="1200" cap="none" spc="0" normalizeH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/>
                    </a:rPr>
                    <a:t>  -</a:t>
                  </a:r>
                  <a:r>
                    <a:rPr kumimoji="0" lang="en-GB" sz="1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/>
                    </a:rPr>
                    <a:t> length in</a:t>
                  </a:r>
                  <a:r>
                    <a:rPr kumimoji="0" lang="en-GB" sz="1000" b="0" i="0" u="none" strike="noStrike" kern="1200" cap="none" spc="0" normalizeH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/>
                    </a:rPr>
                    <a:t> m</a:t>
                  </a:r>
                  <a:r>
                    <a:rPr kumimoji="0" lang="en-GB" sz="1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/>
                    </a:rPr>
                    <a:t>	</a:t>
                  </a:r>
                </a:p>
                <a:p>
                  <a:pPr marL="0" indent="0">
                    <a:buNone/>
                  </a:pPr>
                  <a:r>
                    <a:rPr kumimoji="0" lang="en-GB" sz="1000" b="0" i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/>
                    </a:rPr>
                    <a:t>µ</a:t>
                  </a:r>
                  <a:r>
                    <a:rPr kumimoji="0" lang="en-GB" sz="1000" b="0" i="0" u="none" strike="noStrike" kern="1200" cap="none" spc="0" normalizeH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/>
                    </a:rPr>
                    <a:t>  -</a:t>
                  </a:r>
                  <a:r>
                    <a:rPr kumimoji="0" lang="en-GB" sz="1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/>
                    </a:rPr>
                    <a:t> </a:t>
                  </a:r>
                  <a:r>
                    <a:rPr lang="en-GB" sz="1000" dirty="0">
                      <a:solidFill>
                        <a:srgbClr val="002060"/>
                      </a:solidFill>
                      <a:latin typeface="Arial"/>
                    </a:rPr>
                    <a:t>t</a:t>
                  </a:r>
                  <a:r>
                    <a:rPr kumimoji="0" lang="en-GB" sz="10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/>
                    </a:rPr>
                    <a:t>hermal</a:t>
                  </a:r>
                  <a:r>
                    <a:rPr kumimoji="0" lang="en-GB" sz="1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/>
                    </a:rPr>
                    <a:t> </a:t>
                  </a:r>
                  <a:r>
                    <a:rPr kumimoji="0" lang="en-GB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/>
                    </a:rPr>
                    <a:t>diffusion </a:t>
                  </a:r>
                  <a:r>
                    <a:rPr kumimoji="0" lang="en-GB" sz="1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/>
                    </a:rPr>
                    <a:t>length in m</a:t>
                  </a:r>
                  <a:endParaRPr lang="en-GB" sz="10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4364" y="5526494"/>
                  <a:ext cx="3161144" cy="520594"/>
                </a:xfrm>
                <a:prstGeom prst="rect">
                  <a:avLst/>
                </a:prstGeom>
                <a:blipFill>
                  <a:blip r:embed="rId14"/>
                  <a:stretch>
                    <a:fillRect t="-1176" b="-2235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38037" y="1276832"/>
            <a:ext cx="1504192" cy="74009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6458" y="3518177"/>
            <a:ext cx="7208478" cy="2550369"/>
            <a:chOff x="46458" y="3518177"/>
            <a:chExt cx="7208478" cy="2550369"/>
          </a:xfrm>
        </p:grpSpPr>
        <p:pic>
          <p:nvPicPr>
            <p:cNvPr id="37" name="Grafik 6"/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58" y="4396926"/>
              <a:ext cx="3006977" cy="167162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439992" y="3518177"/>
              <a:ext cx="5814944" cy="780006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57931" y="2657279"/>
            <a:ext cx="3887116" cy="688088"/>
            <a:chOff x="157931" y="2657279"/>
            <a:chExt cx="3887116" cy="688088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>
              <a:off x="157931" y="2819707"/>
              <a:ext cx="2904116" cy="48036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345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04282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Thermal diffusivity: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04282"/>
                </a:solidFill>
                <a:effectLst/>
                <a:uLnTx/>
                <a:uFillTx/>
                <a:latin typeface="Arial"/>
                <a:ea typeface="+mj-ea"/>
                <a:cs typeface="+mj-cs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860897" y="2657279"/>
              <a:ext cx="1184150" cy="688088"/>
            </a:xfrm>
            <a:prstGeom prst="rect">
              <a:avLst/>
            </a:prstGeom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048" y="1054180"/>
            <a:ext cx="1968319" cy="249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76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b="0" dirty="0" smtClean="0"/>
              <a:t>Measurement methodology </a:t>
            </a:r>
            <a:r>
              <a:rPr lang="pt-PT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GB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 Sept 2018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E-06: 31 T.Koettig CERN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486400" y="5175466"/>
                <a:ext cx="13876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</a:rPr>
                  <a:t> - method</a:t>
                </a:r>
                <a:endParaRPr lang="en-GB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175466"/>
                <a:ext cx="1387624" cy="400110"/>
              </a:xfrm>
              <a:prstGeom prst="rect">
                <a:avLst/>
              </a:prstGeom>
              <a:blipFill>
                <a:blip r:embed="rId2"/>
                <a:stretch>
                  <a:fillRect t="-7576" r="-3947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560" y="3960298"/>
            <a:ext cx="5163889" cy="850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272" y="4986900"/>
            <a:ext cx="1185293" cy="7772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70" y="1015496"/>
            <a:ext cx="2137862" cy="27049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393" y="884396"/>
            <a:ext cx="4152360" cy="28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1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80000"/>
            <a:ext cx="8254800" cy="540000"/>
          </a:xfrm>
        </p:spPr>
        <p:txBody>
          <a:bodyPr/>
          <a:lstStyle/>
          <a:p>
            <a:r>
              <a:rPr lang="pt-PT" b="0" dirty="0" smtClean="0"/>
              <a:t>Diffusivity measurements on reference </a:t>
            </a:r>
            <a:r>
              <a:rPr lang="pt-PT" b="0" dirty="0"/>
              <a:t>sample </a:t>
            </a:r>
            <a:r>
              <a:rPr lang="pt-PT" b="0" dirty="0" smtClean="0"/>
              <a:t>Cu-OFHC</a:t>
            </a:r>
            <a:endParaRPr lang="en-GB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 Sept 2018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E-06: 31 T.Koettig CERN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73261" y="3675519"/>
            <a:ext cx="24401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34" indent="-214334" defTabSz="671580">
              <a:buFont typeface="Arial" panose="020B0604020202020204" pitchFamily="34" charset="0"/>
              <a:buChar char="•"/>
              <a:tabLst>
                <a:tab pos="200045" algn="l"/>
                <a:tab pos="271490" algn="l"/>
              </a:tabLst>
            </a:pPr>
            <a:r>
              <a:rPr lang="en-GB" sz="1350" dirty="0" smtClean="0">
                <a:solidFill>
                  <a:srgbClr val="002060"/>
                </a:solidFill>
              </a:rPr>
              <a:t>Frequency dependence</a:t>
            </a:r>
          </a:p>
          <a:p>
            <a:pPr marL="214334" indent="-214334" defTabSz="671580">
              <a:buFont typeface="Arial" panose="020B0604020202020204" pitchFamily="34" charset="0"/>
              <a:buChar char="•"/>
              <a:tabLst>
                <a:tab pos="200045" algn="l"/>
                <a:tab pos="271490" algn="l"/>
              </a:tabLst>
            </a:pPr>
            <a:endParaRPr lang="en-GB" sz="1350" dirty="0">
              <a:solidFill>
                <a:srgbClr val="002060"/>
              </a:solidFill>
            </a:endParaRPr>
          </a:p>
          <a:p>
            <a:pPr marL="214334" indent="-214334" defTabSz="671580">
              <a:buFont typeface="Arial" panose="020B0604020202020204" pitchFamily="34" charset="0"/>
              <a:buChar char="•"/>
              <a:tabLst>
                <a:tab pos="200045" algn="l"/>
                <a:tab pos="271490" algn="l"/>
              </a:tabLst>
            </a:pPr>
            <a:r>
              <a:rPr lang="en-GB" sz="1350" dirty="0" smtClean="0">
                <a:solidFill>
                  <a:srgbClr val="002060"/>
                </a:solidFill>
              </a:rPr>
              <a:t>At frequencies &gt; threshold thermal diffusivity constant</a:t>
            </a:r>
          </a:p>
          <a:p>
            <a:pPr marL="214334" indent="-214334" defTabSz="671580">
              <a:buFont typeface="Arial" panose="020B0604020202020204" pitchFamily="34" charset="0"/>
              <a:buChar char="•"/>
              <a:tabLst>
                <a:tab pos="200045" algn="l"/>
                <a:tab pos="271490" algn="l"/>
              </a:tabLst>
            </a:pPr>
            <a:endParaRPr lang="en-GB" sz="1350" dirty="0">
              <a:solidFill>
                <a:srgbClr val="002060"/>
              </a:solidFill>
            </a:endParaRPr>
          </a:p>
          <a:p>
            <a:pPr marL="214334" indent="-214334" defTabSz="671580">
              <a:buFont typeface="Arial" panose="020B0604020202020204" pitchFamily="34" charset="0"/>
              <a:buChar char="•"/>
              <a:tabLst>
                <a:tab pos="200045" algn="l"/>
                <a:tab pos="271490" algn="l"/>
              </a:tabLst>
            </a:pPr>
            <a:r>
              <a:rPr lang="en-GB" sz="1350" dirty="0" smtClean="0">
                <a:solidFill>
                  <a:srgbClr val="002060"/>
                </a:solidFill>
              </a:rPr>
              <a:t>Threshold </a:t>
            </a:r>
            <a:r>
              <a:rPr lang="en-GB" sz="1350" dirty="0">
                <a:solidFill>
                  <a:srgbClr val="002060"/>
                </a:solidFill>
              </a:rPr>
              <a:t>frequency is higher at low temperatures </a:t>
            </a:r>
          </a:p>
          <a:p>
            <a:pPr marL="214334" indent="-214334" defTabSz="671580">
              <a:buFont typeface="Arial" panose="020B0604020202020204" pitchFamily="34" charset="0"/>
              <a:buChar char="•"/>
              <a:tabLst>
                <a:tab pos="200045" algn="l"/>
                <a:tab pos="271490" algn="l"/>
              </a:tabLst>
            </a:pPr>
            <a:endParaRPr lang="en-GB" sz="1350" dirty="0">
              <a:solidFill>
                <a:srgbClr val="002060"/>
              </a:solidFill>
            </a:endParaRPr>
          </a:p>
        </p:txBody>
      </p:sp>
      <p:pic>
        <p:nvPicPr>
          <p:cNvPr id="10" name="Grafik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302" y="763793"/>
            <a:ext cx="3601160" cy="2666879"/>
          </a:xfrm>
          <a:prstGeom prst="rect">
            <a:avLst/>
          </a:prstGeom>
        </p:spPr>
      </p:pic>
      <p:pic>
        <p:nvPicPr>
          <p:cNvPr id="11" name="Grafik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57" y="3390587"/>
            <a:ext cx="3615402" cy="2766636"/>
          </a:xfrm>
          <a:prstGeom prst="rect">
            <a:avLst/>
          </a:prstGeom>
        </p:spPr>
      </p:pic>
      <p:pic>
        <p:nvPicPr>
          <p:cNvPr id="13" name="Grafik 2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7"/>
          <a:stretch/>
        </p:blipFill>
        <p:spPr>
          <a:xfrm>
            <a:off x="4499596" y="3398520"/>
            <a:ext cx="3711841" cy="27129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50" y="828049"/>
            <a:ext cx="2066723" cy="233497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9044" y="1156450"/>
            <a:ext cx="15091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Oxygen-free high-conductivity 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(OFHC) copper 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Dimensions: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8 </a:t>
            </a:r>
            <a:r>
              <a:rPr lang="en-US" sz="1400" dirty="0">
                <a:solidFill>
                  <a:srgbClr val="002060"/>
                </a:solidFill>
              </a:rPr>
              <a:t>x </a:t>
            </a:r>
            <a:r>
              <a:rPr lang="en-US" sz="1400" dirty="0" smtClean="0">
                <a:solidFill>
                  <a:srgbClr val="002060"/>
                </a:solidFill>
              </a:rPr>
              <a:t>8 </a:t>
            </a:r>
            <a:r>
              <a:rPr lang="en-US" sz="1400" dirty="0">
                <a:solidFill>
                  <a:srgbClr val="002060"/>
                </a:solidFill>
              </a:rPr>
              <a:t>x 50 </a:t>
            </a:r>
            <a:r>
              <a:rPr lang="en-US" sz="1400" dirty="0" smtClean="0">
                <a:solidFill>
                  <a:srgbClr val="002060"/>
                </a:solidFill>
              </a:rPr>
              <a:t>mm</a:t>
            </a:r>
            <a:r>
              <a:rPr lang="en-US" sz="1400" baseline="30000" dirty="0" smtClean="0">
                <a:solidFill>
                  <a:srgbClr val="002060"/>
                </a:solidFill>
              </a:rPr>
              <a:t>3</a:t>
            </a:r>
            <a:endParaRPr lang="en-US" sz="1400" baseline="30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16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80000"/>
            <a:ext cx="8254800" cy="540000"/>
          </a:xfrm>
        </p:spPr>
        <p:txBody>
          <a:bodyPr/>
          <a:lstStyle/>
          <a:p>
            <a:r>
              <a:rPr lang="pt-PT" b="0" dirty="0" smtClean="0"/>
              <a:t>Diffusivity measurements on reference </a:t>
            </a:r>
            <a:r>
              <a:rPr lang="pt-PT" b="0" dirty="0"/>
              <a:t>sample </a:t>
            </a:r>
            <a:r>
              <a:rPr lang="pt-PT" b="0" dirty="0" smtClean="0"/>
              <a:t>Cu-OFHC</a:t>
            </a:r>
            <a:endParaRPr lang="en-GB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 Sept 2018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E-06: 31 T.Koettig CERN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44" y="1104610"/>
            <a:ext cx="2066723" cy="2334970"/>
          </a:xfrm>
          <a:prstGeom prst="rect">
            <a:avLst/>
          </a:prstGeom>
        </p:spPr>
      </p:pic>
      <p:pic>
        <p:nvPicPr>
          <p:cNvPr id="12" name="Grafik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270" y="926126"/>
            <a:ext cx="5095862" cy="3899538"/>
          </a:xfrm>
          <a:prstGeom prst="rect">
            <a:avLst/>
          </a:prstGeom>
        </p:spPr>
      </p:pic>
      <p:sp>
        <p:nvSpPr>
          <p:cNvPr id="15" name="TextBox 9"/>
          <p:cNvSpPr txBox="1"/>
          <p:nvPr/>
        </p:nvSpPr>
        <p:spPr>
          <a:xfrm>
            <a:off x="252140" y="3618063"/>
            <a:ext cx="3832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1580">
              <a:tabLst>
                <a:tab pos="200045" algn="l"/>
                <a:tab pos="271490" algn="l"/>
              </a:tabLst>
            </a:pPr>
            <a:endParaRPr lang="en-GB" sz="1600" dirty="0">
              <a:solidFill>
                <a:srgbClr val="002060"/>
              </a:solidFill>
            </a:endParaRPr>
          </a:p>
          <a:p>
            <a:pPr defTabSz="671580">
              <a:tabLst>
                <a:tab pos="200045" algn="l"/>
                <a:tab pos="271490" algn="l"/>
              </a:tabLst>
            </a:pPr>
            <a:r>
              <a:rPr lang="en-US" sz="1600" i="1" dirty="0" smtClean="0">
                <a:solidFill>
                  <a:srgbClr val="002060"/>
                </a:solidFill>
                <a:cs typeface="GreekC" panose="00000400000000000000" pitchFamily="2" charset="0"/>
              </a:rPr>
              <a:t>D</a:t>
            </a:r>
            <a:r>
              <a:rPr lang="en-GB" sz="1600" dirty="0" smtClean="0">
                <a:solidFill>
                  <a:srgbClr val="002060"/>
                </a:solidFill>
              </a:rPr>
              <a:t>(T</a:t>
            </a:r>
            <a:r>
              <a:rPr lang="en-GB" sz="1600" dirty="0">
                <a:solidFill>
                  <a:srgbClr val="002060"/>
                </a:solidFill>
              </a:rPr>
              <a:t>) </a:t>
            </a:r>
            <a:r>
              <a:rPr lang="en-GB" sz="1600" dirty="0" smtClean="0">
                <a:solidFill>
                  <a:srgbClr val="002060"/>
                </a:solidFill>
              </a:rPr>
              <a:t>measured is </a:t>
            </a:r>
            <a:r>
              <a:rPr lang="en-GB" sz="1600" dirty="0">
                <a:solidFill>
                  <a:srgbClr val="002060"/>
                </a:solidFill>
              </a:rPr>
              <a:t>in good agreement with literature </a:t>
            </a:r>
            <a:r>
              <a:rPr lang="en-GB" sz="1600" dirty="0" smtClean="0">
                <a:solidFill>
                  <a:srgbClr val="002060"/>
                </a:solidFill>
              </a:rPr>
              <a:t>values.</a:t>
            </a:r>
            <a:endParaRPr lang="en-GB" sz="1600" dirty="0">
              <a:solidFill>
                <a:srgbClr val="002060"/>
              </a:solidFill>
            </a:endParaRPr>
          </a:p>
          <a:p>
            <a:pPr marL="214334" indent="-214334" defTabSz="671580">
              <a:buFont typeface="Arial" panose="020B0604020202020204" pitchFamily="34" charset="0"/>
              <a:buChar char="•"/>
              <a:tabLst>
                <a:tab pos="200045" algn="l"/>
                <a:tab pos="271490" algn="l"/>
              </a:tabLst>
            </a:pPr>
            <a:endParaRPr lang="en-GB" sz="1600" dirty="0">
              <a:solidFill>
                <a:srgbClr val="002060"/>
              </a:solidFill>
            </a:endParaRPr>
          </a:p>
          <a:p>
            <a:pPr marL="214334" indent="-214334" defTabSz="671580">
              <a:buFont typeface="Wingdings" panose="05000000000000000000" pitchFamily="2" charset="2"/>
              <a:buChar char="à"/>
              <a:tabLst>
                <a:tab pos="200045" algn="l"/>
                <a:tab pos="271490" algn="l"/>
              </a:tabLst>
            </a:pPr>
            <a:r>
              <a:rPr lang="en-GB" sz="1600" dirty="0" smtClean="0">
                <a:solidFill>
                  <a:srgbClr val="C00000"/>
                </a:solidFill>
              </a:rPr>
              <a:t> 	Amplitude method </a:t>
            </a:r>
            <a:r>
              <a:rPr lang="en-GB" sz="1600" dirty="0">
                <a:solidFill>
                  <a:srgbClr val="C00000"/>
                </a:solidFill>
              </a:rPr>
              <a:t>can be </a:t>
            </a:r>
            <a:r>
              <a:rPr lang="en-GB" sz="1600" dirty="0" smtClean="0">
                <a:solidFill>
                  <a:srgbClr val="C00000"/>
                </a:solidFill>
              </a:rPr>
              <a:t>			used for more complex samples</a:t>
            </a:r>
            <a:endParaRPr lang="en-GB" sz="1600" dirty="0">
              <a:solidFill>
                <a:srgbClr val="C00000"/>
              </a:solidFill>
            </a:endParaRPr>
          </a:p>
          <a:p>
            <a:pPr defTabSz="671580">
              <a:tabLst>
                <a:tab pos="200045" algn="l"/>
                <a:tab pos="271490" algn="l"/>
              </a:tabLst>
            </a:pPr>
            <a:endParaRPr lang="en-GB" sz="1600" dirty="0">
              <a:solidFill>
                <a:srgbClr val="C00000"/>
              </a:solidFill>
            </a:endParaRPr>
          </a:p>
          <a:p>
            <a:pPr marL="214334" indent="-214334" defTabSz="671580">
              <a:buFont typeface="Wingdings" panose="05000000000000000000" pitchFamily="2" charset="2"/>
              <a:buChar char="à"/>
              <a:tabLst>
                <a:tab pos="200045" algn="l"/>
                <a:tab pos="271490" algn="l"/>
              </a:tabLst>
            </a:pPr>
            <a:r>
              <a:rPr lang="en-GB" sz="1600" dirty="0" smtClean="0">
                <a:solidFill>
                  <a:srgbClr val="C00000"/>
                </a:solidFill>
              </a:rPr>
              <a:t> 	Samples and interfaces need to 		be adapted </a:t>
            </a:r>
            <a:endParaRPr lang="en-GB" sz="16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6797" y="5049620"/>
            <a:ext cx="459505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Literature data from: </a:t>
            </a:r>
            <a:r>
              <a:rPr lang="en-GB" sz="1100" dirty="0">
                <a:solidFill>
                  <a:schemeClr val="accent6">
                    <a:lumMod val="75000"/>
                  </a:schemeClr>
                </a:solidFill>
              </a:rPr>
              <a:t>J. E. Jensen </a:t>
            </a:r>
            <a:r>
              <a:rPr lang="en-GB" sz="1100" i="1" dirty="0">
                <a:solidFill>
                  <a:schemeClr val="accent6">
                    <a:lumMod val="75000"/>
                  </a:schemeClr>
                </a:solidFill>
              </a:rPr>
              <a:t>et al</a:t>
            </a: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</a:rPr>
              <a:t>., </a:t>
            </a:r>
            <a:r>
              <a:rPr lang="en-GB" sz="1100" dirty="0">
                <a:solidFill>
                  <a:schemeClr val="accent6">
                    <a:lumMod val="75000"/>
                  </a:schemeClr>
                </a:solidFill>
              </a:rPr>
              <a:t>Thermal </a:t>
            </a: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</a:rPr>
              <a:t>Diﬀusivity</a:t>
            </a:r>
            <a:r>
              <a:rPr lang="en-GB" sz="1100" dirty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1100" dirty="0">
                <a:solidFill>
                  <a:schemeClr val="accent6">
                    <a:lumMod val="75000"/>
                  </a:schemeClr>
                </a:solidFill>
              </a:rPr>
              <a:t>Brookhaven National Laboratory </a:t>
            </a: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</a:rPr>
              <a:t>Selected Cryogenic </a:t>
            </a:r>
            <a:r>
              <a:rPr lang="en-GB" sz="1100" dirty="0">
                <a:solidFill>
                  <a:schemeClr val="accent6">
                    <a:lumMod val="75000"/>
                  </a:schemeClr>
                </a:solidFill>
              </a:rPr>
              <a:t>Data Notebook, Brookhaven National Laboratory (1980</a:t>
            </a: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</a:rPr>
              <a:t>).</a:t>
            </a:r>
          </a:p>
          <a:p>
            <a:endParaRPr lang="en-GB" sz="11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OFHC copper tested RRR~100 from </a:t>
            </a:r>
            <a:r>
              <a:rPr lang="en-US" sz="1100" dirty="0" err="1" smtClean="0">
                <a:solidFill>
                  <a:schemeClr val="accent6">
                    <a:lumMod val="75000"/>
                  </a:schemeClr>
                </a:solidFill>
              </a:rPr>
              <a:t>th.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 conductivity results</a:t>
            </a:r>
            <a:endParaRPr lang="en-GB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55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80000"/>
            <a:ext cx="8712000" cy="540000"/>
          </a:xfrm>
        </p:spPr>
        <p:txBody>
          <a:bodyPr/>
          <a:lstStyle/>
          <a:p>
            <a:r>
              <a:rPr lang="pt-PT" sz="2000" b="0" dirty="0" smtClean="0"/>
              <a:t>Thermal diffusivity of a Cu-In- sapphire and Cu-In-Au-Ti-sapphire sandwich </a:t>
            </a:r>
            <a:endParaRPr lang="en-GB" sz="20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 Sept 2018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E-06: 31 T.Koettig CERN</a:t>
            </a:r>
            <a:endParaRPr lang="en-US" dirty="0"/>
          </a:p>
        </p:txBody>
      </p:sp>
      <p:sp>
        <p:nvSpPr>
          <p:cNvPr id="21" name="Rechteck 7"/>
          <p:cNvSpPr/>
          <p:nvPr/>
        </p:nvSpPr>
        <p:spPr>
          <a:xfrm>
            <a:off x="4520969" y="4122942"/>
            <a:ext cx="444182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807324" algn="l"/>
              </a:tabLst>
            </a:pPr>
            <a:r>
              <a:rPr lang="de-DE" sz="1200" dirty="0">
                <a:solidFill>
                  <a:srgbClr val="002060"/>
                </a:solidFill>
              </a:rPr>
              <a:t>Indium sample : 	</a:t>
            </a:r>
            <a:r>
              <a:rPr lang="de-DE" sz="1200" dirty="0" smtClean="0">
                <a:solidFill>
                  <a:srgbClr val="002060"/>
                </a:solidFill>
              </a:rPr>
              <a:t>Cu-In-sapphire-In-Cu </a:t>
            </a:r>
          </a:p>
          <a:p>
            <a:pPr>
              <a:tabLst>
                <a:tab pos="807324" algn="l"/>
              </a:tabLst>
            </a:pPr>
            <a:r>
              <a:rPr lang="de-DE" sz="1200" dirty="0">
                <a:solidFill>
                  <a:srgbClr val="002060"/>
                </a:solidFill>
              </a:rPr>
              <a:t>	</a:t>
            </a:r>
          </a:p>
          <a:p>
            <a:pPr>
              <a:tabLst>
                <a:tab pos="807324" algn="l"/>
              </a:tabLst>
            </a:pPr>
            <a:r>
              <a:rPr lang="de-DE" sz="1200" dirty="0" smtClean="0">
                <a:solidFill>
                  <a:srgbClr val="002060"/>
                </a:solidFill>
              </a:rPr>
              <a:t>Ti-Au </a:t>
            </a:r>
            <a:r>
              <a:rPr lang="de-DE" sz="1200" dirty="0">
                <a:solidFill>
                  <a:srgbClr val="002060"/>
                </a:solidFill>
              </a:rPr>
              <a:t>sample: 	</a:t>
            </a:r>
            <a:r>
              <a:rPr lang="de-DE" sz="1200" dirty="0" smtClean="0">
                <a:solidFill>
                  <a:srgbClr val="002060"/>
                </a:solidFill>
              </a:rPr>
              <a:t>Cu-In-Au-Ti-sapphire-Ti-Au-In-Cu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22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9" y="1205184"/>
            <a:ext cx="3790950" cy="3111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349" y="4625585"/>
            <a:ext cx="284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See results presented by J. Liberadzka in her talk: </a:t>
            </a:r>
            <a:r>
              <a:rPr lang="en-GB" sz="1200" dirty="0">
                <a:solidFill>
                  <a:srgbClr val="002060"/>
                </a:solidFill>
              </a:rPr>
              <a:t>E-09: 32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6085" y="5591126"/>
                <a:ext cx="8043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Definition of a diffusivity-like value (due to the presence of interfaces) =&gt;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GB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85" y="5591126"/>
                <a:ext cx="8043805" cy="369332"/>
              </a:xfrm>
              <a:prstGeom prst="rect">
                <a:avLst/>
              </a:prstGeom>
              <a:blipFill>
                <a:blip r:embed="rId3"/>
                <a:stretch>
                  <a:fillRect l="-682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4520969" y="805745"/>
            <a:ext cx="4173922" cy="3139010"/>
            <a:chOff x="4520969" y="805745"/>
            <a:chExt cx="4173922" cy="3139010"/>
          </a:xfrm>
        </p:grpSpPr>
        <p:pic>
          <p:nvPicPr>
            <p:cNvPr id="24" name="Grafik 12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969" y="1328965"/>
              <a:ext cx="4173922" cy="261579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236774" y="805745"/>
              <a:ext cx="10102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6">
                      <a:lumMod val="50000"/>
                    </a:schemeClr>
                  </a:solidFill>
                </a:rPr>
                <a:t>Link to </a:t>
              </a:r>
            </a:p>
            <a:p>
              <a:pPr algn="ctr"/>
              <a:r>
                <a:rPr lang="en-US" sz="1400" dirty="0" smtClean="0">
                  <a:solidFill>
                    <a:schemeClr val="accent6">
                      <a:lumMod val="50000"/>
                    </a:schemeClr>
                  </a:solidFill>
                </a:rPr>
                <a:t>cryocooler</a:t>
              </a:r>
              <a:endParaRPr lang="en-GB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420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/>
    </p:bldLst>
  </p:timing>
</p:sld>
</file>

<file path=ppt/theme/theme1.xml><?xml version="1.0" encoding="utf-8"?>
<a:theme xmlns:a="http://schemas.openxmlformats.org/drawingml/2006/main" name="CERN(4-3)">
  <a:themeElements>
    <a:clrScheme name="Custom 1">
      <a:dk1>
        <a:srgbClr val="0053A1"/>
      </a:dk1>
      <a:lt1>
        <a:sysClr val="window" lastClr="FFFFFF"/>
      </a:lt1>
      <a:dk2>
        <a:srgbClr val="0053A1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18000</TotalTime>
  <Words>995</Words>
  <Application>Microsoft Office PowerPoint</Application>
  <PresentationFormat>On-screen Show (4:3)</PresentationFormat>
  <Paragraphs>234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GreekC</vt:lpstr>
      <vt:lpstr>Times New Roman</vt:lpstr>
      <vt:lpstr>Wingdings</vt:lpstr>
      <vt:lpstr>CERN(4-3)</vt:lpstr>
      <vt:lpstr>PowerPoint Presentation</vt:lpstr>
      <vt:lpstr>Study of Thermal Diffusivity of Dielectric-Metal Interfaces at Low Temperatures</vt:lpstr>
      <vt:lpstr>Content</vt:lpstr>
      <vt:lpstr>Thermal conductivity / diffusivity set-up</vt:lpstr>
      <vt:lpstr>Measurement methodology I</vt:lpstr>
      <vt:lpstr>Measurement methodology II</vt:lpstr>
      <vt:lpstr>Diffusivity measurements on reference sample Cu-OFHC</vt:lpstr>
      <vt:lpstr>Diffusivity measurements on reference sample Cu-OFHC</vt:lpstr>
      <vt:lpstr>Thermal diffusivity of a Cu-In- sapphire and Cu-In-Au-Ti-sapphire sandwich </vt:lpstr>
      <vt:lpstr>Thermal diffusivity of a Cu-In-sapphire and Cu-In-Au-Ti-sapphire sandwich </vt:lpstr>
      <vt:lpstr>Passive thermal attenuator (G. Dubuis)</vt:lpstr>
      <vt:lpstr>Thermal diffusivity of a Cu-In-sapphire and Cu-In-Au-Ti-sapphire sandwich </vt:lpstr>
      <vt:lpstr>Thermal diffusivity of a Cu-In- sapphire and Cu-In-Au-Ti-sapphire sandwich </vt:lpstr>
      <vt:lpstr>Thermal diffusivity of a Cu-In-sapphire and Cu-In-Au-Ti-sapphire sandwich </vt:lpstr>
      <vt:lpstr>Comparing methods: amplitude attenuation vs. step function</vt:lpstr>
      <vt:lpstr>Conclusion</vt:lpstr>
      <vt:lpstr>PowerPoint Presentation</vt:lpstr>
      <vt:lpstr>Passive thermal attenuator</vt:lpstr>
      <vt:lpstr>HiLumi LHC11 T Nb3Sn Dipole =&gt; CTD-101K bulk epoxy sample</vt:lpstr>
      <vt:lpstr>Further diffusivity measurement methods</vt:lpstr>
      <vt:lpstr>l and k* of a Cu-In-sapphire and Cu-In-Au-Ti-sapphire sandwich</vt:lpstr>
      <vt:lpstr>l and k* of a Cu-In-sapphire and Cu-In-Au-Ti-sapphire sandwich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Torsten Koettig</cp:lastModifiedBy>
  <cp:revision>515</cp:revision>
  <dcterms:created xsi:type="dcterms:W3CDTF">2012-11-30T11:04:26Z</dcterms:created>
  <dcterms:modified xsi:type="dcterms:W3CDTF">2018-08-31T16:06:40Z</dcterms:modified>
</cp:coreProperties>
</file>