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41" autoAdjust="0"/>
    <p:restoredTop sz="97459" autoAdjust="0"/>
  </p:normalViewPr>
  <p:slideViewPr>
    <p:cSldViewPr snapToGrid="0">
      <p:cViewPr varScale="1">
        <p:scale>
          <a:sx n="112" d="100"/>
          <a:sy n="112" d="100"/>
        </p:scale>
        <p:origin x="5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02.09.18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41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4A4FA1F-572C-4F3C-AB2C-552C89D6A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Box 21">
            <a:extLst>
              <a:ext uri="{FF2B5EF4-FFF2-40B4-BE49-F238E27FC236}">
                <a16:creationId xmlns:a16="http://schemas.microsoft.com/office/drawing/2014/main" id="{06FC442B-9238-4D7D-AE83-C3F29F1B7A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582" y="3339590"/>
            <a:ext cx="770599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1" hangingPunct="1"/>
            <a:r>
              <a:rPr lang="de-DE" altLang="de-DE" sz="1400" dirty="0">
                <a:solidFill>
                  <a:schemeClr val="bg1"/>
                </a:solidFill>
              </a:rPr>
              <a:t>Institute</a:t>
            </a:r>
            <a:r>
              <a:rPr lang="de-DE" altLang="de-DE" sz="1400" baseline="0" dirty="0">
                <a:solidFill>
                  <a:schemeClr val="bg1"/>
                </a:solidFill>
              </a:rPr>
              <a:t> </a:t>
            </a:r>
            <a:r>
              <a:rPr lang="en-GB" altLang="de-DE" sz="1400" noProof="0" dirty="0">
                <a:solidFill>
                  <a:schemeClr val="bg1"/>
                </a:solidFill>
              </a:rPr>
              <a:t>for</a:t>
            </a:r>
            <a:r>
              <a:rPr lang="de-DE" altLang="de-DE" sz="1400" dirty="0">
                <a:solidFill>
                  <a:schemeClr val="bg1"/>
                </a:solidFill>
              </a:rPr>
              <a:t> Technical</a:t>
            </a:r>
            <a:r>
              <a:rPr lang="de-DE" altLang="de-DE" sz="1400" baseline="0" dirty="0">
                <a:solidFill>
                  <a:schemeClr val="bg1"/>
                </a:solidFill>
              </a:rPr>
              <a:t> </a:t>
            </a:r>
            <a:r>
              <a:rPr lang="en-GB" altLang="de-DE" sz="1400" baseline="0" noProof="0" dirty="0">
                <a:solidFill>
                  <a:schemeClr val="bg1"/>
                </a:solidFill>
              </a:rPr>
              <a:t>Physics</a:t>
            </a:r>
            <a:r>
              <a:rPr lang="de-DE" altLang="de-DE" sz="1400" baseline="0" dirty="0">
                <a:solidFill>
                  <a:schemeClr val="bg1"/>
                </a:solidFill>
              </a:rPr>
              <a:t> (ITEP)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8B90B0AC-C3A4-45BF-ABCA-1F7E06B019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581" y="6525686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/>
              <a:t>KIT – The Research University in the Helmholtz Association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F16E5C71-17DC-4E14-A36D-AE67CD44D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71099" y="6417776"/>
            <a:ext cx="20066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2300" b="1" noProof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7FAE6E8-CB82-46A3-9770-79BEAA8CB8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1" y="458359"/>
            <a:ext cx="2162066" cy="100139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298" y="3717033"/>
            <a:ext cx="2521915" cy="25219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2" y="3717033"/>
            <a:ext cx="2521915" cy="2521915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3390953" y="3841772"/>
            <a:ext cx="1482883" cy="1215777"/>
            <a:chOff x="3075812" y="1709864"/>
            <a:chExt cx="1482883" cy="1215777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812" y="1715069"/>
              <a:ext cx="1482883" cy="1210572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 userDrawn="1"/>
          </p:nvSpPr>
          <p:spPr>
            <a:xfrm>
              <a:off x="3131840" y="1709864"/>
              <a:ext cx="720080" cy="687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21" name="Textfeld 20"/>
          <p:cNvSpPr txBox="1"/>
          <p:nvPr userDrawn="1"/>
        </p:nvSpPr>
        <p:spPr>
          <a:xfrm>
            <a:off x="3559016" y="40889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R14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14" y="5023171"/>
            <a:ext cx="1080120" cy="1260140"/>
          </a:xfrm>
          <a:prstGeom prst="rect">
            <a:avLst/>
          </a:prstGeom>
        </p:spPr>
      </p:pic>
      <p:sp>
        <p:nvSpPr>
          <p:cNvPr id="23" name="Textfeld 22"/>
          <p:cNvSpPr txBox="1"/>
          <p:nvPr userDrawn="1"/>
        </p:nvSpPr>
        <p:spPr>
          <a:xfrm>
            <a:off x="4589836" y="519817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R23</a:t>
            </a: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93" y="4019352"/>
            <a:ext cx="1263079" cy="891523"/>
          </a:xfrm>
          <a:prstGeom prst="rect">
            <a:avLst/>
          </a:prstGeom>
        </p:spPr>
      </p:pic>
      <p:sp>
        <p:nvSpPr>
          <p:cNvPr id="26" name="Textfeld 25"/>
          <p:cNvSpPr txBox="1"/>
          <p:nvPr userDrawn="1"/>
        </p:nvSpPr>
        <p:spPr>
          <a:xfrm>
            <a:off x="6817631" y="376038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R218</a:t>
            </a:r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60" y="4977990"/>
            <a:ext cx="1160111" cy="11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EED28-0813-48F9-AD7B-C3F474617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66842F-36EC-49E9-AC66-9EB00725234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52B680-CC44-46FC-A93F-4E9655E7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37A9-DA22-40FC-877D-9022FEA97B2D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520D94-8011-4067-9EDC-3FAEFF22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1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B59FA6F-E1AA-4777-A938-29505698E50D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029700" y="323850"/>
            <a:ext cx="2628900" cy="585311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9F0E4A-734C-478B-A5C1-DC36FE4AD36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323850"/>
            <a:ext cx="8343900" cy="585311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EC746F-EE53-4616-80E6-53E7FAE0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CC07-ECA3-4498-96FD-A7DA54F7C202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7B5C8F-8341-4F40-8C12-2C5925AD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01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FAF4A-98FA-4066-8B9E-CA0D85F23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C87942-EC3B-41F9-B423-824D3C3745B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244E0D-14A7-4B30-915C-2337D7AA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3DED0A-B994-4DFB-A110-A8E07CC6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47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38482-A4C7-42DF-9634-E3B98975D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05314"/>
            <a:ext cx="10515600" cy="1757362"/>
          </a:xfrm>
        </p:spPr>
        <p:txBody>
          <a:bodyPr anchor="t"/>
          <a:lstStyle>
            <a:lvl1pPr>
              <a:defRPr sz="5500" cap="all" baseline="0"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CEB0C6-0D9E-4ADD-B029-512526865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4550" y="2843213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25BB92-0C01-42FC-B768-1D40829A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3586-E58C-457A-A91E-96D0838B6028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3AEFB2-DB19-4BB5-8BB0-51D8053E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14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14A50-2840-4153-8ACA-21DDA7417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C76C89-8E8C-4A66-8B31-797AD51435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24664" y="1266825"/>
            <a:ext cx="5495136" cy="4829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0CBC72-16DA-4743-A938-06A0A3121E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66825"/>
            <a:ext cx="5495136" cy="4829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113EAF-40FF-498E-B96E-B770070E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C65-80C3-4667-A82D-8F7AC2A1E8D4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CD4877-D48C-495B-8B04-F622FC22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7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6C1A6E-EDD8-422C-9528-06F9CBF8D5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664" y="1250546"/>
            <a:ext cx="547291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7BC53E-907B-434C-B849-6EB9897B4B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664" y="2152650"/>
            <a:ext cx="5472911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79D9E-3156-4950-B7AC-7F88AF3331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50546"/>
            <a:ext cx="549513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FEC748-198E-476C-A61F-8533DBE17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152650"/>
            <a:ext cx="5495136" cy="40370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0AC501-5695-4386-935B-DB83960E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9A79C-44ED-4A10-B352-21F5D9447BA6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3C1AA5-42FD-4D92-B65E-F992356A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04BAF94-C42F-462E-82C0-763E495FC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664" y="435984"/>
            <a:ext cx="9178008" cy="62782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04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6C626-8132-477C-94F0-A8B5D6D3A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9F8FE1-C692-4F56-934A-4141099A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0C3E-A3D9-4737-B5CC-A4D35C1F9002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3A87BF-61DB-4C5B-BDC1-0B1DEC74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6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DE91BA8-F339-42A0-BF2B-D7754B12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E789-A861-41AC-A092-1FDE7A3A51F6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3F036-A58A-460E-A412-F0755713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8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224A74-2B50-4671-B7C8-F6B84532D1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58887"/>
            <a:ext cx="6484148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ABDF8E-853E-40DA-9E40-4DF3ECF0803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4664" y="1266825"/>
            <a:ext cx="4247361" cy="48466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42AD4C-CB86-40D0-A87F-68580673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2AA2-E000-4259-BAB8-95C43F6E906A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0E594F-F0BE-4E57-97AE-D237D023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3977C42-FB14-40A6-80E5-05347C2E8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664" y="435984"/>
            <a:ext cx="9178008" cy="62782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1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6374B-9795-430B-A495-F423F92A5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073" y="4633573"/>
            <a:ext cx="7191375" cy="6796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de-DE" dirty="0"/>
              <a:t>Click to add title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6DF784-93EB-4084-94D8-502B41B59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505074" y="635000"/>
            <a:ext cx="7191376" cy="3852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Add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41D6B1-CAC9-43B5-8288-F21476CE26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05074" y="5386184"/>
            <a:ext cx="7191374" cy="920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4A9041-3C06-495E-AF4A-4221DC9C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8A44-05AB-4CBF-8749-C3ACF9184DC8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3ED597-52C7-4BAE-989E-C3C6448F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A379F1C-2660-4789-9972-53B64D55CC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B8BAE8-97B4-4801-B1D8-A8524D74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4" y="444005"/>
            <a:ext cx="9178008" cy="6278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altLang="de-DE" dirty="0"/>
              <a:t>Click to add title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E77A8F-6878-4E61-BC0E-2E4E240C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64" y="1269206"/>
            <a:ext cx="11142672" cy="48502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CE978-AE43-463A-92DA-4CC1B1673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378" y="6452596"/>
            <a:ext cx="170046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DE7A3-32EF-4876-A83A-28CA3723DA1E}" type="datetime3">
              <a:rPr lang="en-US" noProof="0" smtClean="0"/>
              <a:t>2 September 2018</a:t>
            </a:fld>
            <a:endParaRPr lang="en-US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3F00E4-276F-4732-91E8-B5F61756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9993" y="6452596"/>
            <a:ext cx="43538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93D1C25E-2C0F-4541-AA98-2C41C9CFAF34}"/>
              </a:ext>
            </a:extLst>
          </p:cNvPr>
          <p:cNvSpPr txBox="1">
            <a:spLocks/>
          </p:cNvSpPr>
          <p:nvPr userDrawn="1"/>
        </p:nvSpPr>
        <p:spPr>
          <a:xfrm>
            <a:off x="8269704" y="6452596"/>
            <a:ext cx="3397631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Institute</a:t>
            </a:r>
            <a:r>
              <a:rPr lang="en-US" altLang="de-DE" sz="1200" baseline="0" dirty="0"/>
              <a:t> for Technical Physics (ITEP)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78C3E26-950C-419E-9861-927999F4FC2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36" y="327823"/>
            <a:ext cx="1439999" cy="666960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657E246-BA60-47BA-8C51-9E3FA888CD8A}"/>
              </a:ext>
            </a:extLst>
          </p:cNvPr>
          <p:cNvSpPr txBox="1">
            <a:spLocks/>
          </p:cNvSpPr>
          <p:nvPr userDrawn="1"/>
        </p:nvSpPr>
        <p:spPr>
          <a:xfrm>
            <a:off x="2498632" y="6452596"/>
            <a:ext cx="5687836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Eugen Shabagin - </a:t>
            </a:r>
            <a:r>
              <a:rPr lang="en-GB" sz="1200" dirty="0"/>
              <a:t>Development of 10 kA current leads cooled by a cryogenic mixed-refrigerant cycle</a:t>
            </a:r>
          </a:p>
        </p:txBody>
      </p:sp>
    </p:spTree>
    <p:extLst>
      <p:ext uri="{BB962C8B-B14F-4D97-AF65-F5344CB8AC3E}">
        <p14:creationId xmlns:p14="http://schemas.microsoft.com/office/powerpoint/2010/main" val="27460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2B401D3-9C9F-457C-B31F-B21C8B9F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5" y="1581150"/>
            <a:ext cx="8389937" cy="87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3200" b="1" dirty="0"/>
              <a:t>Development of 10 kA current leads cooled by a cryogenic mixed-refrigerant cycle</a:t>
            </a:r>
            <a:endParaRPr lang="de-DE" sz="3200" b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697FBC9-DE87-47E6-AB36-F4F0B38DC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5" y="2532558"/>
            <a:ext cx="8370888" cy="6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de-DE" b="1" u="sng" dirty="0">
                <a:solidFill>
                  <a:srgbClr val="000000"/>
                </a:solidFill>
              </a:rPr>
              <a:t>E. Shabagin</a:t>
            </a:r>
            <a:r>
              <a:rPr lang="en-US" altLang="de-DE" b="1" dirty="0">
                <a:solidFill>
                  <a:srgbClr val="000000"/>
                </a:solidFill>
              </a:rPr>
              <a:t>, S. Grohmann</a:t>
            </a:r>
          </a:p>
          <a:p>
            <a:pPr>
              <a:spcBef>
                <a:spcPct val="0"/>
              </a:spcBef>
            </a:pPr>
            <a:r>
              <a:rPr lang="en-US" altLang="de-DE" b="1" dirty="0">
                <a:solidFill>
                  <a:srgbClr val="000000"/>
                </a:solidFill>
              </a:rPr>
              <a:t>ICEC27 – ICMC 2018 / E-10: 017</a:t>
            </a:r>
          </a:p>
          <a:p>
            <a:endParaRPr lang="de-DE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1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57" y="1269206"/>
            <a:ext cx="2396397" cy="49235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design of 10 kA CMRC-CL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664" y="1269206"/>
            <a:ext cx="9178008" cy="4850241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sz="2400" dirty="0"/>
              <a:t>Development of a pair of </a:t>
            </a:r>
            <a:r>
              <a:rPr lang="en-US" sz="2400" b="1" dirty="0"/>
              <a:t>10 kA current leads</a:t>
            </a:r>
            <a:r>
              <a:rPr lang="en-US" sz="2400" dirty="0"/>
              <a:t> cooled with a cryogenic mixed refrigerant cycle (CMRC)</a:t>
            </a:r>
            <a:endParaRPr lang="en-US" dirty="0"/>
          </a:p>
          <a:p>
            <a:pPr marL="626400"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State-of-the-art solutions require </a:t>
            </a:r>
            <a:r>
              <a:rPr lang="en-US" sz="2000" b="1" dirty="0"/>
              <a:t>multiple</a:t>
            </a:r>
            <a:r>
              <a:rPr lang="en-US" sz="2000" dirty="0"/>
              <a:t> stages</a:t>
            </a:r>
          </a:p>
          <a:p>
            <a:pPr marL="626400"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Numeric </a:t>
            </a:r>
            <a:r>
              <a:rPr lang="en-US" sz="2000" b="1" dirty="0"/>
              <a:t>coupling</a:t>
            </a:r>
            <a:r>
              <a:rPr lang="en-US" sz="2000" dirty="0"/>
              <a:t> of </a:t>
            </a:r>
            <a:r>
              <a:rPr lang="en-US" sz="2000" b="1" dirty="0"/>
              <a:t>electric model</a:t>
            </a:r>
            <a:r>
              <a:rPr lang="en-US" sz="2000" dirty="0"/>
              <a:t> and </a:t>
            </a:r>
            <a:r>
              <a:rPr lang="en-US" sz="2000" b="1" dirty="0"/>
              <a:t>thermal modeling framework</a:t>
            </a:r>
            <a:r>
              <a:rPr lang="en-US" sz="2000" dirty="0"/>
              <a:t> for integrated optimization</a:t>
            </a:r>
          </a:p>
          <a:p>
            <a:pPr marL="939600" lvl="2" indent="-313200"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Heat exchanger = current lead</a:t>
            </a:r>
            <a:endParaRPr lang="en-US" dirty="0"/>
          </a:p>
          <a:p>
            <a:pPr marL="626400"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Simulation results show </a:t>
            </a:r>
            <a:r>
              <a:rPr lang="en-US" sz="2000" b="1" dirty="0"/>
              <a:t>reduction </a:t>
            </a:r>
            <a:r>
              <a:rPr lang="en-US" sz="2000" dirty="0"/>
              <a:t>of</a:t>
            </a:r>
            <a:r>
              <a:rPr lang="en-US" sz="2000" b="1" dirty="0"/>
              <a:t> thermal load</a:t>
            </a:r>
            <a:r>
              <a:rPr lang="en-US" sz="2000" dirty="0"/>
              <a:t> at cold end </a:t>
            </a:r>
            <a:r>
              <a:rPr lang="en-US" sz="2000" b="1" dirty="0"/>
              <a:t>by 45 % </a:t>
            </a:r>
            <a:r>
              <a:rPr lang="en-US" sz="2000" dirty="0"/>
              <a:t>compared to conventional conduction-cooled current leads</a:t>
            </a:r>
          </a:p>
          <a:p>
            <a:pPr marL="626400"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Tubes-in-tube CFHX design makes CMRC-CL too long (&gt;1 m)</a:t>
            </a:r>
          </a:p>
          <a:p>
            <a:pPr marL="1002637" lvl="2" indent="-28575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Development of micro-structured CFHX [4]</a:t>
            </a:r>
          </a:p>
          <a:p>
            <a:pPr marL="1002637" lvl="2" indent="-28575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b="1" dirty="0"/>
          </a:p>
          <a:p>
            <a:pPr marL="626400"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b="1" dirty="0"/>
              <a:t>Aim:</a:t>
            </a:r>
            <a:r>
              <a:rPr lang="en-US" dirty="0"/>
              <a:t> Achieve Technology Readiness Level </a:t>
            </a:r>
            <a:r>
              <a:rPr lang="en-US" b="1" dirty="0"/>
              <a:t>TRL 6</a:t>
            </a:r>
          </a:p>
          <a:p>
            <a:pPr marL="939600" lvl="2" indent="-313200"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Prototype in relevant environment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7" name="Rechteck 6"/>
          <p:cNvSpPr/>
          <p:nvPr/>
        </p:nvSpPr>
        <p:spPr>
          <a:xfrm>
            <a:off x="497685" y="6119447"/>
            <a:ext cx="82108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[4]</a:t>
            </a:r>
            <a:r>
              <a:rPr lang="en-GB" sz="800" dirty="0"/>
              <a:t> D Gomse, Reiner A, </a:t>
            </a:r>
            <a:r>
              <a:rPr lang="en-GB" sz="800" dirty="0" err="1"/>
              <a:t>Rabsch</a:t>
            </a:r>
            <a:r>
              <a:rPr lang="en-GB" sz="800" dirty="0"/>
              <a:t> G et al. 2017 </a:t>
            </a:r>
            <a:r>
              <a:rPr lang="en-GB" sz="800" i="1" dirty="0"/>
              <a:t>IOP Conf. Series: Materials Science and Engineering </a:t>
            </a:r>
            <a:r>
              <a:rPr lang="en-GB" sz="800" b="1" dirty="0"/>
              <a:t>278</a:t>
            </a:r>
            <a:r>
              <a:rPr lang="en-GB" sz="800" dirty="0"/>
              <a:t> 012061; doi:10.1088/1757-899X/278/1/012061.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056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6" name="Titel 4"/>
          <p:cNvSpPr txBox="1">
            <a:spLocks/>
          </p:cNvSpPr>
          <p:nvPr/>
        </p:nvSpPr>
        <p:spPr bwMode="auto">
          <a:xfrm>
            <a:off x="877777" y="2975957"/>
            <a:ext cx="1073429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400" kern="0" dirty="0">
                <a:solidFill>
                  <a:schemeClr val="tx1"/>
                </a:solidFill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287072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44" y="2402665"/>
            <a:ext cx="2053214" cy="3733648"/>
          </a:xfrm>
          <a:prstGeom prst="rect">
            <a:avLst/>
          </a:prstGeom>
        </p:spPr>
      </p:pic>
      <p:pic>
        <p:nvPicPr>
          <p:cNvPr id="19" name="Bi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6594" y="4506972"/>
            <a:ext cx="3672408" cy="190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4AE26E-BDAE-4262-A057-39AC2366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0E3307-8428-4C7A-A1DA-C96FE547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Efficient transport of electrical energy from room-temperature to a superconducting application at the cryogenic temperature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CAFD67-B02A-4CC5-A0AF-41ECCAE2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791D-0EAC-43FD-BDC5-55E902D0C2AB}" type="datetime3">
              <a:rPr lang="en-US" smtClean="0"/>
              <a:t>2 September 2018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14E5A3-BB19-4CC6-A059-F359A2A5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</a:t>
            </a:fld>
            <a:endParaRPr lang="de-DE"/>
          </a:p>
        </p:txBody>
      </p:sp>
      <p:cxnSp>
        <p:nvCxnSpPr>
          <p:cNvPr id="8" name="Gerader Verbinder 7"/>
          <p:cNvCxnSpPr/>
          <p:nvPr/>
        </p:nvCxnSpPr>
        <p:spPr>
          <a:xfrm>
            <a:off x="1243427" y="2246558"/>
            <a:ext cx="186149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3079631" y="2223402"/>
            <a:ext cx="0" cy="45884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739662" y="5917714"/>
            <a:ext cx="492274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29143" y="3736618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A8214"/>
                </a:solidFill>
              </a:rPr>
              <a:t>Current Lead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986109" y="5463820"/>
            <a:ext cx="3858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Electrical current @ &lt; 77 K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5097754" y="2787756"/>
            <a:ext cx="0" cy="262590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264890" y="2910540"/>
            <a:ext cx="30989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Heat conduction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+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Joule heating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=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Thermal load @ 77 K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5199534" y="4405256"/>
            <a:ext cx="3490295" cy="4072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feld 16"/>
          <p:cNvSpPr txBox="1"/>
          <p:nvPr/>
        </p:nvSpPr>
        <p:spPr>
          <a:xfrm>
            <a:off x="8363815" y="3994449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low as possible!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130081" y="2070026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Electrical current @ 300 K</a:t>
            </a:r>
          </a:p>
        </p:txBody>
      </p:sp>
    </p:spTree>
    <p:extLst>
      <p:ext uri="{BB962C8B-B14F-4D97-AF65-F5344CB8AC3E}">
        <p14:creationId xmlns:p14="http://schemas.microsoft.com/office/powerpoint/2010/main" val="35705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options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664" y="1269206"/>
            <a:ext cx="11142672" cy="418917"/>
          </a:xfrm>
        </p:spPr>
        <p:txBody>
          <a:bodyPr>
            <a:normAutofit/>
          </a:bodyPr>
          <a:lstStyle/>
          <a:p>
            <a:r>
              <a:rPr lang="en-GB" sz="2400" dirty="0"/>
              <a:t>Cooling solutions for 10 kA current leads in HTS applications</a:t>
            </a:r>
          </a:p>
          <a:p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68099"/>
              </p:ext>
            </p:extLst>
          </p:nvPr>
        </p:nvGraphicFramePr>
        <p:xfrm>
          <a:off x="1065600" y="1742398"/>
          <a:ext cx="9812505" cy="4574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501">
                  <a:extLst>
                    <a:ext uri="{9D8B030D-6E8A-4147-A177-3AD203B41FA5}">
                      <a16:colId xmlns:a16="http://schemas.microsoft.com/office/drawing/2014/main" val="3091695450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485603887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3064056705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2588031230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3645301837"/>
                    </a:ext>
                  </a:extLst>
                </a:gridCol>
              </a:tblGrid>
              <a:tr h="676319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Open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Closed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50315"/>
                  </a:ext>
                </a:extLst>
              </a:tr>
              <a:tr h="705724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Principle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Gas-cooled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Gas-cooled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367834"/>
                  </a:ext>
                </a:extLst>
              </a:tr>
              <a:tr h="676319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Helium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Nitrogen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661176"/>
                  </a:ext>
                </a:extLst>
              </a:tr>
              <a:tr h="101256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State-of-the-art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Forced flow helium refrigeration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Nitrogen</a:t>
                      </a:r>
                      <a:r>
                        <a:rPr lang="en-US" sz="2000" baseline="0" noProof="0" dirty="0"/>
                        <a:t> bath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189508"/>
                  </a:ext>
                </a:extLst>
              </a:tr>
              <a:tr h="398887">
                <a:tc rowSpan="2">
                  <a:txBody>
                    <a:bodyPr/>
                    <a:lstStyle/>
                    <a:p>
                      <a:r>
                        <a:rPr lang="en-US" sz="2000" noProof="0" dirty="0"/>
                        <a:t>Advantages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No limitation to the maximum heat load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35804"/>
                  </a:ext>
                </a:extLst>
              </a:tr>
              <a:tr h="398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40833"/>
                  </a:ext>
                </a:extLst>
              </a:tr>
              <a:tr h="705724">
                <a:tc>
                  <a:txBody>
                    <a:bodyPr/>
                    <a:lstStyle/>
                    <a:p>
                      <a:r>
                        <a:rPr lang="en-US" sz="2000" noProof="0" dirty="0" err="1"/>
                        <a:t>Disadvan-tages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Expensive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LN</a:t>
                      </a:r>
                      <a:r>
                        <a:rPr lang="en-US" sz="2000" baseline="-25000" noProof="0" dirty="0"/>
                        <a:t>2</a:t>
                      </a:r>
                      <a:r>
                        <a:rPr lang="en-US" sz="2000" noProof="0" dirty="0"/>
                        <a:t>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394558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216904"/>
              </p:ext>
            </p:extLst>
          </p:nvPr>
        </p:nvGraphicFramePr>
        <p:xfrm>
          <a:off x="1064692" y="1742400"/>
          <a:ext cx="9812505" cy="4574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501">
                  <a:extLst>
                    <a:ext uri="{9D8B030D-6E8A-4147-A177-3AD203B41FA5}">
                      <a16:colId xmlns:a16="http://schemas.microsoft.com/office/drawing/2014/main" val="3091695450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485603887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3064056705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2588031230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3645301837"/>
                    </a:ext>
                  </a:extLst>
                </a:gridCol>
              </a:tblGrid>
              <a:tr h="676318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Open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Closed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50315"/>
                  </a:ext>
                </a:extLst>
              </a:tr>
              <a:tr h="705724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Principle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Gas-cooled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Gas-cooled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Conduction-cooled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367834"/>
                  </a:ext>
                </a:extLst>
              </a:tr>
              <a:tr h="676318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Helium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Nitrogen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661176"/>
                  </a:ext>
                </a:extLst>
              </a:tr>
              <a:tr h="101256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State-of-the-art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Forced flow helium refrigeration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Nitrogen</a:t>
                      </a:r>
                      <a:r>
                        <a:rPr lang="en-US" sz="2000" baseline="0" noProof="0" dirty="0"/>
                        <a:t> bath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err="1"/>
                        <a:t>Cryocooler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189508"/>
                  </a:ext>
                </a:extLst>
              </a:tr>
              <a:tr h="398887">
                <a:tc rowSpan="2">
                  <a:txBody>
                    <a:bodyPr/>
                    <a:lstStyle/>
                    <a:p>
                      <a:r>
                        <a:rPr lang="en-US" sz="2000" noProof="0" dirty="0"/>
                        <a:t>Advantages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No limitation to the maximum heat load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Simple</a:t>
                      </a:r>
                      <a:r>
                        <a:rPr lang="en-US" sz="2000" baseline="0" noProof="0" dirty="0"/>
                        <a:t> method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35804"/>
                  </a:ext>
                </a:extLst>
              </a:tr>
              <a:tr h="398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No medium</a:t>
                      </a:r>
                      <a:r>
                        <a:rPr lang="en-US" sz="2000" baseline="0" noProof="0" dirty="0"/>
                        <a:t> supply required</a:t>
                      </a:r>
                      <a:endParaRPr lang="en-US" sz="2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40833"/>
                  </a:ext>
                </a:extLst>
              </a:tr>
              <a:tr h="705724">
                <a:tc>
                  <a:txBody>
                    <a:bodyPr/>
                    <a:lstStyle/>
                    <a:p>
                      <a:r>
                        <a:rPr lang="en-US" sz="2000" noProof="0" dirty="0" err="1"/>
                        <a:t>Disadvan-tages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Expensive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LN</a:t>
                      </a:r>
                      <a:r>
                        <a:rPr lang="en-US" sz="2000" baseline="-25000" noProof="0" dirty="0"/>
                        <a:t>2</a:t>
                      </a:r>
                      <a:r>
                        <a:rPr lang="en-US" sz="2000" noProof="0" dirty="0"/>
                        <a:t>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Limitation to max heat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394558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63773"/>
              </p:ext>
            </p:extLst>
          </p:nvPr>
        </p:nvGraphicFramePr>
        <p:xfrm>
          <a:off x="1066508" y="1743549"/>
          <a:ext cx="9812505" cy="4573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501">
                  <a:extLst>
                    <a:ext uri="{9D8B030D-6E8A-4147-A177-3AD203B41FA5}">
                      <a16:colId xmlns:a16="http://schemas.microsoft.com/office/drawing/2014/main" val="3091695450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485603887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3064056705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2588031230"/>
                    </a:ext>
                  </a:extLst>
                </a:gridCol>
                <a:gridCol w="1962501">
                  <a:extLst>
                    <a:ext uri="{9D8B030D-6E8A-4147-A177-3AD203B41FA5}">
                      <a16:colId xmlns:a16="http://schemas.microsoft.com/office/drawing/2014/main" val="3645301837"/>
                    </a:ext>
                  </a:extLst>
                </a:gridCol>
              </a:tblGrid>
              <a:tr h="67183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Open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Closed cycle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50315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Principle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Gas-cooled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Gas-cooled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Conduction-cooled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J-T</a:t>
                      </a:r>
                      <a:r>
                        <a:rPr lang="en-US" sz="2000" baseline="0" noProof="0" dirty="0"/>
                        <a:t> cycle heat exchanger</a:t>
                      </a:r>
                      <a:endParaRPr lang="en-US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367834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Helium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Nitrogen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Mixed refrigerant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661176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State-of-the-art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Forced flow helium refrigeration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Nitrogen</a:t>
                      </a:r>
                      <a:r>
                        <a:rPr lang="en-US" sz="2000" baseline="0" noProof="0" dirty="0"/>
                        <a:t> bath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err="1"/>
                        <a:t>Cryocooler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solidFill>
                            <a:srgbClr val="FF0000"/>
                          </a:solidFill>
                        </a:rPr>
                        <a:t>CMRC-CL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189508"/>
                  </a:ext>
                </a:extLst>
              </a:tr>
              <a:tr h="335915">
                <a:tc rowSpan="2">
                  <a:txBody>
                    <a:bodyPr/>
                    <a:lstStyle/>
                    <a:p>
                      <a:r>
                        <a:rPr lang="en-US" sz="2000" noProof="0" dirty="0"/>
                        <a:t>Advantages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No limitation to the maximum heat load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Simple</a:t>
                      </a:r>
                      <a:r>
                        <a:rPr lang="en-US" sz="2000" baseline="0" noProof="0" dirty="0"/>
                        <a:t> method</a:t>
                      </a:r>
                      <a:endParaRPr lang="en-US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Good efficiency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35804"/>
                  </a:ext>
                </a:extLst>
              </a:tr>
              <a:tr h="33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No medium</a:t>
                      </a:r>
                      <a:r>
                        <a:rPr lang="en-US" sz="2000" baseline="0" noProof="0" dirty="0"/>
                        <a:t> supply required</a:t>
                      </a:r>
                      <a:endParaRPr lang="en-US" sz="2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44083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r>
                        <a:rPr lang="en-US" sz="2000" noProof="0" dirty="0" err="1"/>
                        <a:t>Disadvan-tages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Expensive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LN</a:t>
                      </a:r>
                      <a:r>
                        <a:rPr lang="en-US" sz="2000" baseline="-25000" noProof="0" dirty="0"/>
                        <a:t>2</a:t>
                      </a:r>
                      <a:r>
                        <a:rPr lang="en-US" sz="2000" noProof="0" dirty="0"/>
                        <a:t>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Limitation to max heat 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39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0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52" y="1071834"/>
            <a:ext cx="3784848" cy="501348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5351269" y="3180559"/>
            <a:ext cx="2950719" cy="124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/>
          <p:cNvSpPr/>
          <p:nvPr/>
        </p:nvSpPr>
        <p:spPr>
          <a:xfrm>
            <a:off x="6499367" y="3004487"/>
            <a:ext cx="1161110" cy="220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39978" b="38100"/>
          <a:stretch/>
        </p:blipFill>
        <p:spPr>
          <a:xfrm>
            <a:off x="5296183" y="3872045"/>
            <a:ext cx="2485958" cy="1099061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5419252" y="2676502"/>
            <a:ext cx="1619045" cy="637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Pure- vs. mixed-refrigerant cooling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85753" y="1201567"/>
                <a:ext cx="5056907" cy="506761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Pure-refrigerant cooling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High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dirty="0"/>
                  <a:t>Poor efficiency</a:t>
                </a:r>
              </a:p>
              <a:p>
                <a:r>
                  <a:rPr lang="en-US" sz="2400" dirty="0"/>
                  <a:t>High pressure (200 bar)</a:t>
                </a:r>
              </a:p>
              <a:p>
                <a:r>
                  <a:rPr lang="en-US" sz="2400" b="1" dirty="0"/>
                  <a:t>Expensive</a:t>
                </a:r>
                <a:r>
                  <a:rPr lang="en-US" sz="2400" dirty="0"/>
                  <a:t> compressor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5753" y="1201567"/>
                <a:ext cx="5056907" cy="5067614"/>
              </a:xfrm>
              <a:blipFill>
                <a:blip r:embed="rId4"/>
                <a:stretch>
                  <a:fillRect l="-121" t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6" y="1520888"/>
            <a:ext cx="2983490" cy="308316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5838401-3AA4-9E42-B8E3-088A1271B2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5" r="95336" b="40340"/>
          <a:stretch/>
        </p:blipFill>
        <p:spPr>
          <a:xfrm>
            <a:off x="715378" y="2503112"/>
            <a:ext cx="144016" cy="86409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0568257" y="2349223"/>
            <a:ext cx="452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[1]</a:t>
            </a:r>
            <a:r>
              <a:rPr lang="en-GB" sz="1400" dirty="0"/>
              <a:t> </a:t>
            </a:r>
            <a:endParaRPr lang="en-US" sz="1400" dirty="0"/>
          </a:p>
        </p:txBody>
      </p:sp>
      <p:sp>
        <p:nvSpPr>
          <p:cNvPr id="20" name="Rechteck 19"/>
          <p:cNvSpPr/>
          <p:nvPr/>
        </p:nvSpPr>
        <p:spPr>
          <a:xfrm>
            <a:off x="405304" y="6145445"/>
            <a:ext cx="33870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[1]</a:t>
            </a:r>
            <a:r>
              <a:rPr lang="en-GB" sz="800" dirty="0"/>
              <a:t> Tamson J, Stamm M and Grohmann S 2018 </a:t>
            </a:r>
            <a:r>
              <a:rPr lang="en-GB" sz="800" i="1" dirty="0"/>
              <a:t>ICEC-ICMC Proc. </a:t>
            </a:r>
            <a:r>
              <a:rPr lang="en-GB" sz="800" b="1" dirty="0"/>
              <a:t>27</a:t>
            </a:r>
            <a:endParaRPr lang="en-US" sz="8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5838401-3AA4-9E42-B8E3-088A1271B2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63" y="1589588"/>
            <a:ext cx="3087762" cy="3014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5"/>
              <p:cNvSpPr txBox="1">
                <a:spLocks/>
              </p:cNvSpPr>
              <p:nvPr/>
            </p:nvSpPr>
            <p:spPr>
              <a:xfrm>
                <a:off x="7558145" y="1201567"/>
                <a:ext cx="4442072" cy="506761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61950" indent="-36195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8000"/>
                  <a:buFontTx/>
                  <a:buBlip>
                    <a:blip r:embed="rId7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9625" indent="-36195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8000"/>
                  <a:buFontTx/>
                  <a:buBlip>
                    <a:blip r:embed="rId7"/>
                  </a:buBlip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6195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8000"/>
                  <a:buFontTx/>
                  <a:buBlip>
                    <a:blip r:embed="rId7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04975" indent="-36195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8000"/>
                  <a:buFontTx/>
                  <a:buBlip>
                    <a:blip r:embed="rId7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52650" indent="-36195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SzPct val="88000"/>
                  <a:buFontTx/>
                  <a:buBlip>
                    <a:blip r:embed="rId7"/>
                  </a:buBlip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Mixed-refrigerant cooling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FontTx/>
                  <a:buNone/>
                </a:pPr>
                <a:endParaRPr lang="en-US" sz="2400" dirty="0"/>
              </a:p>
              <a:p>
                <a:r>
                  <a:rPr lang="en-US" sz="2400" dirty="0"/>
                  <a:t>Low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400" dirty="0"/>
                  <a:t>Good efficiency</a:t>
                </a:r>
              </a:p>
              <a:p>
                <a:r>
                  <a:rPr lang="en-US" sz="2400" dirty="0"/>
                  <a:t>Low pressure (20 bar)</a:t>
                </a:r>
              </a:p>
              <a:p>
                <a:r>
                  <a:rPr lang="en-US" sz="2400" b="1" dirty="0"/>
                  <a:t>Inexpensive</a:t>
                </a:r>
              </a:p>
              <a:p>
                <a:r>
                  <a:rPr lang="en-US" sz="2400" b="1" dirty="0"/>
                  <a:t>Scalable</a:t>
                </a:r>
                <a:endParaRPr lang="en-US" sz="2400" dirty="0"/>
              </a:p>
              <a:p>
                <a:pPr marL="0" indent="0">
                  <a:buFontTx/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0" name="Inhaltsplatzhalt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145" y="1201567"/>
                <a:ext cx="4442072" cy="5067614"/>
              </a:xfrm>
              <a:prstGeom prst="rect">
                <a:avLst/>
              </a:prstGeom>
              <a:blipFill>
                <a:blip r:embed="rId8"/>
                <a:stretch>
                  <a:fillRect l="-137" t="-2407" b="-6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6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design of 10 kA CMRC-CL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21" y="1665436"/>
            <a:ext cx="2088232" cy="4290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64" y="1917230"/>
            <a:ext cx="3255698" cy="431255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5016" y="5855154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CMRC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108045" y="585515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016949" y="5851737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CMRC-CL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14" y="2012828"/>
            <a:ext cx="2366858" cy="4303991"/>
          </a:xfrm>
          <a:prstGeom prst="rect">
            <a:avLst/>
          </a:prstGeom>
        </p:spPr>
      </p:pic>
      <p:sp>
        <p:nvSpPr>
          <p:cNvPr id="13" name="Gleich 12"/>
          <p:cNvSpPr/>
          <p:nvPr/>
        </p:nvSpPr>
        <p:spPr>
          <a:xfrm>
            <a:off x="8194586" y="3409789"/>
            <a:ext cx="792088" cy="6993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Development of a pair of </a:t>
            </a:r>
            <a:r>
              <a:rPr lang="en-US" sz="2400" b="1" dirty="0"/>
              <a:t>10 kA current leads</a:t>
            </a:r>
            <a:r>
              <a:rPr lang="en-US" sz="2400" dirty="0"/>
              <a:t> cooled with a cryogenic mixed refrigerant cycle (CMRC)</a:t>
            </a:r>
          </a:p>
          <a:p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39978" b="38100"/>
          <a:stretch/>
        </p:blipFill>
        <p:spPr>
          <a:xfrm>
            <a:off x="2446855" y="4562596"/>
            <a:ext cx="1954493" cy="864096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503643" y="3409789"/>
            <a:ext cx="2299390" cy="1152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3993220" y="3345878"/>
            <a:ext cx="761682" cy="8271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-</a:t>
            </a:r>
            <a:endParaRPr lang="en-GB" dirty="0"/>
          </a:p>
        </p:txBody>
      </p:sp>
      <p:pic>
        <p:nvPicPr>
          <p:cNvPr id="56" name="Inhaltsplatzhalter 5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00" y="838800"/>
            <a:ext cx="7924346" cy="5176800"/>
          </a:xfr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00" y="838800"/>
            <a:ext cx="7922362" cy="5175504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00" y="838800"/>
            <a:ext cx="7922362" cy="5175504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715378" y="6033783"/>
            <a:ext cx="8210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[2]</a:t>
            </a:r>
            <a:r>
              <a:rPr lang="en-GB" sz="800" dirty="0"/>
              <a:t> Gomse D, Kochenburger T M, and Grohmann S 2018 </a:t>
            </a:r>
            <a:r>
              <a:rPr lang="en-GB" sz="800" i="1" dirty="0"/>
              <a:t>Journal of Heat Transfer </a:t>
            </a:r>
            <a:r>
              <a:rPr lang="en-GB" sz="800" b="1" dirty="0"/>
              <a:t>140</a:t>
            </a:r>
            <a:r>
              <a:rPr lang="en-GB" sz="800" dirty="0"/>
              <a:t> 051801; </a:t>
            </a:r>
            <a:r>
              <a:rPr lang="en-GB" sz="800" dirty="0" err="1"/>
              <a:t>doi</a:t>
            </a:r>
            <a:r>
              <a:rPr lang="en-GB" sz="800" dirty="0"/>
              <a:t>: 10.1115/1.4038852</a:t>
            </a:r>
          </a:p>
          <a:p>
            <a:r>
              <a:rPr lang="en-GB" sz="800" b="1" dirty="0">
                <a:solidFill>
                  <a:schemeClr val="accent1"/>
                </a:solidFill>
              </a:rPr>
              <a:t>[3]</a:t>
            </a:r>
            <a:r>
              <a:rPr lang="en-GB" sz="800" dirty="0"/>
              <a:t> Gomse D and Grohmann S 2018 </a:t>
            </a:r>
            <a:r>
              <a:rPr lang="en-GB" sz="800" i="1" dirty="0"/>
              <a:t>ICEC-ICMC Proc. </a:t>
            </a:r>
            <a:r>
              <a:rPr lang="en-GB" sz="800" b="1" dirty="0"/>
              <a:t>27</a:t>
            </a:r>
          </a:p>
          <a:p>
            <a:endParaRPr lang="en-US" sz="800" dirty="0"/>
          </a:p>
        </p:txBody>
      </p:sp>
      <p:sp>
        <p:nvSpPr>
          <p:cNvPr id="40" name="Rechteck 39"/>
          <p:cNvSpPr/>
          <p:nvPr/>
        </p:nvSpPr>
        <p:spPr>
          <a:xfrm>
            <a:off x="6386516" y="1404573"/>
            <a:ext cx="60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[2,3]</a:t>
            </a:r>
            <a:r>
              <a:rPr lang="en-GB" sz="1400" dirty="0"/>
              <a:t>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1531092" y="1815326"/>
                <a:ext cx="8553752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Cu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de-DE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Cu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LP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LP</m:t>
                              </m:r>
                            </m:sub>
                          </m:sSub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 0&lt;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92" y="1815326"/>
                <a:ext cx="8553752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Gerader Verbinder 44"/>
          <p:cNvCxnSpPr/>
          <p:nvPr/>
        </p:nvCxnSpPr>
        <p:spPr>
          <a:xfrm>
            <a:off x="1626412" y="2577871"/>
            <a:ext cx="23256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>
            <a:off x="4220308" y="2577871"/>
            <a:ext cx="1201615" cy="0"/>
          </a:xfrm>
          <a:prstGeom prst="line">
            <a:avLst/>
          </a:prstGeom>
          <a:ln w="38100">
            <a:solidFill>
              <a:srgbClr val="FA8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/>
          <p:nvPr/>
        </p:nvCxnSpPr>
        <p:spPr>
          <a:xfrm>
            <a:off x="5709138" y="2577871"/>
            <a:ext cx="198568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743231" y="2577871"/>
            <a:ext cx="203773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Heat conduction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953396" y="2582663"/>
            <a:ext cx="171072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dirty="0">
                <a:solidFill>
                  <a:srgbClr val="FA8214"/>
                </a:solidFill>
              </a:rPr>
              <a:t>Joule heating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664121" y="2582663"/>
            <a:ext cx="227979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Forced convection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5638803" y="29731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1473800" y="3037292"/>
                <a:ext cx="9154750" cy="909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Cu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num>
                            <m:den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+2∙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  <m:sup>
                              <m:r>
                                <a:rPr lang="de-D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120 </m:t>
                              </m:r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Cu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Cu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00" y="3037292"/>
                <a:ext cx="9154750" cy="909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feld 58"/>
          <p:cNvSpPr txBox="1"/>
          <p:nvPr/>
        </p:nvSpPr>
        <p:spPr>
          <a:xfrm>
            <a:off x="1626412" y="3901110"/>
            <a:ext cx="622805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Fourier’s Law    &amp;     Optimized conduction cooled CL</a:t>
            </a:r>
          </a:p>
        </p:txBody>
      </p:sp>
      <p:cxnSp>
        <p:nvCxnSpPr>
          <p:cNvPr id="63" name="Gerader Verbinder 62"/>
          <p:cNvCxnSpPr/>
          <p:nvPr/>
        </p:nvCxnSpPr>
        <p:spPr>
          <a:xfrm>
            <a:off x="3824293" y="5762846"/>
            <a:ext cx="0" cy="1440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3824296" y="5828936"/>
            <a:ext cx="255483" cy="0"/>
          </a:xfrm>
          <a:prstGeom prst="line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3889352" y="5788238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52" y="5788238"/>
                <a:ext cx="194540" cy="276999"/>
              </a:xfrm>
              <a:prstGeom prst="rect">
                <a:avLst/>
              </a:prstGeom>
              <a:blipFill>
                <a:blip r:embed="rId7"/>
                <a:stretch>
                  <a:fillRect l="-15625" r="-9375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Ellipse 67"/>
          <p:cNvSpPr/>
          <p:nvPr/>
        </p:nvSpPr>
        <p:spPr>
          <a:xfrm>
            <a:off x="7146295" y="1977963"/>
            <a:ext cx="43204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68"/>
          <p:cNvSpPr txBox="1"/>
          <p:nvPr/>
        </p:nvSpPr>
        <p:spPr>
          <a:xfrm>
            <a:off x="7414676" y="1647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958429" y="16502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Ellipse 26"/>
          <p:cNvSpPr/>
          <p:nvPr/>
        </p:nvSpPr>
        <p:spPr>
          <a:xfrm>
            <a:off x="5663952" y="1985846"/>
            <a:ext cx="432048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&amp; electric model design</a:t>
            </a:r>
            <a:endParaRPr lang="en-US" dirty="0"/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524664" y="1269207"/>
            <a:ext cx="11142672" cy="34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4975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26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Temperature profile calculation with 1-dim heat equation</a:t>
            </a:r>
          </a:p>
        </p:txBody>
      </p:sp>
      <p:sp>
        <p:nvSpPr>
          <p:cNvPr id="3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79993" y="6452596"/>
            <a:ext cx="435385" cy="36512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1" name="Datumsplatzhalter 3"/>
          <p:cNvSpPr>
            <a:spLocks noGrp="1"/>
          </p:cNvSpPr>
          <p:nvPr>
            <p:ph type="dt" sz="half" idx="10"/>
          </p:nvPr>
        </p:nvSpPr>
        <p:spPr>
          <a:xfrm>
            <a:off x="715378" y="6452596"/>
            <a:ext cx="1700463" cy="365125"/>
          </a:xfrm>
        </p:spPr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3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0" grpId="1"/>
      <p:bldP spid="42" grpId="0"/>
      <p:bldP spid="50" grpId="0"/>
      <p:bldP spid="51" grpId="0"/>
      <p:bldP spid="52" grpId="0"/>
      <p:bldP spid="54" grpId="0"/>
      <p:bldP spid="54" grpId="1"/>
      <p:bldP spid="59" grpId="0"/>
      <p:bldP spid="59" grpId="1"/>
      <p:bldP spid="68" grpId="0" animBg="1"/>
      <p:bldP spid="68" grpId="1" animBg="1"/>
      <p:bldP spid="69" grpId="0"/>
      <p:bldP spid="69" grpId="1"/>
      <p:bldP spid="26" grpId="0"/>
      <p:bldP spid="26" grpId="1"/>
      <p:bldP spid="27" grpId="0" animBg="1"/>
      <p:bldP spid="27" grpId="1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umsplatzhalter 3"/>
          <p:cNvSpPr>
            <a:spLocks noGrp="1"/>
          </p:cNvSpPr>
          <p:nvPr>
            <p:ph type="dt" sz="half" idx="10"/>
          </p:nvPr>
        </p:nvSpPr>
        <p:spPr>
          <a:xfrm>
            <a:off x="715378" y="6452596"/>
            <a:ext cx="1700463" cy="365125"/>
          </a:xfrm>
        </p:spPr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-</a:t>
            </a:r>
            <a:endParaRPr lang="en-GB" dirty="0"/>
          </a:p>
        </p:txBody>
      </p:sp>
      <p:pic>
        <p:nvPicPr>
          <p:cNvPr id="56" name="Inhaltsplatzhalter 5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00" y="838800"/>
            <a:ext cx="7924346" cy="5176800"/>
          </a:xfr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00" y="838800"/>
            <a:ext cx="7922362" cy="5175504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00" y="838800"/>
            <a:ext cx="7922362" cy="5175504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715378" y="6033783"/>
            <a:ext cx="8210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[2]</a:t>
            </a:r>
            <a:r>
              <a:rPr lang="en-GB" sz="800" dirty="0"/>
              <a:t> Gomse D, Kochenburger T M, and Grohmann S 2018 </a:t>
            </a:r>
            <a:r>
              <a:rPr lang="en-GB" sz="800" i="1" dirty="0"/>
              <a:t>Journal of Heat Transfer </a:t>
            </a:r>
            <a:r>
              <a:rPr lang="en-GB" sz="800" b="1" dirty="0"/>
              <a:t>140</a:t>
            </a:r>
            <a:r>
              <a:rPr lang="en-GB" sz="800" dirty="0"/>
              <a:t> 051801; </a:t>
            </a:r>
            <a:r>
              <a:rPr lang="en-GB" sz="800" dirty="0" err="1"/>
              <a:t>doi</a:t>
            </a:r>
            <a:r>
              <a:rPr lang="en-GB" sz="800" dirty="0"/>
              <a:t>: 10.1115/1.4038852</a:t>
            </a:r>
          </a:p>
          <a:p>
            <a:r>
              <a:rPr lang="en-GB" sz="800" b="1" dirty="0">
                <a:solidFill>
                  <a:schemeClr val="accent1"/>
                </a:solidFill>
              </a:rPr>
              <a:t>[3]</a:t>
            </a:r>
            <a:r>
              <a:rPr lang="en-GB" sz="800" dirty="0"/>
              <a:t> Gomse D and Grohmann S 2018 </a:t>
            </a:r>
            <a:r>
              <a:rPr lang="en-GB" sz="800" i="1" dirty="0"/>
              <a:t>ICEC-ICMC Proc. </a:t>
            </a:r>
            <a:r>
              <a:rPr lang="en-GB" sz="800" b="1" dirty="0"/>
              <a:t>27</a:t>
            </a:r>
          </a:p>
          <a:p>
            <a:endParaRPr lang="en-US" sz="800" dirty="0"/>
          </a:p>
        </p:txBody>
      </p:sp>
      <p:sp>
        <p:nvSpPr>
          <p:cNvPr id="40" name="Rechteck 39"/>
          <p:cNvSpPr/>
          <p:nvPr/>
        </p:nvSpPr>
        <p:spPr>
          <a:xfrm>
            <a:off x="6386516" y="1404573"/>
            <a:ext cx="60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[2,3]</a:t>
            </a:r>
            <a:r>
              <a:rPr lang="en-GB" sz="1400" dirty="0"/>
              <a:t>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/>
              <p:cNvSpPr txBox="1"/>
              <p:nvPr/>
            </p:nvSpPr>
            <p:spPr>
              <a:xfrm>
                <a:off x="1019199" y="2389439"/>
                <a:ext cx="106540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Cu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de-D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de-DE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Cu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LP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LP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 0&lt;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99" y="2389439"/>
                <a:ext cx="10654006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Gerader Verbinder 44"/>
          <p:cNvCxnSpPr/>
          <p:nvPr/>
        </p:nvCxnSpPr>
        <p:spPr>
          <a:xfrm>
            <a:off x="1019199" y="3257033"/>
            <a:ext cx="29607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>
            <a:off x="4507523" y="3257033"/>
            <a:ext cx="1490963" cy="0"/>
          </a:xfrm>
          <a:prstGeom prst="line">
            <a:avLst/>
          </a:prstGeom>
          <a:ln w="38100">
            <a:solidFill>
              <a:srgbClr val="FA82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/>
          <p:nvPr/>
        </p:nvCxnSpPr>
        <p:spPr>
          <a:xfrm>
            <a:off x="6488723" y="3257033"/>
            <a:ext cx="23153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312617" y="3286729"/>
            <a:ext cx="241123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Heat conduction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4261340" y="3291521"/>
            <a:ext cx="201850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rgbClr val="FA8214"/>
                </a:solidFill>
              </a:rPr>
              <a:t>Joule heating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6394091" y="3291521"/>
            <a:ext cx="2701381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Forced convection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5638803" y="29731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cxnSp>
        <p:nvCxnSpPr>
          <p:cNvPr id="63" name="Gerader Verbinder 62"/>
          <p:cNvCxnSpPr/>
          <p:nvPr/>
        </p:nvCxnSpPr>
        <p:spPr>
          <a:xfrm>
            <a:off x="3824293" y="5762846"/>
            <a:ext cx="0" cy="1440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/>
          <p:cNvCxnSpPr/>
          <p:nvPr/>
        </p:nvCxnSpPr>
        <p:spPr>
          <a:xfrm>
            <a:off x="3824296" y="5828936"/>
            <a:ext cx="255483" cy="0"/>
          </a:xfrm>
          <a:prstGeom prst="line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3889352" y="5788238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52" y="5788238"/>
                <a:ext cx="194540" cy="276999"/>
              </a:xfrm>
              <a:prstGeom prst="rect">
                <a:avLst/>
              </a:prstGeom>
              <a:blipFill>
                <a:blip r:embed="rId7"/>
                <a:stretch>
                  <a:fillRect l="-15625" r="-9375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feld 68"/>
          <p:cNvSpPr txBox="1"/>
          <p:nvPr/>
        </p:nvSpPr>
        <p:spPr>
          <a:xfrm>
            <a:off x="8447843" y="22228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738642" y="22228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Ellipse 26"/>
          <p:cNvSpPr/>
          <p:nvPr/>
        </p:nvSpPr>
        <p:spPr>
          <a:xfrm>
            <a:off x="6419261" y="2593121"/>
            <a:ext cx="499240" cy="499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Thermal &amp; electric model design</a:t>
            </a:r>
            <a:endParaRPr lang="en-US" dirty="0"/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524664" y="1269207"/>
            <a:ext cx="11142672" cy="341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4975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26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Temperature profile calculation with 1-dim heat equation</a:t>
            </a:r>
          </a:p>
        </p:txBody>
      </p:sp>
      <p:sp>
        <p:nvSpPr>
          <p:cNvPr id="3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79993" y="6452596"/>
            <a:ext cx="435385" cy="36512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1" name="Ellipse 40"/>
          <p:cNvSpPr/>
          <p:nvPr/>
        </p:nvSpPr>
        <p:spPr>
          <a:xfrm>
            <a:off x="8133936" y="2593939"/>
            <a:ext cx="499240" cy="499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0" grpId="1"/>
      <p:bldP spid="42" grpId="0"/>
      <p:bldP spid="50" grpId="0"/>
      <p:bldP spid="51" grpId="0"/>
      <p:bldP spid="52" grpId="0"/>
      <p:bldP spid="69" grpId="0"/>
      <p:bldP spid="69" grpId="1"/>
      <p:bldP spid="26" grpId="0"/>
      <p:bldP spid="26" grpId="1"/>
      <p:bldP spid="27" grpId="0" animBg="1"/>
      <p:bldP spid="27" grpId="1" animBg="1"/>
      <p:bldP spid="30" grpId="0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02" y="1796687"/>
            <a:ext cx="3865057" cy="386505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92" y="1421108"/>
            <a:ext cx="4862779" cy="48627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design and Temperature profile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664" y="1269207"/>
            <a:ext cx="11142672" cy="740464"/>
          </a:xfrm>
        </p:spPr>
        <p:txBody>
          <a:bodyPr/>
          <a:lstStyle/>
          <a:p>
            <a:r>
              <a:rPr lang="en-US" sz="2400" dirty="0"/>
              <a:t>Prototype based on classical heat exchanger design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cxnSp>
        <p:nvCxnSpPr>
          <p:cNvPr id="6" name="Gerader Verbinder 5"/>
          <p:cNvCxnSpPr/>
          <p:nvPr/>
        </p:nvCxnSpPr>
        <p:spPr>
          <a:xfrm>
            <a:off x="1553308" y="4817842"/>
            <a:ext cx="0" cy="12618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1553308" y="4749697"/>
            <a:ext cx="1177750" cy="2880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2244708" y="5709816"/>
            <a:ext cx="519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Recess can be adapted depending on </a:t>
            </a:r>
          </a:p>
          <a:p>
            <a:r>
              <a:rPr lang="en-US" dirty="0"/>
              <a:t>the design amperage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1553307" y="6003804"/>
            <a:ext cx="539261" cy="144016"/>
          </a:xfrm>
          <a:prstGeom prst="rightArrow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553308" y="5448758"/>
            <a:ext cx="1905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64" y="444005"/>
            <a:ext cx="9533736" cy="627829"/>
          </a:xfrm>
        </p:spPr>
        <p:txBody>
          <a:bodyPr/>
          <a:lstStyle/>
          <a:p>
            <a:r>
              <a:rPr lang="en-US" dirty="0"/>
              <a:t>Comparison with alternative cooling methods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C500-E6FA-4EA5-95E3-0C7793CA8CFD}" type="datetime3">
              <a:rPr lang="en-US" noProof="0" smtClean="0"/>
              <a:t>2 September 2018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15" y="1428138"/>
            <a:ext cx="4862779" cy="486277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15" y="1428138"/>
            <a:ext cx="4862779" cy="486277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15" y="1428138"/>
            <a:ext cx="4862779" cy="486277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32" y="2427080"/>
            <a:ext cx="2016224" cy="366638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57" y="3377440"/>
            <a:ext cx="1551574" cy="2913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524663" y="1237899"/>
                <a:ext cx="5139762" cy="5017244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Conduction-cooled current lead (</a:t>
                </a:r>
                <a:r>
                  <a:rPr lang="en-US" sz="2400" dirty="0">
                    <a:solidFill>
                      <a:srgbClr val="A08232"/>
                    </a:solidFill>
                  </a:rPr>
                  <a:t>CC-CL</a:t>
                </a:r>
                <a:r>
                  <a:rPr lang="en-US" sz="2400" dirty="0"/>
                  <a:t>)</a:t>
                </a:r>
              </a:p>
              <a:p>
                <a:pPr lvl="1">
                  <a:buClr>
                    <a:srgbClr val="A08232"/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42.5 W/kA</a:t>
                </a:r>
              </a:p>
              <a:p>
                <a:r>
                  <a:rPr lang="en-US" sz="2400" dirty="0">
                    <a:solidFill>
                      <a:srgbClr val="A01E28"/>
                    </a:solidFill>
                  </a:rPr>
                  <a:t>Infinite</a:t>
                </a:r>
                <a:r>
                  <a:rPr lang="en-US" sz="2400" dirty="0"/>
                  <a:t> number of Carnot </a:t>
                </a:r>
                <a:r>
                  <a:rPr lang="en-US" sz="2400" dirty="0">
                    <a:solidFill>
                      <a:srgbClr val="A01E28"/>
                    </a:solidFill>
                  </a:rPr>
                  <a:t>stages</a:t>
                </a:r>
                <a:r>
                  <a:rPr lang="en-US" sz="2400" dirty="0"/>
                  <a:t> (theoretical assumption)</a:t>
                </a:r>
              </a:p>
              <a:p>
                <a:pPr lvl="1">
                  <a:buClr>
                    <a:srgbClr val="A01E28"/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8.5 W/kA</a:t>
                </a:r>
              </a:p>
              <a:p>
                <a:r>
                  <a:rPr lang="en-US" sz="2400" dirty="0"/>
                  <a:t>Cryogenic mixed-refrigerant cooled current lead (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CMRC-CL</a:t>
                </a:r>
                <a:r>
                  <a:rPr lang="en-US" sz="2400" dirty="0"/>
                  <a:t>)</a:t>
                </a:r>
              </a:p>
              <a:p>
                <a:pPr lvl="1">
                  <a:buClr>
                    <a:schemeClr val="accent1"/>
                  </a:buClr>
                  <a:buFont typeface="Wingdings" panose="05000000000000000000" pitchFamily="2" charset="2"/>
                  <a:buChar char="Ø"/>
                </a:pPr>
                <a:r>
                  <a:rPr lang="en-US" dirty="0"/>
                  <a:t>23.8 W/kA</a:t>
                </a:r>
              </a:p>
              <a:p>
                <a:endParaRPr lang="en-US" sz="2400" dirty="0"/>
              </a:p>
              <a:p>
                <a:pPr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CMRC-CL</a:t>
                </a:r>
                <a:r>
                  <a:rPr lang="en-US" sz="2400" dirty="0"/>
                  <a:t> advantage:</a:t>
                </a:r>
              </a:p>
              <a:p>
                <a:pPr marL="0" indent="0">
                  <a:buNone/>
                </a:pPr>
                <a:r>
                  <a:rPr lang="en-US" sz="2400" dirty="0"/>
                  <a:t>Reduction of the thermal load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by </a:t>
                </a:r>
                <a:r>
                  <a:rPr lang="en-US" sz="2400" b="1" dirty="0"/>
                  <a:t>45 % </a:t>
                </a:r>
                <a:r>
                  <a:rPr lang="en-US" sz="2400" dirty="0"/>
                  <a:t>compared to </a:t>
                </a:r>
                <a:r>
                  <a:rPr lang="en-US" sz="2400" dirty="0">
                    <a:solidFill>
                      <a:srgbClr val="A08232"/>
                    </a:solidFill>
                  </a:rPr>
                  <a:t>CC-CL </a:t>
                </a:r>
                <a:r>
                  <a:rPr lang="en-US" sz="2400" dirty="0"/>
                  <a:t>!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5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663" y="1237899"/>
                <a:ext cx="5139762" cy="5017244"/>
              </a:xfrm>
              <a:blipFill>
                <a:blip r:embed="rId7"/>
                <a:stretch>
                  <a:fillRect l="-3559" t="-2430" r="-4745" b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Macintosh PowerPoint</Application>
  <PresentationFormat>Breitbild</PresentationFormat>
  <Paragraphs>196</Paragraphs>
  <Slides>11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Courier New</vt:lpstr>
      <vt:lpstr>Wingdings</vt:lpstr>
      <vt:lpstr>Office</vt:lpstr>
      <vt:lpstr>PowerPoint-Präsentation</vt:lpstr>
      <vt:lpstr>Motivation</vt:lpstr>
      <vt:lpstr>Technical options</vt:lpstr>
      <vt:lpstr>Pure- vs. mixed-refrigerant cooling</vt:lpstr>
      <vt:lpstr>Prototype design of 10 kA CMRC-CL</vt:lpstr>
      <vt:lpstr>Thermal &amp; electric model design</vt:lpstr>
      <vt:lpstr>Thermal &amp; electric model design</vt:lpstr>
      <vt:lpstr>Prototype design and Temperature profile</vt:lpstr>
      <vt:lpstr>Comparison with alternative cooling methods</vt:lpstr>
      <vt:lpstr>Prototype design of 10 kA CMRC-CL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Microsoft Office-Benutzer</cp:lastModifiedBy>
  <cp:revision>42</cp:revision>
  <dcterms:created xsi:type="dcterms:W3CDTF">2017-12-07T14:50:50Z</dcterms:created>
  <dcterms:modified xsi:type="dcterms:W3CDTF">2018-09-02T20:32:03Z</dcterms:modified>
</cp:coreProperties>
</file>