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56" r:id="rId2"/>
    <p:sldId id="257" r:id="rId3"/>
    <p:sldId id="263" r:id="rId4"/>
    <p:sldId id="258" r:id="rId5"/>
    <p:sldId id="259" r:id="rId6"/>
    <p:sldId id="260" r:id="rId7"/>
    <p:sldId id="261" r:id="rId8"/>
    <p:sldId id="264" r:id="rId9"/>
    <p:sldId id="262" r:id="rId10"/>
    <p:sldId id="265" r:id="rId11"/>
    <p:sldId id="268" r:id="rId12"/>
    <p:sldId id="267" r:id="rId13"/>
    <p:sldId id="266" r:id="rId14"/>
    <p:sldId id="44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0" autoAdjust="0"/>
    <p:restoredTop sz="94660"/>
  </p:normalViewPr>
  <p:slideViewPr>
    <p:cSldViewPr snapToGrid="0">
      <p:cViewPr varScale="1">
        <p:scale>
          <a:sx n="69" d="100"/>
          <a:sy n="69" d="100"/>
        </p:scale>
        <p:origin x="67"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466EA-C873-47D8-A62E-7069D5B4144B}" type="datetimeFigureOut">
              <a:rPr kumimoji="1" lang="ja-JP" altLang="en-US" smtClean="0"/>
              <a:t>2018/9/5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A5D24-B0B1-45D7-8B17-F830A07E07B9}" type="slidenum">
              <a:rPr kumimoji="1" lang="ja-JP" altLang="en-US" smtClean="0"/>
              <a:t>‹#›</a:t>
            </a:fld>
            <a:endParaRPr kumimoji="1" lang="ja-JP" altLang="en-US"/>
          </a:p>
        </p:txBody>
      </p:sp>
    </p:spTree>
    <p:extLst>
      <p:ext uri="{BB962C8B-B14F-4D97-AF65-F5344CB8AC3E}">
        <p14:creationId xmlns:p14="http://schemas.microsoft.com/office/powerpoint/2010/main" val="4119128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a:extLst>
              <a:ext uri="{FF2B5EF4-FFF2-40B4-BE49-F238E27FC236}">
                <a16:creationId xmlns:a16="http://schemas.microsoft.com/office/drawing/2014/main" id="{70550B58-FDF3-406E-B973-B66F114A2A04}"/>
              </a:ext>
            </a:extLst>
          </p:cNvPr>
          <p:cNvSpPr>
            <a:spLocks noGrp="1" noRot="1" noChangeAspect="1" noChangeArrowheads="1" noTextEdit="1"/>
          </p:cNvSpPr>
          <p:nvPr>
            <p:ph type="sldImg"/>
          </p:nvPr>
        </p:nvSpPr>
        <p:spPr>
          <a:xfrm>
            <a:off x="685800" y="1143000"/>
            <a:ext cx="5486400" cy="3086100"/>
          </a:xfrm>
          <a:ln/>
        </p:spPr>
      </p:sp>
      <p:sp>
        <p:nvSpPr>
          <p:cNvPr id="49155" name="ノート プレースホルダ 2">
            <a:extLst>
              <a:ext uri="{FF2B5EF4-FFF2-40B4-BE49-F238E27FC236}">
                <a16:creationId xmlns:a16="http://schemas.microsoft.com/office/drawing/2014/main" id="{DCD78DB9-71D2-4826-962B-2CFBF79F8F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9156" name="スライド番号プレースホルダ 3">
            <a:extLst>
              <a:ext uri="{FF2B5EF4-FFF2-40B4-BE49-F238E27FC236}">
                <a16:creationId xmlns:a16="http://schemas.microsoft.com/office/drawing/2014/main" id="{FC140034-57B7-4DF7-95A2-CA87E6ACEA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4700" indent="-2968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81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70050" indent="-2381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7888" indent="-2381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50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22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94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66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49480A-ED3C-47BC-A18F-E08113FA981B}"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0749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685800" y="1143000"/>
            <a:ext cx="5486400" cy="3086100"/>
          </a:xfrm>
          <a:ln/>
        </p:spPr>
      </p:sp>
      <p:sp>
        <p:nvSpPr>
          <p:cNvPr id="71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4700" indent="-2968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81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70050" indent="-2381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7888" indent="-2381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50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22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94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66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810836-56BB-49A8-998D-14EC2BCFCE85}"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7933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685800" y="1143000"/>
            <a:ext cx="5486400" cy="3086100"/>
          </a:xfrm>
          <a:ln/>
        </p:spPr>
      </p:sp>
      <p:sp>
        <p:nvSpPr>
          <p:cNvPr id="71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4700" indent="-2968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81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70050" indent="-2381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7888" indent="-2381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50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22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94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6688"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8810836-56BB-49A8-998D-14EC2BCFCE85}" type="slidenum">
              <a:rPr lang="en-US" altLang="ja-JP" sz="1300" smtClean="0">
                <a:ea typeface="ＭＳ Ｐゴシック" panose="020B0600070205080204" pitchFamily="50" charset="-128"/>
              </a:rPr>
              <a:pPr>
                <a:spcBef>
                  <a:spcPct val="0"/>
                </a:spcBef>
              </a:pPr>
              <a:t>14</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357548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11267A-66CB-43C4-BB96-2CF2D24F8F23}"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14284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B845CB-0CF7-41AD-A827-A8C0A6F78B2A}"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205980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3B3223-6BAB-4C5F-9CD8-B7A8B66EE1D1}"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2810140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09600" y="1600203"/>
            <a:ext cx="10972800" cy="4525963"/>
          </a:xfrm>
        </p:spPr>
        <p:txBody>
          <a:bodyPr/>
          <a:lstStyle/>
          <a:p>
            <a:pPr lvl="0"/>
            <a:endParaRPr lang="ja-JP" altLang="en-US" noProof="0"/>
          </a:p>
        </p:txBody>
      </p:sp>
      <p:sp>
        <p:nvSpPr>
          <p:cNvPr id="4" name="Rectangle 4">
            <a:extLst>
              <a:ext uri="{FF2B5EF4-FFF2-40B4-BE49-F238E27FC236}">
                <a16:creationId xmlns:a16="http://schemas.microsoft.com/office/drawing/2014/main" id="{40360D33-0D66-4078-A10A-11DC50A4E00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1297F15-A8FC-47D1-8464-48FA72EA40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A74BD4B-F19D-473A-A5E4-A2B7C5418C44}"/>
              </a:ext>
            </a:extLst>
          </p:cNvPr>
          <p:cNvSpPr>
            <a:spLocks noGrp="1" noChangeArrowheads="1"/>
          </p:cNvSpPr>
          <p:nvPr>
            <p:ph type="sldNum" sz="quarter" idx="12"/>
          </p:nvPr>
        </p:nvSpPr>
        <p:spPr>
          <a:ln/>
        </p:spPr>
        <p:txBody>
          <a:bodyPr/>
          <a:lstStyle>
            <a:lvl1pPr>
              <a:defRPr/>
            </a:lvl1pPr>
          </a:lstStyle>
          <a:p>
            <a:pPr>
              <a:defRPr/>
            </a:pPr>
            <a:fld id="{9998DD21-EFE9-4250-96C2-88309FCBC77F}" type="slidenum">
              <a:rPr lang="en-US" altLang="ja-JP"/>
              <a:pPr>
                <a:defRPr/>
              </a:pPr>
              <a:t>‹#›</a:t>
            </a:fld>
            <a:endParaRPr lang="en-US" altLang="ja-JP"/>
          </a:p>
        </p:txBody>
      </p:sp>
    </p:spTree>
    <p:extLst>
      <p:ext uri="{BB962C8B-B14F-4D97-AF65-F5344CB8AC3E}">
        <p14:creationId xmlns:p14="http://schemas.microsoft.com/office/powerpoint/2010/main" val="345832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9B8C6D-8B4A-4727-BBFB-A10831737760}"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311748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8067C3-C6E1-4DEC-A879-2A4DCCBAE600}"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218437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D934DB-7996-4B06-BE3F-A3C5892DB5CC}" type="datetime1">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201871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E09359-9FC2-4A60-ADD7-DA05549E8176}" type="datetime1">
              <a:rPr kumimoji="1" lang="ja-JP" altLang="en-US" smtClean="0"/>
              <a:t>2018/9/5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83128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51FA16-CBB7-496D-90ED-246398C0FB79}" type="datetime1">
              <a:rPr kumimoji="1" lang="ja-JP" altLang="en-US" smtClean="0"/>
              <a:t>2018/9/5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331291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EE29D-ABB2-41F8-8A05-EB8C833BD710}" type="datetime1">
              <a:rPr kumimoji="1" lang="ja-JP" altLang="en-US" smtClean="0"/>
              <a:t>2018/9/5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400772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B78AD0-0D37-4E7F-A798-B214474BEC18}" type="datetime1">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206732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194BA7-55A7-4B0D-888E-19CA0F817952}" type="datetime1">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203628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5431C-E3EB-4361-ACB5-C7FBD728E3D3}" type="datetime1">
              <a:rPr kumimoji="1" lang="ja-JP" altLang="en-US" smtClean="0"/>
              <a:t>2018/9/5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4ECBB-CEC8-4D62-9ADC-E8891DCA20C8}" type="slidenum">
              <a:rPr kumimoji="1" lang="ja-JP" altLang="en-US" smtClean="0"/>
              <a:t>‹#›</a:t>
            </a:fld>
            <a:endParaRPr kumimoji="1" lang="ja-JP" altLang="en-US"/>
          </a:p>
        </p:txBody>
      </p:sp>
    </p:spTree>
    <p:extLst>
      <p:ext uri="{BB962C8B-B14F-4D97-AF65-F5344CB8AC3E}">
        <p14:creationId xmlns:p14="http://schemas.microsoft.com/office/powerpoint/2010/main" val="5558673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27E3A-35A0-454F-AAA5-8546A0C7FFA0}"/>
              </a:ext>
            </a:extLst>
          </p:cNvPr>
          <p:cNvSpPr>
            <a:spLocks noGrp="1"/>
          </p:cNvSpPr>
          <p:nvPr>
            <p:ph type="ctrTitle"/>
          </p:nvPr>
        </p:nvSpPr>
        <p:spPr>
          <a:xfrm>
            <a:off x="883733" y="1019330"/>
            <a:ext cx="10424533" cy="1106136"/>
          </a:xfrm>
        </p:spPr>
        <p:txBody>
          <a:bodyPr>
            <a:noAutofit/>
          </a:bodyPr>
          <a:lstStyle/>
          <a:p>
            <a:r>
              <a:rPr lang="en-US" altLang="ja-JP" sz="3200" dirty="0">
                <a:solidFill>
                  <a:srgbClr val="3333FF"/>
                </a:solidFill>
                <a:latin typeface="Arial" panose="020B0604020202020204" pitchFamily="34" charset="0"/>
                <a:cs typeface="Arial" panose="020B0604020202020204" pitchFamily="34" charset="0"/>
              </a:rPr>
              <a:t>Cooling performance of Joule Thomson coolers in 300K – 50mK cryochain demonstration for ATHENA X-IFU</a:t>
            </a:r>
            <a:endParaRPr lang="ja-JP" altLang="en-US" sz="3200" dirty="0">
              <a:solidFill>
                <a:srgbClr val="3333FF"/>
              </a:solidFill>
              <a:latin typeface="Arial" panose="020B0604020202020204" pitchFamily="34" charset="0"/>
              <a:cs typeface="Arial" panose="020B0604020202020204" pitchFamily="34" charset="0"/>
            </a:endParaRPr>
          </a:p>
        </p:txBody>
      </p:sp>
      <p:sp>
        <p:nvSpPr>
          <p:cNvPr id="3" name="字幕 2">
            <a:extLst>
              <a:ext uri="{FF2B5EF4-FFF2-40B4-BE49-F238E27FC236}">
                <a16:creationId xmlns:a16="http://schemas.microsoft.com/office/drawing/2014/main" id="{34BB3B4B-052E-4653-A139-3599E84D0BED}"/>
              </a:ext>
            </a:extLst>
          </p:cNvPr>
          <p:cNvSpPr>
            <a:spLocks noGrp="1"/>
          </p:cNvSpPr>
          <p:nvPr>
            <p:ph type="subTitle" idx="1"/>
          </p:nvPr>
        </p:nvSpPr>
        <p:spPr>
          <a:xfrm>
            <a:off x="1874852" y="2351199"/>
            <a:ext cx="8442295" cy="3886578"/>
          </a:xfrm>
        </p:spPr>
        <p:txBody>
          <a:bodyPr>
            <a:normAutofit fontScale="85000" lnSpcReduction="20000"/>
          </a:bodyPr>
          <a:lstStyle/>
          <a:p>
            <a:r>
              <a:rPr lang="en-US" altLang="ja-JP" sz="2100" b="1" dirty="0">
                <a:solidFill>
                  <a:srgbClr val="FF0000"/>
                </a:solidFill>
                <a:latin typeface="Arial" panose="020B0604020202020204" pitchFamily="34" charset="0"/>
                <a:cs typeface="Arial" panose="020B0604020202020204" pitchFamily="34" charset="0"/>
              </a:rPr>
              <a:t>K.Shinozaki</a:t>
            </a:r>
            <a:r>
              <a:rPr lang="en-US" altLang="ja-JP" sz="2100" baseline="30000" dirty="0">
                <a:latin typeface="Arial" panose="020B0604020202020204" pitchFamily="34" charset="0"/>
                <a:cs typeface="Arial" panose="020B0604020202020204" pitchFamily="34" charset="0"/>
              </a:rPr>
              <a:t>1)</a:t>
            </a:r>
            <a:r>
              <a:rPr lang="en-US" altLang="ja-JP" sz="2100" dirty="0">
                <a:latin typeface="Arial" panose="020B0604020202020204" pitchFamily="34" charset="0"/>
                <a:cs typeface="Arial" panose="020B0604020202020204" pitchFamily="34" charset="0"/>
              </a:rPr>
              <a:t>, C.Tokoku</a:t>
            </a:r>
            <a:r>
              <a:rPr lang="en-US" altLang="ja-JP" sz="2100" baseline="30000" dirty="0">
                <a:latin typeface="Arial" panose="020B0604020202020204" pitchFamily="34" charset="0"/>
                <a:cs typeface="Arial" panose="020B0604020202020204" pitchFamily="34" charset="0"/>
              </a:rPr>
              <a:t>2)</a:t>
            </a:r>
            <a:r>
              <a:rPr lang="en-US" altLang="ja-JP" sz="2100" dirty="0">
                <a:latin typeface="Arial" panose="020B0604020202020204" pitchFamily="34" charset="0"/>
                <a:cs typeface="Arial" panose="020B0604020202020204" pitchFamily="34" charset="0"/>
              </a:rPr>
              <a:t>, R.Yamamoto</a:t>
            </a:r>
            <a:r>
              <a:rPr lang="en-US" altLang="ja-JP" sz="2100" baseline="30000" dirty="0">
                <a:latin typeface="Arial" panose="020B0604020202020204" pitchFamily="34" charset="0"/>
                <a:cs typeface="Arial" panose="020B0604020202020204" pitchFamily="34" charset="0"/>
              </a:rPr>
              <a:t>2)*</a:t>
            </a:r>
            <a:r>
              <a:rPr lang="en-US" altLang="ja-JP" sz="2100" dirty="0">
                <a:latin typeface="Arial" panose="020B0604020202020204" pitchFamily="34" charset="0"/>
                <a:cs typeface="Arial" panose="020B0604020202020204" pitchFamily="34" charset="0"/>
              </a:rPr>
              <a:t>, Y.Minami</a:t>
            </a:r>
            <a:r>
              <a:rPr lang="en-US" altLang="ja-JP" sz="2100" baseline="30000" dirty="0">
                <a:latin typeface="Arial" panose="020B0604020202020204" pitchFamily="34" charset="0"/>
                <a:cs typeface="Arial" panose="020B0604020202020204" pitchFamily="34" charset="0"/>
              </a:rPr>
              <a:t>3)</a:t>
            </a:r>
            <a:r>
              <a:rPr lang="en-US" altLang="ja-JP" sz="2100" dirty="0">
                <a:latin typeface="Arial" panose="020B0604020202020204" pitchFamily="34" charset="0"/>
                <a:cs typeface="Arial" panose="020B0604020202020204" pitchFamily="34" charset="0"/>
              </a:rPr>
              <a:t>, N.Y. Yamasaki</a:t>
            </a:r>
            <a:r>
              <a:rPr lang="en-US" altLang="ja-JP" sz="2100" baseline="30000" dirty="0">
                <a:latin typeface="Arial" panose="020B0604020202020204" pitchFamily="34" charset="0"/>
                <a:cs typeface="Arial" panose="020B0604020202020204" pitchFamily="34" charset="0"/>
              </a:rPr>
              <a:t>2)</a:t>
            </a:r>
            <a:r>
              <a:rPr lang="en-US" altLang="ja-JP" sz="2100" dirty="0">
                <a:latin typeface="Arial" panose="020B0604020202020204" pitchFamily="34" charset="0"/>
                <a:cs typeface="Arial" panose="020B0604020202020204" pitchFamily="34" charset="0"/>
              </a:rPr>
              <a:t>, </a:t>
            </a:r>
          </a:p>
          <a:p>
            <a:r>
              <a:rPr lang="en-US" altLang="ja-JP" sz="2100" dirty="0">
                <a:latin typeface="Arial" panose="020B0604020202020204" pitchFamily="34" charset="0"/>
                <a:cs typeface="Arial" panose="020B0604020202020204" pitchFamily="34" charset="0"/>
              </a:rPr>
              <a:t>K.Mitsuda</a:t>
            </a:r>
            <a:r>
              <a:rPr lang="en-US" altLang="ja-JP" sz="2100" baseline="30000" dirty="0">
                <a:latin typeface="Arial" panose="020B0604020202020204" pitchFamily="34" charset="0"/>
                <a:cs typeface="Arial" panose="020B0604020202020204" pitchFamily="34" charset="0"/>
              </a:rPr>
              <a:t>2)</a:t>
            </a:r>
            <a:r>
              <a:rPr lang="en-US" altLang="ja-JP" sz="2100" dirty="0">
                <a:latin typeface="Arial" panose="020B0604020202020204" pitchFamily="34" charset="0"/>
                <a:cs typeface="Arial" panose="020B0604020202020204" pitchFamily="34" charset="0"/>
              </a:rPr>
              <a:t>, T.Nakagawa</a:t>
            </a:r>
            <a:r>
              <a:rPr lang="en-US" altLang="ja-JP" sz="2100" baseline="30000" dirty="0">
                <a:latin typeface="Arial" panose="020B0604020202020204" pitchFamily="34" charset="0"/>
                <a:cs typeface="Arial" panose="020B0604020202020204" pitchFamily="34" charset="0"/>
              </a:rPr>
              <a:t>2)</a:t>
            </a:r>
            <a:r>
              <a:rPr lang="en-US" altLang="ja-JP" sz="2100" dirty="0">
                <a:latin typeface="Arial" panose="020B0604020202020204" pitchFamily="34" charset="0"/>
                <a:cs typeface="Arial" panose="020B0604020202020204" pitchFamily="34" charset="0"/>
              </a:rPr>
              <a:t>, </a:t>
            </a:r>
          </a:p>
          <a:p>
            <a:r>
              <a:rPr lang="en-US" altLang="ja-JP" sz="2100" dirty="0">
                <a:latin typeface="Arial" panose="020B0604020202020204" pitchFamily="34" charset="0"/>
                <a:cs typeface="Arial" panose="020B0604020202020204" pitchFamily="34" charset="0"/>
              </a:rPr>
              <a:t>J.M.Duval</a:t>
            </a:r>
            <a:r>
              <a:rPr lang="en-US" altLang="ja-JP" sz="2100" baseline="30000" dirty="0">
                <a:latin typeface="Arial" panose="020B0604020202020204" pitchFamily="34" charset="0"/>
                <a:cs typeface="Arial" panose="020B0604020202020204" pitchFamily="34" charset="0"/>
              </a:rPr>
              <a:t>4)</a:t>
            </a:r>
            <a:r>
              <a:rPr lang="en-US" altLang="ja-JP" sz="2100" dirty="0">
                <a:latin typeface="Arial" panose="020B0604020202020204" pitchFamily="34" charset="0"/>
                <a:cs typeface="Arial" panose="020B0604020202020204" pitchFamily="34" charset="0"/>
              </a:rPr>
              <a:t>, T.Prouvé</a:t>
            </a:r>
            <a:r>
              <a:rPr lang="en-US" altLang="ja-JP" sz="2100" baseline="30000" dirty="0">
                <a:latin typeface="Arial" panose="020B0604020202020204" pitchFamily="34" charset="0"/>
                <a:cs typeface="Arial" panose="020B0604020202020204" pitchFamily="34" charset="0"/>
              </a:rPr>
              <a:t>4)</a:t>
            </a:r>
            <a:r>
              <a:rPr lang="en-US" altLang="ja-JP" sz="2100" dirty="0">
                <a:latin typeface="Arial" panose="020B0604020202020204" pitchFamily="34" charset="0"/>
                <a:cs typeface="Arial" panose="020B0604020202020204" pitchFamily="34" charset="0"/>
              </a:rPr>
              <a:t>, I.Charles</a:t>
            </a:r>
            <a:r>
              <a:rPr lang="en-US" altLang="ja-JP" sz="2100" baseline="30000" dirty="0">
                <a:latin typeface="Arial" panose="020B0604020202020204" pitchFamily="34" charset="0"/>
                <a:cs typeface="Arial" panose="020B0604020202020204" pitchFamily="34" charset="0"/>
              </a:rPr>
              <a:t>4)</a:t>
            </a:r>
            <a:r>
              <a:rPr lang="en-US" altLang="ja-JP" sz="2100" dirty="0">
                <a:latin typeface="Arial" panose="020B0604020202020204" pitchFamily="34" charset="0"/>
                <a:cs typeface="Arial" panose="020B0604020202020204" pitchFamily="34" charset="0"/>
              </a:rPr>
              <a:t>, </a:t>
            </a:r>
            <a:r>
              <a:rPr lang="en-US" altLang="ja-JP" sz="2100" dirty="0" err="1">
                <a:latin typeface="Arial" panose="020B0604020202020204" pitchFamily="34" charset="0"/>
                <a:cs typeface="Arial" panose="020B0604020202020204" pitchFamily="34" charset="0"/>
              </a:rPr>
              <a:t>M.Le</a:t>
            </a:r>
            <a:r>
              <a:rPr lang="en-US" altLang="ja-JP" sz="2100" dirty="0">
                <a:latin typeface="Arial" panose="020B0604020202020204" pitchFamily="34" charset="0"/>
                <a:cs typeface="Arial" panose="020B0604020202020204" pitchFamily="34" charset="0"/>
              </a:rPr>
              <a:t> Du</a:t>
            </a:r>
            <a:r>
              <a:rPr lang="en-US" altLang="ja-JP" sz="2100" baseline="30000" dirty="0">
                <a:latin typeface="Arial" panose="020B0604020202020204" pitchFamily="34" charset="0"/>
                <a:cs typeface="Arial" panose="020B0604020202020204" pitchFamily="34" charset="0"/>
              </a:rPr>
              <a:t>5)</a:t>
            </a:r>
            <a:r>
              <a:rPr lang="en-US" altLang="ja-JP" sz="2100" dirty="0">
                <a:latin typeface="Arial" panose="020B0604020202020204" pitchFamily="34" charset="0"/>
                <a:cs typeface="Arial" panose="020B0604020202020204" pitchFamily="34" charset="0"/>
              </a:rPr>
              <a:t>, J.André</a:t>
            </a:r>
            <a:r>
              <a:rPr lang="en-US" altLang="ja-JP" sz="2100" baseline="30000" dirty="0">
                <a:latin typeface="Arial" panose="020B0604020202020204" pitchFamily="34" charset="0"/>
                <a:cs typeface="Arial" panose="020B0604020202020204" pitchFamily="34" charset="0"/>
              </a:rPr>
              <a:t>5)</a:t>
            </a:r>
            <a:r>
              <a:rPr lang="en-US" altLang="ja-JP" sz="2100" dirty="0">
                <a:latin typeface="Arial" panose="020B0604020202020204" pitchFamily="34" charset="0"/>
                <a:cs typeface="Arial" panose="020B0604020202020204" pitchFamily="34" charset="0"/>
              </a:rPr>
              <a:t>, C.Daniel</a:t>
            </a:r>
            <a:r>
              <a:rPr lang="en-US" altLang="ja-JP" sz="2100" baseline="30000" dirty="0">
                <a:latin typeface="Arial" panose="020B0604020202020204" pitchFamily="34" charset="0"/>
                <a:cs typeface="Arial" panose="020B0604020202020204" pitchFamily="34" charset="0"/>
              </a:rPr>
              <a:t>5)</a:t>
            </a:r>
            <a:r>
              <a:rPr lang="en-US" altLang="ja-JP" sz="2100" dirty="0">
                <a:latin typeface="Arial" panose="020B0604020202020204" pitchFamily="34" charset="0"/>
                <a:cs typeface="Arial" panose="020B0604020202020204" pitchFamily="34" charset="0"/>
              </a:rPr>
              <a:t>, </a:t>
            </a:r>
          </a:p>
          <a:p>
            <a:r>
              <a:rPr lang="en-US" altLang="ja-JP" sz="2100" dirty="0">
                <a:latin typeface="Arial" panose="020B0604020202020204" pitchFamily="34" charset="0"/>
                <a:cs typeface="Arial" panose="020B0604020202020204" pitchFamily="34" charset="0"/>
              </a:rPr>
              <a:t>M.Linder</a:t>
            </a:r>
            <a:r>
              <a:rPr lang="en-US" altLang="ja-JP" sz="2100" baseline="30000" dirty="0">
                <a:latin typeface="Arial" panose="020B0604020202020204" pitchFamily="34" charset="0"/>
                <a:cs typeface="Arial" panose="020B0604020202020204" pitchFamily="34" charset="0"/>
              </a:rPr>
              <a:t>6)</a:t>
            </a:r>
            <a:r>
              <a:rPr lang="en-US" altLang="ja-JP" sz="2100" dirty="0">
                <a:latin typeface="Arial" panose="020B0604020202020204" pitchFamily="34" charset="0"/>
                <a:cs typeface="Arial" panose="020B0604020202020204" pitchFamily="34" charset="0"/>
              </a:rPr>
              <a:t>, </a:t>
            </a:r>
          </a:p>
          <a:p>
            <a:r>
              <a:rPr lang="en-US" altLang="ja-JP" sz="2100" dirty="0">
                <a:latin typeface="Arial" panose="020B0604020202020204" pitchFamily="34" charset="0"/>
                <a:cs typeface="Arial" panose="020B0604020202020204" pitchFamily="34" charset="0"/>
              </a:rPr>
              <a:t>S.Tsunematsu</a:t>
            </a:r>
            <a:r>
              <a:rPr lang="en-US" altLang="ja-JP" sz="2100" baseline="30000" dirty="0">
                <a:latin typeface="Arial" panose="020B0604020202020204" pitchFamily="34" charset="0"/>
                <a:cs typeface="Arial" panose="020B0604020202020204" pitchFamily="34" charset="0"/>
              </a:rPr>
              <a:t>7)</a:t>
            </a:r>
            <a:r>
              <a:rPr lang="en-US" altLang="ja-JP" sz="2100" dirty="0">
                <a:latin typeface="Arial" panose="020B0604020202020204" pitchFamily="34" charset="0"/>
                <a:cs typeface="Arial" panose="020B0604020202020204" pitchFamily="34" charset="0"/>
              </a:rPr>
              <a:t>, K.Kanao</a:t>
            </a:r>
            <a:r>
              <a:rPr lang="en-US" altLang="ja-JP" sz="2100" baseline="30000" dirty="0">
                <a:latin typeface="Arial" panose="020B0604020202020204" pitchFamily="34" charset="0"/>
                <a:cs typeface="Arial" panose="020B0604020202020204" pitchFamily="34" charset="0"/>
              </a:rPr>
              <a:t>7)</a:t>
            </a:r>
            <a:r>
              <a:rPr lang="en-US" altLang="ja-JP" sz="2100" dirty="0">
                <a:latin typeface="Arial" panose="020B0604020202020204" pitchFamily="34" charset="0"/>
                <a:cs typeface="Arial" panose="020B0604020202020204" pitchFamily="34" charset="0"/>
              </a:rPr>
              <a:t>, K.Otsuka</a:t>
            </a:r>
            <a:r>
              <a:rPr lang="en-US" altLang="ja-JP" sz="2100" baseline="30000" dirty="0">
                <a:latin typeface="Arial" panose="020B0604020202020204" pitchFamily="34" charset="0"/>
                <a:cs typeface="Arial" panose="020B0604020202020204" pitchFamily="34" charset="0"/>
              </a:rPr>
              <a:t>7)</a:t>
            </a:r>
            <a:r>
              <a:rPr lang="en-US" altLang="ja-JP" sz="2100" dirty="0">
                <a:latin typeface="Arial" panose="020B0604020202020204" pitchFamily="34" charset="0"/>
                <a:cs typeface="Arial" panose="020B0604020202020204" pitchFamily="34" charset="0"/>
              </a:rPr>
              <a:t> and K.Narasaki</a:t>
            </a:r>
            <a:r>
              <a:rPr lang="en-US" altLang="ja-JP" sz="2100" baseline="30000" dirty="0">
                <a:latin typeface="Arial" panose="020B0604020202020204" pitchFamily="34" charset="0"/>
                <a:cs typeface="Arial" panose="020B0604020202020204" pitchFamily="34" charset="0"/>
              </a:rPr>
              <a:t>7)</a:t>
            </a:r>
            <a:endParaRPr lang="ja-JP" altLang="ja-JP" sz="2100" dirty="0">
              <a:latin typeface="Arial" panose="020B0604020202020204" pitchFamily="34" charset="0"/>
              <a:cs typeface="Arial" panose="020B0604020202020204" pitchFamily="34" charset="0"/>
            </a:endParaRPr>
          </a:p>
          <a:p>
            <a:pPr>
              <a:defRPr/>
            </a:pPr>
            <a:endParaRPr lang="en-US" altLang="ja-JP" sz="1800" dirty="0">
              <a:latin typeface="Arial" panose="020B0604020202020204" pitchFamily="34" charset="0"/>
              <a:cs typeface="Arial" panose="020B0604020202020204" pitchFamily="34" charset="0"/>
            </a:endParaRPr>
          </a:p>
          <a:p>
            <a:pPr lvl="2" indent="1588" algn="l">
              <a:buFontTx/>
              <a:buAutoNum type="arabicParenR"/>
              <a:defRPr/>
            </a:pPr>
            <a:r>
              <a:rPr lang="en-US" altLang="ja-JP" sz="1900" dirty="0">
                <a:latin typeface="Arial" panose="020B0604020202020204" pitchFamily="34" charset="0"/>
                <a:cs typeface="Arial" panose="020B0604020202020204" pitchFamily="34" charset="0"/>
              </a:rPr>
              <a:t> JAXA / R&amp;D, Japan</a:t>
            </a:r>
          </a:p>
          <a:p>
            <a:pPr lvl="2" indent="1588" algn="l">
              <a:buFontTx/>
              <a:buAutoNum type="arabicParenR"/>
              <a:defRPr/>
            </a:pPr>
            <a:r>
              <a:rPr lang="en-US" altLang="ja-JP" sz="1900" dirty="0">
                <a:latin typeface="Arial" panose="020B0604020202020204" pitchFamily="34" charset="0"/>
                <a:cs typeface="Arial" panose="020B0604020202020204" pitchFamily="34" charset="0"/>
              </a:rPr>
              <a:t> JAXA / ISAS, Japan</a:t>
            </a:r>
          </a:p>
          <a:p>
            <a:pPr lvl="2" indent="1588" algn="l">
              <a:buFontTx/>
              <a:buAutoNum type="arabicParenR"/>
              <a:defRPr/>
            </a:pPr>
            <a:r>
              <a:rPr lang="en-US" altLang="ja-JP" sz="1900" dirty="0">
                <a:latin typeface="Arial" panose="020B0604020202020204" pitchFamily="34" charset="0"/>
                <a:cs typeface="Arial" panose="020B0604020202020204" pitchFamily="34" charset="0"/>
              </a:rPr>
              <a:t> High Energy Accelerator Research Organization (KEK), Japan</a:t>
            </a:r>
          </a:p>
          <a:p>
            <a:pPr lvl="2" indent="1588" algn="l">
              <a:buFontTx/>
              <a:buAutoNum type="arabicParenR"/>
              <a:defRPr/>
            </a:pPr>
            <a:r>
              <a:rPr lang="en-US" altLang="ja-JP" sz="1900" dirty="0">
                <a:latin typeface="Arial" panose="020B0604020202020204" pitchFamily="34" charset="0"/>
                <a:cs typeface="Arial" panose="020B0604020202020204" pitchFamily="34" charset="0"/>
              </a:rPr>
              <a:t> Univ. Grenoble Alpes, CEA, INAC, SBT, France</a:t>
            </a:r>
          </a:p>
          <a:p>
            <a:pPr lvl="2" indent="1588" algn="l">
              <a:buFontTx/>
              <a:buAutoNum type="arabicParenR"/>
              <a:defRPr/>
            </a:pPr>
            <a:r>
              <a:rPr lang="en-US" altLang="ja-JP" sz="1900" dirty="0">
                <a:latin typeface="Arial" panose="020B0604020202020204" pitchFamily="34" charset="0"/>
                <a:cs typeface="Arial" panose="020B0604020202020204" pitchFamily="34" charset="0"/>
              </a:rPr>
              <a:t> CNES Toulouse, France</a:t>
            </a:r>
          </a:p>
          <a:p>
            <a:pPr lvl="2" indent="1588" algn="l">
              <a:buFontTx/>
              <a:buAutoNum type="arabicParenR"/>
              <a:defRPr/>
            </a:pPr>
            <a:r>
              <a:rPr lang="en-US" altLang="ja-JP" sz="1900" dirty="0">
                <a:latin typeface="Arial" panose="020B0604020202020204" pitchFamily="34" charset="0"/>
                <a:cs typeface="Arial" panose="020B0604020202020204" pitchFamily="34" charset="0"/>
              </a:rPr>
              <a:t> ESA-ESTEC, Netherlands</a:t>
            </a:r>
          </a:p>
          <a:p>
            <a:pPr lvl="2" indent="1588" algn="l">
              <a:buFontTx/>
              <a:buAutoNum type="arabicParenR"/>
              <a:defRPr/>
            </a:pPr>
            <a:r>
              <a:rPr lang="en-US" altLang="ja-JP" sz="1900" dirty="0">
                <a:latin typeface="Arial" panose="020B0604020202020204" pitchFamily="34" charset="0"/>
                <a:cs typeface="Arial" panose="020B0604020202020204" pitchFamily="34" charset="0"/>
              </a:rPr>
              <a:t> Sumitomo Heavy Industries, </a:t>
            </a:r>
            <a:r>
              <a:rPr lang="en-US" altLang="ja-JP" sz="1900" dirty="0" err="1">
                <a:latin typeface="Arial" panose="020B0604020202020204" pitchFamily="34" charset="0"/>
                <a:cs typeface="Arial" panose="020B0604020202020204" pitchFamily="34" charset="0"/>
              </a:rPr>
              <a:t>LtD.</a:t>
            </a:r>
            <a:r>
              <a:rPr lang="en-US" altLang="ja-JP" sz="1900" dirty="0">
                <a:latin typeface="Arial" panose="020B0604020202020204" pitchFamily="34" charset="0"/>
                <a:cs typeface="Arial" panose="020B0604020202020204" pitchFamily="34" charset="0"/>
              </a:rPr>
              <a:t>, Japan</a:t>
            </a:r>
          </a:p>
          <a:p>
            <a:pPr lvl="2" algn="l">
              <a:defRPr/>
            </a:pPr>
            <a:r>
              <a:rPr lang="en-US" altLang="ja-JP" sz="1900" dirty="0">
                <a:latin typeface="Arial" panose="020B0604020202020204" pitchFamily="34" charset="0"/>
                <a:cs typeface="Arial" panose="020B0604020202020204" pitchFamily="34" charset="0"/>
              </a:rPr>
              <a:t>* AIST, Japan at present </a:t>
            </a:r>
          </a:p>
        </p:txBody>
      </p:sp>
      <p:sp>
        <p:nvSpPr>
          <p:cNvPr id="18" name="スライド番号プレースホルダー 17">
            <a:extLst>
              <a:ext uri="{FF2B5EF4-FFF2-40B4-BE49-F238E27FC236}">
                <a16:creationId xmlns:a16="http://schemas.microsoft.com/office/drawing/2014/main" id="{85A8C416-85B2-4D33-9A66-F49D8CA3AFF4}"/>
              </a:ext>
            </a:extLst>
          </p:cNvPr>
          <p:cNvSpPr>
            <a:spLocks noGrp="1"/>
          </p:cNvSpPr>
          <p:nvPr>
            <p:ph type="sldNum" sz="quarter" idx="12"/>
          </p:nvPr>
        </p:nvSpPr>
        <p:spPr/>
        <p:txBody>
          <a:bodyPr/>
          <a:lstStyle/>
          <a:p>
            <a:fld id="{DA84ECBB-CEC8-4D62-9ADC-E8891DCA20C8}" type="slidenum">
              <a:rPr kumimoji="1" lang="ja-JP" altLang="en-US" smtClean="0"/>
              <a:t>1</a:t>
            </a:fld>
            <a:endParaRPr kumimoji="1" lang="ja-JP" altLang="en-US"/>
          </a:p>
        </p:txBody>
      </p:sp>
      <p:pic>
        <p:nvPicPr>
          <p:cNvPr id="4" name="図 6">
            <a:extLst>
              <a:ext uri="{FF2B5EF4-FFF2-40B4-BE49-F238E27FC236}">
                <a16:creationId xmlns:a16="http://schemas.microsoft.com/office/drawing/2014/main" id="{F658B590-42B3-439F-BB19-BA0795A5B96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3855" y="133440"/>
            <a:ext cx="14127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4">
            <a:extLst>
              <a:ext uri="{FF2B5EF4-FFF2-40B4-BE49-F238E27FC236}">
                <a16:creationId xmlns:a16="http://schemas.microsoft.com/office/drawing/2014/main" id="{72E1750B-3192-49AC-83D8-95D003B6502B}"/>
              </a:ext>
            </a:extLst>
          </p:cNvPr>
          <p:cNvSpPr txBox="1">
            <a:spLocks noChangeArrowheads="1"/>
          </p:cNvSpPr>
          <p:nvPr/>
        </p:nvSpPr>
        <p:spPr bwMode="auto">
          <a:xfrm>
            <a:off x="2163766" y="6492875"/>
            <a:ext cx="7508017" cy="338554"/>
          </a:xfrm>
          <a:prstGeom prst="rect">
            <a:avLst/>
          </a:prstGeom>
          <a:noFill/>
          <a:ln w="9525">
            <a:noFill/>
            <a:miter lim="800000"/>
            <a:headEnd/>
            <a:tailEnd/>
          </a:ln>
        </p:spPr>
        <p:txBody>
          <a:bodyPr wrap="none">
            <a:spAutoFit/>
          </a:bodyPr>
          <a:lstStyle/>
          <a:p>
            <a:pPr eaLnBrk="1" hangingPunct="1">
              <a:defRPr/>
            </a:pPr>
            <a:r>
              <a:rPr lang="en-US" altLang="ja-JP" sz="1600" dirty="0">
                <a:solidFill>
                  <a:srgbClr val="0000FF"/>
                </a:solidFill>
                <a:cs typeface="Times New Roman" pitchFamily="18" charset="0"/>
              </a:rPr>
              <a:t>27th International Cryogenic Engineering Conference, 3-7</a:t>
            </a:r>
            <a:r>
              <a:rPr lang="en-US" altLang="ja-JP" sz="1600" baseline="30000" dirty="0">
                <a:solidFill>
                  <a:srgbClr val="0000FF"/>
                </a:solidFill>
                <a:cs typeface="Times New Roman" pitchFamily="18" charset="0"/>
              </a:rPr>
              <a:t>th</a:t>
            </a:r>
            <a:r>
              <a:rPr lang="en-US" altLang="ja-JP" sz="1600" dirty="0">
                <a:solidFill>
                  <a:srgbClr val="0000FF"/>
                </a:solidFill>
                <a:cs typeface="Times New Roman" pitchFamily="18" charset="0"/>
              </a:rPr>
              <a:t> September 2018, Oxford, UK</a:t>
            </a:r>
            <a:endParaRPr lang="ja-JP" altLang="en-US" sz="1600" dirty="0">
              <a:solidFill>
                <a:srgbClr val="0000FF"/>
              </a:solidFill>
              <a:cs typeface="Times New Roman" pitchFamily="18" charset="0"/>
            </a:endParaRPr>
          </a:p>
        </p:txBody>
      </p:sp>
      <p:pic>
        <p:nvPicPr>
          <p:cNvPr id="7" name="図 6">
            <a:extLst>
              <a:ext uri="{FF2B5EF4-FFF2-40B4-BE49-F238E27FC236}">
                <a16:creationId xmlns:a16="http://schemas.microsoft.com/office/drawing/2014/main" id="{D3A38330-8B63-428B-B491-749F0D075E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4459" y="133440"/>
            <a:ext cx="883636" cy="720000"/>
          </a:xfrm>
          <a:prstGeom prst="rect">
            <a:avLst/>
          </a:prstGeom>
        </p:spPr>
      </p:pic>
      <p:pic>
        <p:nvPicPr>
          <p:cNvPr id="11" name="図 10">
            <a:extLst>
              <a:ext uri="{FF2B5EF4-FFF2-40B4-BE49-F238E27FC236}">
                <a16:creationId xmlns:a16="http://schemas.microsoft.com/office/drawing/2014/main" id="{6A5F2BAF-D340-4CC4-ABA8-20C810095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8292" y="259440"/>
            <a:ext cx="1781547" cy="468000"/>
          </a:xfrm>
          <a:prstGeom prst="rect">
            <a:avLst/>
          </a:prstGeom>
        </p:spPr>
      </p:pic>
      <p:pic>
        <p:nvPicPr>
          <p:cNvPr id="13" name="図 12">
            <a:extLst>
              <a:ext uri="{FF2B5EF4-FFF2-40B4-BE49-F238E27FC236}">
                <a16:creationId xmlns:a16="http://schemas.microsoft.com/office/drawing/2014/main" id="{3245EDEC-2FFB-4A96-8EA5-E26F079099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0030" y="133440"/>
            <a:ext cx="654856" cy="720000"/>
          </a:xfrm>
          <a:prstGeom prst="rect">
            <a:avLst/>
          </a:prstGeom>
        </p:spPr>
      </p:pic>
      <p:pic>
        <p:nvPicPr>
          <p:cNvPr id="15" name="図 14">
            <a:extLst>
              <a:ext uri="{FF2B5EF4-FFF2-40B4-BE49-F238E27FC236}">
                <a16:creationId xmlns:a16="http://schemas.microsoft.com/office/drawing/2014/main" id="{41698338-1C3E-42C1-B174-19FBED412C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95080" y="205440"/>
            <a:ext cx="1364372" cy="576000"/>
          </a:xfrm>
          <a:prstGeom prst="rect">
            <a:avLst/>
          </a:prstGeom>
        </p:spPr>
      </p:pic>
      <p:pic>
        <p:nvPicPr>
          <p:cNvPr id="20" name="図 19">
            <a:extLst>
              <a:ext uri="{FF2B5EF4-FFF2-40B4-BE49-F238E27FC236}">
                <a16:creationId xmlns:a16="http://schemas.microsoft.com/office/drawing/2014/main" id="{B1308562-A8EF-45CD-B9F1-454B5321E8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55817" y="287497"/>
            <a:ext cx="1692000" cy="411893"/>
          </a:xfrm>
          <a:prstGeom prst="rect">
            <a:avLst/>
          </a:prstGeom>
        </p:spPr>
      </p:pic>
    </p:spTree>
    <p:extLst>
      <p:ext uri="{BB962C8B-B14F-4D97-AF65-F5344CB8AC3E}">
        <p14:creationId xmlns:p14="http://schemas.microsoft.com/office/powerpoint/2010/main" val="115190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テキスト ボックス 5">
            <a:extLst>
              <a:ext uri="{FF2B5EF4-FFF2-40B4-BE49-F238E27FC236}">
                <a16:creationId xmlns:a16="http://schemas.microsoft.com/office/drawing/2014/main" id="{8281727C-BEA7-4B71-9487-E34B89D7F005}"/>
              </a:ext>
            </a:extLst>
          </p:cNvPr>
          <p:cNvSpPr txBox="1">
            <a:spLocks noChangeArrowheads="1"/>
          </p:cNvSpPr>
          <p:nvPr/>
        </p:nvSpPr>
        <p:spPr bwMode="auto">
          <a:xfrm>
            <a:off x="4218341" y="14291"/>
            <a:ext cx="3755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2400" dirty="0">
                <a:solidFill>
                  <a:srgbClr val="000000"/>
                </a:solidFill>
              </a:rPr>
              <a:t>7. JT coolers performance</a:t>
            </a:r>
            <a:endParaRPr lang="ja-JP" altLang="en-US" sz="2400" dirty="0">
              <a:solidFill>
                <a:srgbClr val="000000"/>
              </a:solidFill>
            </a:endParaRPr>
          </a:p>
        </p:txBody>
      </p:sp>
      <p:sp>
        <p:nvSpPr>
          <p:cNvPr id="50208" name="テキスト ボックス 33">
            <a:extLst>
              <a:ext uri="{FF2B5EF4-FFF2-40B4-BE49-F238E27FC236}">
                <a16:creationId xmlns:a16="http://schemas.microsoft.com/office/drawing/2014/main" id="{88CA38AD-6343-4229-A4E2-9C11C9138B10}"/>
              </a:ext>
            </a:extLst>
          </p:cNvPr>
          <p:cNvSpPr txBox="1">
            <a:spLocks noChangeArrowheads="1"/>
          </p:cNvSpPr>
          <p:nvPr/>
        </p:nvSpPr>
        <p:spPr bwMode="auto">
          <a:xfrm>
            <a:off x="1592815" y="510416"/>
            <a:ext cx="89289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Font typeface="Wingdings" panose="05000000000000000000" pitchFamily="2" charset="2"/>
              <a:buChar char="u"/>
              <a:defRPr/>
            </a:pPr>
            <a:r>
              <a:rPr lang="en-US" altLang="ja-JP" sz="1800" dirty="0">
                <a:solidFill>
                  <a:srgbClr val="C00000"/>
                </a:solidFill>
              </a:rPr>
              <a:t>No apparent degradation in both JT coolers performances</a:t>
            </a:r>
          </a:p>
          <a:p>
            <a:pPr lvl="1" defTabSz="914400" eaLnBrk="0" fontAlgn="base" hangingPunct="0">
              <a:spcBef>
                <a:spcPct val="0"/>
              </a:spcBef>
              <a:spcAft>
                <a:spcPct val="0"/>
              </a:spcAft>
              <a:buFont typeface="Wingdings" panose="05000000000000000000" pitchFamily="2" charset="2"/>
              <a:buChar char="l"/>
              <a:defRPr/>
            </a:pPr>
            <a:r>
              <a:rPr lang="en-US" altLang="ja-JP" sz="1800" dirty="0"/>
              <a:t>2ST 2</a:t>
            </a:r>
            <a:r>
              <a:rPr lang="en-US" altLang="ja-JP" sz="1800" baseline="30000" dirty="0"/>
              <a:t>nd</a:t>
            </a:r>
            <a:r>
              <a:rPr lang="en-US" altLang="ja-JP" sz="1800" dirty="0"/>
              <a:t> stage temperature was slightly lower with 62W after the installation into cryostat1. In this condition, 4.3K was obtained with almost same JT driving power (different compressor balance). The gravitational effect may exists.</a:t>
            </a:r>
          </a:p>
        </p:txBody>
      </p:sp>
      <p:sp>
        <p:nvSpPr>
          <p:cNvPr id="50209" name="スライド番号プレースホルダー 4">
            <a:extLst>
              <a:ext uri="{FF2B5EF4-FFF2-40B4-BE49-F238E27FC236}">
                <a16:creationId xmlns:a16="http://schemas.microsoft.com/office/drawing/2014/main" id="{CF852360-AEBA-4D76-96BC-71F827457B8D}"/>
              </a:ext>
            </a:extLst>
          </p:cNvPr>
          <p:cNvSpPr>
            <a:spLocks noGrp="1" noChangeArrowheads="1"/>
          </p:cNvSpPr>
          <p:nvPr>
            <p:ph type="sldNum" sz="quarter" idx="12"/>
          </p:nvPr>
        </p:nvSpPr>
        <p:spPr>
          <a:xfrm>
            <a:off x="8426450" y="6461128"/>
            <a:ext cx="2133600"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fld id="{AD8D21C0-520C-43D2-825F-CECF06F00209}" type="slidenum">
              <a:rPr lang="en-US" altLang="ja-JP" sz="1400">
                <a:solidFill>
                  <a:srgbClr val="000000"/>
                </a:solidFill>
              </a:rPr>
              <a:pPr defTabSz="914400" fontAlgn="base">
                <a:spcBef>
                  <a:spcPct val="0"/>
                </a:spcBef>
                <a:spcAft>
                  <a:spcPct val="0"/>
                </a:spcAft>
                <a:buNone/>
                <a:defRPr/>
              </a:pPr>
              <a:t>10</a:t>
            </a:fld>
            <a:endParaRPr lang="en-US" altLang="ja-JP" sz="1400">
              <a:solidFill>
                <a:srgbClr val="000000"/>
              </a:solidFill>
            </a:endParaRPr>
          </a:p>
        </p:txBody>
      </p:sp>
      <p:graphicFrame>
        <p:nvGraphicFramePr>
          <p:cNvPr id="13" name="表 12">
            <a:extLst>
              <a:ext uri="{FF2B5EF4-FFF2-40B4-BE49-F238E27FC236}">
                <a16:creationId xmlns:a16="http://schemas.microsoft.com/office/drawing/2014/main" id="{728F32E3-CEFA-45AB-A4BE-36E6B460FC39}"/>
              </a:ext>
            </a:extLst>
          </p:cNvPr>
          <p:cNvGraphicFramePr>
            <a:graphicFrameLocks noGrp="1"/>
          </p:cNvGraphicFramePr>
          <p:nvPr>
            <p:extLst>
              <p:ext uri="{D42A27DB-BD31-4B8C-83A1-F6EECF244321}">
                <p14:modId xmlns:p14="http://schemas.microsoft.com/office/powerpoint/2010/main" val="4131541337"/>
              </p:ext>
            </p:extLst>
          </p:nvPr>
        </p:nvGraphicFramePr>
        <p:xfrm>
          <a:off x="1784193" y="1778745"/>
          <a:ext cx="8342964" cy="2072640"/>
        </p:xfrm>
        <a:graphic>
          <a:graphicData uri="http://schemas.openxmlformats.org/drawingml/2006/table">
            <a:tbl>
              <a:tblPr firstRow="1" bandRow="1">
                <a:tableStyleId>{073A0DAA-6AF3-43AB-8588-CEC1D06C72B9}</a:tableStyleId>
              </a:tblPr>
              <a:tblGrid>
                <a:gridCol w="2150425">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683035">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756976">
                  <a:extLst>
                    <a:ext uri="{9D8B030D-6E8A-4147-A177-3AD203B41FA5}">
                      <a16:colId xmlns:a16="http://schemas.microsoft.com/office/drawing/2014/main" val="20009"/>
                    </a:ext>
                  </a:extLst>
                </a:gridCol>
              </a:tblGrid>
              <a:tr h="370840">
                <a:tc>
                  <a:txBody>
                    <a:bodyPr/>
                    <a:lstStyle/>
                    <a:p>
                      <a:pPr algn="ctr"/>
                      <a:r>
                        <a:rPr kumimoji="1" lang="en-US" altLang="ja-JP" sz="2000" dirty="0"/>
                        <a:t>4K-JT</a:t>
                      </a:r>
                      <a:endParaRPr kumimoji="1" lang="ja-JP" altLang="en-US" sz="2000" dirty="0"/>
                    </a:p>
                  </a:txBody>
                  <a:tcPr/>
                </a:tc>
                <a:tc>
                  <a:txBody>
                    <a:bodyPr/>
                    <a:lstStyle/>
                    <a:p>
                      <a:pPr algn="ctr"/>
                      <a:r>
                        <a:rPr kumimoji="1" lang="en-US" altLang="ja-JP" sz="1400" dirty="0"/>
                        <a:t>heat</a:t>
                      </a:r>
                      <a:r>
                        <a:rPr kumimoji="1" lang="en-US" altLang="ja-JP" sz="1400" baseline="0" dirty="0"/>
                        <a:t> </a:t>
                      </a:r>
                    </a:p>
                    <a:p>
                      <a:pPr algn="ctr"/>
                      <a:r>
                        <a:rPr kumimoji="1" lang="en-US" altLang="ja-JP" sz="1400" baseline="0" dirty="0"/>
                        <a:t>load</a:t>
                      </a:r>
                      <a:endParaRPr kumimoji="1" lang="ja-JP" altLang="en-US" sz="1400" dirty="0"/>
                    </a:p>
                  </a:txBody>
                  <a:tcPr/>
                </a:tc>
                <a:tc>
                  <a:txBody>
                    <a:bodyPr/>
                    <a:lstStyle/>
                    <a:p>
                      <a:pPr algn="ctr"/>
                      <a:r>
                        <a:rPr kumimoji="1" lang="en-US" altLang="ja-JP" sz="1400" dirty="0"/>
                        <a:t>2ST</a:t>
                      </a:r>
                    </a:p>
                    <a:p>
                      <a:pPr algn="ctr"/>
                      <a:r>
                        <a:rPr kumimoji="1" lang="en-US" altLang="ja-JP" sz="1400" dirty="0"/>
                        <a:t>1</a:t>
                      </a:r>
                      <a:r>
                        <a:rPr kumimoji="1" lang="en-US" altLang="ja-JP" sz="1400" baseline="30000" dirty="0"/>
                        <a:t>st</a:t>
                      </a:r>
                      <a:endParaRPr kumimoji="1" lang="en-US" altLang="ja-JP" sz="1400" dirty="0"/>
                    </a:p>
                  </a:txBody>
                  <a:tcPr/>
                </a:tc>
                <a:tc>
                  <a:txBody>
                    <a:bodyPr/>
                    <a:lstStyle/>
                    <a:p>
                      <a:pPr algn="ctr"/>
                      <a:r>
                        <a:rPr kumimoji="1" lang="en-US" altLang="ja-JP" sz="1400" dirty="0"/>
                        <a:t>2ST</a:t>
                      </a:r>
                    </a:p>
                    <a:p>
                      <a:pPr algn="ctr"/>
                      <a:r>
                        <a:rPr kumimoji="1" lang="en-US" altLang="ja-JP" sz="1400" dirty="0"/>
                        <a:t>2nd</a:t>
                      </a:r>
                      <a:endParaRPr kumimoji="1" lang="ja-JP" altLang="en-US" sz="1400" dirty="0"/>
                    </a:p>
                  </a:txBody>
                  <a:tcPr/>
                </a:tc>
                <a:tc>
                  <a:txBody>
                    <a:bodyPr/>
                    <a:lstStyle/>
                    <a:p>
                      <a:pPr algn="ctr"/>
                      <a:r>
                        <a:rPr kumimoji="1" lang="en-US" altLang="ja-JP" sz="1400" dirty="0"/>
                        <a:t>JT</a:t>
                      </a:r>
                    </a:p>
                    <a:p>
                      <a:pPr algn="ctr"/>
                      <a:r>
                        <a:rPr kumimoji="1" lang="en-US" altLang="ja-JP" sz="1400" baseline="0" dirty="0" err="1"/>
                        <a:t>coldtip</a:t>
                      </a:r>
                      <a:endParaRPr kumimoji="1" lang="ja-JP" altLang="en-US" sz="1400" dirty="0"/>
                    </a:p>
                  </a:txBody>
                  <a:tcPr/>
                </a:tc>
                <a:tc>
                  <a:txBody>
                    <a:bodyPr/>
                    <a:lstStyle/>
                    <a:p>
                      <a:pPr algn="ctr"/>
                      <a:r>
                        <a:rPr kumimoji="1" lang="en-US" altLang="ja-JP" sz="1400" dirty="0"/>
                        <a:t>PL</a:t>
                      </a:r>
                      <a:endParaRPr kumimoji="1" lang="ja-JP" altLang="en-US" sz="1400" dirty="0"/>
                    </a:p>
                  </a:txBody>
                  <a:tcPr/>
                </a:tc>
                <a:tc>
                  <a:txBody>
                    <a:bodyPr/>
                    <a:lstStyle/>
                    <a:p>
                      <a:pPr algn="ctr"/>
                      <a:r>
                        <a:rPr kumimoji="1" lang="en-US" altLang="ja-JP" sz="1400" dirty="0"/>
                        <a:t>PH</a:t>
                      </a:r>
                      <a:endParaRPr kumimoji="1" lang="ja-JP" altLang="en-US" sz="1400" dirty="0"/>
                    </a:p>
                  </a:txBody>
                  <a:tcPr/>
                </a:tc>
                <a:tc>
                  <a:txBody>
                    <a:bodyPr/>
                    <a:lstStyle/>
                    <a:p>
                      <a:pPr algn="ctr"/>
                      <a:r>
                        <a:rPr kumimoji="1" lang="en-US" altLang="ja-JP" sz="1400" dirty="0"/>
                        <a:t>FL</a:t>
                      </a:r>
                      <a:endParaRPr kumimoji="1" lang="ja-JP" altLang="en-US" sz="1400" dirty="0"/>
                    </a:p>
                  </a:txBody>
                  <a:tcPr/>
                </a:tc>
                <a:tc>
                  <a:txBody>
                    <a:bodyPr/>
                    <a:lstStyle/>
                    <a:p>
                      <a:pPr algn="ctr"/>
                      <a:r>
                        <a:rPr kumimoji="1" lang="en-US" altLang="ja-JP" sz="1400" dirty="0"/>
                        <a:t>2ST</a:t>
                      </a:r>
                      <a:endParaRPr kumimoji="1" lang="ja-JP" altLang="en-US" sz="1400" dirty="0"/>
                    </a:p>
                  </a:txBody>
                  <a:tcPr/>
                </a:tc>
                <a:tc>
                  <a:txBody>
                    <a:bodyPr/>
                    <a:lstStyle/>
                    <a:p>
                      <a:pPr algn="ctr"/>
                      <a:r>
                        <a:rPr kumimoji="1" lang="en-US" altLang="ja-JP" sz="1400" dirty="0"/>
                        <a:t>JTCL</a:t>
                      </a:r>
                      <a:endParaRPr kumimoji="1" lang="ja-JP" altLang="en-US" sz="1400" dirty="0"/>
                    </a:p>
                  </a:txBody>
                  <a:tcPr/>
                </a:tc>
                <a:extLst>
                  <a:ext uri="{0D108BD9-81ED-4DB2-BD59-A6C34878D82A}">
                    <a16:rowId xmlns:a16="http://schemas.microsoft.com/office/drawing/2014/main" val="10000"/>
                  </a:ext>
                </a:extLst>
              </a:tr>
              <a:tr h="370840">
                <a:tc>
                  <a:txBody>
                    <a:bodyPr/>
                    <a:lstStyle/>
                    <a:p>
                      <a:r>
                        <a:rPr kumimoji="1" lang="en-US" altLang="ja-JP" sz="1400" dirty="0"/>
                        <a:t>Vacuum</a:t>
                      </a:r>
                      <a:r>
                        <a:rPr kumimoji="1" lang="en-US" altLang="ja-JP" sz="1400" baseline="0" dirty="0"/>
                        <a:t> Vessel</a:t>
                      </a:r>
                      <a:endParaRPr kumimoji="1" lang="en-US" altLang="ja-JP" sz="1400" dirty="0"/>
                    </a:p>
                    <a:p>
                      <a:r>
                        <a:rPr kumimoji="1" lang="en-US" altLang="ja-JP" sz="1400" dirty="0"/>
                        <a:t>(23</a:t>
                      </a:r>
                      <a:r>
                        <a:rPr kumimoji="1" lang="en-US" altLang="ja-JP" sz="1400" baseline="0" dirty="0"/>
                        <a:t> </a:t>
                      </a:r>
                      <a:r>
                        <a:rPr kumimoji="1" lang="en-US" altLang="ja-JP" sz="1400" dirty="0"/>
                        <a:t>Jun</a:t>
                      </a:r>
                      <a:r>
                        <a:rPr kumimoji="1" lang="en-US" altLang="ja-JP" sz="1400" baseline="0" dirty="0"/>
                        <a:t> </a:t>
                      </a:r>
                      <a:r>
                        <a:rPr kumimoji="1" lang="en-US" altLang="ja-JP" sz="1400" dirty="0"/>
                        <a:t>2017, in Japan)</a:t>
                      </a:r>
                    </a:p>
                  </a:txBody>
                  <a:tcPr/>
                </a:tc>
                <a:tc>
                  <a:txBody>
                    <a:bodyPr/>
                    <a:lstStyle/>
                    <a:p>
                      <a:pPr algn="ctr"/>
                      <a:r>
                        <a:rPr kumimoji="1" lang="en-US" altLang="ja-JP" sz="1400" dirty="0"/>
                        <a:t>40.1</a:t>
                      </a:r>
                    </a:p>
                    <a:p>
                      <a:pPr algn="ctr"/>
                      <a:r>
                        <a:rPr kumimoji="1" lang="en-US" altLang="ja-JP" sz="1400" dirty="0" err="1"/>
                        <a:t>mW</a:t>
                      </a:r>
                      <a:endParaRPr kumimoji="1" lang="ja-JP" altLang="en-US" sz="1400" dirty="0"/>
                    </a:p>
                  </a:txBody>
                  <a:tcPr/>
                </a:tc>
                <a:tc>
                  <a:txBody>
                    <a:bodyPr/>
                    <a:lstStyle/>
                    <a:p>
                      <a:pPr algn="ctr"/>
                      <a:r>
                        <a:rPr kumimoji="1" lang="en-US" altLang="ja-JP" sz="1400" dirty="0"/>
                        <a:t>118.2K</a:t>
                      </a:r>
                      <a:endParaRPr kumimoji="1" lang="ja-JP" altLang="en-US" sz="1400" dirty="0"/>
                    </a:p>
                  </a:txBody>
                  <a:tcPr/>
                </a:tc>
                <a:tc>
                  <a:txBody>
                    <a:bodyPr/>
                    <a:lstStyle/>
                    <a:p>
                      <a:pPr algn="ctr"/>
                      <a:r>
                        <a:rPr kumimoji="1" lang="en-US" altLang="ja-JP" sz="1400" dirty="0">
                          <a:solidFill>
                            <a:srgbClr val="FF0000"/>
                          </a:solidFill>
                        </a:rPr>
                        <a:t>18.4K</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4.29K</a:t>
                      </a:r>
                      <a:endParaRPr kumimoji="1" lang="ja-JP" altLang="en-US" sz="1400" dirty="0">
                        <a:solidFill>
                          <a:srgbClr val="FF0000"/>
                        </a:solidFill>
                      </a:endParaRPr>
                    </a:p>
                  </a:txBody>
                  <a:tcPr/>
                </a:tc>
                <a:tc>
                  <a:txBody>
                    <a:bodyPr/>
                    <a:lstStyle/>
                    <a:p>
                      <a:pPr algn="ctr"/>
                      <a:r>
                        <a:rPr kumimoji="1" lang="en-US" altLang="ja-JP" sz="1400" dirty="0"/>
                        <a:t>100</a:t>
                      </a:r>
                    </a:p>
                    <a:p>
                      <a:pPr algn="ctr"/>
                      <a:r>
                        <a:rPr kumimoji="1" lang="en-US" altLang="ja-JP" sz="1400" dirty="0" err="1"/>
                        <a:t>kPa</a:t>
                      </a:r>
                      <a:endParaRPr kumimoji="1" lang="ja-JP" altLang="en-US" sz="1400" dirty="0"/>
                    </a:p>
                  </a:txBody>
                  <a:tcPr/>
                </a:tc>
                <a:tc>
                  <a:txBody>
                    <a:bodyPr/>
                    <a:lstStyle/>
                    <a:p>
                      <a:pPr algn="ctr"/>
                      <a:r>
                        <a:rPr kumimoji="1" lang="en-US" altLang="ja-JP" sz="1400" dirty="0"/>
                        <a:t>1628</a:t>
                      </a:r>
                    </a:p>
                    <a:p>
                      <a:pPr algn="ctr"/>
                      <a:r>
                        <a:rPr kumimoji="1" lang="en-US" altLang="ja-JP" sz="1400" dirty="0" err="1"/>
                        <a:t>kPa</a:t>
                      </a:r>
                      <a:endParaRPr kumimoji="1" lang="ja-JP" altLang="en-US" sz="1400" dirty="0"/>
                    </a:p>
                  </a:txBody>
                  <a:tcPr/>
                </a:tc>
                <a:tc>
                  <a:txBody>
                    <a:bodyPr/>
                    <a:lstStyle/>
                    <a:p>
                      <a:pPr algn="ctr"/>
                      <a:r>
                        <a:rPr kumimoji="1" lang="en-US" altLang="ja-JP" sz="1400" dirty="0"/>
                        <a:t>1.93</a:t>
                      </a:r>
                    </a:p>
                    <a:p>
                      <a:pPr algn="ctr"/>
                      <a:r>
                        <a:rPr kumimoji="1" lang="en-US" altLang="ja-JP" sz="1200" dirty="0"/>
                        <a:t>NL/min</a:t>
                      </a:r>
                      <a:endParaRPr kumimoji="1" lang="ja-JP" altLang="en-US" sz="1200" dirty="0"/>
                    </a:p>
                  </a:txBody>
                  <a:tcPr/>
                </a:tc>
                <a:tc>
                  <a:txBody>
                    <a:bodyPr/>
                    <a:lstStyle/>
                    <a:p>
                      <a:pPr algn="ctr"/>
                      <a:r>
                        <a:rPr kumimoji="1" lang="en-US" altLang="ja-JP" sz="1400" dirty="0">
                          <a:solidFill>
                            <a:srgbClr val="FF0000"/>
                          </a:solidFill>
                        </a:rPr>
                        <a:t>81W</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62.4W</a:t>
                      </a:r>
                      <a:endParaRPr kumimoji="1" lang="ja-JP" altLang="en-US" sz="1400" dirty="0">
                        <a:solidFill>
                          <a:srgbClr val="FF0000"/>
                        </a:solidFill>
                      </a:endParaRPr>
                    </a:p>
                  </a:txBody>
                  <a:tcPr/>
                </a:tc>
                <a:extLst>
                  <a:ext uri="{0D108BD9-81ED-4DB2-BD59-A6C34878D82A}">
                    <a16:rowId xmlns:a16="http://schemas.microsoft.com/office/drawing/2014/main" val="10001"/>
                  </a:ext>
                </a:extLst>
              </a:tr>
              <a:tr h="370840">
                <a:tc>
                  <a:txBody>
                    <a:bodyPr/>
                    <a:lstStyle/>
                    <a:p>
                      <a:r>
                        <a:rPr kumimoji="1" lang="en-US" altLang="ja-JP" sz="1400" dirty="0"/>
                        <a:t>Vacuum</a:t>
                      </a:r>
                      <a:r>
                        <a:rPr kumimoji="1" lang="en-US" altLang="ja-JP" sz="1400" baseline="0" dirty="0"/>
                        <a:t> Vessel</a:t>
                      </a:r>
                      <a:endParaRPr kumimoji="1" lang="en-US" altLang="ja-JP" sz="1400" dirty="0"/>
                    </a:p>
                    <a:p>
                      <a:r>
                        <a:rPr kumimoji="1" lang="en-US" altLang="ja-JP" sz="1400" dirty="0"/>
                        <a:t>(30</a:t>
                      </a:r>
                      <a:r>
                        <a:rPr kumimoji="1" lang="en-US" altLang="ja-JP" sz="1400" baseline="0" dirty="0"/>
                        <a:t> Mar </a:t>
                      </a:r>
                      <a:r>
                        <a:rPr kumimoji="1" lang="en-US" altLang="ja-JP" sz="1400" dirty="0"/>
                        <a:t>2017, in France)</a:t>
                      </a:r>
                    </a:p>
                  </a:txBody>
                  <a:tcPr/>
                </a:tc>
                <a:tc>
                  <a:txBody>
                    <a:bodyPr/>
                    <a:lstStyle/>
                    <a:p>
                      <a:pPr algn="ctr"/>
                      <a:r>
                        <a:rPr kumimoji="1" lang="en-US" altLang="ja-JP" sz="1400" dirty="0"/>
                        <a:t>40.2</a:t>
                      </a:r>
                    </a:p>
                    <a:p>
                      <a:pPr algn="ctr"/>
                      <a:r>
                        <a:rPr kumimoji="1" lang="en-US" altLang="ja-JP" sz="1400" dirty="0" err="1"/>
                        <a:t>mW</a:t>
                      </a:r>
                      <a:endParaRPr kumimoji="1" lang="ja-JP" altLang="en-US" sz="1400" dirty="0"/>
                    </a:p>
                  </a:txBody>
                  <a:tcPr/>
                </a:tc>
                <a:tc>
                  <a:txBody>
                    <a:bodyPr/>
                    <a:lstStyle/>
                    <a:p>
                      <a:pPr algn="ctr"/>
                      <a:r>
                        <a:rPr kumimoji="1" lang="en-US" altLang="ja-JP" sz="1400" dirty="0"/>
                        <a:t>109.3K</a:t>
                      </a:r>
                      <a:endParaRPr kumimoji="1" lang="ja-JP" altLang="en-US" sz="1400" dirty="0"/>
                    </a:p>
                  </a:txBody>
                  <a:tcPr/>
                </a:tc>
                <a:tc>
                  <a:txBody>
                    <a:bodyPr/>
                    <a:lstStyle/>
                    <a:p>
                      <a:pPr algn="ctr"/>
                      <a:r>
                        <a:rPr kumimoji="1" lang="en-US" altLang="ja-JP" sz="1400" dirty="0">
                          <a:solidFill>
                            <a:srgbClr val="FF0000"/>
                          </a:solidFill>
                        </a:rPr>
                        <a:t>18.1K</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4.28K</a:t>
                      </a:r>
                      <a:endParaRPr kumimoji="1" lang="ja-JP" altLang="en-US" sz="1400" dirty="0">
                        <a:solidFill>
                          <a:srgbClr val="FF0000"/>
                        </a:solidFill>
                      </a:endParaRPr>
                    </a:p>
                  </a:txBody>
                  <a:tcPr/>
                </a:tc>
                <a:tc>
                  <a:txBody>
                    <a:bodyPr/>
                    <a:lstStyle/>
                    <a:p>
                      <a:pPr algn="ctr"/>
                      <a:r>
                        <a:rPr kumimoji="1" lang="en-US" altLang="ja-JP" sz="1400" dirty="0"/>
                        <a:t>100</a:t>
                      </a:r>
                    </a:p>
                    <a:p>
                      <a:pPr algn="ctr"/>
                      <a:r>
                        <a:rPr kumimoji="1" lang="en-US" altLang="ja-JP" sz="1400" dirty="0" err="1"/>
                        <a:t>kPa</a:t>
                      </a:r>
                      <a:endParaRPr kumimoji="1" lang="ja-JP" altLang="en-US" sz="1400" dirty="0"/>
                    </a:p>
                  </a:txBody>
                  <a:tcPr/>
                </a:tc>
                <a:tc>
                  <a:txBody>
                    <a:bodyPr/>
                    <a:lstStyle/>
                    <a:p>
                      <a:pPr algn="ctr"/>
                      <a:r>
                        <a:rPr kumimoji="1" lang="en-US" altLang="ja-JP" sz="1400" dirty="0"/>
                        <a:t>1652</a:t>
                      </a:r>
                    </a:p>
                    <a:p>
                      <a:pPr algn="ctr"/>
                      <a:r>
                        <a:rPr kumimoji="1" lang="en-US" altLang="ja-JP" sz="1400" dirty="0" err="1"/>
                        <a:t>kPa</a:t>
                      </a:r>
                      <a:endParaRPr kumimoji="1" lang="ja-JP" altLang="en-US" sz="1400" dirty="0"/>
                    </a:p>
                  </a:txBody>
                  <a:tcPr/>
                </a:tc>
                <a:tc>
                  <a:txBody>
                    <a:bodyPr/>
                    <a:lstStyle/>
                    <a:p>
                      <a:pPr algn="ctr"/>
                      <a:r>
                        <a:rPr kumimoji="1" lang="en-US" altLang="ja-JP" sz="1400" dirty="0"/>
                        <a:t>1.93</a:t>
                      </a:r>
                    </a:p>
                    <a:p>
                      <a:pPr algn="ctr"/>
                      <a:r>
                        <a:rPr kumimoji="1" lang="en-US" altLang="ja-JP" sz="1200" dirty="0"/>
                        <a:t>NL/min</a:t>
                      </a:r>
                      <a:endParaRPr kumimoji="1" lang="ja-JP" altLang="en-US" sz="1200" dirty="0"/>
                    </a:p>
                  </a:txBody>
                  <a:tcPr/>
                </a:tc>
                <a:tc>
                  <a:txBody>
                    <a:bodyPr/>
                    <a:lstStyle/>
                    <a:p>
                      <a:pPr algn="ctr"/>
                      <a:r>
                        <a:rPr kumimoji="1" lang="en-US" altLang="ja-JP" sz="1400" dirty="0">
                          <a:solidFill>
                            <a:srgbClr val="FF0000"/>
                          </a:solidFill>
                        </a:rPr>
                        <a:t>81.8W</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62.7W</a:t>
                      </a:r>
                      <a:endParaRPr kumimoji="1" lang="ja-JP" altLang="en-US" sz="1400" dirty="0">
                        <a:solidFill>
                          <a:srgbClr val="FF0000"/>
                        </a:solidFill>
                      </a:endParaRPr>
                    </a:p>
                  </a:txBody>
                  <a:tcPr/>
                </a:tc>
                <a:extLst>
                  <a:ext uri="{0D108BD9-81ED-4DB2-BD59-A6C34878D82A}">
                    <a16:rowId xmlns:a16="http://schemas.microsoft.com/office/drawing/2014/main" val="10002"/>
                  </a:ext>
                </a:extLst>
              </a:tr>
              <a:tr h="370840">
                <a:tc>
                  <a:txBody>
                    <a:bodyPr/>
                    <a:lstStyle/>
                    <a:p>
                      <a:r>
                        <a:rPr kumimoji="1" lang="en-US" altLang="ja-JP" sz="1400" dirty="0"/>
                        <a:t>Cryostat1</a:t>
                      </a:r>
                    </a:p>
                    <a:p>
                      <a:r>
                        <a:rPr kumimoji="1" lang="en-US" altLang="ja-JP" sz="1400" dirty="0"/>
                        <a:t>(14 </a:t>
                      </a:r>
                      <a:r>
                        <a:rPr kumimoji="1" lang="en-US" altLang="ja-JP" sz="1400" dirty="0" err="1"/>
                        <a:t>Apl</a:t>
                      </a:r>
                      <a:r>
                        <a:rPr kumimoji="1" lang="en-US" altLang="ja-JP" sz="1400" dirty="0"/>
                        <a:t> 2017)</a:t>
                      </a:r>
                      <a:endParaRPr kumimoji="1" lang="ja-JP" altLang="en-US" sz="1400" dirty="0"/>
                    </a:p>
                  </a:txBody>
                  <a:tcPr/>
                </a:tc>
                <a:tc>
                  <a:txBody>
                    <a:bodyPr/>
                    <a:lstStyle/>
                    <a:p>
                      <a:pPr algn="ctr"/>
                      <a:r>
                        <a:rPr kumimoji="1" lang="en-US" altLang="ja-JP" sz="1400" dirty="0"/>
                        <a:t>39.9</a:t>
                      </a:r>
                    </a:p>
                    <a:p>
                      <a:pPr algn="ctr"/>
                      <a:r>
                        <a:rPr kumimoji="1" lang="en-US" altLang="ja-JP" sz="1400" dirty="0" err="1"/>
                        <a:t>mW</a:t>
                      </a:r>
                      <a:endParaRPr kumimoji="1" lang="ja-JP" altLang="en-US" sz="1400" dirty="0"/>
                    </a:p>
                  </a:txBody>
                  <a:tcPr/>
                </a:tc>
                <a:tc>
                  <a:txBody>
                    <a:bodyPr/>
                    <a:lstStyle/>
                    <a:p>
                      <a:pPr algn="ctr"/>
                      <a:r>
                        <a:rPr kumimoji="1" lang="en-US" altLang="ja-JP" sz="1400" dirty="0"/>
                        <a:t>96.0K</a:t>
                      </a:r>
                      <a:endParaRPr kumimoji="1" lang="ja-JP" altLang="en-US" sz="1400" dirty="0"/>
                    </a:p>
                  </a:txBody>
                  <a:tcPr/>
                </a:tc>
                <a:tc>
                  <a:txBody>
                    <a:bodyPr/>
                    <a:lstStyle/>
                    <a:p>
                      <a:pPr algn="ctr"/>
                      <a:r>
                        <a:rPr kumimoji="1" lang="en-US" altLang="ja-JP" sz="1400" dirty="0">
                          <a:solidFill>
                            <a:srgbClr val="FF0000"/>
                          </a:solidFill>
                        </a:rPr>
                        <a:t>17.3K</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4.32K</a:t>
                      </a:r>
                      <a:endParaRPr kumimoji="1" lang="ja-JP" altLang="en-US" sz="1400" dirty="0">
                        <a:solidFill>
                          <a:srgbClr val="FF0000"/>
                        </a:solidFill>
                      </a:endParaRPr>
                    </a:p>
                  </a:txBody>
                  <a:tcPr/>
                </a:tc>
                <a:tc>
                  <a:txBody>
                    <a:bodyPr/>
                    <a:lstStyle/>
                    <a:p>
                      <a:pPr algn="ctr"/>
                      <a:r>
                        <a:rPr kumimoji="1" lang="en-US" altLang="ja-JP" sz="1400" dirty="0"/>
                        <a:t>103</a:t>
                      </a:r>
                    </a:p>
                    <a:p>
                      <a:pPr algn="ctr"/>
                      <a:r>
                        <a:rPr kumimoji="1" lang="en-US" altLang="ja-JP" sz="1400" dirty="0" err="1"/>
                        <a:t>kPa</a:t>
                      </a:r>
                      <a:endParaRPr kumimoji="1" lang="ja-JP" altLang="en-US" sz="1400" dirty="0"/>
                    </a:p>
                  </a:txBody>
                  <a:tcPr/>
                </a:tc>
                <a:tc>
                  <a:txBody>
                    <a:bodyPr/>
                    <a:lstStyle/>
                    <a:p>
                      <a:pPr algn="ctr"/>
                      <a:r>
                        <a:rPr kumimoji="1" lang="en-US" altLang="ja-JP" sz="1400" dirty="0"/>
                        <a:t>1554</a:t>
                      </a:r>
                    </a:p>
                    <a:p>
                      <a:pPr algn="ctr"/>
                      <a:r>
                        <a:rPr kumimoji="1" lang="en-US" altLang="ja-JP" sz="1400" dirty="0" err="1"/>
                        <a:t>kPa</a:t>
                      </a:r>
                      <a:endParaRPr kumimoji="1" lang="ja-JP" altLang="en-US" sz="1400" dirty="0"/>
                    </a:p>
                  </a:txBody>
                  <a:tcPr/>
                </a:tc>
                <a:tc>
                  <a:txBody>
                    <a:bodyPr/>
                    <a:lstStyle/>
                    <a:p>
                      <a:pPr algn="ctr"/>
                      <a:r>
                        <a:rPr kumimoji="1" lang="en-US" altLang="ja-JP" sz="1400" dirty="0"/>
                        <a:t>1.89</a:t>
                      </a:r>
                    </a:p>
                    <a:p>
                      <a:pPr algn="ctr"/>
                      <a:r>
                        <a:rPr kumimoji="1" lang="en-US" altLang="ja-JP" sz="1200" dirty="0"/>
                        <a:t>NL/min</a:t>
                      </a:r>
                      <a:endParaRPr kumimoji="1" lang="ja-JP" altLang="en-US" sz="1200" dirty="0"/>
                    </a:p>
                  </a:txBody>
                  <a:tcPr/>
                </a:tc>
                <a:tc>
                  <a:txBody>
                    <a:bodyPr/>
                    <a:lstStyle/>
                    <a:p>
                      <a:pPr algn="ctr"/>
                      <a:r>
                        <a:rPr kumimoji="1" lang="en-US" altLang="ja-JP" sz="1400" b="1" dirty="0">
                          <a:solidFill>
                            <a:srgbClr val="FF0000"/>
                          </a:solidFill>
                        </a:rPr>
                        <a:t>61.6W</a:t>
                      </a:r>
                      <a:endParaRPr kumimoji="1" lang="ja-JP" altLang="en-US" sz="1400" b="1" dirty="0">
                        <a:solidFill>
                          <a:srgbClr val="FF0000"/>
                        </a:solidFill>
                      </a:endParaRPr>
                    </a:p>
                  </a:txBody>
                  <a:tcPr/>
                </a:tc>
                <a:tc>
                  <a:txBody>
                    <a:bodyPr/>
                    <a:lstStyle/>
                    <a:p>
                      <a:pPr algn="ctr"/>
                      <a:r>
                        <a:rPr kumimoji="1" lang="en-US" altLang="ja-JP" sz="1400" dirty="0">
                          <a:solidFill>
                            <a:srgbClr val="FF0000"/>
                          </a:solidFill>
                        </a:rPr>
                        <a:t>61.3W</a:t>
                      </a:r>
                      <a:endParaRPr kumimoji="1" lang="ja-JP" altLang="en-US" sz="1400" dirty="0">
                        <a:solidFill>
                          <a:srgbClr val="FF0000"/>
                        </a:solidFill>
                      </a:endParaRPr>
                    </a:p>
                  </a:txBody>
                  <a:tcPr/>
                </a:tc>
                <a:extLst>
                  <a:ext uri="{0D108BD9-81ED-4DB2-BD59-A6C34878D82A}">
                    <a16:rowId xmlns:a16="http://schemas.microsoft.com/office/drawing/2014/main" val="10003"/>
                  </a:ext>
                </a:extLst>
              </a:tr>
            </a:tbl>
          </a:graphicData>
        </a:graphic>
      </p:graphicFrame>
      <p:graphicFrame>
        <p:nvGraphicFramePr>
          <p:cNvPr id="14" name="表 13">
            <a:extLst>
              <a:ext uri="{FF2B5EF4-FFF2-40B4-BE49-F238E27FC236}">
                <a16:creationId xmlns:a16="http://schemas.microsoft.com/office/drawing/2014/main" id="{09DAEC2E-2806-45FD-9751-98A305F5D885}"/>
              </a:ext>
            </a:extLst>
          </p:cNvPr>
          <p:cNvGraphicFramePr>
            <a:graphicFrameLocks noGrp="1"/>
          </p:cNvGraphicFramePr>
          <p:nvPr>
            <p:extLst>
              <p:ext uri="{D42A27DB-BD31-4B8C-83A1-F6EECF244321}">
                <p14:modId xmlns:p14="http://schemas.microsoft.com/office/powerpoint/2010/main" val="447969662"/>
              </p:ext>
            </p:extLst>
          </p:nvPr>
        </p:nvGraphicFramePr>
        <p:xfrm>
          <a:off x="2083765" y="5049520"/>
          <a:ext cx="7743820" cy="1691640"/>
        </p:xfrm>
        <a:graphic>
          <a:graphicData uri="http://schemas.openxmlformats.org/drawingml/2006/table">
            <a:tbl>
              <a:tblPr firstRow="1" bandRow="1">
                <a:tableStyleId>{073A0DAA-6AF3-43AB-8588-CEC1D06C72B9}</a:tableStyleId>
              </a:tblPr>
              <a:tblGrid>
                <a:gridCol w="1547131">
                  <a:extLst>
                    <a:ext uri="{9D8B030D-6E8A-4147-A177-3AD203B41FA5}">
                      <a16:colId xmlns:a16="http://schemas.microsoft.com/office/drawing/2014/main" val="20000"/>
                    </a:ext>
                  </a:extLst>
                </a:gridCol>
                <a:gridCol w="613109">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683035">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724081">
                  <a:extLst>
                    <a:ext uri="{9D8B030D-6E8A-4147-A177-3AD203B41FA5}">
                      <a16:colId xmlns:a16="http://schemas.microsoft.com/office/drawing/2014/main" val="20009"/>
                    </a:ext>
                  </a:extLst>
                </a:gridCol>
              </a:tblGrid>
              <a:tr h="370840">
                <a:tc>
                  <a:txBody>
                    <a:bodyPr/>
                    <a:lstStyle/>
                    <a:p>
                      <a:pPr algn="ctr"/>
                      <a:r>
                        <a:rPr kumimoji="1" lang="en-US" altLang="ja-JP" sz="2000" dirty="0"/>
                        <a:t>2K-JT</a:t>
                      </a:r>
                      <a:endParaRPr kumimoji="1" lang="ja-JP" altLang="en-US" sz="1400" dirty="0"/>
                    </a:p>
                  </a:txBody>
                  <a:tcPr/>
                </a:tc>
                <a:tc>
                  <a:txBody>
                    <a:bodyPr/>
                    <a:lstStyle/>
                    <a:p>
                      <a:pPr algn="ctr"/>
                      <a:r>
                        <a:rPr kumimoji="1" lang="en-US" altLang="ja-JP" sz="1400" dirty="0"/>
                        <a:t>heat</a:t>
                      </a:r>
                      <a:r>
                        <a:rPr kumimoji="1" lang="en-US" altLang="ja-JP" sz="1400" baseline="0" dirty="0"/>
                        <a:t> </a:t>
                      </a:r>
                    </a:p>
                    <a:p>
                      <a:pPr algn="ctr"/>
                      <a:r>
                        <a:rPr kumimoji="1" lang="en-US" altLang="ja-JP" sz="1400" baseline="0" dirty="0"/>
                        <a:t>Load</a:t>
                      </a:r>
                      <a:endParaRPr kumimoji="1" lang="ja-JP" altLang="en-US" sz="1400" dirty="0"/>
                    </a:p>
                  </a:txBody>
                  <a:tcPr/>
                </a:tc>
                <a:tc>
                  <a:txBody>
                    <a:bodyPr/>
                    <a:lstStyle/>
                    <a:p>
                      <a:pPr algn="ctr"/>
                      <a:r>
                        <a:rPr kumimoji="1" lang="en-US" altLang="ja-JP" sz="1400" dirty="0"/>
                        <a:t>PT</a:t>
                      </a:r>
                    </a:p>
                    <a:p>
                      <a:pPr algn="ctr"/>
                      <a:r>
                        <a:rPr kumimoji="1" lang="en-US" altLang="ja-JP" sz="1400" dirty="0"/>
                        <a:t>1</a:t>
                      </a:r>
                      <a:r>
                        <a:rPr kumimoji="1" lang="en-US" altLang="ja-JP" sz="1400" baseline="30000" dirty="0"/>
                        <a:t>st</a:t>
                      </a:r>
                      <a:endParaRPr kumimoji="1" lang="en-US" altLang="ja-JP" sz="1400" dirty="0"/>
                    </a:p>
                  </a:txBody>
                  <a:tcPr/>
                </a:tc>
                <a:tc>
                  <a:txBody>
                    <a:bodyPr/>
                    <a:lstStyle/>
                    <a:p>
                      <a:pPr algn="ctr"/>
                      <a:r>
                        <a:rPr kumimoji="1" lang="en-US" altLang="ja-JP" sz="1400" dirty="0"/>
                        <a:t>PT</a:t>
                      </a:r>
                    </a:p>
                    <a:p>
                      <a:pPr algn="ctr"/>
                      <a:r>
                        <a:rPr kumimoji="1" lang="en-US" altLang="ja-JP" sz="1400" dirty="0"/>
                        <a:t>2</a:t>
                      </a:r>
                      <a:r>
                        <a:rPr kumimoji="1" lang="en-US" altLang="ja-JP" sz="1400" baseline="30000" dirty="0"/>
                        <a:t>nd</a:t>
                      </a:r>
                      <a:endParaRPr kumimoji="1" lang="ja-JP" altLang="en-US" sz="1400" dirty="0"/>
                    </a:p>
                  </a:txBody>
                  <a:tcPr/>
                </a:tc>
                <a:tc>
                  <a:txBody>
                    <a:bodyPr/>
                    <a:lstStyle/>
                    <a:p>
                      <a:pPr algn="ctr"/>
                      <a:r>
                        <a:rPr kumimoji="1" lang="en-US" altLang="ja-JP" sz="1400" dirty="0"/>
                        <a:t>JT</a:t>
                      </a:r>
                    </a:p>
                    <a:p>
                      <a:pPr algn="ctr"/>
                      <a:r>
                        <a:rPr kumimoji="1" lang="en-US" altLang="ja-JP" sz="1400" baseline="0" dirty="0" err="1"/>
                        <a:t>coldtip</a:t>
                      </a:r>
                      <a:endParaRPr kumimoji="1" lang="ja-JP" altLang="en-US" sz="1400" dirty="0"/>
                    </a:p>
                  </a:txBody>
                  <a:tcPr/>
                </a:tc>
                <a:tc>
                  <a:txBody>
                    <a:bodyPr/>
                    <a:lstStyle/>
                    <a:p>
                      <a:pPr algn="ctr"/>
                      <a:r>
                        <a:rPr kumimoji="1" lang="en-US" altLang="ja-JP" sz="1400" dirty="0"/>
                        <a:t>PL</a:t>
                      </a:r>
                      <a:endParaRPr kumimoji="1" lang="ja-JP" altLang="en-US" sz="1400" dirty="0"/>
                    </a:p>
                  </a:txBody>
                  <a:tcPr/>
                </a:tc>
                <a:tc>
                  <a:txBody>
                    <a:bodyPr/>
                    <a:lstStyle/>
                    <a:p>
                      <a:pPr algn="ctr"/>
                      <a:r>
                        <a:rPr kumimoji="1" lang="en-US" altLang="ja-JP" sz="1400" dirty="0"/>
                        <a:t>PH</a:t>
                      </a:r>
                      <a:endParaRPr kumimoji="1" lang="ja-JP" altLang="en-US" sz="1400" dirty="0"/>
                    </a:p>
                  </a:txBody>
                  <a:tcPr/>
                </a:tc>
                <a:tc>
                  <a:txBody>
                    <a:bodyPr/>
                    <a:lstStyle/>
                    <a:p>
                      <a:pPr algn="ctr"/>
                      <a:r>
                        <a:rPr kumimoji="1" lang="en-US" altLang="ja-JP" sz="1400" dirty="0"/>
                        <a:t>FL</a:t>
                      </a:r>
                      <a:endParaRPr kumimoji="1" lang="ja-JP" altLang="en-US" sz="1400" dirty="0"/>
                    </a:p>
                  </a:txBody>
                  <a:tcPr/>
                </a:tc>
                <a:tc>
                  <a:txBody>
                    <a:bodyPr/>
                    <a:lstStyle/>
                    <a:p>
                      <a:pPr algn="ctr"/>
                      <a:r>
                        <a:rPr kumimoji="1" lang="en-US" altLang="ja-JP" sz="1400" dirty="0"/>
                        <a:t>PT15K</a:t>
                      </a:r>
                    </a:p>
                  </a:txBody>
                  <a:tcPr/>
                </a:tc>
                <a:tc>
                  <a:txBody>
                    <a:bodyPr/>
                    <a:lstStyle/>
                    <a:p>
                      <a:pPr algn="ctr"/>
                      <a:r>
                        <a:rPr kumimoji="1" lang="en-US" altLang="ja-JP" sz="1400" dirty="0"/>
                        <a:t>JTC</a:t>
                      </a:r>
                      <a:endParaRPr kumimoji="1" lang="ja-JP" altLang="en-US" sz="1400" dirty="0"/>
                    </a:p>
                  </a:txBody>
                  <a:tcPr/>
                </a:tc>
                <a:extLst>
                  <a:ext uri="{0D108BD9-81ED-4DB2-BD59-A6C34878D82A}">
                    <a16:rowId xmlns:a16="http://schemas.microsoft.com/office/drawing/2014/main" val="10000"/>
                  </a:ext>
                </a:extLst>
              </a:tr>
              <a:tr h="370840">
                <a:tc>
                  <a:txBody>
                    <a:bodyPr/>
                    <a:lstStyle/>
                    <a:p>
                      <a:r>
                        <a:rPr kumimoji="1" lang="en-US" altLang="ja-JP" sz="1400" dirty="0"/>
                        <a:t>PT 90K / 15K</a:t>
                      </a:r>
                    </a:p>
                    <a:p>
                      <a:r>
                        <a:rPr kumimoji="1" lang="en-US" altLang="ja-JP" sz="1400" dirty="0"/>
                        <a:t>(6</a:t>
                      </a:r>
                      <a:r>
                        <a:rPr kumimoji="1" lang="en-US" altLang="ja-JP" sz="1400" baseline="0" dirty="0"/>
                        <a:t> Jul </a:t>
                      </a:r>
                      <a:r>
                        <a:rPr kumimoji="1" lang="en-US" altLang="ja-JP" sz="1400" dirty="0"/>
                        <a:t>2017)</a:t>
                      </a:r>
                    </a:p>
                  </a:txBody>
                  <a:tcPr/>
                </a:tc>
                <a:tc>
                  <a:txBody>
                    <a:bodyPr/>
                    <a:lstStyle/>
                    <a:p>
                      <a:pPr algn="ctr"/>
                      <a:r>
                        <a:rPr kumimoji="1" lang="en-US" altLang="ja-JP" sz="1400" dirty="0"/>
                        <a:t>10.0</a:t>
                      </a:r>
                    </a:p>
                    <a:p>
                      <a:pPr algn="ctr"/>
                      <a:r>
                        <a:rPr kumimoji="1" lang="en-US" altLang="ja-JP" sz="1400" dirty="0" err="1"/>
                        <a:t>mW</a:t>
                      </a:r>
                      <a:endParaRPr kumimoji="1" lang="ja-JP" altLang="en-US" sz="1400" dirty="0"/>
                    </a:p>
                  </a:txBody>
                  <a:tcPr/>
                </a:tc>
                <a:tc>
                  <a:txBody>
                    <a:bodyPr/>
                    <a:lstStyle/>
                    <a:p>
                      <a:pPr algn="ctr"/>
                      <a:r>
                        <a:rPr kumimoji="1" lang="en-US" altLang="ja-JP" sz="1400" dirty="0"/>
                        <a:t>92.2K</a:t>
                      </a:r>
                      <a:endParaRPr kumimoji="1" lang="ja-JP" altLang="en-US" sz="1400" dirty="0"/>
                    </a:p>
                  </a:txBody>
                  <a:tcPr/>
                </a:tc>
                <a:tc>
                  <a:txBody>
                    <a:bodyPr/>
                    <a:lstStyle/>
                    <a:p>
                      <a:pPr algn="ctr"/>
                      <a:r>
                        <a:rPr kumimoji="1" lang="en-US" altLang="ja-JP" sz="1400" dirty="0">
                          <a:solidFill>
                            <a:srgbClr val="FF0000"/>
                          </a:solidFill>
                        </a:rPr>
                        <a:t>14.9K</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1.72K</a:t>
                      </a:r>
                      <a:endParaRPr kumimoji="1" lang="ja-JP" altLang="en-US" sz="1400" dirty="0">
                        <a:solidFill>
                          <a:srgbClr val="FF0000"/>
                        </a:solidFill>
                      </a:endParaRPr>
                    </a:p>
                  </a:txBody>
                  <a:tcPr/>
                </a:tc>
                <a:tc>
                  <a:txBody>
                    <a:bodyPr/>
                    <a:lstStyle/>
                    <a:p>
                      <a:pPr algn="ctr"/>
                      <a:r>
                        <a:rPr kumimoji="1" lang="en-US" altLang="ja-JP" sz="1400" dirty="0"/>
                        <a:t>7.8</a:t>
                      </a:r>
                    </a:p>
                    <a:p>
                      <a:pPr algn="ctr"/>
                      <a:r>
                        <a:rPr kumimoji="1" lang="en-US" altLang="ja-JP" sz="1400" dirty="0" err="1"/>
                        <a:t>kPa</a:t>
                      </a:r>
                      <a:endParaRPr kumimoji="1" lang="ja-JP" altLang="en-US" sz="1400" dirty="0"/>
                    </a:p>
                  </a:txBody>
                  <a:tcPr/>
                </a:tc>
                <a:tc>
                  <a:txBody>
                    <a:bodyPr/>
                    <a:lstStyle/>
                    <a:p>
                      <a:pPr algn="ctr"/>
                      <a:r>
                        <a:rPr kumimoji="1" lang="en-US" altLang="ja-JP" sz="1400" dirty="0"/>
                        <a:t>541</a:t>
                      </a:r>
                    </a:p>
                    <a:p>
                      <a:pPr algn="ctr"/>
                      <a:r>
                        <a:rPr kumimoji="1" lang="en-US" altLang="ja-JP" sz="1400" dirty="0" err="1"/>
                        <a:t>kPa</a:t>
                      </a:r>
                      <a:endParaRPr kumimoji="1" lang="ja-JP" altLang="en-US" sz="1400" dirty="0"/>
                    </a:p>
                  </a:txBody>
                  <a:tcPr/>
                </a:tc>
                <a:tc>
                  <a:txBody>
                    <a:bodyPr/>
                    <a:lstStyle/>
                    <a:p>
                      <a:pPr algn="ctr"/>
                      <a:r>
                        <a:rPr kumimoji="1" lang="en-US" altLang="ja-JP" sz="1400" dirty="0"/>
                        <a:t>1.33</a:t>
                      </a:r>
                    </a:p>
                    <a:p>
                      <a:pPr algn="ctr"/>
                      <a:r>
                        <a:rPr kumimoji="1" lang="en-US" altLang="ja-JP" sz="1200" dirty="0"/>
                        <a:t>NL/min</a:t>
                      </a:r>
                      <a:endParaRPr kumimoji="1" lang="ja-JP" altLang="en-US" sz="1200" dirty="0"/>
                    </a:p>
                  </a:txBody>
                  <a:tcPr/>
                </a:tc>
                <a:tc>
                  <a:txBody>
                    <a:bodyPr/>
                    <a:lstStyle/>
                    <a:p>
                      <a:pPr algn="ctr"/>
                      <a:r>
                        <a:rPr kumimoji="1" lang="en-US" altLang="ja-JP" sz="1400" dirty="0">
                          <a:solidFill>
                            <a:srgbClr val="FF0000"/>
                          </a:solidFill>
                        </a:rPr>
                        <a:t>300W</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40.0 W</a:t>
                      </a:r>
                      <a:endParaRPr kumimoji="1" lang="ja-JP" altLang="en-US" sz="1400" dirty="0">
                        <a:solidFill>
                          <a:srgbClr val="FF0000"/>
                        </a:solidFill>
                      </a:endParaRPr>
                    </a:p>
                  </a:txBody>
                  <a:tcPr/>
                </a:tc>
                <a:extLst>
                  <a:ext uri="{0D108BD9-81ED-4DB2-BD59-A6C34878D82A}">
                    <a16:rowId xmlns:a16="http://schemas.microsoft.com/office/drawing/2014/main" val="10001"/>
                  </a:ext>
                </a:extLst>
              </a:tr>
              <a:tr h="0">
                <a:tc>
                  <a:txBody>
                    <a:bodyPr/>
                    <a:lstStyle/>
                    <a:p>
                      <a:endParaRPr kumimoji="1" lang="en-US" altLang="ja-JP" sz="300" dirty="0"/>
                    </a:p>
                  </a:txBody>
                  <a:tcPr/>
                </a:tc>
                <a:tc>
                  <a:txBody>
                    <a:bodyPr/>
                    <a:lstStyle/>
                    <a:p>
                      <a:pPr algn="ctr"/>
                      <a:endParaRPr kumimoji="1" lang="ja-JP" altLang="en-US" sz="300" dirty="0"/>
                    </a:p>
                  </a:txBody>
                  <a:tcPr/>
                </a:tc>
                <a:tc>
                  <a:txBody>
                    <a:bodyPr/>
                    <a:lstStyle/>
                    <a:p>
                      <a:pPr algn="ctr"/>
                      <a:endParaRPr kumimoji="1" lang="ja-JP" altLang="en-US" sz="300" dirty="0"/>
                    </a:p>
                  </a:txBody>
                  <a:tcPr/>
                </a:tc>
                <a:tc>
                  <a:txBody>
                    <a:bodyPr/>
                    <a:lstStyle/>
                    <a:p>
                      <a:pPr algn="ctr"/>
                      <a:endParaRPr kumimoji="1" lang="ja-JP" altLang="en-US" sz="300" dirty="0">
                        <a:solidFill>
                          <a:srgbClr val="FF0000"/>
                        </a:solidFill>
                      </a:endParaRPr>
                    </a:p>
                  </a:txBody>
                  <a:tcPr/>
                </a:tc>
                <a:tc>
                  <a:txBody>
                    <a:bodyPr/>
                    <a:lstStyle/>
                    <a:p>
                      <a:pPr algn="ctr"/>
                      <a:endParaRPr kumimoji="1" lang="ja-JP" altLang="en-US" sz="300" dirty="0">
                        <a:solidFill>
                          <a:srgbClr val="FF0000"/>
                        </a:solidFill>
                      </a:endParaRPr>
                    </a:p>
                  </a:txBody>
                  <a:tcPr/>
                </a:tc>
                <a:tc>
                  <a:txBody>
                    <a:bodyPr/>
                    <a:lstStyle/>
                    <a:p>
                      <a:pPr algn="ctr"/>
                      <a:endParaRPr kumimoji="1" lang="ja-JP" altLang="en-US" sz="300" dirty="0"/>
                    </a:p>
                  </a:txBody>
                  <a:tcPr/>
                </a:tc>
                <a:tc>
                  <a:txBody>
                    <a:bodyPr/>
                    <a:lstStyle/>
                    <a:p>
                      <a:pPr algn="ctr"/>
                      <a:endParaRPr kumimoji="1" lang="ja-JP" altLang="en-US" sz="300" dirty="0"/>
                    </a:p>
                  </a:txBody>
                  <a:tcPr/>
                </a:tc>
                <a:tc>
                  <a:txBody>
                    <a:bodyPr/>
                    <a:lstStyle/>
                    <a:p>
                      <a:pPr algn="ctr"/>
                      <a:endParaRPr kumimoji="1" lang="ja-JP" altLang="en-US" sz="300" dirty="0"/>
                    </a:p>
                  </a:txBody>
                  <a:tcPr/>
                </a:tc>
                <a:tc>
                  <a:txBody>
                    <a:bodyPr/>
                    <a:lstStyle/>
                    <a:p>
                      <a:pPr algn="ctr"/>
                      <a:endParaRPr kumimoji="1" lang="ja-JP" altLang="en-US" sz="300" dirty="0">
                        <a:solidFill>
                          <a:srgbClr val="FF0000"/>
                        </a:solidFill>
                      </a:endParaRPr>
                    </a:p>
                  </a:txBody>
                  <a:tcPr/>
                </a:tc>
                <a:tc>
                  <a:txBody>
                    <a:bodyPr/>
                    <a:lstStyle/>
                    <a:p>
                      <a:pPr algn="ctr"/>
                      <a:endParaRPr kumimoji="1" lang="ja-JP" altLang="en-US" sz="300" dirty="0">
                        <a:solidFill>
                          <a:srgbClr val="FF0000"/>
                        </a:solidFill>
                      </a:endParaRPr>
                    </a:p>
                  </a:txBody>
                  <a:tcPr/>
                </a:tc>
                <a:extLst>
                  <a:ext uri="{0D108BD9-81ED-4DB2-BD59-A6C34878D82A}">
                    <a16:rowId xmlns:a16="http://schemas.microsoft.com/office/drawing/2014/main" val="2075651225"/>
                  </a:ext>
                </a:extLst>
              </a:tr>
              <a:tr h="370840">
                <a:tc>
                  <a:txBody>
                    <a:bodyPr/>
                    <a:lstStyle/>
                    <a:p>
                      <a:r>
                        <a:rPr kumimoji="1" lang="en-US" altLang="ja-JP" sz="1400" dirty="0"/>
                        <a:t>PT 90K /</a:t>
                      </a:r>
                      <a:r>
                        <a:rPr kumimoji="1" lang="en-US" altLang="ja-JP" sz="1400" baseline="0" dirty="0"/>
                        <a:t> 10K</a:t>
                      </a:r>
                      <a:endParaRPr kumimoji="1" lang="en-US" altLang="ja-JP" sz="1400" dirty="0"/>
                    </a:p>
                    <a:p>
                      <a:r>
                        <a:rPr kumimoji="1" lang="en-US" altLang="ja-JP" sz="1400" dirty="0"/>
                        <a:t>(12 Jul 2017)</a:t>
                      </a:r>
                      <a:endParaRPr kumimoji="1" lang="ja-JP" altLang="en-US" sz="1400" dirty="0"/>
                    </a:p>
                  </a:txBody>
                  <a:tcPr/>
                </a:tc>
                <a:tc>
                  <a:txBody>
                    <a:bodyPr/>
                    <a:lstStyle/>
                    <a:p>
                      <a:pPr algn="ctr"/>
                      <a:r>
                        <a:rPr kumimoji="1" lang="en-US" altLang="ja-JP" sz="1400" b="1" dirty="0">
                          <a:solidFill>
                            <a:srgbClr val="FF0000"/>
                          </a:solidFill>
                        </a:rPr>
                        <a:t>19</a:t>
                      </a:r>
                    </a:p>
                    <a:p>
                      <a:pPr algn="ctr"/>
                      <a:r>
                        <a:rPr kumimoji="1" lang="en-US" altLang="ja-JP" sz="1400" b="1" dirty="0" err="1">
                          <a:solidFill>
                            <a:srgbClr val="FF0000"/>
                          </a:solidFill>
                        </a:rPr>
                        <a:t>mW</a:t>
                      </a:r>
                      <a:endParaRPr kumimoji="1" lang="ja-JP" altLang="en-US" sz="1400" b="1" dirty="0">
                        <a:solidFill>
                          <a:srgbClr val="FF0000"/>
                        </a:solidFill>
                      </a:endParaRPr>
                    </a:p>
                  </a:txBody>
                  <a:tcPr/>
                </a:tc>
                <a:tc>
                  <a:txBody>
                    <a:bodyPr/>
                    <a:lstStyle/>
                    <a:p>
                      <a:pPr algn="ctr"/>
                      <a:r>
                        <a:rPr kumimoji="1" lang="en-US" altLang="ja-JP" sz="1400" dirty="0"/>
                        <a:t>92.2K</a:t>
                      </a:r>
                      <a:endParaRPr kumimoji="1" lang="ja-JP" altLang="en-US" sz="1400" dirty="0"/>
                    </a:p>
                  </a:txBody>
                  <a:tcPr/>
                </a:tc>
                <a:tc>
                  <a:txBody>
                    <a:bodyPr/>
                    <a:lstStyle/>
                    <a:p>
                      <a:pPr algn="ctr"/>
                      <a:r>
                        <a:rPr kumimoji="1" lang="en-US" altLang="ja-JP" sz="1400" dirty="0">
                          <a:solidFill>
                            <a:srgbClr val="FF0000"/>
                          </a:solidFill>
                        </a:rPr>
                        <a:t>9.9K</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1.77K</a:t>
                      </a:r>
                      <a:endParaRPr kumimoji="1" lang="ja-JP" altLang="en-US" sz="1400" dirty="0">
                        <a:solidFill>
                          <a:srgbClr val="FF0000"/>
                        </a:solidFill>
                      </a:endParaRPr>
                    </a:p>
                  </a:txBody>
                  <a:tcPr/>
                </a:tc>
                <a:tc>
                  <a:txBody>
                    <a:bodyPr/>
                    <a:lstStyle/>
                    <a:p>
                      <a:pPr algn="ctr"/>
                      <a:r>
                        <a:rPr kumimoji="1" lang="en-US" altLang="ja-JP" sz="1400" dirty="0"/>
                        <a:t>7.2</a:t>
                      </a:r>
                    </a:p>
                    <a:p>
                      <a:pPr algn="ctr"/>
                      <a:r>
                        <a:rPr kumimoji="1" lang="en-US" altLang="ja-JP" sz="1400" dirty="0" err="1"/>
                        <a:t>kPa</a:t>
                      </a:r>
                      <a:endParaRPr kumimoji="1" lang="ja-JP" altLang="en-US" sz="1400" dirty="0"/>
                    </a:p>
                  </a:txBody>
                  <a:tcPr/>
                </a:tc>
                <a:tc>
                  <a:txBody>
                    <a:bodyPr/>
                    <a:lstStyle/>
                    <a:p>
                      <a:pPr algn="ctr"/>
                      <a:r>
                        <a:rPr kumimoji="1" lang="en-US" altLang="ja-JP" sz="1400" dirty="0"/>
                        <a:t>484</a:t>
                      </a:r>
                    </a:p>
                    <a:p>
                      <a:pPr algn="ctr"/>
                      <a:r>
                        <a:rPr kumimoji="1" lang="en-US" altLang="ja-JP" sz="1400" dirty="0" err="1"/>
                        <a:t>kPa</a:t>
                      </a:r>
                      <a:endParaRPr kumimoji="1" lang="ja-JP" altLang="en-US" sz="1400" dirty="0"/>
                    </a:p>
                  </a:txBody>
                  <a:tcPr/>
                </a:tc>
                <a:tc>
                  <a:txBody>
                    <a:bodyPr/>
                    <a:lstStyle/>
                    <a:p>
                      <a:pPr algn="ctr"/>
                      <a:r>
                        <a:rPr kumimoji="1" lang="en-US" altLang="ja-JP" sz="1400" dirty="0"/>
                        <a:t>1.26</a:t>
                      </a:r>
                    </a:p>
                    <a:p>
                      <a:pPr algn="ctr"/>
                      <a:r>
                        <a:rPr kumimoji="1" lang="en-US" altLang="ja-JP" sz="1200" dirty="0"/>
                        <a:t>NL/min</a:t>
                      </a:r>
                      <a:endParaRPr kumimoji="1" lang="ja-JP" altLang="en-US" sz="1200" dirty="0"/>
                    </a:p>
                  </a:txBody>
                  <a:tcPr/>
                </a:tc>
                <a:tc>
                  <a:txBody>
                    <a:bodyPr/>
                    <a:lstStyle/>
                    <a:p>
                      <a:pPr algn="ctr"/>
                      <a:r>
                        <a:rPr kumimoji="1" lang="en-US" altLang="ja-JP" sz="1400" dirty="0">
                          <a:solidFill>
                            <a:srgbClr val="FF0000"/>
                          </a:solidFill>
                        </a:rPr>
                        <a:t>300W</a:t>
                      </a:r>
                      <a:endParaRPr kumimoji="1" lang="ja-JP" altLang="en-US" sz="1400" dirty="0">
                        <a:solidFill>
                          <a:srgbClr val="FF0000"/>
                        </a:solidFill>
                      </a:endParaRPr>
                    </a:p>
                  </a:txBody>
                  <a:tcPr/>
                </a:tc>
                <a:tc>
                  <a:txBody>
                    <a:bodyPr/>
                    <a:lstStyle/>
                    <a:p>
                      <a:pPr algn="ctr"/>
                      <a:r>
                        <a:rPr kumimoji="1" lang="en-US" altLang="ja-JP" sz="1400" dirty="0">
                          <a:solidFill>
                            <a:srgbClr val="FF0000"/>
                          </a:solidFill>
                        </a:rPr>
                        <a:t>37.3 W</a:t>
                      </a:r>
                      <a:endParaRPr kumimoji="1" lang="ja-JP" altLang="en-US" sz="1400" dirty="0">
                        <a:solidFill>
                          <a:srgbClr val="FF0000"/>
                        </a:solidFill>
                      </a:endParaRPr>
                    </a:p>
                  </a:txBody>
                  <a:tcPr/>
                </a:tc>
                <a:extLst>
                  <a:ext uri="{0D108BD9-81ED-4DB2-BD59-A6C34878D82A}">
                    <a16:rowId xmlns:a16="http://schemas.microsoft.com/office/drawing/2014/main" val="10002"/>
                  </a:ext>
                </a:extLst>
              </a:tr>
            </a:tbl>
          </a:graphicData>
        </a:graphic>
      </p:graphicFrame>
      <p:sp>
        <p:nvSpPr>
          <p:cNvPr id="11" name="テキスト ボックス 10">
            <a:extLst>
              <a:ext uri="{FF2B5EF4-FFF2-40B4-BE49-F238E27FC236}">
                <a16:creationId xmlns:a16="http://schemas.microsoft.com/office/drawing/2014/main" id="{4DAAA5E1-DB80-4C40-A25E-34BBF08AA250}"/>
              </a:ext>
            </a:extLst>
          </p:cNvPr>
          <p:cNvSpPr txBox="1"/>
          <p:nvPr/>
        </p:nvSpPr>
        <p:spPr>
          <a:xfrm>
            <a:off x="2092188" y="4053797"/>
            <a:ext cx="8429619" cy="923330"/>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dirty="0">
                <a:latin typeface="Arial" panose="020B0604020202020204" pitchFamily="34" charset="0"/>
                <a:cs typeface="Arial" panose="020B0604020202020204" pitchFamily="34" charset="0"/>
              </a:rPr>
              <a:t>Confirmed the required cooling power.</a:t>
            </a:r>
          </a:p>
          <a:p>
            <a:pPr marL="285750" indent="-285750">
              <a:buFont typeface="Wingdings" panose="05000000000000000000" pitchFamily="2" charset="2"/>
              <a:buChar char="l"/>
            </a:pPr>
            <a:r>
              <a:rPr lang="en-US" altLang="ja-JP" dirty="0">
                <a:solidFill>
                  <a:srgbClr val="FF0000"/>
                </a:solidFill>
                <a:latin typeface="Arial" panose="020B0604020202020204" pitchFamily="34" charset="0"/>
                <a:cs typeface="Arial" panose="020B0604020202020204" pitchFamily="34" charset="0"/>
              </a:rPr>
              <a:t>Cooing power of 19mW at 1.77K has been measured by PT15K precooling temperature of 9.9K</a:t>
            </a:r>
            <a:r>
              <a:rPr kumimoji="1" lang="en-US" altLang="ja-JP" dirty="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63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テキスト ボックス 5">
            <a:extLst>
              <a:ext uri="{FF2B5EF4-FFF2-40B4-BE49-F238E27FC236}">
                <a16:creationId xmlns:a16="http://schemas.microsoft.com/office/drawing/2014/main" id="{8281727C-BEA7-4B71-9487-E34B89D7F005}"/>
              </a:ext>
            </a:extLst>
          </p:cNvPr>
          <p:cNvSpPr txBox="1">
            <a:spLocks noChangeArrowheads="1"/>
          </p:cNvSpPr>
          <p:nvPr/>
        </p:nvSpPr>
        <p:spPr bwMode="auto">
          <a:xfrm>
            <a:off x="3914981" y="14291"/>
            <a:ext cx="4362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2400" dirty="0">
                <a:solidFill>
                  <a:srgbClr val="000000"/>
                </a:solidFill>
              </a:rPr>
              <a:t>8. Hybrid cooler recycling (1/2)</a:t>
            </a:r>
            <a:endParaRPr lang="ja-JP" altLang="en-US" sz="2400" dirty="0">
              <a:solidFill>
                <a:srgbClr val="000000"/>
              </a:solidFill>
            </a:endParaRPr>
          </a:p>
        </p:txBody>
      </p:sp>
      <p:sp>
        <p:nvSpPr>
          <p:cNvPr id="50208" name="テキスト ボックス 33">
            <a:extLst>
              <a:ext uri="{FF2B5EF4-FFF2-40B4-BE49-F238E27FC236}">
                <a16:creationId xmlns:a16="http://schemas.microsoft.com/office/drawing/2014/main" id="{88CA38AD-6343-4229-A4E2-9C11C9138B10}"/>
              </a:ext>
            </a:extLst>
          </p:cNvPr>
          <p:cNvSpPr txBox="1">
            <a:spLocks noChangeArrowheads="1"/>
          </p:cNvSpPr>
          <p:nvPr/>
        </p:nvSpPr>
        <p:spPr bwMode="auto">
          <a:xfrm>
            <a:off x="95701" y="425026"/>
            <a:ext cx="55643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Font typeface="Wingdings" panose="05000000000000000000" pitchFamily="2" charset="2"/>
              <a:buChar char="u"/>
              <a:defRPr/>
            </a:pPr>
            <a:r>
              <a:rPr lang="en-US" altLang="ja-JP" sz="1800" dirty="0">
                <a:solidFill>
                  <a:srgbClr val="C00000"/>
                </a:solidFill>
              </a:rPr>
              <a:t>Successfully obtained 50mK more than 10 cycles.</a:t>
            </a:r>
          </a:p>
        </p:txBody>
      </p:sp>
      <p:sp>
        <p:nvSpPr>
          <p:cNvPr id="50209" name="スライド番号プレースホルダー 4">
            <a:extLst>
              <a:ext uri="{FF2B5EF4-FFF2-40B4-BE49-F238E27FC236}">
                <a16:creationId xmlns:a16="http://schemas.microsoft.com/office/drawing/2014/main" id="{CF852360-AEBA-4D76-96BC-71F827457B8D}"/>
              </a:ext>
            </a:extLst>
          </p:cNvPr>
          <p:cNvSpPr>
            <a:spLocks noGrp="1" noChangeArrowheads="1"/>
          </p:cNvSpPr>
          <p:nvPr>
            <p:ph type="sldNum" sz="quarter" idx="12"/>
          </p:nvPr>
        </p:nvSpPr>
        <p:spPr>
          <a:xfrm>
            <a:off x="9600355" y="6438784"/>
            <a:ext cx="2133600"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fld id="{AD8D21C0-520C-43D2-825F-CECF06F00209}" type="slidenum">
              <a:rPr lang="en-US" altLang="ja-JP" sz="1400">
                <a:solidFill>
                  <a:srgbClr val="000000"/>
                </a:solidFill>
              </a:rPr>
              <a:pPr defTabSz="914400" fontAlgn="base">
                <a:spcBef>
                  <a:spcPct val="0"/>
                </a:spcBef>
                <a:spcAft>
                  <a:spcPct val="0"/>
                </a:spcAft>
                <a:buNone/>
                <a:defRPr/>
              </a:pPr>
              <a:t>11</a:t>
            </a:fld>
            <a:endParaRPr lang="en-US" altLang="ja-JP" sz="1400">
              <a:solidFill>
                <a:srgbClr val="000000"/>
              </a:solidFill>
            </a:endParaRPr>
          </a:p>
        </p:txBody>
      </p:sp>
      <p:pic>
        <p:nvPicPr>
          <p:cNvPr id="9" name="図 8">
            <a:extLst>
              <a:ext uri="{FF2B5EF4-FFF2-40B4-BE49-F238E27FC236}">
                <a16:creationId xmlns:a16="http://schemas.microsoft.com/office/drawing/2014/main" id="{B0A6D70B-D7E4-4B00-BFCD-1E08C6AF03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3429" y="924659"/>
            <a:ext cx="5987869" cy="3900241"/>
          </a:xfrm>
          <a:prstGeom prst="rect">
            <a:avLst/>
          </a:prstGeom>
        </p:spPr>
      </p:pic>
      <p:pic>
        <p:nvPicPr>
          <p:cNvPr id="3" name="図 2">
            <a:extLst>
              <a:ext uri="{FF2B5EF4-FFF2-40B4-BE49-F238E27FC236}">
                <a16:creationId xmlns:a16="http://schemas.microsoft.com/office/drawing/2014/main" id="{BA4953E1-FA65-48F0-B80F-AB8EAC6A16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994" b="3185"/>
          <a:stretch/>
        </p:blipFill>
        <p:spPr>
          <a:xfrm>
            <a:off x="376817" y="2669560"/>
            <a:ext cx="5388291" cy="3802171"/>
          </a:xfrm>
          <a:prstGeom prst="rect">
            <a:avLst/>
          </a:prstGeom>
        </p:spPr>
      </p:pic>
      <p:sp>
        <p:nvSpPr>
          <p:cNvPr id="2" name="正方形/長方形 1">
            <a:extLst>
              <a:ext uri="{FF2B5EF4-FFF2-40B4-BE49-F238E27FC236}">
                <a16:creationId xmlns:a16="http://schemas.microsoft.com/office/drawing/2014/main" id="{7E143A2D-2D42-47EF-B969-AB2719DB210E}"/>
              </a:ext>
            </a:extLst>
          </p:cNvPr>
          <p:cNvSpPr/>
          <p:nvPr/>
        </p:nvSpPr>
        <p:spPr>
          <a:xfrm>
            <a:off x="268186" y="727630"/>
            <a:ext cx="5610178" cy="1754326"/>
          </a:xfrm>
          <a:prstGeom prst="rect">
            <a:avLst/>
          </a:prstGeom>
        </p:spPr>
        <p:txBody>
          <a:bodyPr wrap="square">
            <a:spAutoFit/>
          </a:bodyPr>
          <a:lstStyle/>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solidFill>
                  <a:srgbClr val="FF0000"/>
                </a:solidFill>
                <a:latin typeface="Arial" panose="020B0604020202020204" pitchFamily="34" charset="0"/>
                <a:ea typeface="ＭＳ Ｐゴシック" panose="020B0600070205080204" pitchFamily="50" charset="-128"/>
              </a:rPr>
              <a:t>Hold time of 33hr20min obtained with the recycling time of 9hr05min (~78%) using the nominal operation.</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Required cooling power demonstrated with heater.</a:t>
            </a:r>
          </a:p>
          <a:p>
            <a:pPr marL="742950" lvl="1" indent="-285750" defTabSz="728663" eaLnBrk="0" fontAlgn="base" hangingPunct="0">
              <a:spcBef>
                <a:spcPct val="0"/>
              </a:spcBef>
              <a:spcAft>
                <a:spcPct val="0"/>
              </a:spcAft>
              <a:buFont typeface="Arial" panose="020B0604020202020204" pitchFamily="34" charset="0"/>
              <a:buChar char="•"/>
              <a:defRPr/>
            </a:pPr>
            <a:r>
              <a:rPr kumimoji="1" lang="en-US" altLang="ja-JP" dirty="0">
                <a:latin typeface="Arial" panose="020B0604020202020204" pitchFamily="34" charset="0"/>
                <a:ea typeface="ＭＳ Ｐゴシック" panose="020B0600070205080204" pitchFamily="50" charset="-128"/>
              </a:rPr>
              <a:t>0.4μW at 50mK</a:t>
            </a:r>
          </a:p>
          <a:p>
            <a:pPr marL="742950" lvl="1" indent="-285750" defTabSz="728663" eaLnBrk="0" fontAlgn="base" hangingPunct="0">
              <a:spcBef>
                <a:spcPct val="0"/>
              </a:spcBef>
              <a:spcAft>
                <a:spcPct val="0"/>
              </a:spcAft>
              <a:buFont typeface="Arial" panose="020B0604020202020204" pitchFamily="34" charset="0"/>
              <a:buChar char="•"/>
              <a:defRPr/>
            </a:pPr>
            <a:r>
              <a:rPr kumimoji="1" lang="en-US" altLang="ja-JP" dirty="0">
                <a:latin typeface="Arial" panose="020B0604020202020204" pitchFamily="34" charset="0"/>
                <a:ea typeface="ＭＳ Ｐゴシック" panose="020B0600070205080204" pitchFamily="50" charset="-128"/>
              </a:rPr>
              <a:t>14μW at 300mK</a:t>
            </a:r>
          </a:p>
        </p:txBody>
      </p:sp>
      <p:sp>
        <p:nvSpPr>
          <p:cNvPr id="4" name="テキスト ボックス 3">
            <a:extLst>
              <a:ext uri="{FF2B5EF4-FFF2-40B4-BE49-F238E27FC236}">
                <a16:creationId xmlns:a16="http://schemas.microsoft.com/office/drawing/2014/main" id="{03A3C44F-7AD0-4982-B1A6-31C24B815579}"/>
              </a:ext>
            </a:extLst>
          </p:cNvPr>
          <p:cNvSpPr txBox="1"/>
          <p:nvPr/>
        </p:nvSpPr>
        <p:spPr>
          <a:xfrm>
            <a:off x="6423029" y="851634"/>
            <a:ext cx="955903" cy="338554"/>
          </a:xfrm>
          <a:prstGeom prst="rect">
            <a:avLst/>
          </a:prstGeom>
          <a:solidFill>
            <a:schemeClr val="bg1"/>
          </a:solidFill>
        </p:spPr>
        <p:txBody>
          <a:bodyPr wrap="none" rtlCol="0">
            <a:spAutoFit/>
          </a:bodyPr>
          <a:lstStyle/>
          <a:p>
            <a:r>
              <a:rPr kumimoji="1" lang="en-US" altLang="ja-JP" sz="1600" dirty="0"/>
              <a:t>Recycling</a:t>
            </a:r>
            <a:endParaRPr kumimoji="1" lang="ja-JP" altLang="en-US" sz="1600" dirty="0"/>
          </a:p>
        </p:txBody>
      </p:sp>
      <p:sp>
        <p:nvSpPr>
          <p:cNvPr id="10" name="テキスト ボックス 9">
            <a:extLst>
              <a:ext uri="{FF2B5EF4-FFF2-40B4-BE49-F238E27FC236}">
                <a16:creationId xmlns:a16="http://schemas.microsoft.com/office/drawing/2014/main" id="{7D281622-41E7-4C6E-AFC1-CB1376D2CEED}"/>
              </a:ext>
            </a:extLst>
          </p:cNvPr>
          <p:cNvSpPr txBox="1"/>
          <p:nvPr/>
        </p:nvSpPr>
        <p:spPr>
          <a:xfrm>
            <a:off x="8837345" y="862787"/>
            <a:ext cx="1387688" cy="338554"/>
          </a:xfrm>
          <a:prstGeom prst="rect">
            <a:avLst/>
          </a:prstGeom>
          <a:solidFill>
            <a:schemeClr val="bg1"/>
          </a:solidFill>
        </p:spPr>
        <p:txBody>
          <a:bodyPr wrap="none" rtlCol="0">
            <a:spAutoFit/>
          </a:bodyPr>
          <a:lstStyle/>
          <a:p>
            <a:r>
              <a:rPr kumimoji="1" lang="en-US" altLang="ja-JP" sz="1600" dirty="0"/>
              <a:t>  Observation  </a:t>
            </a:r>
            <a:endParaRPr kumimoji="1" lang="ja-JP" altLang="en-US" sz="1600" dirty="0"/>
          </a:p>
        </p:txBody>
      </p:sp>
      <p:sp>
        <p:nvSpPr>
          <p:cNvPr id="5" name="テキスト ボックス 4">
            <a:extLst>
              <a:ext uri="{FF2B5EF4-FFF2-40B4-BE49-F238E27FC236}">
                <a16:creationId xmlns:a16="http://schemas.microsoft.com/office/drawing/2014/main" id="{A380369C-0A4F-4EF8-B2A9-7BE29E3C194F}"/>
              </a:ext>
            </a:extLst>
          </p:cNvPr>
          <p:cNvSpPr txBox="1"/>
          <p:nvPr/>
        </p:nvSpPr>
        <p:spPr>
          <a:xfrm>
            <a:off x="7211665" y="1468969"/>
            <a:ext cx="1430905" cy="338554"/>
          </a:xfrm>
          <a:prstGeom prst="rect">
            <a:avLst/>
          </a:prstGeom>
          <a:noFill/>
        </p:spPr>
        <p:txBody>
          <a:bodyPr wrap="none" rtlCol="0">
            <a:spAutoFit/>
          </a:bodyPr>
          <a:lstStyle/>
          <a:p>
            <a:r>
              <a:rPr kumimoji="1" lang="en-US" altLang="ja-JP" sz="1600" dirty="0">
                <a:solidFill>
                  <a:srgbClr val="00B0F0"/>
                </a:solidFill>
              </a:rPr>
              <a:t>Sorption pump</a:t>
            </a:r>
            <a:endParaRPr kumimoji="1" lang="ja-JP" altLang="en-US" sz="1600" dirty="0">
              <a:solidFill>
                <a:srgbClr val="00B0F0"/>
              </a:solidFill>
            </a:endParaRPr>
          </a:p>
        </p:txBody>
      </p:sp>
      <p:sp>
        <p:nvSpPr>
          <p:cNvPr id="11" name="テキスト ボックス 10">
            <a:extLst>
              <a:ext uri="{FF2B5EF4-FFF2-40B4-BE49-F238E27FC236}">
                <a16:creationId xmlns:a16="http://schemas.microsoft.com/office/drawing/2014/main" id="{45B9E325-EAE4-41AA-B359-F6DC664CB4F7}"/>
              </a:ext>
            </a:extLst>
          </p:cNvPr>
          <p:cNvSpPr txBox="1"/>
          <p:nvPr/>
        </p:nvSpPr>
        <p:spPr>
          <a:xfrm>
            <a:off x="9066683" y="1731180"/>
            <a:ext cx="623889" cy="338554"/>
          </a:xfrm>
          <a:prstGeom prst="rect">
            <a:avLst/>
          </a:prstGeom>
          <a:noFill/>
        </p:spPr>
        <p:txBody>
          <a:bodyPr wrap="none" rtlCol="0">
            <a:spAutoFit/>
          </a:bodyPr>
          <a:lstStyle/>
          <a:p>
            <a:r>
              <a:rPr kumimoji="1" lang="en-US" altLang="ja-JP" sz="1600" dirty="0">
                <a:solidFill>
                  <a:srgbClr val="3333FF"/>
                </a:solidFill>
              </a:rPr>
              <a:t>4K-JT</a:t>
            </a:r>
            <a:endParaRPr kumimoji="1" lang="ja-JP" altLang="en-US" sz="1600" dirty="0">
              <a:solidFill>
                <a:srgbClr val="3333FF"/>
              </a:solidFill>
            </a:endParaRPr>
          </a:p>
        </p:txBody>
      </p:sp>
      <p:sp>
        <p:nvSpPr>
          <p:cNvPr id="12" name="テキスト ボックス 11">
            <a:extLst>
              <a:ext uri="{FF2B5EF4-FFF2-40B4-BE49-F238E27FC236}">
                <a16:creationId xmlns:a16="http://schemas.microsoft.com/office/drawing/2014/main" id="{ED81670A-BFAB-4BC7-9B66-B29079CD1FCB}"/>
              </a:ext>
            </a:extLst>
          </p:cNvPr>
          <p:cNvSpPr txBox="1"/>
          <p:nvPr/>
        </p:nvSpPr>
        <p:spPr>
          <a:xfrm>
            <a:off x="9066683" y="2048537"/>
            <a:ext cx="623889" cy="338554"/>
          </a:xfrm>
          <a:prstGeom prst="rect">
            <a:avLst/>
          </a:prstGeom>
          <a:noFill/>
        </p:spPr>
        <p:txBody>
          <a:bodyPr wrap="none" rtlCol="0">
            <a:spAutoFit/>
          </a:bodyPr>
          <a:lstStyle/>
          <a:p>
            <a:r>
              <a:rPr kumimoji="1" lang="en-US" altLang="ja-JP" sz="1600" dirty="0">
                <a:solidFill>
                  <a:srgbClr val="FFC000"/>
                </a:solidFill>
              </a:rPr>
              <a:t>2K-JT</a:t>
            </a:r>
            <a:endParaRPr kumimoji="1" lang="ja-JP" altLang="en-US" sz="1600" dirty="0">
              <a:solidFill>
                <a:srgbClr val="FFC000"/>
              </a:solidFill>
            </a:endParaRPr>
          </a:p>
        </p:txBody>
      </p:sp>
      <p:sp>
        <p:nvSpPr>
          <p:cNvPr id="13" name="テキスト ボックス 12">
            <a:extLst>
              <a:ext uri="{FF2B5EF4-FFF2-40B4-BE49-F238E27FC236}">
                <a16:creationId xmlns:a16="http://schemas.microsoft.com/office/drawing/2014/main" id="{DF90C0EE-D94B-4FA5-83A6-0BCB62E8A316}"/>
              </a:ext>
            </a:extLst>
          </p:cNvPr>
          <p:cNvSpPr txBox="1"/>
          <p:nvPr/>
        </p:nvSpPr>
        <p:spPr>
          <a:xfrm>
            <a:off x="8139474" y="2660478"/>
            <a:ext cx="2478307" cy="338554"/>
          </a:xfrm>
          <a:prstGeom prst="rect">
            <a:avLst/>
          </a:prstGeom>
          <a:noFill/>
        </p:spPr>
        <p:txBody>
          <a:bodyPr wrap="none" rtlCol="0">
            <a:spAutoFit/>
          </a:bodyPr>
          <a:lstStyle/>
          <a:p>
            <a:r>
              <a:rPr kumimoji="1" lang="en-US" altLang="ja-JP" sz="1600" dirty="0">
                <a:solidFill>
                  <a:srgbClr val="00B050"/>
                </a:solidFill>
              </a:rPr>
              <a:t>300mK sorption evaporator</a:t>
            </a:r>
            <a:endParaRPr kumimoji="1" lang="ja-JP" altLang="en-US" sz="1600" dirty="0">
              <a:solidFill>
                <a:srgbClr val="00B050"/>
              </a:solidFill>
            </a:endParaRPr>
          </a:p>
        </p:txBody>
      </p:sp>
      <p:sp>
        <p:nvSpPr>
          <p:cNvPr id="14" name="テキスト ボックス 13">
            <a:extLst>
              <a:ext uri="{FF2B5EF4-FFF2-40B4-BE49-F238E27FC236}">
                <a16:creationId xmlns:a16="http://schemas.microsoft.com/office/drawing/2014/main" id="{35F46072-DDA2-4824-874B-061690A67BD2}"/>
              </a:ext>
            </a:extLst>
          </p:cNvPr>
          <p:cNvSpPr txBox="1"/>
          <p:nvPr/>
        </p:nvSpPr>
        <p:spPr>
          <a:xfrm>
            <a:off x="8855818" y="3235739"/>
            <a:ext cx="1067921" cy="338554"/>
          </a:xfrm>
          <a:prstGeom prst="rect">
            <a:avLst/>
          </a:prstGeom>
          <a:noFill/>
        </p:spPr>
        <p:txBody>
          <a:bodyPr wrap="none" rtlCol="0">
            <a:spAutoFit/>
          </a:bodyPr>
          <a:lstStyle/>
          <a:p>
            <a:r>
              <a:rPr kumimoji="1" lang="en-US" altLang="ja-JP" sz="1600" dirty="0">
                <a:solidFill>
                  <a:srgbClr val="FF0000"/>
                </a:solidFill>
              </a:rPr>
              <a:t>50mK ADR</a:t>
            </a:r>
            <a:endParaRPr kumimoji="1" lang="ja-JP" altLang="en-US" sz="1600" dirty="0">
              <a:solidFill>
                <a:srgbClr val="FF0000"/>
              </a:solidFill>
            </a:endParaRPr>
          </a:p>
        </p:txBody>
      </p:sp>
      <p:sp>
        <p:nvSpPr>
          <p:cNvPr id="15" name="正方形/長方形 14">
            <a:extLst>
              <a:ext uri="{FF2B5EF4-FFF2-40B4-BE49-F238E27FC236}">
                <a16:creationId xmlns:a16="http://schemas.microsoft.com/office/drawing/2014/main" id="{65B9ADEF-1415-42C7-95A7-F00FC8ADC1FE}"/>
              </a:ext>
            </a:extLst>
          </p:cNvPr>
          <p:cNvSpPr/>
          <p:nvPr/>
        </p:nvSpPr>
        <p:spPr>
          <a:xfrm>
            <a:off x="5914239" y="4860671"/>
            <a:ext cx="4809893" cy="1754326"/>
          </a:xfrm>
          <a:prstGeom prst="rect">
            <a:avLst/>
          </a:prstGeom>
        </p:spPr>
        <p:txBody>
          <a:bodyPr wrap="square">
            <a:spAutoFit/>
          </a:bodyPr>
          <a:lstStyle/>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+10mW / +3mW heat load from 50mK hybrid cooler to 4K-JT / 2K-JT.</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4K-JT heat load: 30 </a:t>
            </a:r>
            <a:r>
              <a:rPr kumimoji="1" lang="ja-JP" altLang="en-US" dirty="0">
                <a:latin typeface="Arial" panose="020B0604020202020204" pitchFamily="34" charset="0"/>
                <a:ea typeface="ＭＳ Ｐゴシック" panose="020B0600070205080204" pitchFamily="50" charset="-128"/>
              </a:rPr>
              <a:t>→ </a:t>
            </a:r>
            <a:r>
              <a:rPr kumimoji="1" lang="en-US" altLang="ja-JP" dirty="0">
                <a:latin typeface="Arial" panose="020B0604020202020204" pitchFamily="34" charset="0"/>
                <a:ea typeface="ＭＳ Ｐゴシック" panose="020B0600070205080204" pitchFamily="50" charset="-128"/>
              </a:rPr>
              <a:t>40mW.</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2K-JT heat load: 4 </a:t>
            </a:r>
            <a:r>
              <a:rPr kumimoji="1" lang="ja-JP" altLang="en-US" dirty="0">
                <a:latin typeface="Arial" panose="020B0604020202020204" pitchFamily="34" charset="0"/>
                <a:ea typeface="ＭＳ Ｐゴシック" panose="020B0600070205080204" pitchFamily="50" charset="-128"/>
              </a:rPr>
              <a:t>→ </a:t>
            </a:r>
            <a:r>
              <a:rPr kumimoji="1" lang="en-US" altLang="ja-JP" dirty="0">
                <a:latin typeface="Arial" panose="020B0604020202020204" pitchFamily="34" charset="0"/>
                <a:ea typeface="ＭＳ Ｐゴシック" panose="020B0600070205080204" pitchFamily="50" charset="-128"/>
              </a:rPr>
              <a:t>7mW.</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solidFill>
                  <a:srgbClr val="FF0000"/>
                </a:solidFill>
                <a:latin typeface="Arial" panose="020B0604020202020204" pitchFamily="34" charset="0"/>
                <a:ea typeface="ＭＳ Ｐゴシック" panose="020B0600070205080204" pitchFamily="50" charset="-128"/>
              </a:rPr>
              <a:t>Successfully operated with method 1B (max interface temperature regulation).</a:t>
            </a:r>
          </a:p>
        </p:txBody>
      </p:sp>
      <p:cxnSp>
        <p:nvCxnSpPr>
          <p:cNvPr id="7" name="直線矢印コネクタ 6">
            <a:extLst>
              <a:ext uri="{FF2B5EF4-FFF2-40B4-BE49-F238E27FC236}">
                <a16:creationId xmlns:a16="http://schemas.microsoft.com/office/drawing/2014/main" id="{2D04E2CE-0189-4196-966D-A6F2B2DBEA80}"/>
              </a:ext>
            </a:extLst>
          </p:cNvPr>
          <p:cNvCxnSpPr>
            <a:cxnSpLocks/>
          </p:cNvCxnSpPr>
          <p:nvPr/>
        </p:nvCxnSpPr>
        <p:spPr>
          <a:xfrm flipV="1">
            <a:off x="1204332" y="5673770"/>
            <a:ext cx="0" cy="7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1E0479D-56E9-483D-9D46-F844959B4819}"/>
              </a:ext>
            </a:extLst>
          </p:cNvPr>
          <p:cNvSpPr txBox="1"/>
          <p:nvPr/>
        </p:nvSpPr>
        <p:spPr>
          <a:xfrm>
            <a:off x="602167" y="6369870"/>
            <a:ext cx="1368131" cy="369332"/>
          </a:xfrm>
          <a:prstGeom prst="rect">
            <a:avLst/>
          </a:prstGeom>
          <a:noFill/>
        </p:spPr>
        <p:txBody>
          <a:bodyPr wrap="none" rtlCol="0">
            <a:spAutoFit/>
          </a:bodyPr>
          <a:lstStyle/>
          <a:p>
            <a:r>
              <a:rPr kumimoji="1" lang="en-US" altLang="ja-JP" dirty="0"/>
              <a:t>Recycle start</a:t>
            </a:r>
            <a:endParaRPr kumimoji="1" lang="ja-JP" altLang="en-US" dirty="0"/>
          </a:p>
        </p:txBody>
      </p:sp>
      <p:cxnSp>
        <p:nvCxnSpPr>
          <p:cNvPr id="19" name="直線矢印コネクタ 18">
            <a:extLst>
              <a:ext uri="{FF2B5EF4-FFF2-40B4-BE49-F238E27FC236}">
                <a16:creationId xmlns:a16="http://schemas.microsoft.com/office/drawing/2014/main" id="{2CEA1E97-2BD8-402D-B00E-5B0AE4F27192}"/>
              </a:ext>
            </a:extLst>
          </p:cNvPr>
          <p:cNvCxnSpPr>
            <a:cxnSpLocks/>
          </p:cNvCxnSpPr>
          <p:nvPr/>
        </p:nvCxnSpPr>
        <p:spPr>
          <a:xfrm flipV="1">
            <a:off x="4953045" y="5850592"/>
            <a:ext cx="0" cy="54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5619AED-093E-4010-9EB1-9D8B35E37352}"/>
              </a:ext>
            </a:extLst>
          </p:cNvPr>
          <p:cNvSpPr txBox="1"/>
          <p:nvPr/>
        </p:nvSpPr>
        <p:spPr>
          <a:xfrm>
            <a:off x="4444630" y="6314115"/>
            <a:ext cx="1298176" cy="369332"/>
          </a:xfrm>
          <a:prstGeom prst="rect">
            <a:avLst/>
          </a:prstGeom>
          <a:noFill/>
        </p:spPr>
        <p:txBody>
          <a:bodyPr wrap="none" rtlCol="0">
            <a:spAutoFit/>
          </a:bodyPr>
          <a:lstStyle/>
          <a:p>
            <a:r>
              <a:rPr kumimoji="1" lang="en-US" altLang="ja-JP" dirty="0"/>
              <a:t>Recycle end</a:t>
            </a:r>
            <a:endParaRPr kumimoji="1" lang="ja-JP" altLang="en-US" dirty="0"/>
          </a:p>
        </p:txBody>
      </p:sp>
    </p:spTree>
    <p:extLst>
      <p:ext uri="{BB962C8B-B14F-4D97-AF65-F5344CB8AC3E}">
        <p14:creationId xmlns:p14="http://schemas.microsoft.com/office/powerpoint/2010/main" val="119432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5A975B7-B563-48F1-842D-E2083E42F8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9260" y="991221"/>
            <a:ext cx="6809971" cy="3223939"/>
          </a:xfrm>
          <a:prstGeom prst="rect">
            <a:avLst/>
          </a:prstGeom>
        </p:spPr>
      </p:pic>
      <p:sp>
        <p:nvSpPr>
          <p:cNvPr id="50180" name="テキスト ボックス 5">
            <a:extLst>
              <a:ext uri="{FF2B5EF4-FFF2-40B4-BE49-F238E27FC236}">
                <a16:creationId xmlns:a16="http://schemas.microsoft.com/office/drawing/2014/main" id="{8281727C-BEA7-4B71-9487-E34B89D7F005}"/>
              </a:ext>
            </a:extLst>
          </p:cNvPr>
          <p:cNvSpPr txBox="1">
            <a:spLocks noChangeArrowheads="1"/>
          </p:cNvSpPr>
          <p:nvPr/>
        </p:nvSpPr>
        <p:spPr bwMode="auto">
          <a:xfrm>
            <a:off x="3914987" y="14291"/>
            <a:ext cx="4362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2400" dirty="0">
                <a:solidFill>
                  <a:srgbClr val="000000"/>
                </a:solidFill>
              </a:rPr>
              <a:t>8. Hybrid cooler recycling (2/2)</a:t>
            </a:r>
            <a:endParaRPr lang="ja-JP" altLang="en-US" sz="2400" dirty="0">
              <a:solidFill>
                <a:srgbClr val="000000"/>
              </a:solidFill>
            </a:endParaRPr>
          </a:p>
        </p:txBody>
      </p:sp>
      <p:sp>
        <p:nvSpPr>
          <p:cNvPr id="50209" name="スライド番号プレースホルダー 4">
            <a:extLst>
              <a:ext uri="{FF2B5EF4-FFF2-40B4-BE49-F238E27FC236}">
                <a16:creationId xmlns:a16="http://schemas.microsoft.com/office/drawing/2014/main" id="{CF852360-AEBA-4D76-96BC-71F827457B8D}"/>
              </a:ext>
            </a:extLst>
          </p:cNvPr>
          <p:cNvSpPr>
            <a:spLocks noGrp="1" noChangeArrowheads="1"/>
          </p:cNvSpPr>
          <p:nvPr>
            <p:ph type="sldNum" sz="quarter" idx="12"/>
          </p:nvPr>
        </p:nvSpPr>
        <p:spPr>
          <a:xfrm>
            <a:off x="8426450" y="6461128"/>
            <a:ext cx="2133600"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fld id="{AD8D21C0-520C-43D2-825F-CECF06F00209}" type="slidenum">
              <a:rPr lang="en-US" altLang="ja-JP" sz="1400">
                <a:solidFill>
                  <a:srgbClr val="000000"/>
                </a:solidFill>
              </a:rPr>
              <a:pPr defTabSz="914400" fontAlgn="base">
                <a:spcBef>
                  <a:spcPct val="0"/>
                </a:spcBef>
                <a:spcAft>
                  <a:spcPct val="0"/>
                </a:spcAft>
                <a:buNone/>
                <a:defRPr/>
              </a:pPr>
              <a:t>12</a:t>
            </a:fld>
            <a:endParaRPr lang="en-US" altLang="ja-JP" sz="1400">
              <a:solidFill>
                <a:srgbClr val="000000"/>
              </a:solidFill>
            </a:endParaRPr>
          </a:p>
        </p:txBody>
      </p:sp>
      <p:pic>
        <p:nvPicPr>
          <p:cNvPr id="4" name="図 3">
            <a:extLst>
              <a:ext uri="{FF2B5EF4-FFF2-40B4-BE49-F238E27FC236}">
                <a16:creationId xmlns:a16="http://schemas.microsoft.com/office/drawing/2014/main" id="{5B7C0394-BF46-48B1-AD1D-A1E0064949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696" b="3898"/>
          <a:stretch/>
        </p:blipFill>
        <p:spPr>
          <a:xfrm>
            <a:off x="208837" y="3102508"/>
            <a:ext cx="5026025" cy="3509487"/>
          </a:xfrm>
          <a:prstGeom prst="rect">
            <a:avLst/>
          </a:prstGeom>
        </p:spPr>
      </p:pic>
      <p:sp>
        <p:nvSpPr>
          <p:cNvPr id="7" name="テキスト ボックス 33">
            <a:extLst>
              <a:ext uri="{FF2B5EF4-FFF2-40B4-BE49-F238E27FC236}">
                <a16:creationId xmlns:a16="http://schemas.microsoft.com/office/drawing/2014/main" id="{3C49396F-5D05-480F-82BA-7EB367FA61C9}"/>
              </a:ext>
            </a:extLst>
          </p:cNvPr>
          <p:cNvSpPr txBox="1">
            <a:spLocks noChangeArrowheads="1"/>
          </p:cNvSpPr>
          <p:nvPr/>
        </p:nvSpPr>
        <p:spPr bwMode="auto">
          <a:xfrm>
            <a:off x="423989" y="788964"/>
            <a:ext cx="2730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Font typeface="Wingdings" panose="05000000000000000000" pitchFamily="2" charset="2"/>
              <a:buChar char="u"/>
              <a:defRPr/>
            </a:pPr>
            <a:r>
              <a:rPr lang="en-US" altLang="ja-JP" sz="1800" dirty="0">
                <a:solidFill>
                  <a:srgbClr val="C00000"/>
                </a:solidFill>
              </a:rPr>
              <a:t>Accelerated recycling.</a:t>
            </a:r>
          </a:p>
        </p:txBody>
      </p:sp>
      <p:sp>
        <p:nvSpPr>
          <p:cNvPr id="8" name="正方形/長方形 7">
            <a:extLst>
              <a:ext uri="{FF2B5EF4-FFF2-40B4-BE49-F238E27FC236}">
                <a16:creationId xmlns:a16="http://schemas.microsoft.com/office/drawing/2014/main" id="{707AF5BE-B053-4A09-8BEC-3A36E9B0C466}"/>
              </a:ext>
            </a:extLst>
          </p:cNvPr>
          <p:cNvSpPr/>
          <p:nvPr/>
        </p:nvSpPr>
        <p:spPr>
          <a:xfrm>
            <a:off x="721690" y="1087740"/>
            <a:ext cx="4597556" cy="1477328"/>
          </a:xfrm>
          <a:prstGeom prst="rect">
            <a:avLst/>
          </a:prstGeom>
        </p:spPr>
        <p:txBody>
          <a:bodyPr wrap="square">
            <a:spAutoFit/>
          </a:bodyPr>
          <a:lstStyle/>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solidFill>
                  <a:srgbClr val="FF0000"/>
                </a:solidFill>
                <a:latin typeface="Arial" panose="020B0604020202020204" pitchFamily="34" charset="0"/>
                <a:ea typeface="ＭＳ Ｐゴシック" panose="020B0600070205080204" pitchFamily="50" charset="-128"/>
              </a:rPr>
              <a:t>Shorter recycling time by higher heat load with lower max sorption temperature.</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4 numbers of trials.</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Duty cycle of 85% (90% possible).</a:t>
            </a:r>
          </a:p>
        </p:txBody>
      </p:sp>
      <p:sp>
        <p:nvSpPr>
          <p:cNvPr id="9" name="正方形/長方形 8">
            <a:extLst>
              <a:ext uri="{FF2B5EF4-FFF2-40B4-BE49-F238E27FC236}">
                <a16:creationId xmlns:a16="http://schemas.microsoft.com/office/drawing/2014/main" id="{366D0BA7-E6D7-443F-AFFA-7BB509272F12}"/>
              </a:ext>
            </a:extLst>
          </p:cNvPr>
          <p:cNvSpPr/>
          <p:nvPr/>
        </p:nvSpPr>
        <p:spPr>
          <a:xfrm>
            <a:off x="5353926" y="4594904"/>
            <a:ext cx="4468167" cy="1754326"/>
          </a:xfrm>
          <a:prstGeom prst="rect">
            <a:avLst/>
          </a:prstGeom>
        </p:spPr>
        <p:txBody>
          <a:bodyPr wrap="square">
            <a:spAutoFit/>
          </a:bodyPr>
          <a:lstStyle/>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+20mW / +3mW heat load from 50mK hybrid cooler to 4K-JT / 2K-JT.</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4K-JT heat load: 20 </a:t>
            </a:r>
            <a:r>
              <a:rPr kumimoji="1" lang="ja-JP" altLang="en-US" dirty="0">
                <a:latin typeface="Arial" panose="020B0604020202020204" pitchFamily="34" charset="0"/>
                <a:ea typeface="ＭＳ Ｐゴシック" panose="020B0600070205080204" pitchFamily="50" charset="-128"/>
              </a:rPr>
              <a:t>→ </a:t>
            </a:r>
            <a:r>
              <a:rPr kumimoji="1" lang="en-US" altLang="ja-JP" dirty="0">
                <a:latin typeface="Arial" panose="020B0604020202020204" pitchFamily="34" charset="0"/>
                <a:ea typeface="ＭＳ Ｐゴシック" panose="020B0600070205080204" pitchFamily="50" charset="-128"/>
              </a:rPr>
              <a:t>40mW.</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latin typeface="Arial" panose="020B0604020202020204" pitchFamily="34" charset="0"/>
                <a:ea typeface="ＭＳ Ｐゴシック" panose="020B0600070205080204" pitchFamily="50" charset="-128"/>
              </a:rPr>
              <a:t>2K-JT heat load: 4 </a:t>
            </a:r>
            <a:r>
              <a:rPr kumimoji="1" lang="ja-JP" altLang="en-US" dirty="0">
                <a:latin typeface="Arial" panose="020B0604020202020204" pitchFamily="34" charset="0"/>
                <a:ea typeface="ＭＳ Ｐゴシック" panose="020B0600070205080204" pitchFamily="50" charset="-128"/>
              </a:rPr>
              <a:t>→ </a:t>
            </a:r>
            <a:r>
              <a:rPr kumimoji="1" lang="en-US" altLang="ja-JP" dirty="0">
                <a:latin typeface="Arial" panose="020B0604020202020204" pitchFamily="34" charset="0"/>
                <a:ea typeface="ＭＳ Ｐゴシック" panose="020B0600070205080204" pitchFamily="50" charset="-128"/>
              </a:rPr>
              <a:t>7mW.</a:t>
            </a:r>
          </a:p>
          <a:p>
            <a:pPr marL="285750" indent="-285750" defTabSz="728663" eaLnBrk="0" fontAlgn="base" hangingPunct="0">
              <a:spcBef>
                <a:spcPct val="0"/>
              </a:spcBef>
              <a:spcAft>
                <a:spcPct val="0"/>
              </a:spcAft>
              <a:buFont typeface="Wingdings" panose="05000000000000000000" pitchFamily="2" charset="2"/>
              <a:buChar char="l"/>
              <a:defRPr/>
            </a:pPr>
            <a:r>
              <a:rPr kumimoji="1" lang="en-US" altLang="ja-JP" dirty="0">
                <a:solidFill>
                  <a:srgbClr val="FF0000"/>
                </a:solidFill>
                <a:latin typeface="Arial" panose="020B0604020202020204" pitchFamily="34" charset="0"/>
                <a:ea typeface="ＭＳ Ｐゴシック" panose="020B0600070205080204" pitchFamily="50" charset="-128"/>
              </a:rPr>
              <a:t>Successfully operated with method 1B (max interface temperature regulation).</a:t>
            </a:r>
          </a:p>
        </p:txBody>
      </p:sp>
      <p:sp>
        <p:nvSpPr>
          <p:cNvPr id="10" name="テキスト ボックス 9">
            <a:extLst>
              <a:ext uri="{FF2B5EF4-FFF2-40B4-BE49-F238E27FC236}">
                <a16:creationId xmlns:a16="http://schemas.microsoft.com/office/drawing/2014/main" id="{99673025-051C-4734-AFAB-C3F4441514E8}"/>
              </a:ext>
            </a:extLst>
          </p:cNvPr>
          <p:cNvSpPr txBox="1"/>
          <p:nvPr/>
        </p:nvSpPr>
        <p:spPr>
          <a:xfrm>
            <a:off x="6142005" y="1684035"/>
            <a:ext cx="1430905" cy="338554"/>
          </a:xfrm>
          <a:prstGeom prst="rect">
            <a:avLst/>
          </a:prstGeom>
          <a:noFill/>
        </p:spPr>
        <p:txBody>
          <a:bodyPr wrap="none" rtlCol="0">
            <a:spAutoFit/>
          </a:bodyPr>
          <a:lstStyle/>
          <a:p>
            <a:r>
              <a:rPr kumimoji="1" lang="en-US" altLang="ja-JP" sz="1600" dirty="0">
                <a:solidFill>
                  <a:srgbClr val="00B0F0"/>
                </a:solidFill>
              </a:rPr>
              <a:t>Sorption pump</a:t>
            </a:r>
            <a:endParaRPr kumimoji="1" lang="ja-JP" altLang="en-US" sz="1600" dirty="0">
              <a:solidFill>
                <a:srgbClr val="00B0F0"/>
              </a:solidFill>
            </a:endParaRPr>
          </a:p>
        </p:txBody>
      </p:sp>
      <p:sp>
        <p:nvSpPr>
          <p:cNvPr id="11" name="テキスト ボックス 10">
            <a:extLst>
              <a:ext uri="{FF2B5EF4-FFF2-40B4-BE49-F238E27FC236}">
                <a16:creationId xmlns:a16="http://schemas.microsoft.com/office/drawing/2014/main" id="{210AB423-5852-4380-B655-B8C1AF10DD3C}"/>
              </a:ext>
            </a:extLst>
          </p:cNvPr>
          <p:cNvSpPr txBox="1"/>
          <p:nvPr/>
        </p:nvSpPr>
        <p:spPr>
          <a:xfrm>
            <a:off x="8741007" y="1860043"/>
            <a:ext cx="623889" cy="338554"/>
          </a:xfrm>
          <a:prstGeom prst="rect">
            <a:avLst/>
          </a:prstGeom>
          <a:noFill/>
        </p:spPr>
        <p:txBody>
          <a:bodyPr wrap="none" rtlCol="0">
            <a:spAutoFit/>
          </a:bodyPr>
          <a:lstStyle/>
          <a:p>
            <a:r>
              <a:rPr kumimoji="1" lang="en-US" altLang="ja-JP" sz="1600" dirty="0">
                <a:solidFill>
                  <a:srgbClr val="3333FF"/>
                </a:solidFill>
              </a:rPr>
              <a:t>4K-JT</a:t>
            </a:r>
            <a:endParaRPr kumimoji="1" lang="ja-JP" altLang="en-US" sz="1600" dirty="0">
              <a:solidFill>
                <a:srgbClr val="3333FF"/>
              </a:solidFill>
            </a:endParaRPr>
          </a:p>
        </p:txBody>
      </p:sp>
      <p:sp>
        <p:nvSpPr>
          <p:cNvPr id="12" name="テキスト ボックス 11">
            <a:extLst>
              <a:ext uri="{FF2B5EF4-FFF2-40B4-BE49-F238E27FC236}">
                <a16:creationId xmlns:a16="http://schemas.microsoft.com/office/drawing/2014/main" id="{39CDA509-CA8E-46D2-86F3-387A9215E56F}"/>
              </a:ext>
            </a:extLst>
          </p:cNvPr>
          <p:cNvSpPr txBox="1"/>
          <p:nvPr/>
        </p:nvSpPr>
        <p:spPr>
          <a:xfrm>
            <a:off x="8765437" y="2248128"/>
            <a:ext cx="623889" cy="338554"/>
          </a:xfrm>
          <a:prstGeom prst="rect">
            <a:avLst/>
          </a:prstGeom>
          <a:noFill/>
        </p:spPr>
        <p:txBody>
          <a:bodyPr wrap="none" rtlCol="0">
            <a:spAutoFit/>
          </a:bodyPr>
          <a:lstStyle/>
          <a:p>
            <a:r>
              <a:rPr kumimoji="1" lang="en-US" altLang="ja-JP" sz="1600" dirty="0">
                <a:solidFill>
                  <a:schemeClr val="accent1"/>
                </a:solidFill>
              </a:rPr>
              <a:t>2K-JT</a:t>
            </a:r>
            <a:endParaRPr kumimoji="1" lang="ja-JP" altLang="en-US" sz="1600" dirty="0">
              <a:solidFill>
                <a:schemeClr val="accent1"/>
              </a:solidFill>
            </a:endParaRPr>
          </a:p>
        </p:txBody>
      </p:sp>
      <p:sp>
        <p:nvSpPr>
          <p:cNvPr id="2" name="正方形/長方形 1">
            <a:extLst>
              <a:ext uri="{FF2B5EF4-FFF2-40B4-BE49-F238E27FC236}">
                <a16:creationId xmlns:a16="http://schemas.microsoft.com/office/drawing/2014/main" id="{0DA1EB48-E23A-4904-8A89-E9A3F3BA2786}"/>
              </a:ext>
            </a:extLst>
          </p:cNvPr>
          <p:cNvSpPr/>
          <p:nvPr/>
        </p:nvSpPr>
        <p:spPr>
          <a:xfrm>
            <a:off x="9493250" y="3153625"/>
            <a:ext cx="554024" cy="14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35FEC42-012D-4BAA-9F8D-C0D9A6BCB63E}"/>
              </a:ext>
            </a:extLst>
          </p:cNvPr>
          <p:cNvSpPr/>
          <p:nvPr/>
        </p:nvSpPr>
        <p:spPr>
          <a:xfrm>
            <a:off x="8829529" y="3709666"/>
            <a:ext cx="559797" cy="197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BA5DCA5-17D0-4A71-AA3B-843D504A8A23}"/>
              </a:ext>
            </a:extLst>
          </p:cNvPr>
          <p:cNvSpPr txBox="1"/>
          <p:nvPr/>
        </p:nvSpPr>
        <p:spPr>
          <a:xfrm>
            <a:off x="7794079" y="3024299"/>
            <a:ext cx="2478307" cy="338554"/>
          </a:xfrm>
          <a:prstGeom prst="rect">
            <a:avLst/>
          </a:prstGeom>
          <a:noFill/>
        </p:spPr>
        <p:txBody>
          <a:bodyPr wrap="none" rtlCol="0">
            <a:spAutoFit/>
          </a:bodyPr>
          <a:lstStyle/>
          <a:p>
            <a:r>
              <a:rPr kumimoji="1" lang="en-US" altLang="ja-JP" sz="1600" dirty="0">
                <a:solidFill>
                  <a:srgbClr val="00B050"/>
                </a:solidFill>
              </a:rPr>
              <a:t>300mK sorption evaporator</a:t>
            </a:r>
            <a:endParaRPr kumimoji="1" lang="ja-JP" altLang="en-US" sz="1600" dirty="0">
              <a:solidFill>
                <a:srgbClr val="00B050"/>
              </a:solidFill>
            </a:endParaRPr>
          </a:p>
        </p:txBody>
      </p:sp>
      <p:sp>
        <p:nvSpPr>
          <p:cNvPr id="14" name="テキスト ボックス 13">
            <a:extLst>
              <a:ext uri="{FF2B5EF4-FFF2-40B4-BE49-F238E27FC236}">
                <a16:creationId xmlns:a16="http://schemas.microsoft.com/office/drawing/2014/main" id="{926A0648-E6AC-4D2C-B11F-4321E19460D7}"/>
              </a:ext>
            </a:extLst>
          </p:cNvPr>
          <p:cNvSpPr txBox="1"/>
          <p:nvPr/>
        </p:nvSpPr>
        <p:spPr>
          <a:xfrm>
            <a:off x="8584636" y="3639135"/>
            <a:ext cx="1067921" cy="338554"/>
          </a:xfrm>
          <a:prstGeom prst="rect">
            <a:avLst/>
          </a:prstGeom>
          <a:noFill/>
        </p:spPr>
        <p:txBody>
          <a:bodyPr wrap="none" rtlCol="0">
            <a:spAutoFit/>
          </a:bodyPr>
          <a:lstStyle/>
          <a:p>
            <a:r>
              <a:rPr kumimoji="1" lang="en-US" altLang="ja-JP" sz="1600" dirty="0">
                <a:solidFill>
                  <a:srgbClr val="FF0000"/>
                </a:solidFill>
              </a:rPr>
              <a:t>50mK ADR</a:t>
            </a:r>
            <a:endParaRPr kumimoji="1" lang="ja-JP" altLang="en-US" sz="1600" dirty="0">
              <a:solidFill>
                <a:srgbClr val="FF0000"/>
              </a:solidFill>
            </a:endParaRPr>
          </a:p>
        </p:txBody>
      </p:sp>
      <p:sp>
        <p:nvSpPr>
          <p:cNvPr id="5" name="テキスト ボックス 4">
            <a:extLst>
              <a:ext uri="{FF2B5EF4-FFF2-40B4-BE49-F238E27FC236}">
                <a16:creationId xmlns:a16="http://schemas.microsoft.com/office/drawing/2014/main" id="{4795DDB2-C794-4D6E-B6EC-807CE0419317}"/>
              </a:ext>
            </a:extLst>
          </p:cNvPr>
          <p:cNvSpPr txBox="1"/>
          <p:nvPr/>
        </p:nvSpPr>
        <p:spPr>
          <a:xfrm>
            <a:off x="2191517" y="3541767"/>
            <a:ext cx="1332224" cy="369332"/>
          </a:xfrm>
          <a:prstGeom prst="rect">
            <a:avLst/>
          </a:prstGeom>
          <a:noFill/>
        </p:spPr>
        <p:txBody>
          <a:bodyPr wrap="none" rtlCol="0">
            <a:spAutoFit/>
          </a:bodyPr>
          <a:lstStyle/>
          <a:p>
            <a:r>
              <a:rPr kumimoji="1" lang="en-US" altLang="ja-JP" dirty="0"/>
              <a:t>28 Feb 2018</a:t>
            </a:r>
            <a:endParaRPr kumimoji="1" lang="ja-JP" altLang="en-US" dirty="0"/>
          </a:p>
        </p:txBody>
      </p:sp>
      <p:sp>
        <p:nvSpPr>
          <p:cNvPr id="18" name="テキスト ボックス 17">
            <a:extLst>
              <a:ext uri="{FF2B5EF4-FFF2-40B4-BE49-F238E27FC236}">
                <a16:creationId xmlns:a16="http://schemas.microsoft.com/office/drawing/2014/main" id="{5719A06F-0514-483D-A9E2-06A25C193CCE}"/>
              </a:ext>
            </a:extLst>
          </p:cNvPr>
          <p:cNvSpPr txBox="1"/>
          <p:nvPr/>
        </p:nvSpPr>
        <p:spPr>
          <a:xfrm>
            <a:off x="8038302" y="671835"/>
            <a:ext cx="1319592" cy="369332"/>
          </a:xfrm>
          <a:prstGeom prst="rect">
            <a:avLst/>
          </a:prstGeom>
          <a:noFill/>
        </p:spPr>
        <p:txBody>
          <a:bodyPr wrap="none" rtlCol="0">
            <a:spAutoFit/>
          </a:bodyPr>
          <a:lstStyle/>
          <a:p>
            <a:r>
              <a:rPr kumimoji="1" lang="en-US" altLang="ja-JP" dirty="0"/>
              <a:t>25 Oct 2017</a:t>
            </a:r>
            <a:endParaRPr kumimoji="1" lang="ja-JP" altLang="en-US" dirty="0"/>
          </a:p>
        </p:txBody>
      </p:sp>
      <p:sp>
        <p:nvSpPr>
          <p:cNvPr id="3" name="正方形/長方形 2">
            <a:extLst>
              <a:ext uri="{FF2B5EF4-FFF2-40B4-BE49-F238E27FC236}">
                <a16:creationId xmlns:a16="http://schemas.microsoft.com/office/drawing/2014/main" id="{98AE2CF1-7F26-4417-AEF5-06ED6325C94D}"/>
              </a:ext>
            </a:extLst>
          </p:cNvPr>
          <p:cNvSpPr/>
          <p:nvPr/>
        </p:nvSpPr>
        <p:spPr>
          <a:xfrm>
            <a:off x="5932448" y="1605776"/>
            <a:ext cx="773616" cy="11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0B8342A-FE39-4A11-B6A3-3A96BD2B089A}"/>
              </a:ext>
            </a:extLst>
          </p:cNvPr>
          <p:cNvSpPr txBox="1"/>
          <p:nvPr/>
        </p:nvSpPr>
        <p:spPr>
          <a:xfrm rot="16200000">
            <a:off x="4890177" y="2511822"/>
            <a:ext cx="558166" cy="369332"/>
          </a:xfrm>
          <a:prstGeom prst="rect">
            <a:avLst/>
          </a:prstGeom>
          <a:solidFill>
            <a:schemeClr val="bg1"/>
          </a:solidFill>
        </p:spPr>
        <p:txBody>
          <a:bodyPr wrap="none" rtlCol="0">
            <a:spAutoFit/>
          </a:bodyPr>
          <a:lstStyle/>
          <a:p>
            <a:r>
              <a:rPr kumimoji="1" lang="en-US" altLang="ja-JP" dirty="0"/>
              <a:t>T(K)</a:t>
            </a:r>
            <a:endParaRPr kumimoji="1" lang="ja-JP" altLang="en-US" dirty="0"/>
          </a:p>
        </p:txBody>
      </p:sp>
    </p:spTree>
    <p:extLst>
      <p:ext uri="{BB962C8B-B14F-4D97-AF65-F5344CB8AC3E}">
        <p14:creationId xmlns:p14="http://schemas.microsoft.com/office/powerpoint/2010/main" val="424001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テキスト ボックス 5">
            <a:extLst>
              <a:ext uri="{FF2B5EF4-FFF2-40B4-BE49-F238E27FC236}">
                <a16:creationId xmlns:a16="http://schemas.microsoft.com/office/drawing/2014/main" id="{8281727C-BEA7-4B71-9487-E34B89D7F005}"/>
              </a:ext>
            </a:extLst>
          </p:cNvPr>
          <p:cNvSpPr txBox="1">
            <a:spLocks noChangeArrowheads="1"/>
          </p:cNvSpPr>
          <p:nvPr/>
        </p:nvSpPr>
        <p:spPr bwMode="auto">
          <a:xfrm>
            <a:off x="5234244" y="14291"/>
            <a:ext cx="1723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2800" dirty="0">
                <a:solidFill>
                  <a:srgbClr val="000000"/>
                </a:solidFill>
              </a:rPr>
              <a:t>Summary</a:t>
            </a:r>
            <a:endParaRPr lang="ja-JP" altLang="en-US" sz="2800" dirty="0">
              <a:solidFill>
                <a:srgbClr val="000000"/>
              </a:solidFill>
            </a:endParaRPr>
          </a:p>
        </p:txBody>
      </p:sp>
      <p:sp>
        <p:nvSpPr>
          <p:cNvPr id="50208" name="テキスト ボックス 33">
            <a:extLst>
              <a:ext uri="{FF2B5EF4-FFF2-40B4-BE49-F238E27FC236}">
                <a16:creationId xmlns:a16="http://schemas.microsoft.com/office/drawing/2014/main" id="{88CA38AD-6343-4229-A4E2-9C11C9138B10}"/>
              </a:ext>
            </a:extLst>
          </p:cNvPr>
          <p:cNvSpPr txBox="1">
            <a:spLocks noChangeArrowheads="1"/>
          </p:cNvSpPr>
          <p:nvPr/>
        </p:nvSpPr>
        <p:spPr bwMode="auto">
          <a:xfrm>
            <a:off x="55080" y="571437"/>
            <a:ext cx="618574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Font typeface="Wingdings" panose="05000000000000000000" pitchFamily="2" charset="2"/>
              <a:buChar char="u"/>
              <a:defRPr/>
            </a:pPr>
            <a:r>
              <a:rPr lang="en-US" altLang="ja-JP" sz="2000" dirty="0">
                <a:solidFill>
                  <a:srgbClr val="C00000"/>
                </a:solidFill>
              </a:rPr>
              <a:t>Successful design of test cryostat</a:t>
            </a:r>
          </a:p>
          <a:p>
            <a:pPr lvl="1" defTabSz="914400" eaLnBrk="0" fontAlgn="base" hangingPunct="0">
              <a:spcBef>
                <a:spcPct val="0"/>
              </a:spcBef>
              <a:spcAft>
                <a:spcPct val="0"/>
              </a:spcAft>
              <a:buFont typeface="Wingdings" panose="05000000000000000000" pitchFamily="2" charset="2"/>
              <a:buChar char="l"/>
              <a:defRPr/>
            </a:pPr>
            <a:r>
              <a:rPr lang="en-US" altLang="ja-JP" sz="2000" dirty="0"/>
              <a:t>Integration validated without severe problems.</a:t>
            </a:r>
          </a:p>
          <a:p>
            <a:pPr lvl="1" defTabSz="914400" eaLnBrk="0" fontAlgn="base" hangingPunct="0">
              <a:spcBef>
                <a:spcPct val="0"/>
              </a:spcBef>
              <a:spcAft>
                <a:spcPct val="0"/>
              </a:spcAft>
              <a:buFont typeface="Wingdings" panose="05000000000000000000" pitchFamily="2" charset="2"/>
              <a:buChar char="l"/>
              <a:defRPr/>
            </a:pPr>
            <a:r>
              <a:rPr lang="en-US" altLang="ja-JP" sz="2000" dirty="0"/>
              <a:t>Good heritage for DCS and flight models.</a:t>
            </a:r>
          </a:p>
          <a:p>
            <a:pPr lvl="1" defTabSz="914400" eaLnBrk="0" fontAlgn="base" hangingPunct="0">
              <a:spcBef>
                <a:spcPct val="0"/>
              </a:spcBef>
              <a:spcAft>
                <a:spcPct val="0"/>
              </a:spcAft>
              <a:buFont typeface="Wingdings" panose="05000000000000000000" pitchFamily="2" charset="2"/>
              <a:buChar char="l"/>
              <a:defRPr/>
            </a:pPr>
            <a:r>
              <a:rPr lang="en-US" altLang="ja-JP" sz="2000" dirty="0"/>
              <a:t>Efficient tool for coolers characterization.</a:t>
            </a:r>
          </a:p>
          <a:p>
            <a:pPr defTabSz="914400" eaLnBrk="0" fontAlgn="base" hangingPunct="0">
              <a:spcBef>
                <a:spcPct val="0"/>
              </a:spcBef>
              <a:spcAft>
                <a:spcPct val="0"/>
              </a:spcAft>
              <a:buFont typeface="Wingdings" panose="05000000000000000000" pitchFamily="2" charset="2"/>
              <a:buChar char="u"/>
              <a:defRPr/>
            </a:pPr>
            <a:endParaRPr lang="en-US" altLang="ja-JP" sz="2000" dirty="0"/>
          </a:p>
          <a:p>
            <a:pPr defTabSz="914400" eaLnBrk="0" fontAlgn="base" hangingPunct="0">
              <a:spcBef>
                <a:spcPct val="0"/>
              </a:spcBef>
              <a:spcAft>
                <a:spcPct val="0"/>
              </a:spcAft>
              <a:buFont typeface="Wingdings" panose="05000000000000000000" pitchFamily="2" charset="2"/>
              <a:buChar char="u"/>
              <a:defRPr/>
            </a:pPr>
            <a:r>
              <a:rPr lang="en-US" altLang="ja-JP" sz="2000" dirty="0">
                <a:solidFill>
                  <a:srgbClr val="C00000"/>
                </a:solidFill>
              </a:rPr>
              <a:t>JT coolers performance</a:t>
            </a:r>
          </a:p>
          <a:p>
            <a:pPr lvl="1" defTabSz="914400" eaLnBrk="0" fontAlgn="base" hangingPunct="0">
              <a:spcBef>
                <a:spcPct val="0"/>
              </a:spcBef>
              <a:spcAft>
                <a:spcPct val="0"/>
              </a:spcAft>
              <a:buFont typeface="Wingdings" panose="05000000000000000000" pitchFamily="2" charset="2"/>
              <a:buChar char="l"/>
              <a:defRPr/>
            </a:pPr>
            <a:r>
              <a:rPr lang="en-US" altLang="ja-JP" sz="2000" dirty="0"/>
              <a:t>1st time to integrate and operate two JTs.</a:t>
            </a:r>
          </a:p>
          <a:p>
            <a:pPr lvl="1" defTabSz="914400" eaLnBrk="0" fontAlgn="base" hangingPunct="0">
              <a:spcBef>
                <a:spcPct val="0"/>
              </a:spcBef>
              <a:spcAft>
                <a:spcPct val="0"/>
              </a:spcAft>
              <a:buFont typeface="Wingdings" panose="05000000000000000000" pitchFamily="2" charset="2"/>
              <a:buChar char="l"/>
              <a:defRPr/>
            </a:pPr>
            <a:r>
              <a:rPr lang="en-US" altLang="ja-JP" sz="2000" dirty="0"/>
              <a:t>Many operating points measured.</a:t>
            </a:r>
          </a:p>
          <a:p>
            <a:pPr lvl="1" defTabSz="914400" eaLnBrk="0" fontAlgn="base" hangingPunct="0">
              <a:spcBef>
                <a:spcPct val="0"/>
              </a:spcBef>
              <a:spcAft>
                <a:spcPct val="0"/>
              </a:spcAft>
              <a:buFont typeface="Wingdings" panose="05000000000000000000" pitchFamily="2" charset="2"/>
              <a:buChar char="l"/>
              <a:defRPr/>
            </a:pPr>
            <a:r>
              <a:rPr lang="en-US" altLang="ja-JP" sz="2000" dirty="0"/>
              <a:t>Cooling performance with different precooling temperature.</a:t>
            </a:r>
          </a:p>
          <a:p>
            <a:pPr lvl="1" defTabSz="914400" eaLnBrk="0" fontAlgn="base" hangingPunct="0">
              <a:spcBef>
                <a:spcPct val="0"/>
              </a:spcBef>
              <a:spcAft>
                <a:spcPct val="0"/>
              </a:spcAft>
              <a:buFont typeface="Wingdings" panose="05000000000000000000" pitchFamily="2" charset="2"/>
              <a:buChar char="l"/>
              <a:defRPr/>
            </a:pPr>
            <a:endParaRPr lang="en-US" altLang="ja-JP" sz="2000" dirty="0"/>
          </a:p>
          <a:p>
            <a:pPr defTabSz="914400" eaLnBrk="0" fontAlgn="base" hangingPunct="0">
              <a:spcBef>
                <a:spcPct val="0"/>
              </a:spcBef>
              <a:spcAft>
                <a:spcPct val="0"/>
              </a:spcAft>
              <a:buFont typeface="Wingdings" panose="05000000000000000000" pitchFamily="2" charset="2"/>
              <a:buChar char="u"/>
              <a:defRPr/>
            </a:pPr>
            <a:r>
              <a:rPr lang="en-US" altLang="ja-JP" sz="2000" dirty="0">
                <a:solidFill>
                  <a:srgbClr val="C00000"/>
                </a:solidFill>
              </a:rPr>
              <a:t>300K – 50mK cooling operation</a:t>
            </a:r>
          </a:p>
          <a:p>
            <a:pPr lvl="1" defTabSz="914400" eaLnBrk="0" fontAlgn="base" hangingPunct="0">
              <a:spcBef>
                <a:spcPct val="0"/>
              </a:spcBef>
              <a:spcAft>
                <a:spcPct val="0"/>
              </a:spcAft>
              <a:buFont typeface="Wingdings" panose="05000000000000000000" pitchFamily="2" charset="2"/>
              <a:buChar char="l"/>
              <a:defRPr/>
            </a:pPr>
            <a:r>
              <a:rPr lang="en-US" altLang="ja-JP" sz="2000" dirty="0"/>
              <a:t>Successful coupling of coolers.</a:t>
            </a:r>
          </a:p>
          <a:p>
            <a:pPr lvl="2" defTabSz="914400" eaLnBrk="0" fontAlgn="base" hangingPunct="0">
              <a:spcBef>
                <a:spcPct val="0"/>
              </a:spcBef>
              <a:spcAft>
                <a:spcPct val="0"/>
              </a:spcAft>
              <a:buFont typeface="Arial" panose="020B0604020202020204" pitchFamily="34" charset="0"/>
              <a:buChar char="•"/>
              <a:defRPr/>
            </a:pPr>
            <a:r>
              <a:rPr lang="en-US" altLang="ja-JP" sz="1800" dirty="0"/>
              <a:t>2K-JT and PT15K</a:t>
            </a:r>
          </a:p>
          <a:p>
            <a:pPr lvl="2" defTabSz="914400" eaLnBrk="0" fontAlgn="base" hangingPunct="0">
              <a:spcBef>
                <a:spcPct val="0"/>
              </a:spcBef>
              <a:spcAft>
                <a:spcPct val="0"/>
              </a:spcAft>
              <a:buFont typeface="Arial" panose="020B0604020202020204" pitchFamily="34" charset="0"/>
              <a:buChar char="•"/>
              <a:defRPr/>
            </a:pPr>
            <a:r>
              <a:rPr lang="en-US" altLang="ja-JP" sz="1800" dirty="0"/>
              <a:t>Hybrid cooler and JT coolers</a:t>
            </a:r>
          </a:p>
          <a:p>
            <a:pPr marL="715963" lvl="1" indent="-268288" defTabSz="914400" eaLnBrk="0" fontAlgn="base" hangingPunct="0">
              <a:spcBef>
                <a:spcPct val="0"/>
              </a:spcBef>
              <a:spcAft>
                <a:spcPct val="0"/>
              </a:spcAft>
              <a:buFont typeface="Wingdings" panose="05000000000000000000" pitchFamily="2" charset="2"/>
              <a:buChar char="l"/>
              <a:defRPr/>
            </a:pPr>
            <a:r>
              <a:rPr lang="en-US" altLang="ja-JP" sz="2000" dirty="0"/>
              <a:t>Efficient operation.</a:t>
            </a:r>
          </a:p>
          <a:p>
            <a:pPr marL="1133475" lvl="2" indent="-285750" defTabSz="914400" eaLnBrk="0" fontAlgn="base" hangingPunct="0">
              <a:spcBef>
                <a:spcPct val="0"/>
              </a:spcBef>
              <a:spcAft>
                <a:spcPct val="0"/>
              </a:spcAft>
              <a:buFont typeface="Arial" panose="020B0604020202020204" pitchFamily="34" charset="0"/>
              <a:buChar char="•"/>
              <a:defRPr/>
            </a:pPr>
            <a:r>
              <a:rPr lang="en-US" altLang="ja-JP" sz="1800" dirty="0"/>
              <a:t>33 hours hold time measured.</a:t>
            </a:r>
          </a:p>
          <a:p>
            <a:pPr marL="1133475" lvl="2" indent="-285750" defTabSz="914400" eaLnBrk="0" fontAlgn="base" hangingPunct="0">
              <a:spcBef>
                <a:spcPct val="0"/>
              </a:spcBef>
              <a:spcAft>
                <a:spcPct val="0"/>
              </a:spcAft>
              <a:buFont typeface="Arial" panose="020B0604020202020204" pitchFamily="34" charset="0"/>
              <a:buChar char="•"/>
              <a:defRPr/>
            </a:pPr>
            <a:r>
              <a:rPr lang="en-US" altLang="ja-JP" sz="1800" dirty="0"/>
              <a:t>9 hours recycling time.</a:t>
            </a:r>
          </a:p>
          <a:p>
            <a:pPr marL="1133475" lvl="2" indent="-285750" defTabSz="914400" eaLnBrk="0" fontAlgn="base" hangingPunct="0">
              <a:spcBef>
                <a:spcPct val="0"/>
              </a:spcBef>
              <a:spcAft>
                <a:spcPct val="0"/>
              </a:spcAft>
              <a:buFont typeface="Arial" panose="020B0604020202020204" pitchFamily="34" charset="0"/>
              <a:buChar char="•"/>
              <a:defRPr/>
            </a:pPr>
            <a:r>
              <a:rPr lang="en-US" altLang="ja-JP" sz="1800" dirty="0"/>
              <a:t>Accelerated cycle</a:t>
            </a:r>
          </a:p>
        </p:txBody>
      </p:sp>
      <p:sp>
        <p:nvSpPr>
          <p:cNvPr id="50209" name="スライド番号プレースホルダー 4">
            <a:extLst>
              <a:ext uri="{FF2B5EF4-FFF2-40B4-BE49-F238E27FC236}">
                <a16:creationId xmlns:a16="http://schemas.microsoft.com/office/drawing/2014/main" id="{CF852360-AEBA-4D76-96BC-71F827457B8D}"/>
              </a:ext>
            </a:extLst>
          </p:cNvPr>
          <p:cNvSpPr>
            <a:spLocks noGrp="1" noChangeArrowheads="1"/>
          </p:cNvSpPr>
          <p:nvPr>
            <p:ph type="sldNum" sz="quarter" idx="12"/>
          </p:nvPr>
        </p:nvSpPr>
        <p:spPr>
          <a:xfrm>
            <a:off x="9664235" y="6388817"/>
            <a:ext cx="2133600"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fld id="{AD8D21C0-520C-43D2-825F-CECF06F00209}" type="slidenum">
              <a:rPr lang="en-US" altLang="ja-JP" sz="1400">
                <a:solidFill>
                  <a:srgbClr val="000000"/>
                </a:solidFill>
              </a:rPr>
              <a:pPr defTabSz="914400" fontAlgn="base">
                <a:spcBef>
                  <a:spcPct val="0"/>
                </a:spcBef>
                <a:spcAft>
                  <a:spcPct val="0"/>
                </a:spcAft>
                <a:buNone/>
                <a:defRPr/>
              </a:pPr>
              <a:t>13</a:t>
            </a:fld>
            <a:endParaRPr lang="en-US" altLang="ja-JP" sz="1400">
              <a:solidFill>
                <a:srgbClr val="000000"/>
              </a:solidFill>
            </a:endParaRPr>
          </a:p>
        </p:txBody>
      </p:sp>
      <p:pic>
        <p:nvPicPr>
          <p:cNvPr id="5" name="図 4">
            <a:extLst>
              <a:ext uri="{FF2B5EF4-FFF2-40B4-BE49-F238E27FC236}">
                <a16:creationId xmlns:a16="http://schemas.microsoft.com/office/drawing/2014/main" id="{8ABDA1B6-F134-4315-9908-D643F202C7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88935" y="3575882"/>
            <a:ext cx="5399876" cy="2825771"/>
          </a:xfrm>
          <a:prstGeom prst="rect">
            <a:avLst/>
          </a:prstGeom>
        </p:spPr>
      </p:pic>
      <p:pic>
        <p:nvPicPr>
          <p:cNvPr id="7" name="図 6">
            <a:extLst>
              <a:ext uri="{FF2B5EF4-FFF2-40B4-BE49-F238E27FC236}">
                <a16:creationId xmlns:a16="http://schemas.microsoft.com/office/drawing/2014/main" id="{3F5EC63C-3275-4002-91E3-53622CC369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35603" y="4860247"/>
            <a:ext cx="1675698" cy="1528570"/>
          </a:xfrm>
          <a:prstGeom prst="rect">
            <a:avLst/>
          </a:prstGeom>
        </p:spPr>
      </p:pic>
      <p:pic>
        <p:nvPicPr>
          <p:cNvPr id="8" name="図 7">
            <a:extLst>
              <a:ext uri="{FF2B5EF4-FFF2-40B4-BE49-F238E27FC236}">
                <a16:creationId xmlns:a16="http://schemas.microsoft.com/office/drawing/2014/main" id="{65D2EBD7-27FB-4FE5-B2DF-4280A3DAA3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8981" y="866900"/>
            <a:ext cx="3677243" cy="2421991"/>
          </a:xfrm>
          <a:prstGeom prst="rect">
            <a:avLst/>
          </a:prstGeom>
        </p:spPr>
      </p:pic>
    </p:spTree>
    <p:extLst>
      <p:ext uri="{BB962C8B-B14F-4D97-AF65-F5344CB8AC3E}">
        <p14:creationId xmlns:p14="http://schemas.microsoft.com/office/powerpoint/2010/main" val="260743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767865663"/>
              </p:ext>
            </p:extLst>
          </p:nvPr>
        </p:nvGraphicFramePr>
        <p:xfrm>
          <a:off x="1631504" y="916615"/>
          <a:ext cx="9001000" cy="5378341"/>
        </p:xfrm>
        <a:graphic>
          <a:graphicData uri="http://schemas.openxmlformats.org/drawingml/2006/table">
            <a:tbl>
              <a:tblPr firstRow="1" bandRow="1">
                <a:tableStyleId>{073A0DAA-6AF3-43AB-8588-CEC1D06C72B9}</a:tableStyleId>
              </a:tblPr>
              <a:tblGrid>
                <a:gridCol w="1368152">
                  <a:extLst>
                    <a:ext uri="{9D8B030D-6E8A-4147-A177-3AD203B41FA5}">
                      <a16:colId xmlns:a16="http://schemas.microsoft.com/office/drawing/2014/main" val="20000"/>
                    </a:ext>
                  </a:extLst>
                </a:gridCol>
                <a:gridCol w="546472">
                  <a:extLst>
                    <a:ext uri="{9D8B030D-6E8A-4147-A177-3AD203B41FA5}">
                      <a16:colId xmlns:a16="http://schemas.microsoft.com/office/drawing/2014/main" val="20001"/>
                    </a:ext>
                  </a:extLst>
                </a:gridCol>
                <a:gridCol w="567163">
                  <a:extLst>
                    <a:ext uri="{9D8B030D-6E8A-4147-A177-3AD203B41FA5}">
                      <a16:colId xmlns:a16="http://schemas.microsoft.com/office/drawing/2014/main" val="20002"/>
                    </a:ext>
                  </a:extLst>
                </a:gridCol>
                <a:gridCol w="567163">
                  <a:extLst>
                    <a:ext uri="{9D8B030D-6E8A-4147-A177-3AD203B41FA5}">
                      <a16:colId xmlns:a16="http://schemas.microsoft.com/office/drawing/2014/main" val="20003"/>
                    </a:ext>
                  </a:extLst>
                </a:gridCol>
                <a:gridCol w="587141">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576064">
                  <a:extLst>
                    <a:ext uri="{9D8B030D-6E8A-4147-A177-3AD203B41FA5}">
                      <a16:colId xmlns:a16="http://schemas.microsoft.com/office/drawing/2014/main" val="20009"/>
                    </a:ext>
                  </a:extLst>
                </a:gridCol>
                <a:gridCol w="580496">
                  <a:extLst>
                    <a:ext uri="{9D8B030D-6E8A-4147-A177-3AD203B41FA5}">
                      <a16:colId xmlns:a16="http://schemas.microsoft.com/office/drawing/2014/main" val="2839563423"/>
                    </a:ext>
                  </a:extLst>
                </a:gridCol>
                <a:gridCol w="571632">
                  <a:extLst>
                    <a:ext uri="{9D8B030D-6E8A-4147-A177-3AD203B41FA5}">
                      <a16:colId xmlns:a16="http://schemas.microsoft.com/office/drawing/2014/main" val="396368656"/>
                    </a:ext>
                  </a:extLst>
                </a:gridCol>
                <a:gridCol w="216024">
                  <a:extLst>
                    <a:ext uri="{9D8B030D-6E8A-4147-A177-3AD203B41FA5}">
                      <a16:colId xmlns:a16="http://schemas.microsoft.com/office/drawing/2014/main" val="3901990483"/>
                    </a:ext>
                  </a:extLst>
                </a:gridCol>
                <a:gridCol w="576064">
                  <a:extLst>
                    <a:ext uri="{9D8B030D-6E8A-4147-A177-3AD203B41FA5}">
                      <a16:colId xmlns:a16="http://schemas.microsoft.com/office/drawing/2014/main" val="2929851308"/>
                    </a:ext>
                  </a:extLst>
                </a:gridCol>
                <a:gridCol w="540373">
                  <a:extLst>
                    <a:ext uri="{9D8B030D-6E8A-4147-A177-3AD203B41FA5}">
                      <a16:colId xmlns:a16="http://schemas.microsoft.com/office/drawing/2014/main" val="669502357"/>
                    </a:ext>
                  </a:extLst>
                </a:gridCol>
              </a:tblGrid>
              <a:tr h="370684">
                <a:tc>
                  <a:txBody>
                    <a:bodyPr/>
                    <a:lstStyle/>
                    <a:p>
                      <a:pPr algn="ctr"/>
                      <a:r>
                        <a:rPr kumimoji="1" lang="en-US" altLang="ja-JP" sz="1600" dirty="0"/>
                        <a:t>2017/2018</a:t>
                      </a:r>
                      <a:endParaRPr kumimoji="1" lang="ja-JP" altLang="en-US" sz="1600" dirty="0"/>
                    </a:p>
                  </a:txBody>
                  <a:tcPr marL="91428" marR="91428" marT="45702" marB="45702"/>
                </a:tc>
                <a:tc>
                  <a:txBody>
                    <a:bodyPr/>
                    <a:lstStyle/>
                    <a:p>
                      <a:pPr algn="ctr"/>
                      <a:endParaRPr kumimoji="1" lang="ja-JP" altLang="en-US" sz="1200" dirty="0"/>
                    </a:p>
                  </a:txBody>
                  <a:tcPr marL="91428" marR="91428" marT="45702" marB="45702"/>
                </a:tc>
                <a:tc>
                  <a:txBody>
                    <a:bodyPr/>
                    <a:lstStyle/>
                    <a:p>
                      <a:pPr algn="ctr"/>
                      <a:r>
                        <a:rPr kumimoji="1" lang="en-US" altLang="ja-JP" sz="1400" dirty="0"/>
                        <a:t>Jan</a:t>
                      </a:r>
                      <a:endParaRPr kumimoji="1" lang="ja-JP" altLang="en-US" sz="1400" dirty="0"/>
                    </a:p>
                  </a:txBody>
                  <a:tcPr marL="91428" marR="91428" marT="45702" marB="45702"/>
                </a:tc>
                <a:tc>
                  <a:txBody>
                    <a:bodyPr/>
                    <a:lstStyle/>
                    <a:p>
                      <a:pPr algn="ctr"/>
                      <a:r>
                        <a:rPr kumimoji="1" lang="en-US" altLang="ja-JP" sz="1400" dirty="0"/>
                        <a:t>Feb</a:t>
                      </a:r>
                      <a:endParaRPr kumimoji="1" lang="ja-JP" altLang="en-US" sz="1400" dirty="0"/>
                    </a:p>
                  </a:txBody>
                  <a:tcPr marL="91428" marR="91428" marT="45702" marB="45702"/>
                </a:tc>
                <a:tc>
                  <a:txBody>
                    <a:bodyPr/>
                    <a:lstStyle/>
                    <a:p>
                      <a:pPr algn="ctr"/>
                      <a:r>
                        <a:rPr kumimoji="1" lang="en-US" altLang="ja-JP" sz="1400" dirty="0"/>
                        <a:t>Mar</a:t>
                      </a:r>
                      <a:endParaRPr kumimoji="1" lang="ja-JP" altLang="en-US" sz="1400" dirty="0"/>
                    </a:p>
                  </a:txBody>
                  <a:tcPr marL="91428" marR="91428" marT="45702" marB="45702"/>
                </a:tc>
                <a:tc>
                  <a:txBody>
                    <a:bodyPr/>
                    <a:lstStyle/>
                    <a:p>
                      <a:pPr algn="ctr"/>
                      <a:r>
                        <a:rPr kumimoji="1" lang="en-US" altLang="ja-JP" sz="1400" dirty="0"/>
                        <a:t>Apr</a:t>
                      </a:r>
                      <a:endParaRPr kumimoji="1" lang="ja-JP" altLang="en-US" sz="1400" dirty="0"/>
                    </a:p>
                  </a:txBody>
                  <a:tcPr marL="91428" marR="91428" marT="45702" marB="45702"/>
                </a:tc>
                <a:tc>
                  <a:txBody>
                    <a:bodyPr/>
                    <a:lstStyle/>
                    <a:p>
                      <a:pPr algn="ctr"/>
                      <a:r>
                        <a:rPr kumimoji="1" lang="en-US" altLang="ja-JP" sz="1400" dirty="0"/>
                        <a:t>May</a:t>
                      </a:r>
                      <a:endParaRPr kumimoji="1" lang="ja-JP" altLang="en-US" sz="1400" dirty="0"/>
                    </a:p>
                  </a:txBody>
                  <a:tcPr marL="91428" marR="91428" marT="45702" marB="45702"/>
                </a:tc>
                <a:tc>
                  <a:txBody>
                    <a:bodyPr/>
                    <a:lstStyle/>
                    <a:p>
                      <a:pPr algn="ctr"/>
                      <a:r>
                        <a:rPr kumimoji="1" lang="en-US" altLang="ja-JP" sz="1400" dirty="0"/>
                        <a:t>Jun</a:t>
                      </a:r>
                      <a:endParaRPr kumimoji="1" lang="ja-JP" altLang="en-US" sz="1400" dirty="0"/>
                    </a:p>
                  </a:txBody>
                  <a:tcPr marL="91428" marR="91428" marT="45702" marB="45702"/>
                </a:tc>
                <a:tc>
                  <a:txBody>
                    <a:bodyPr/>
                    <a:lstStyle/>
                    <a:p>
                      <a:pPr algn="ctr"/>
                      <a:r>
                        <a:rPr kumimoji="1" lang="en-US" altLang="ja-JP" sz="1400" dirty="0"/>
                        <a:t>Jul</a:t>
                      </a:r>
                      <a:endParaRPr kumimoji="1" lang="ja-JP" altLang="en-US" sz="1400" dirty="0"/>
                    </a:p>
                  </a:txBody>
                  <a:tcPr marL="91428" marR="91428" marT="45702" marB="45702"/>
                </a:tc>
                <a:tc>
                  <a:txBody>
                    <a:bodyPr/>
                    <a:lstStyle/>
                    <a:p>
                      <a:pPr algn="ctr"/>
                      <a:r>
                        <a:rPr lang="en-US" altLang="ja-JP" sz="1400" dirty="0"/>
                        <a:t>Aug</a:t>
                      </a:r>
                      <a:endParaRPr lang="ja-JP" altLang="en-US" sz="1400" dirty="0"/>
                    </a:p>
                  </a:txBody>
                  <a:tcPr marL="91428" marR="91428" marT="45702" marB="45702"/>
                </a:tc>
                <a:tc>
                  <a:txBody>
                    <a:bodyPr/>
                    <a:lstStyle/>
                    <a:p>
                      <a:pPr algn="ctr"/>
                      <a:r>
                        <a:rPr lang="en-US" altLang="ja-JP" sz="1400" dirty="0"/>
                        <a:t>Sep</a:t>
                      </a:r>
                      <a:endParaRPr lang="ja-JP" altLang="en-US" sz="1400" dirty="0"/>
                    </a:p>
                  </a:txBody>
                  <a:tcPr marL="91428" marR="91428" marT="45702" marB="45702"/>
                </a:tc>
                <a:tc>
                  <a:txBody>
                    <a:bodyPr/>
                    <a:lstStyle/>
                    <a:p>
                      <a:pPr algn="ctr"/>
                      <a:r>
                        <a:rPr lang="en-US" altLang="ja-JP" sz="1400" dirty="0"/>
                        <a:t>Oct</a:t>
                      </a:r>
                      <a:endParaRPr lang="ja-JP" altLang="en-US" sz="1400" dirty="0"/>
                    </a:p>
                  </a:txBody>
                  <a:tcPr marL="91428" marR="91428" marT="45702" marB="45702"/>
                </a:tc>
                <a:tc>
                  <a:txBody>
                    <a:bodyPr/>
                    <a:lstStyle/>
                    <a:p>
                      <a:pPr algn="ctr"/>
                      <a:endParaRPr lang="ja-JP" altLang="en-US" sz="1400" dirty="0"/>
                    </a:p>
                  </a:txBody>
                  <a:tcPr marL="91428" marR="91428" marT="45702" marB="45702"/>
                </a:tc>
                <a:tc>
                  <a:txBody>
                    <a:bodyPr/>
                    <a:lstStyle/>
                    <a:p>
                      <a:pPr algn="ctr"/>
                      <a:r>
                        <a:rPr lang="en-US" altLang="ja-JP" sz="1400" dirty="0"/>
                        <a:t>Feb</a:t>
                      </a:r>
                      <a:endParaRPr lang="ja-JP" altLang="en-US" sz="1400" dirty="0"/>
                    </a:p>
                  </a:txBody>
                  <a:tcPr marL="91428" marR="91428" marT="45702" marB="45702"/>
                </a:tc>
                <a:tc>
                  <a:txBody>
                    <a:bodyPr/>
                    <a:lstStyle/>
                    <a:p>
                      <a:pPr algn="ctr"/>
                      <a:r>
                        <a:rPr lang="en-US" altLang="ja-JP" sz="1400" dirty="0"/>
                        <a:t>Mar</a:t>
                      </a:r>
                      <a:endParaRPr lang="ja-JP" altLang="en-US" sz="1400" dirty="0"/>
                    </a:p>
                  </a:txBody>
                  <a:tcPr marL="91428" marR="91428" marT="45702" marB="45702"/>
                </a:tc>
                <a:extLst>
                  <a:ext uri="{0D108BD9-81ED-4DB2-BD59-A6C34878D82A}">
                    <a16:rowId xmlns:a16="http://schemas.microsoft.com/office/drawing/2014/main" val="10000"/>
                  </a:ext>
                </a:extLst>
              </a:tr>
              <a:tr h="383797">
                <a:tc>
                  <a:txBody>
                    <a:bodyPr/>
                    <a:lstStyle/>
                    <a:p>
                      <a:pPr algn="ctr"/>
                      <a:r>
                        <a:rPr kumimoji="1" lang="en-US" altLang="ja-JP" sz="1400" b="0" dirty="0">
                          <a:solidFill>
                            <a:schemeClr val="tx1"/>
                          </a:solidFill>
                        </a:rPr>
                        <a:t>4K-JT test</a:t>
                      </a:r>
                    </a:p>
                    <a:p>
                      <a:pPr algn="ctr"/>
                      <a:r>
                        <a:rPr kumimoji="1" lang="en-US" altLang="ja-JP" sz="1400" b="0" dirty="0">
                          <a:solidFill>
                            <a:schemeClr val="tx1"/>
                          </a:solidFill>
                        </a:rPr>
                        <a:t>(VV, in JP)</a:t>
                      </a:r>
                      <a:endParaRPr kumimoji="1" lang="ja-JP" altLang="en-US" sz="1400" b="0" dirty="0">
                        <a:solidFill>
                          <a:schemeClr val="tx1"/>
                        </a:solidFill>
                      </a:endParaRPr>
                    </a:p>
                  </a:txBody>
                  <a:tcPr marL="91428" marR="91428" marT="45702" marB="45702">
                    <a:solidFill>
                      <a:schemeClr val="bg1">
                        <a:lumMod val="75000"/>
                      </a:schemeClr>
                    </a:solidFill>
                  </a:tcPr>
                </a:tc>
                <a:tc>
                  <a:txBody>
                    <a:bodyPr/>
                    <a:lstStyle/>
                    <a:p>
                      <a:pPr algn="ctr"/>
                      <a:r>
                        <a:rPr kumimoji="1" lang="en-US" altLang="ja-JP" sz="1000" b="0" dirty="0">
                          <a:solidFill>
                            <a:schemeClr val="tx1"/>
                          </a:solidFill>
                        </a:rPr>
                        <a:t>SHI/</a:t>
                      </a:r>
                    </a:p>
                    <a:p>
                      <a:pPr algn="ctr"/>
                      <a:r>
                        <a:rPr kumimoji="1" lang="en-US" altLang="ja-JP" sz="1000" b="0" dirty="0">
                          <a:solidFill>
                            <a:schemeClr val="tx1"/>
                          </a:solidFill>
                        </a:rPr>
                        <a:t>JAXA</a:t>
                      </a:r>
                      <a:endParaRPr kumimoji="1" lang="ja-JP" altLang="en-US" sz="1000" b="0" dirty="0">
                        <a:solidFill>
                          <a:schemeClr val="tx1"/>
                        </a:solidFill>
                      </a:endParaRPr>
                    </a:p>
                  </a:txBody>
                  <a:tcPr marL="91428" marR="91428" marT="45702" marB="45702">
                    <a:solidFill>
                      <a:schemeClr val="bg1">
                        <a:lumMod val="75000"/>
                      </a:schemeClr>
                    </a:solidFill>
                  </a:tcPr>
                </a:tc>
                <a:tc>
                  <a:txBody>
                    <a:bodyPr/>
                    <a:lstStyle/>
                    <a:p>
                      <a:pPr algn="ctr"/>
                      <a:endParaRPr kumimoji="1" lang="ja-JP" altLang="en-US" sz="1400" dirty="0">
                        <a:solidFill>
                          <a:schemeClr val="bg1"/>
                        </a:solidFill>
                      </a:endParaRPr>
                    </a:p>
                  </a:txBody>
                  <a:tcPr marL="91428" marR="91428" marT="45702" marB="45702">
                    <a:solidFill>
                      <a:schemeClr val="bg1">
                        <a:lumMod val="75000"/>
                      </a:schemeClr>
                    </a:solidFill>
                  </a:tcPr>
                </a:tc>
                <a:tc>
                  <a:txBody>
                    <a:bodyPr/>
                    <a:lstStyle/>
                    <a:p>
                      <a:pPr algn="ctr"/>
                      <a:endParaRPr kumimoji="1" lang="ja-JP" altLang="en-US" sz="1400" dirty="0">
                        <a:solidFill>
                          <a:schemeClr val="bg1"/>
                        </a:solidFill>
                      </a:endParaRPr>
                    </a:p>
                  </a:txBody>
                  <a:tcPr marL="91428" marR="91428" marT="45702" marB="45702">
                    <a:solidFill>
                      <a:schemeClr val="bg1">
                        <a:lumMod val="75000"/>
                      </a:schemeClr>
                    </a:solidFill>
                  </a:tcPr>
                </a:tc>
                <a:tc>
                  <a:txBody>
                    <a:bodyPr/>
                    <a:lstStyle/>
                    <a:p>
                      <a:pPr algn="ctr"/>
                      <a:endParaRPr kumimoji="1" lang="ja-JP" altLang="en-US" sz="1400" dirty="0">
                        <a:solidFill>
                          <a:schemeClr val="bg1"/>
                        </a:solidFill>
                      </a:endParaRPr>
                    </a:p>
                  </a:txBody>
                  <a:tcPr marL="91428" marR="91428" marT="45702" marB="45702">
                    <a:solidFill>
                      <a:schemeClr val="bg1">
                        <a:lumMod val="75000"/>
                      </a:schemeClr>
                    </a:solidFill>
                  </a:tcPr>
                </a:tc>
                <a:tc>
                  <a:txBody>
                    <a:bodyPr/>
                    <a:lstStyle/>
                    <a:p>
                      <a:pPr algn="ctr"/>
                      <a:endParaRPr kumimoji="1" lang="ja-JP" altLang="en-US" sz="1400" dirty="0">
                        <a:solidFill>
                          <a:schemeClr val="bg1"/>
                        </a:solidFill>
                      </a:endParaRPr>
                    </a:p>
                  </a:txBody>
                  <a:tcPr marL="91428" marR="91428" marT="45702" marB="45702">
                    <a:solidFill>
                      <a:schemeClr val="bg1">
                        <a:lumMod val="75000"/>
                      </a:schemeClr>
                    </a:solidFill>
                  </a:tcPr>
                </a:tc>
                <a:tc>
                  <a:txBody>
                    <a:bodyPr/>
                    <a:lstStyle/>
                    <a:p>
                      <a:pPr algn="ctr"/>
                      <a:endParaRPr kumimoji="1" lang="ja-JP" altLang="en-US" sz="1400" dirty="0">
                        <a:solidFill>
                          <a:schemeClr val="bg1"/>
                        </a:solidFill>
                      </a:endParaRPr>
                    </a:p>
                  </a:txBody>
                  <a:tcPr marL="91428" marR="91428" marT="45702" marB="45702">
                    <a:solidFill>
                      <a:schemeClr val="bg1">
                        <a:lumMod val="75000"/>
                      </a:schemeClr>
                    </a:solidFill>
                  </a:tcPr>
                </a:tc>
                <a:tc>
                  <a:txBody>
                    <a:bodyPr/>
                    <a:lstStyle/>
                    <a:p>
                      <a:pPr algn="ctr"/>
                      <a:endParaRPr kumimoji="1" lang="ja-JP" altLang="en-US" sz="1400" dirty="0">
                        <a:solidFill>
                          <a:schemeClr val="bg1"/>
                        </a:solidFill>
                      </a:endParaRPr>
                    </a:p>
                  </a:txBody>
                  <a:tcPr marL="91428" marR="91428" marT="45702" marB="45702">
                    <a:solidFill>
                      <a:schemeClr val="bg1">
                        <a:lumMod val="75000"/>
                      </a:schemeClr>
                    </a:solidFill>
                  </a:tcPr>
                </a:tc>
                <a:tc>
                  <a:txBody>
                    <a:bodyPr/>
                    <a:lstStyle/>
                    <a:p>
                      <a:pPr algn="ctr"/>
                      <a:endParaRPr kumimoji="1" lang="ja-JP" altLang="en-US" sz="1400" dirty="0">
                        <a:solidFill>
                          <a:schemeClr val="bg1"/>
                        </a:solidFill>
                      </a:endParaRPr>
                    </a:p>
                  </a:txBody>
                  <a:tcPr marL="91428" marR="91428" marT="45702" marB="45702">
                    <a:solidFill>
                      <a:schemeClr val="bg1">
                        <a:lumMod val="75000"/>
                      </a:schemeClr>
                    </a:solidFill>
                  </a:tcPr>
                </a:tc>
                <a:tc>
                  <a:txBody>
                    <a:bodyPr/>
                    <a:lstStyle/>
                    <a:p>
                      <a:endParaRPr lang="ja-JP" altLang="en-US" sz="1800" dirty="0"/>
                    </a:p>
                  </a:txBody>
                  <a:tcPr marL="91428" marR="91428" marT="45702" marB="45702">
                    <a:solidFill>
                      <a:schemeClr val="bg1">
                        <a:lumMod val="75000"/>
                      </a:schemeClr>
                    </a:solidFill>
                  </a:tcPr>
                </a:tc>
                <a:tc>
                  <a:txBody>
                    <a:bodyPr/>
                    <a:lstStyle/>
                    <a:p>
                      <a:endParaRPr lang="ja-JP" altLang="en-US" sz="1800" dirty="0"/>
                    </a:p>
                  </a:txBody>
                  <a:tcPr marL="91428" marR="91428" marT="45702" marB="45702">
                    <a:solidFill>
                      <a:schemeClr val="bg1">
                        <a:lumMod val="75000"/>
                      </a:schemeClr>
                    </a:solidFill>
                  </a:tcPr>
                </a:tc>
                <a:tc>
                  <a:txBody>
                    <a:bodyPr/>
                    <a:lstStyle/>
                    <a:p>
                      <a:endParaRPr lang="ja-JP" altLang="en-US" sz="1800" dirty="0"/>
                    </a:p>
                  </a:txBody>
                  <a:tcPr marL="91428" marR="91428" marT="45702" marB="45702">
                    <a:solidFill>
                      <a:schemeClr val="bg1">
                        <a:lumMod val="75000"/>
                      </a:schemeClr>
                    </a:solidFill>
                  </a:tcPr>
                </a:tc>
                <a:tc>
                  <a:txBody>
                    <a:bodyPr/>
                    <a:lstStyle/>
                    <a:p>
                      <a:endParaRPr lang="ja-JP" altLang="en-US" sz="1800" dirty="0"/>
                    </a:p>
                  </a:txBody>
                  <a:tcPr marL="91428" marR="91428" marT="45702" marB="45702">
                    <a:solidFill>
                      <a:schemeClr val="bg1">
                        <a:lumMod val="75000"/>
                      </a:schemeClr>
                    </a:solidFill>
                  </a:tcPr>
                </a:tc>
                <a:tc>
                  <a:txBody>
                    <a:bodyPr/>
                    <a:lstStyle/>
                    <a:p>
                      <a:endParaRPr lang="ja-JP" altLang="en-US" sz="1800" dirty="0"/>
                    </a:p>
                  </a:txBody>
                  <a:tcPr marL="91428" marR="91428" marT="45702" marB="45702">
                    <a:solidFill>
                      <a:schemeClr val="bg1">
                        <a:lumMod val="75000"/>
                      </a:schemeClr>
                    </a:solidFill>
                  </a:tcPr>
                </a:tc>
                <a:tc>
                  <a:txBody>
                    <a:bodyPr/>
                    <a:lstStyle/>
                    <a:p>
                      <a:endParaRPr lang="ja-JP" altLang="en-US" sz="1800" dirty="0"/>
                    </a:p>
                  </a:txBody>
                  <a:tcPr marL="91428" marR="91428" marT="45702" marB="45702">
                    <a:solidFill>
                      <a:schemeClr val="bg1">
                        <a:lumMod val="75000"/>
                      </a:schemeClr>
                    </a:solidFill>
                  </a:tcPr>
                </a:tc>
                <a:extLst>
                  <a:ext uri="{0D108BD9-81ED-4DB2-BD59-A6C34878D82A}">
                    <a16:rowId xmlns:a16="http://schemas.microsoft.com/office/drawing/2014/main" val="10001"/>
                  </a:ext>
                </a:extLst>
              </a:tr>
              <a:tr h="251049">
                <a:tc>
                  <a:txBody>
                    <a:bodyPr/>
                    <a:lstStyle/>
                    <a:p>
                      <a:pPr algn="ctr"/>
                      <a:r>
                        <a:rPr kumimoji="1" lang="en-US" altLang="ja-JP" sz="1400" dirty="0"/>
                        <a:t>4K-JT</a:t>
                      </a:r>
                      <a:r>
                        <a:rPr kumimoji="1" lang="en-US" altLang="ja-JP" sz="1400" baseline="0" dirty="0"/>
                        <a:t> trans.</a:t>
                      </a:r>
                      <a:endParaRPr kumimoji="1" lang="ja-JP" altLang="en-US" sz="1400" dirty="0"/>
                    </a:p>
                  </a:txBody>
                  <a:tcPr marL="91428" marR="91428" marT="45702" marB="45702"/>
                </a:tc>
                <a:tc>
                  <a:txBody>
                    <a:bodyPr/>
                    <a:lstStyle/>
                    <a:p>
                      <a:pPr algn="ctr"/>
                      <a:r>
                        <a:rPr kumimoji="1" lang="en-US" altLang="ja-JP" sz="1000" dirty="0"/>
                        <a:t>JAXA/</a:t>
                      </a:r>
                    </a:p>
                    <a:p>
                      <a:pPr algn="ctr"/>
                      <a:r>
                        <a:rPr kumimoji="1" lang="en-US" altLang="ja-JP" sz="1000" dirty="0"/>
                        <a:t>SHI</a:t>
                      </a:r>
                      <a:endParaRPr kumimoji="1" lang="ja-JP" altLang="en-US" sz="10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02"/>
                  </a:ext>
                </a:extLst>
              </a:tr>
              <a:tr h="344613">
                <a:tc>
                  <a:txBody>
                    <a:bodyPr/>
                    <a:lstStyle/>
                    <a:p>
                      <a:pPr algn="ctr"/>
                      <a:r>
                        <a:rPr kumimoji="1" lang="en-US" altLang="ja-JP" sz="1400" dirty="0"/>
                        <a:t>4K-JT</a:t>
                      </a:r>
                      <a:r>
                        <a:rPr kumimoji="1" lang="en-US" altLang="ja-JP" sz="1400" baseline="0" dirty="0"/>
                        <a:t> test (VV)</a:t>
                      </a:r>
                      <a:endParaRPr kumimoji="1" lang="ja-JP" altLang="en-US" sz="1400" dirty="0"/>
                    </a:p>
                  </a:txBody>
                  <a:tcPr marL="91428" marR="91428" marT="45702" marB="45702"/>
                </a:tc>
                <a:tc>
                  <a:txBody>
                    <a:bodyPr/>
                    <a:lstStyle/>
                    <a:p>
                      <a:pPr algn="ctr"/>
                      <a:r>
                        <a:rPr kumimoji="1" lang="en-US" altLang="ja-JP" sz="1000" dirty="0"/>
                        <a:t>JAXA</a:t>
                      </a:r>
                      <a:endParaRPr kumimoji="1" lang="ja-JP" altLang="en-US" sz="10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03"/>
                  </a:ext>
                </a:extLst>
              </a:tr>
              <a:tr h="474561">
                <a:tc>
                  <a:txBody>
                    <a:bodyPr/>
                    <a:lstStyle/>
                    <a:p>
                      <a:pPr algn="ctr"/>
                      <a:r>
                        <a:rPr kumimoji="1" lang="en-US" altLang="ja-JP" sz="1400" dirty="0"/>
                        <a:t>4K-JT integration</a:t>
                      </a:r>
                    </a:p>
                  </a:txBody>
                  <a:tcPr marL="91428" marR="91428" marT="45702" marB="45702"/>
                </a:tc>
                <a:tc>
                  <a:txBody>
                    <a:bodyPr/>
                    <a:lstStyle/>
                    <a:p>
                      <a:pPr algn="ctr"/>
                      <a:r>
                        <a:rPr kumimoji="1" lang="en-US" altLang="ja-JP" sz="1000" dirty="0"/>
                        <a:t>CEA/</a:t>
                      </a:r>
                    </a:p>
                    <a:p>
                      <a:pPr algn="ctr"/>
                      <a:r>
                        <a:rPr kumimoji="1" lang="en-US" altLang="ja-JP" sz="1000" dirty="0"/>
                        <a:t>SHI/</a:t>
                      </a:r>
                    </a:p>
                    <a:p>
                      <a:pPr algn="ctr"/>
                      <a:r>
                        <a:rPr kumimoji="1" lang="en-US" altLang="ja-JP" sz="1000" dirty="0"/>
                        <a:t>JAXA</a:t>
                      </a:r>
                      <a:endParaRPr kumimoji="1" lang="ja-JP" altLang="en-US" sz="10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04"/>
                  </a:ext>
                </a:extLst>
              </a:tr>
              <a:tr h="266565">
                <a:tc>
                  <a:txBody>
                    <a:bodyPr/>
                    <a:lstStyle/>
                    <a:p>
                      <a:pPr algn="ctr"/>
                      <a:r>
                        <a:rPr kumimoji="1" lang="en-US" altLang="ja-JP" sz="1400" dirty="0"/>
                        <a:t>4K-JT test</a:t>
                      </a:r>
                    </a:p>
                  </a:txBody>
                  <a:tcPr marL="91428" marR="91428" marT="45702" marB="45702"/>
                </a:tc>
                <a:tc>
                  <a:txBody>
                    <a:bodyPr/>
                    <a:lstStyle/>
                    <a:p>
                      <a:pPr algn="ctr"/>
                      <a:r>
                        <a:rPr kumimoji="1" lang="en-US" altLang="ja-JP" sz="1000" dirty="0"/>
                        <a:t>JAXA</a:t>
                      </a:r>
                      <a:endParaRPr kumimoji="1" lang="ja-JP" altLang="en-US" sz="10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05"/>
                  </a:ext>
                </a:extLst>
              </a:tr>
              <a:tr h="216233">
                <a:tc>
                  <a:txBody>
                    <a:bodyPr/>
                    <a:lstStyle/>
                    <a:p>
                      <a:pPr algn="ctr"/>
                      <a:r>
                        <a:rPr kumimoji="1" lang="en-US" altLang="ja-JP" sz="1400" dirty="0"/>
                        <a:t>2K-JT</a:t>
                      </a:r>
                      <a:r>
                        <a:rPr kumimoji="1" lang="en-US" altLang="ja-JP" sz="1400" baseline="0" dirty="0"/>
                        <a:t> trans.</a:t>
                      </a:r>
                      <a:endParaRPr kumimoji="1" lang="ja-JP" altLang="en-US" sz="1400" dirty="0"/>
                    </a:p>
                  </a:txBody>
                  <a:tcPr marL="91428" marR="91428" marT="45702" marB="45702"/>
                </a:tc>
                <a:tc>
                  <a:txBody>
                    <a:bodyPr/>
                    <a:lstStyle/>
                    <a:p>
                      <a:pPr algn="ctr"/>
                      <a:r>
                        <a:rPr kumimoji="1" lang="en-US" altLang="ja-JP" sz="1000" dirty="0"/>
                        <a:t>JAXA/</a:t>
                      </a:r>
                    </a:p>
                    <a:p>
                      <a:pPr algn="ctr"/>
                      <a:r>
                        <a:rPr kumimoji="1" lang="en-US" altLang="ja-JP" sz="1000" dirty="0"/>
                        <a:t>SHI</a:t>
                      </a:r>
                      <a:endParaRPr kumimoji="1" lang="ja-JP" altLang="en-US" sz="10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06"/>
                  </a:ext>
                </a:extLst>
              </a:tr>
              <a:tr h="443405">
                <a:tc>
                  <a:txBody>
                    <a:bodyPr/>
                    <a:lstStyle/>
                    <a:p>
                      <a:pPr algn="ctr"/>
                      <a:r>
                        <a:rPr kumimoji="1" lang="en-US" altLang="ja-JP" sz="1400" dirty="0"/>
                        <a:t>2K-JT integration</a:t>
                      </a:r>
                      <a:endParaRPr kumimoji="1" lang="ja-JP" altLang="en-US" sz="1400" dirty="0"/>
                    </a:p>
                  </a:txBody>
                  <a:tcPr marL="91428" marR="91428" marT="45702" marB="45702"/>
                </a:tc>
                <a:tc>
                  <a:txBody>
                    <a:bodyPr/>
                    <a:lstStyle/>
                    <a:p>
                      <a:pPr algn="ctr"/>
                      <a:r>
                        <a:rPr kumimoji="1" lang="en-US" altLang="ja-JP" sz="1000" dirty="0"/>
                        <a:t>CEA/</a:t>
                      </a:r>
                    </a:p>
                    <a:p>
                      <a:pPr algn="ctr"/>
                      <a:r>
                        <a:rPr kumimoji="1" lang="en-US" altLang="ja-JP" sz="1000" dirty="0"/>
                        <a:t>SHI/</a:t>
                      </a:r>
                    </a:p>
                    <a:p>
                      <a:pPr algn="ctr"/>
                      <a:r>
                        <a:rPr kumimoji="1" lang="en-US" altLang="ja-JP" sz="1000" dirty="0"/>
                        <a:t>JAXA</a:t>
                      </a:r>
                      <a:endParaRPr kumimoji="1" lang="ja-JP" altLang="en-US" sz="10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07"/>
                  </a:ext>
                </a:extLst>
              </a:tr>
              <a:tr h="379425">
                <a:tc>
                  <a:txBody>
                    <a:bodyPr/>
                    <a:lstStyle/>
                    <a:p>
                      <a:pPr algn="ctr"/>
                      <a:r>
                        <a:rPr kumimoji="1" lang="en-US" altLang="ja-JP" sz="1400" dirty="0"/>
                        <a:t>2K-JT test (</a:t>
                      </a:r>
                      <a:r>
                        <a:rPr kumimoji="1" lang="en-US" altLang="ja-JP" sz="1400" baseline="30000" dirty="0"/>
                        <a:t>4</a:t>
                      </a:r>
                      <a:r>
                        <a:rPr kumimoji="1" lang="en-US" altLang="ja-JP" sz="1400" dirty="0"/>
                        <a:t>He)</a:t>
                      </a:r>
                      <a:endParaRPr kumimoji="1" lang="ja-JP" altLang="en-US" sz="1400" dirty="0"/>
                    </a:p>
                  </a:txBody>
                  <a:tcPr marL="91428" marR="91428" marT="45702" marB="45702"/>
                </a:tc>
                <a:tc>
                  <a:txBody>
                    <a:bodyPr/>
                    <a:lstStyle/>
                    <a:p>
                      <a:pPr algn="ctr"/>
                      <a:r>
                        <a:rPr kumimoji="1" lang="en-US" altLang="ja-JP" sz="1000" dirty="0"/>
                        <a:t>JAXA/</a:t>
                      </a:r>
                    </a:p>
                    <a:p>
                      <a:pPr algn="ctr"/>
                      <a:r>
                        <a:rPr kumimoji="1" lang="en-US" altLang="ja-JP" sz="1000" dirty="0"/>
                        <a:t>SHI</a:t>
                      </a:r>
                      <a:endParaRPr kumimoji="1" lang="ja-JP" altLang="en-US" sz="10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08"/>
                  </a:ext>
                </a:extLst>
              </a:tr>
              <a:tr h="293349">
                <a:tc>
                  <a:txBody>
                    <a:bodyPr/>
                    <a:lstStyle/>
                    <a:p>
                      <a:pPr algn="ctr"/>
                      <a:r>
                        <a:rPr kumimoji="1" lang="en-US" altLang="ja-JP" sz="1400" dirty="0"/>
                        <a:t>3He</a:t>
                      </a:r>
                      <a:r>
                        <a:rPr kumimoji="1" lang="en-US" altLang="ja-JP" sz="1400" baseline="0" dirty="0"/>
                        <a:t> gas purification</a:t>
                      </a:r>
                      <a:endParaRPr kumimoji="1" lang="ja-JP" altLang="en-US" sz="1400" dirty="0"/>
                    </a:p>
                  </a:txBody>
                  <a:tcPr marL="91428" marR="91428" marT="45702" marB="45702"/>
                </a:tc>
                <a:tc>
                  <a:txBody>
                    <a:bodyPr/>
                    <a:lstStyle/>
                    <a:p>
                      <a:pPr algn="ctr"/>
                      <a:r>
                        <a:rPr kumimoji="1" lang="en-US" altLang="ja-JP" sz="1000" dirty="0"/>
                        <a:t>JAXA/</a:t>
                      </a:r>
                    </a:p>
                    <a:p>
                      <a:pPr algn="ctr"/>
                      <a:r>
                        <a:rPr kumimoji="1" lang="en-US" altLang="ja-JP" sz="1000" dirty="0"/>
                        <a:t>SHI</a:t>
                      </a:r>
                      <a:endParaRPr kumimoji="1" lang="ja-JP" altLang="en-US" sz="10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09"/>
                  </a:ext>
                </a:extLst>
              </a:tr>
              <a:tr h="207273">
                <a:tc>
                  <a:txBody>
                    <a:bodyPr/>
                    <a:lstStyle/>
                    <a:p>
                      <a:pPr algn="ctr"/>
                      <a:r>
                        <a:rPr kumimoji="1" lang="en-US" altLang="ja-JP" sz="1400" dirty="0"/>
                        <a:t>2K-JT </a:t>
                      </a:r>
                      <a:r>
                        <a:rPr kumimoji="1" lang="en-US" altLang="ja-JP" sz="1400" baseline="0" dirty="0"/>
                        <a:t>test (</a:t>
                      </a:r>
                      <a:r>
                        <a:rPr kumimoji="1" lang="en-US" altLang="ja-JP" sz="1400" baseline="30000" dirty="0"/>
                        <a:t>3</a:t>
                      </a:r>
                      <a:r>
                        <a:rPr kumimoji="1" lang="en-US" altLang="ja-JP" sz="1400" baseline="0" dirty="0"/>
                        <a:t>He)</a:t>
                      </a:r>
                      <a:endParaRPr kumimoji="1" lang="ja-JP" altLang="en-US" sz="1400" dirty="0"/>
                    </a:p>
                  </a:txBody>
                  <a:tcPr marL="91428" marR="91428" marT="45702" marB="45702"/>
                </a:tc>
                <a:tc>
                  <a:txBody>
                    <a:bodyPr/>
                    <a:lstStyle/>
                    <a:p>
                      <a:pPr algn="ctr"/>
                      <a:r>
                        <a:rPr kumimoji="1" lang="en-US" altLang="ja-JP" sz="1000" dirty="0"/>
                        <a:t>JAXA/</a:t>
                      </a:r>
                    </a:p>
                    <a:p>
                      <a:pPr algn="ctr"/>
                      <a:r>
                        <a:rPr kumimoji="1" lang="en-US" altLang="ja-JP" sz="1000" dirty="0"/>
                        <a:t>SH</a:t>
                      </a:r>
                      <a:r>
                        <a:rPr kumimoji="1" lang="en-US" altLang="ja-JP" sz="1200" dirty="0"/>
                        <a:t>I</a:t>
                      </a:r>
                      <a:endParaRPr kumimoji="1" lang="ja-JP" altLang="en-US" sz="12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10010"/>
                  </a:ext>
                </a:extLst>
              </a:tr>
              <a:tr h="207273">
                <a:tc>
                  <a:txBody>
                    <a:bodyPr/>
                    <a:lstStyle/>
                    <a:p>
                      <a:pPr algn="ctr"/>
                      <a:r>
                        <a:rPr kumimoji="1" lang="en-US" altLang="ja-JP" sz="1400" dirty="0"/>
                        <a:t>HybC test</a:t>
                      </a:r>
                      <a:endParaRPr kumimoji="1" lang="ja-JP" altLang="en-US" sz="1400" dirty="0"/>
                    </a:p>
                  </a:txBody>
                  <a:tcPr marL="91428" marR="91428" marT="45702" marB="45702"/>
                </a:tc>
                <a:tc>
                  <a:txBody>
                    <a:bodyPr/>
                    <a:lstStyle/>
                    <a:p>
                      <a:pPr algn="ctr"/>
                      <a:endParaRPr kumimoji="1" lang="ja-JP" altLang="en-US" sz="12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4231156135"/>
                  </a:ext>
                </a:extLst>
              </a:tr>
              <a:tr h="207273">
                <a:tc>
                  <a:txBody>
                    <a:bodyPr/>
                    <a:lstStyle/>
                    <a:p>
                      <a:pPr algn="ctr"/>
                      <a:r>
                        <a:rPr kumimoji="1" lang="en-US" altLang="ja-JP" sz="1400" dirty="0"/>
                        <a:t>HybC add. test</a:t>
                      </a:r>
                      <a:endParaRPr kumimoji="1" lang="ja-JP" altLang="en-US" sz="1400" dirty="0"/>
                    </a:p>
                  </a:txBody>
                  <a:tcPr marL="91428" marR="91428" marT="45702" marB="45702"/>
                </a:tc>
                <a:tc>
                  <a:txBody>
                    <a:bodyPr/>
                    <a:lstStyle/>
                    <a:p>
                      <a:pPr algn="ctr"/>
                      <a:endParaRPr kumimoji="1" lang="ja-JP" altLang="en-US" sz="1200" dirty="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tc>
                  <a:txBody>
                    <a:bodyPr/>
                    <a:lstStyle/>
                    <a:p>
                      <a:pPr algn="ctr"/>
                      <a:endParaRPr kumimoji="1" lang="ja-JP" altLang="en-US" sz="1400" dirty="0"/>
                    </a:p>
                  </a:txBody>
                  <a:tcPr marL="91428" marR="91428" marT="45702" marB="45702"/>
                </a:tc>
                <a:extLst>
                  <a:ext uri="{0D108BD9-81ED-4DB2-BD59-A6C34878D82A}">
                    <a16:rowId xmlns:a16="http://schemas.microsoft.com/office/drawing/2014/main" val="2265487069"/>
                  </a:ext>
                </a:extLst>
              </a:tr>
            </a:tbl>
          </a:graphicData>
        </a:graphic>
      </p:graphicFrame>
      <p:sp>
        <p:nvSpPr>
          <p:cNvPr id="2" name="正方形/長方形 1"/>
          <p:cNvSpPr/>
          <p:nvPr/>
        </p:nvSpPr>
        <p:spPr>
          <a:xfrm>
            <a:off x="9048328" y="1429400"/>
            <a:ext cx="1368152" cy="65986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47" name="テキスト ボックス 6"/>
          <p:cNvSpPr txBox="1">
            <a:spLocks noChangeArrowheads="1"/>
          </p:cNvSpPr>
          <p:nvPr/>
        </p:nvSpPr>
        <p:spPr bwMode="auto">
          <a:xfrm>
            <a:off x="1702175" y="6289578"/>
            <a:ext cx="3193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dirty="0"/>
              <a:t>VV: using vacuum vessel for transport</a:t>
            </a:r>
            <a:endParaRPr lang="en-US" altLang="ja-JP" sz="1400" dirty="0">
              <a:solidFill>
                <a:srgbClr val="FF0000"/>
              </a:solidFill>
            </a:endParaRPr>
          </a:p>
        </p:txBody>
      </p:sp>
      <p:cxnSp>
        <p:nvCxnSpPr>
          <p:cNvPr id="11" name="直線矢印コネクタ 10"/>
          <p:cNvCxnSpPr/>
          <p:nvPr/>
        </p:nvCxnSpPr>
        <p:spPr>
          <a:xfrm>
            <a:off x="5447928" y="2884242"/>
            <a:ext cx="0" cy="432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727848" y="2060904"/>
            <a:ext cx="0" cy="432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511824" y="1664848"/>
            <a:ext cx="0" cy="396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256135" y="2492896"/>
            <a:ext cx="0" cy="540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256135" y="3676331"/>
            <a:ext cx="0" cy="396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575720" y="1628800"/>
            <a:ext cx="648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575720" y="1484784"/>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6600056" y="4647499"/>
            <a:ext cx="0" cy="396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6" name="星 5 25"/>
          <p:cNvSpPr/>
          <p:nvPr/>
        </p:nvSpPr>
        <p:spPr>
          <a:xfrm>
            <a:off x="4583832" y="2060848"/>
            <a:ext cx="252000" cy="252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1" name="星 5 30"/>
          <p:cNvSpPr/>
          <p:nvPr/>
        </p:nvSpPr>
        <p:spPr>
          <a:xfrm>
            <a:off x="5123920" y="3676331"/>
            <a:ext cx="252000" cy="252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34" name="直線矢印コネクタ 33"/>
          <p:cNvCxnSpPr/>
          <p:nvPr/>
        </p:nvCxnSpPr>
        <p:spPr>
          <a:xfrm>
            <a:off x="6096000" y="4152735"/>
            <a:ext cx="0" cy="504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547848" y="2060848"/>
            <a:ext cx="180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547848" y="1916832"/>
            <a:ext cx="1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91872" y="2459443"/>
            <a:ext cx="180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691872" y="2315427"/>
            <a:ext cx="1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051904" y="2459443"/>
            <a:ext cx="180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256191" y="2884243"/>
            <a:ext cx="180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256191" y="2740227"/>
            <a:ext cx="1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447928" y="3316291"/>
            <a:ext cx="396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447928" y="3172275"/>
            <a:ext cx="3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943872" y="3676331"/>
            <a:ext cx="288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943872" y="3532315"/>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843992" y="4144411"/>
            <a:ext cx="144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663952" y="4000395"/>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096000" y="4647499"/>
            <a:ext cx="468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880056" y="4503483"/>
            <a:ext cx="46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600056" y="5079547"/>
            <a:ext cx="288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312024" y="4935531"/>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888088" y="5511595"/>
            <a:ext cx="540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636120" y="5367579"/>
            <a:ext cx="5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6888088" y="5151611"/>
            <a:ext cx="0" cy="360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9120782" y="1621264"/>
            <a:ext cx="25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9444790" y="1431144"/>
            <a:ext cx="762516" cy="646331"/>
          </a:xfrm>
          <a:prstGeom prst="rect">
            <a:avLst/>
          </a:prstGeom>
          <a:noFill/>
        </p:spPr>
        <p:txBody>
          <a:bodyPr wrap="none" rtlCol="0">
            <a:spAutoFit/>
          </a:bodyPr>
          <a:lstStyle/>
          <a:p>
            <a:r>
              <a:rPr kumimoji="1" lang="en-US" altLang="ja-JP" dirty="0"/>
              <a:t>Plan</a:t>
            </a:r>
            <a:endParaRPr lang="en-US" altLang="ja-JP" dirty="0"/>
          </a:p>
          <a:p>
            <a:r>
              <a:rPr lang="en-US" altLang="ja-JP" dirty="0"/>
              <a:t>R</a:t>
            </a:r>
            <a:r>
              <a:rPr kumimoji="1" lang="en-US" altLang="ja-JP" dirty="0"/>
              <a:t>esult</a:t>
            </a:r>
          </a:p>
        </p:txBody>
      </p:sp>
      <p:cxnSp>
        <p:nvCxnSpPr>
          <p:cNvPr id="56" name="直線コネクタ 55"/>
          <p:cNvCxnSpPr/>
          <p:nvPr/>
        </p:nvCxnSpPr>
        <p:spPr>
          <a:xfrm>
            <a:off x="9120782" y="1860753"/>
            <a:ext cx="252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559496" y="260651"/>
            <a:ext cx="8964488" cy="646331"/>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dirty="0">
                <a:solidFill>
                  <a:srgbClr val="FF0000"/>
                </a:solidFill>
              </a:rPr>
              <a:t>The transports, installations and performance tests have been performed successfully without critical schedule delay.</a:t>
            </a:r>
            <a:endParaRPr kumimoji="1" lang="ja-JP" altLang="en-US" dirty="0">
              <a:solidFill>
                <a:srgbClr val="FF0000"/>
              </a:solidFill>
            </a:endParaRPr>
          </a:p>
        </p:txBody>
      </p:sp>
      <p:sp>
        <p:nvSpPr>
          <p:cNvPr id="5" name="スライド番号プレースホルダー 4"/>
          <p:cNvSpPr>
            <a:spLocks noGrp="1"/>
          </p:cNvSpPr>
          <p:nvPr>
            <p:ph type="sldNum" sz="quarter" idx="12"/>
          </p:nvPr>
        </p:nvSpPr>
        <p:spPr>
          <a:xfrm>
            <a:off x="7968208" y="6534584"/>
            <a:ext cx="2133600" cy="314679"/>
          </a:xfrm>
        </p:spPr>
        <p:txBody>
          <a:bodyPr/>
          <a:lstStyle/>
          <a:p>
            <a:pPr>
              <a:defRPr/>
            </a:pPr>
            <a:fld id="{56DAB77B-4D1E-4A2D-86DC-A5ADAAB6F1A0}" type="slidenum">
              <a:rPr lang="en-US" altLang="ja-JP" smtClean="0"/>
              <a:pPr>
                <a:defRPr/>
              </a:pPr>
              <a:t>14</a:t>
            </a:fld>
            <a:endParaRPr lang="en-US" altLang="ja-JP" dirty="0"/>
          </a:p>
        </p:txBody>
      </p:sp>
      <p:cxnSp>
        <p:nvCxnSpPr>
          <p:cNvPr id="57" name="直線コネクタ 56">
            <a:extLst>
              <a:ext uri="{FF2B5EF4-FFF2-40B4-BE49-F238E27FC236}">
                <a16:creationId xmlns:a16="http://schemas.microsoft.com/office/drawing/2014/main" id="{4BE40D4E-B81D-4A27-B475-6DCA6EBE5C1C}"/>
              </a:ext>
            </a:extLst>
          </p:cNvPr>
          <p:cNvCxnSpPr/>
          <p:nvPr/>
        </p:nvCxnSpPr>
        <p:spPr>
          <a:xfrm>
            <a:off x="8436320" y="5906699"/>
            <a:ext cx="756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E3F634CE-1D58-48F3-8B22-13EC8F956C25}"/>
              </a:ext>
            </a:extLst>
          </p:cNvPr>
          <p:cNvCxnSpPr/>
          <p:nvPr/>
        </p:nvCxnSpPr>
        <p:spPr>
          <a:xfrm>
            <a:off x="9696400" y="6194731"/>
            <a:ext cx="61200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3A496E63-A30C-47BE-B16E-C972BAE87D10}"/>
              </a:ext>
            </a:extLst>
          </p:cNvPr>
          <p:cNvCxnSpPr/>
          <p:nvPr/>
        </p:nvCxnSpPr>
        <p:spPr>
          <a:xfrm>
            <a:off x="8436344" y="5762683"/>
            <a:ext cx="75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D64D85E2-378E-4336-97D3-B8F804A7E018}"/>
              </a:ext>
            </a:extLst>
          </p:cNvPr>
          <p:cNvCxnSpPr/>
          <p:nvPr/>
        </p:nvCxnSpPr>
        <p:spPr>
          <a:xfrm>
            <a:off x="8400256" y="5474651"/>
            <a:ext cx="0" cy="39600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32" name="星 5 31"/>
          <p:cNvSpPr/>
          <p:nvPr/>
        </p:nvSpPr>
        <p:spPr>
          <a:xfrm>
            <a:off x="8292272" y="5402643"/>
            <a:ext cx="252000" cy="252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右中かっこ 5">
            <a:extLst>
              <a:ext uri="{FF2B5EF4-FFF2-40B4-BE49-F238E27FC236}">
                <a16:creationId xmlns:a16="http://schemas.microsoft.com/office/drawing/2014/main" id="{393F38D4-ECCD-4380-BE43-3AADB9EABDCF}"/>
              </a:ext>
            </a:extLst>
          </p:cNvPr>
          <p:cNvSpPr/>
          <p:nvPr/>
        </p:nvSpPr>
        <p:spPr>
          <a:xfrm>
            <a:off x="7608168" y="1340768"/>
            <a:ext cx="144016" cy="3960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右中かっこ 60">
            <a:extLst>
              <a:ext uri="{FF2B5EF4-FFF2-40B4-BE49-F238E27FC236}">
                <a16:creationId xmlns:a16="http://schemas.microsoft.com/office/drawing/2014/main" id="{AFBC7CC9-86EC-4D4A-A250-6C4DD4B878FD}"/>
              </a:ext>
            </a:extLst>
          </p:cNvPr>
          <p:cNvSpPr/>
          <p:nvPr/>
        </p:nvSpPr>
        <p:spPr>
          <a:xfrm>
            <a:off x="7608171" y="1808867"/>
            <a:ext cx="143971" cy="4582699"/>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7258B84-A086-43A1-9B94-6E010126B4FC}"/>
              </a:ext>
            </a:extLst>
          </p:cNvPr>
          <p:cNvSpPr txBox="1"/>
          <p:nvPr/>
        </p:nvSpPr>
        <p:spPr>
          <a:xfrm>
            <a:off x="7736331" y="1368268"/>
            <a:ext cx="660758" cy="338554"/>
          </a:xfrm>
          <a:prstGeom prst="rect">
            <a:avLst/>
          </a:prstGeom>
          <a:noFill/>
        </p:spPr>
        <p:txBody>
          <a:bodyPr wrap="none" rtlCol="0">
            <a:spAutoFit/>
          </a:bodyPr>
          <a:lstStyle/>
          <a:p>
            <a:r>
              <a:rPr kumimoji="1" lang="en-US" altLang="ja-JP" sz="1600" dirty="0"/>
              <a:t>Japan</a:t>
            </a:r>
            <a:endParaRPr kumimoji="1" lang="ja-JP" altLang="en-US" sz="1600" dirty="0"/>
          </a:p>
        </p:txBody>
      </p:sp>
      <p:sp>
        <p:nvSpPr>
          <p:cNvPr id="62" name="テキスト ボックス 61">
            <a:extLst>
              <a:ext uri="{FF2B5EF4-FFF2-40B4-BE49-F238E27FC236}">
                <a16:creationId xmlns:a16="http://schemas.microsoft.com/office/drawing/2014/main" id="{31CECFE9-548D-45C4-82F6-B58ADEAD2593}"/>
              </a:ext>
            </a:extLst>
          </p:cNvPr>
          <p:cNvSpPr txBox="1"/>
          <p:nvPr/>
        </p:nvSpPr>
        <p:spPr>
          <a:xfrm>
            <a:off x="7729755" y="3781505"/>
            <a:ext cx="741485" cy="338554"/>
          </a:xfrm>
          <a:prstGeom prst="rect">
            <a:avLst/>
          </a:prstGeom>
          <a:noFill/>
        </p:spPr>
        <p:txBody>
          <a:bodyPr wrap="none" rtlCol="0">
            <a:spAutoFit/>
          </a:bodyPr>
          <a:lstStyle/>
          <a:p>
            <a:r>
              <a:rPr kumimoji="1" lang="en-US" altLang="ja-JP" sz="1600" dirty="0"/>
              <a:t>France</a:t>
            </a:r>
            <a:endParaRPr kumimoji="1" lang="ja-JP" altLang="en-US" sz="1600" dirty="0"/>
          </a:p>
        </p:txBody>
      </p:sp>
    </p:spTree>
    <p:extLst>
      <p:ext uri="{BB962C8B-B14F-4D97-AF65-F5344CB8AC3E}">
        <p14:creationId xmlns:p14="http://schemas.microsoft.com/office/powerpoint/2010/main" val="188721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CBF9EEA2-7C11-4E47-8610-89DEE917D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605" y="5081001"/>
            <a:ext cx="1622814" cy="1647035"/>
          </a:xfrm>
          <a:prstGeom prst="rect">
            <a:avLst/>
          </a:prstGeom>
        </p:spPr>
      </p:pic>
      <p:sp>
        <p:nvSpPr>
          <p:cNvPr id="2" name="タイトル 1">
            <a:extLst>
              <a:ext uri="{FF2B5EF4-FFF2-40B4-BE49-F238E27FC236}">
                <a16:creationId xmlns:a16="http://schemas.microsoft.com/office/drawing/2014/main" id="{E3529891-C827-4469-BB16-C9E1AECFD560}"/>
              </a:ext>
            </a:extLst>
          </p:cNvPr>
          <p:cNvSpPr>
            <a:spLocks noGrp="1"/>
          </p:cNvSpPr>
          <p:nvPr>
            <p:ph type="title"/>
          </p:nvPr>
        </p:nvSpPr>
        <p:spPr>
          <a:xfrm>
            <a:off x="2152650" y="156408"/>
            <a:ext cx="7886700" cy="499578"/>
          </a:xfrm>
        </p:spPr>
        <p:txBody>
          <a:bodyPr>
            <a:noAutofit/>
          </a:bodyPr>
          <a:lstStyle/>
          <a:p>
            <a:pPr algn="ctr"/>
            <a:r>
              <a:rPr lang="en-US" altLang="ja-JP" sz="3200" dirty="0">
                <a:latin typeface="Arial" panose="020B0604020202020204" pitchFamily="34" charset="0"/>
                <a:cs typeface="Arial" panose="020B0604020202020204" pitchFamily="34" charset="0"/>
              </a:rPr>
              <a:t>Introduction</a:t>
            </a:r>
            <a:endParaRPr lang="ja-JP" altLang="en-US" sz="3200" dirty="0">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73E1C08A-DCA7-491C-AC16-242AF3138578}"/>
              </a:ext>
            </a:extLst>
          </p:cNvPr>
          <p:cNvSpPr>
            <a:spLocks noGrp="1"/>
          </p:cNvSpPr>
          <p:nvPr>
            <p:ph type="sldNum" sz="quarter" idx="12"/>
          </p:nvPr>
        </p:nvSpPr>
        <p:spPr/>
        <p:txBody>
          <a:bodyPr/>
          <a:lstStyle/>
          <a:p>
            <a:fld id="{DA84ECBB-CEC8-4D62-9ADC-E8891DCA20C8}" type="slidenum">
              <a:rPr kumimoji="1" lang="ja-JP" altLang="en-US" smtClean="0"/>
              <a:t>2</a:t>
            </a:fld>
            <a:endParaRPr kumimoji="1" lang="ja-JP" altLang="en-US"/>
          </a:p>
        </p:txBody>
      </p:sp>
      <p:sp>
        <p:nvSpPr>
          <p:cNvPr id="4" name="テキスト ボックス 3">
            <a:extLst>
              <a:ext uri="{FF2B5EF4-FFF2-40B4-BE49-F238E27FC236}">
                <a16:creationId xmlns:a16="http://schemas.microsoft.com/office/drawing/2014/main" id="{D0CD89D2-741A-40C7-9468-A5C70CFB4CAC}"/>
              </a:ext>
            </a:extLst>
          </p:cNvPr>
          <p:cNvSpPr txBox="1"/>
          <p:nvPr/>
        </p:nvSpPr>
        <p:spPr>
          <a:xfrm>
            <a:off x="560604" y="766735"/>
            <a:ext cx="9126088" cy="5632311"/>
          </a:xfrm>
          <a:prstGeom prst="rect">
            <a:avLst/>
          </a:prstGeom>
          <a:noFill/>
        </p:spPr>
        <p:txBody>
          <a:bodyPr wrap="none" rtlCol="0">
            <a:spAutoFit/>
          </a:bodyPr>
          <a:lstStyle/>
          <a:p>
            <a:pPr marL="285750" indent="-285750">
              <a:buFont typeface="Wingdings" panose="05000000000000000000" pitchFamily="2" charset="2"/>
              <a:buChar char="u"/>
            </a:pPr>
            <a:r>
              <a:rPr kumimoji="1" lang="en-US" altLang="ja-JP" sz="2000" dirty="0">
                <a:solidFill>
                  <a:srgbClr val="C00000"/>
                </a:solidFill>
              </a:rPr>
              <a:t>50</a:t>
            </a:r>
            <a:r>
              <a:rPr kumimoji="1" lang="ja-JP" altLang="en-US" sz="2000" dirty="0">
                <a:solidFill>
                  <a:srgbClr val="C00000"/>
                </a:solidFill>
              </a:rPr>
              <a:t>～</a:t>
            </a:r>
            <a:r>
              <a:rPr kumimoji="1" lang="en-US" altLang="ja-JP" sz="2000" dirty="0">
                <a:solidFill>
                  <a:srgbClr val="C00000"/>
                </a:solidFill>
              </a:rPr>
              <a:t>100mK Cooling system for space science missions</a:t>
            </a:r>
          </a:p>
          <a:p>
            <a:pPr marL="800100" lvl="1" indent="-342900">
              <a:buFont typeface="Wingdings" panose="05000000000000000000" pitchFamily="2" charset="2"/>
              <a:buChar char="l"/>
            </a:pPr>
            <a:r>
              <a:rPr kumimoji="1" lang="en-US" altLang="ja-JP" sz="2000" dirty="0"/>
              <a:t>Athena : 2nd L-class X-ray astronomical mission by ESA cosmic vision</a:t>
            </a:r>
          </a:p>
          <a:p>
            <a:pPr marL="800100" lvl="1" indent="-342900">
              <a:buFont typeface="Wingdings" panose="05000000000000000000" pitchFamily="2" charset="2"/>
              <a:buChar char="l"/>
            </a:pPr>
            <a:r>
              <a:rPr kumimoji="1" lang="en-US" altLang="ja-JP" sz="2000" dirty="0"/>
              <a:t>SPICA : Space infrared telescope for cosmology and astrophysics by ESA / JAXA</a:t>
            </a:r>
          </a:p>
          <a:p>
            <a:pPr marL="800100" lvl="1" indent="-342900">
              <a:buFont typeface="Wingdings" panose="05000000000000000000" pitchFamily="2" charset="2"/>
              <a:buChar char="l"/>
            </a:pPr>
            <a:r>
              <a:rPr kumimoji="1" lang="en-US" altLang="ja-JP" sz="2000" dirty="0"/>
              <a:t>LiteBIRD: CMB B-mode polarization detection satellite by JAXA</a:t>
            </a:r>
          </a:p>
          <a:p>
            <a:r>
              <a:rPr kumimoji="1" lang="en-US" altLang="ja-JP" sz="2000" dirty="0">
                <a:solidFill>
                  <a:srgbClr val="C00000"/>
                </a:solidFill>
              </a:rPr>
              <a:t> </a:t>
            </a:r>
          </a:p>
          <a:p>
            <a:pPr marL="285750" indent="-285750">
              <a:buFont typeface="Wingdings" panose="05000000000000000000" pitchFamily="2" charset="2"/>
              <a:buChar char="u"/>
            </a:pPr>
            <a:r>
              <a:rPr kumimoji="1" lang="en-US" altLang="ja-JP" sz="2000" dirty="0">
                <a:solidFill>
                  <a:srgbClr val="C00000"/>
                </a:solidFill>
              </a:rPr>
              <a:t>Detector cooling system (ESA Core Technology Program = CTP)</a:t>
            </a:r>
          </a:p>
          <a:p>
            <a:pPr marL="800100" lvl="1" indent="-342900">
              <a:buFont typeface="Wingdings" panose="05000000000000000000" pitchFamily="2" charset="2"/>
              <a:buChar char="l"/>
            </a:pPr>
            <a:r>
              <a:rPr kumimoji="1" lang="en-US" altLang="ja-JP" sz="2000" dirty="0"/>
              <a:t>Design and develop a detector cooling system (DCS).</a:t>
            </a:r>
          </a:p>
          <a:p>
            <a:pPr marL="800100" lvl="1" indent="-342900">
              <a:buFont typeface="Wingdings" panose="05000000000000000000" pitchFamily="2" charset="2"/>
              <a:buChar char="l"/>
            </a:pPr>
            <a:r>
              <a:rPr kumimoji="1" lang="en-US" altLang="ja-JP" sz="2000" dirty="0"/>
              <a:t>Validation of cryogenics operation.</a:t>
            </a:r>
          </a:p>
          <a:p>
            <a:pPr marL="800100" lvl="1" indent="-342900">
              <a:buFont typeface="Wingdings" panose="05000000000000000000" pitchFamily="2" charset="2"/>
              <a:buChar char="l"/>
            </a:pPr>
            <a:r>
              <a:rPr kumimoji="1" lang="en-US" altLang="ja-JP" sz="2000" dirty="0"/>
              <a:t>Integration and test of a functional FPA (from SRON).</a:t>
            </a:r>
          </a:p>
          <a:p>
            <a:pPr marL="800100" lvl="1" indent="-342900">
              <a:buFont typeface="Wingdings" panose="05000000000000000000" pitchFamily="2" charset="2"/>
              <a:buChar char="l"/>
            </a:pPr>
            <a:r>
              <a:rPr kumimoji="1" lang="en-US" altLang="ja-JP" sz="2000" dirty="0"/>
              <a:t>Assess perturbation induced by </a:t>
            </a:r>
            <a:r>
              <a:rPr kumimoji="1" lang="en-US" altLang="ja-JP" sz="2000" dirty="0" err="1"/>
              <a:t>microvibration</a:t>
            </a:r>
            <a:r>
              <a:rPr kumimoji="1" lang="en-US" altLang="ja-JP" sz="2000" dirty="0"/>
              <a:t> and EMC.</a:t>
            </a:r>
          </a:p>
          <a:p>
            <a:pPr marL="800100" lvl="1" indent="-342900">
              <a:buFont typeface="Wingdings" panose="05000000000000000000" pitchFamily="2" charset="2"/>
              <a:buChar char="l"/>
            </a:pPr>
            <a:endParaRPr kumimoji="1" lang="en-US" altLang="ja-JP" sz="2000" dirty="0"/>
          </a:p>
          <a:p>
            <a:pPr marL="342900" indent="-342900">
              <a:buFont typeface="Wingdings" panose="05000000000000000000" pitchFamily="2" charset="2"/>
              <a:buChar char="u"/>
            </a:pPr>
            <a:r>
              <a:rPr kumimoji="1" lang="en-US" altLang="ja-JP" sz="2000" dirty="0">
                <a:solidFill>
                  <a:srgbClr val="C00000"/>
                </a:solidFill>
              </a:rPr>
              <a:t>Intermediate step: 300K – 50mK cryochain operation (Cryostat1)</a:t>
            </a:r>
          </a:p>
          <a:p>
            <a:pPr marL="800100" lvl="1" indent="-342900">
              <a:buFont typeface="Wingdings" panose="05000000000000000000" pitchFamily="2" charset="2"/>
              <a:buChar char="l"/>
            </a:pPr>
            <a:r>
              <a:rPr kumimoji="1" lang="en-US" altLang="ja-JP" sz="2000" dirty="0"/>
              <a:t>Dedicated cryostat in France (CEA Grenoble).</a:t>
            </a:r>
          </a:p>
          <a:p>
            <a:pPr marL="800100" lvl="1" indent="-342900">
              <a:buFont typeface="Wingdings" panose="05000000000000000000" pitchFamily="2" charset="2"/>
              <a:buChar char="l"/>
            </a:pPr>
            <a:r>
              <a:rPr kumimoji="1" lang="en-US" altLang="ja-JP" sz="2000" dirty="0"/>
              <a:t>Coupling of international coolers.</a:t>
            </a:r>
          </a:p>
          <a:p>
            <a:pPr marL="1257300" lvl="2" indent="-342900">
              <a:buFont typeface="Arial" panose="020B0604020202020204" pitchFamily="34" charset="0"/>
              <a:buChar char="•"/>
            </a:pPr>
            <a:r>
              <a:rPr kumimoji="1" lang="en-US" altLang="ja-JP" sz="2000" dirty="0"/>
              <a:t>50mK cooler, Joule Thomson coolers, etc..</a:t>
            </a:r>
          </a:p>
          <a:p>
            <a:pPr marL="800100" lvl="1" indent="-342900">
              <a:buFont typeface="Wingdings" panose="05000000000000000000" pitchFamily="2" charset="2"/>
              <a:buChar char="l"/>
            </a:pPr>
            <a:r>
              <a:rPr kumimoji="1" lang="en-US" altLang="ja-JP" sz="2000" dirty="0"/>
              <a:t>Validation of cryocoolers operation.</a:t>
            </a:r>
          </a:p>
          <a:p>
            <a:pPr marL="800100" lvl="1" indent="-342900">
              <a:buFont typeface="Wingdings" panose="05000000000000000000" pitchFamily="2" charset="2"/>
              <a:buChar char="l"/>
            </a:pPr>
            <a:r>
              <a:rPr kumimoji="1" lang="en-US" altLang="ja-JP" sz="2000" dirty="0"/>
              <a:t>Additional cryocoolers characterizations.</a:t>
            </a:r>
          </a:p>
          <a:p>
            <a:pPr marL="800100" lvl="1" indent="-342900">
              <a:buFont typeface="Wingdings" panose="05000000000000000000" pitchFamily="2" charset="2"/>
              <a:buChar char="l"/>
            </a:pPr>
            <a:r>
              <a:rPr kumimoji="1" lang="en-US" altLang="ja-JP" sz="2000" dirty="0">
                <a:solidFill>
                  <a:srgbClr val="FF0000"/>
                </a:solidFill>
              </a:rPr>
              <a:t>300K – 50mK operation validated.</a:t>
            </a:r>
          </a:p>
        </p:txBody>
      </p:sp>
      <p:pic>
        <p:nvPicPr>
          <p:cNvPr id="5" name="図 4">
            <a:extLst>
              <a:ext uri="{FF2B5EF4-FFF2-40B4-BE49-F238E27FC236}">
                <a16:creationId xmlns:a16="http://schemas.microsoft.com/office/drawing/2014/main" id="{34F481B5-6CE2-4432-BBFE-CE1F889EAD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3639" y="2019543"/>
            <a:ext cx="2751977" cy="1533286"/>
          </a:xfrm>
          <a:prstGeom prst="rect">
            <a:avLst/>
          </a:prstGeom>
          <a:effectLst>
            <a:outerShdw dist="50800" sx="1000" sy="1000" algn="ctr" rotWithShape="0">
              <a:srgbClr val="000000"/>
            </a:outerShdw>
            <a:softEdge rad="76200"/>
          </a:effectLst>
        </p:spPr>
      </p:pic>
      <p:pic>
        <p:nvPicPr>
          <p:cNvPr id="6" name="Picture 20" descr="Athena_logo.tif">
            <a:extLst>
              <a:ext uri="{FF2B5EF4-FFF2-40B4-BE49-F238E27FC236}">
                <a16:creationId xmlns:a16="http://schemas.microsoft.com/office/drawing/2014/main" id="{22EBBD05-6F38-4C49-8FAF-12A6804C7EA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67821" y="1749168"/>
            <a:ext cx="6635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図形グループ 10">
            <a:extLst>
              <a:ext uri="{FF2B5EF4-FFF2-40B4-BE49-F238E27FC236}">
                <a16:creationId xmlns:a16="http://schemas.microsoft.com/office/drawing/2014/main" id="{5822B35E-B9C2-4A26-8126-8202AC124493}"/>
              </a:ext>
            </a:extLst>
          </p:cNvPr>
          <p:cNvGrpSpPr>
            <a:grpSpLocks noChangeAspect="1"/>
          </p:cNvGrpSpPr>
          <p:nvPr/>
        </p:nvGrpSpPr>
        <p:grpSpPr>
          <a:xfrm>
            <a:off x="8665429" y="3663578"/>
            <a:ext cx="1727683" cy="1439127"/>
            <a:chOff x="1539461" y="4284479"/>
            <a:chExt cx="3101760" cy="2583708"/>
          </a:xfrm>
        </p:grpSpPr>
        <p:pic>
          <p:nvPicPr>
            <p:cNvPr id="8" name="図 7">
              <a:extLst>
                <a:ext uri="{FF2B5EF4-FFF2-40B4-BE49-F238E27FC236}">
                  <a16:creationId xmlns:a16="http://schemas.microsoft.com/office/drawing/2014/main" id="{27FCE0AE-40A9-47D4-87EF-4699A10B9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39461" y="4437071"/>
              <a:ext cx="3101760" cy="2159999"/>
            </a:xfrm>
            <a:prstGeom prst="rect">
              <a:avLst/>
            </a:prstGeom>
          </p:spPr>
        </p:pic>
        <p:pic>
          <p:nvPicPr>
            <p:cNvPr id="9" name="図 8">
              <a:extLst>
                <a:ext uri="{FF2B5EF4-FFF2-40B4-BE49-F238E27FC236}">
                  <a16:creationId xmlns:a16="http://schemas.microsoft.com/office/drawing/2014/main" id="{0671DAD3-5D49-432E-9F56-7ECA7E3EC7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39461" y="4284479"/>
              <a:ext cx="1977328" cy="2583708"/>
            </a:xfrm>
            <a:prstGeom prst="rect">
              <a:avLst/>
            </a:prstGeom>
          </p:spPr>
        </p:pic>
      </p:grpSp>
      <p:pic>
        <p:nvPicPr>
          <p:cNvPr id="10" name="Picture 11">
            <a:extLst>
              <a:ext uri="{FF2B5EF4-FFF2-40B4-BE49-F238E27FC236}">
                <a16:creationId xmlns:a16="http://schemas.microsoft.com/office/drawing/2014/main" id="{07B411C5-6A1A-4E60-89E0-45719A13222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39350" y="5002179"/>
            <a:ext cx="1111646"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2">
            <a:extLst>
              <a:ext uri="{FF2B5EF4-FFF2-40B4-BE49-F238E27FC236}">
                <a16:creationId xmlns:a16="http://schemas.microsoft.com/office/drawing/2014/main" id="{A97C5407-21CD-4A91-A3E2-3017596EC2C1}"/>
              </a:ext>
            </a:extLst>
          </p:cNvPr>
          <p:cNvSpPr txBox="1">
            <a:spLocks noChangeArrowheads="1"/>
          </p:cNvSpPr>
          <p:nvPr/>
        </p:nvSpPr>
        <p:spPr bwMode="auto">
          <a:xfrm>
            <a:off x="9040666" y="6225457"/>
            <a:ext cx="1368321" cy="369332"/>
          </a:xfrm>
          <a:prstGeom prst="rect">
            <a:avLst/>
          </a:prstGeom>
          <a:solidFill>
            <a:schemeClr val="tx1"/>
          </a:solidFill>
          <a:ln>
            <a:solidFill>
              <a:schemeClr val="accent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b="1" i="1" dirty="0">
                <a:solidFill>
                  <a:schemeClr val="bg1">
                    <a:lumMod val="95000"/>
                  </a:schemeClr>
                </a:solidFill>
              </a:rPr>
              <a:t>LiteBIRD</a:t>
            </a:r>
            <a:endParaRPr lang="ja-JP" altLang="en-US" sz="1800" b="1" i="1" dirty="0">
              <a:solidFill>
                <a:schemeClr val="bg1">
                  <a:lumMod val="95000"/>
                </a:schemeClr>
              </a:solidFill>
            </a:endParaRPr>
          </a:p>
        </p:txBody>
      </p:sp>
    </p:spTree>
    <p:extLst>
      <p:ext uri="{BB962C8B-B14F-4D97-AF65-F5344CB8AC3E}">
        <p14:creationId xmlns:p14="http://schemas.microsoft.com/office/powerpoint/2010/main" val="209098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29891-C827-4469-BB16-C9E1AECFD560}"/>
              </a:ext>
            </a:extLst>
          </p:cNvPr>
          <p:cNvSpPr>
            <a:spLocks noGrp="1"/>
          </p:cNvSpPr>
          <p:nvPr>
            <p:ph type="title"/>
          </p:nvPr>
        </p:nvSpPr>
        <p:spPr>
          <a:xfrm>
            <a:off x="2152650" y="32583"/>
            <a:ext cx="7886700" cy="499578"/>
          </a:xfrm>
        </p:spPr>
        <p:txBody>
          <a:bodyPr>
            <a:noAutofit/>
          </a:bodyPr>
          <a:lstStyle/>
          <a:p>
            <a:pPr algn="ctr"/>
            <a:r>
              <a:rPr lang="en-US" altLang="ja-JP" sz="2800" dirty="0">
                <a:latin typeface="Arial" panose="020B0604020202020204" pitchFamily="34" charset="0"/>
                <a:cs typeface="Arial" panose="020B0604020202020204" pitchFamily="34" charset="0"/>
              </a:rPr>
              <a:t>1. Cooler system developments</a:t>
            </a:r>
            <a:endParaRPr lang="ja-JP" altLang="en-US" sz="2800" dirty="0">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73E1C08A-DCA7-491C-AC16-242AF3138578}"/>
              </a:ext>
            </a:extLst>
          </p:cNvPr>
          <p:cNvSpPr>
            <a:spLocks noGrp="1"/>
          </p:cNvSpPr>
          <p:nvPr>
            <p:ph type="sldNum" sz="quarter" idx="12"/>
          </p:nvPr>
        </p:nvSpPr>
        <p:spPr/>
        <p:txBody>
          <a:bodyPr/>
          <a:lstStyle/>
          <a:p>
            <a:fld id="{DA84ECBB-CEC8-4D62-9ADC-E8891DCA20C8}" type="slidenum">
              <a:rPr kumimoji="1" lang="ja-JP" altLang="en-US" smtClean="0"/>
              <a:t>3</a:t>
            </a:fld>
            <a:endParaRPr kumimoji="1" lang="ja-JP" altLang="en-US"/>
          </a:p>
        </p:txBody>
      </p:sp>
      <p:pic>
        <p:nvPicPr>
          <p:cNvPr id="13" name="図 27">
            <a:extLst>
              <a:ext uri="{FF2B5EF4-FFF2-40B4-BE49-F238E27FC236}">
                <a16:creationId xmlns:a16="http://schemas.microsoft.com/office/drawing/2014/main" id="{6C5B6C96-743F-4025-8D09-923EB337E9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7678" y="3109916"/>
            <a:ext cx="49625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4">
            <a:extLst>
              <a:ext uri="{FF2B5EF4-FFF2-40B4-BE49-F238E27FC236}">
                <a16:creationId xmlns:a16="http://schemas.microsoft.com/office/drawing/2014/main" id="{F59C77D3-DEBA-4D6F-8F4C-83EC0770474E}"/>
              </a:ext>
            </a:extLst>
          </p:cNvPr>
          <p:cNvSpPr txBox="1">
            <a:spLocks noChangeArrowheads="1"/>
          </p:cNvSpPr>
          <p:nvPr/>
        </p:nvSpPr>
        <p:spPr bwMode="auto">
          <a:xfrm>
            <a:off x="1539875" y="442913"/>
            <a:ext cx="88598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u"/>
            </a:pPr>
            <a:r>
              <a:rPr lang="en-US" altLang="ja-JP" sz="1700">
                <a:solidFill>
                  <a:srgbClr val="C00000"/>
                </a:solidFill>
              </a:rPr>
              <a:t>CTP Cryostat1: Common I/Fs in several mission’s cooler systems can be tested.</a:t>
            </a:r>
          </a:p>
        </p:txBody>
      </p:sp>
      <p:sp>
        <p:nvSpPr>
          <p:cNvPr id="15" name="テキスト ボックス 74">
            <a:extLst>
              <a:ext uri="{FF2B5EF4-FFF2-40B4-BE49-F238E27FC236}">
                <a16:creationId xmlns:a16="http://schemas.microsoft.com/office/drawing/2014/main" id="{7FA3364C-A230-41A1-84DB-A0C9A23422E4}"/>
              </a:ext>
            </a:extLst>
          </p:cNvPr>
          <p:cNvSpPr txBox="1">
            <a:spLocks noChangeArrowheads="1"/>
          </p:cNvSpPr>
          <p:nvPr/>
        </p:nvSpPr>
        <p:spPr bwMode="auto">
          <a:xfrm>
            <a:off x="4160838" y="6477000"/>
            <a:ext cx="2194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defRPr/>
            </a:pPr>
            <a:r>
              <a:rPr lang="en-US" altLang="ja-JP" sz="1600" dirty="0">
                <a:solidFill>
                  <a:srgbClr val="000000"/>
                </a:solidFill>
                <a:latin typeface="+mn-lt"/>
                <a:ea typeface="+mn-ea"/>
                <a:cs typeface="Times New Roman" panose="02020603050405020304" pitchFamily="18" charset="0"/>
              </a:rPr>
              <a:t>Fig.</a:t>
            </a:r>
            <a:r>
              <a:rPr lang="ja-JP" altLang="en-US" sz="1600" dirty="0">
                <a:solidFill>
                  <a:srgbClr val="000000"/>
                </a:solidFill>
                <a:latin typeface="+mn-lt"/>
                <a:ea typeface="+mn-ea"/>
                <a:cs typeface="Times New Roman" panose="02020603050405020304" pitchFamily="18" charset="0"/>
              </a:rPr>
              <a:t> </a:t>
            </a:r>
            <a:r>
              <a:rPr lang="en-US" altLang="ja-JP" sz="1600" dirty="0">
                <a:solidFill>
                  <a:srgbClr val="000000"/>
                </a:solidFill>
                <a:latin typeface="+mn-lt"/>
                <a:ea typeface="+mn-ea"/>
                <a:cs typeface="Times New Roman" panose="02020603050405020304" pitchFamily="18" charset="0"/>
              </a:rPr>
              <a:t>SPICA cooler system</a:t>
            </a:r>
          </a:p>
        </p:txBody>
      </p:sp>
      <p:sp>
        <p:nvSpPr>
          <p:cNvPr id="16" name="テキスト ボックス 80">
            <a:extLst>
              <a:ext uri="{FF2B5EF4-FFF2-40B4-BE49-F238E27FC236}">
                <a16:creationId xmlns:a16="http://schemas.microsoft.com/office/drawing/2014/main" id="{4CE1108D-4A1B-4DAD-81EC-29575D6DEF44}"/>
              </a:ext>
            </a:extLst>
          </p:cNvPr>
          <p:cNvSpPr txBox="1">
            <a:spLocks noChangeArrowheads="1"/>
          </p:cNvSpPr>
          <p:nvPr/>
        </p:nvSpPr>
        <p:spPr bwMode="auto">
          <a:xfrm>
            <a:off x="7357484" y="5926487"/>
            <a:ext cx="190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defRPr/>
            </a:pPr>
            <a:r>
              <a:rPr lang="en-US" altLang="ja-JP" sz="1400" dirty="0">
                <a:solidFill>
                  <a:srgbClr val="000000"/>
                </a:solidFill>
                <a:latin typeface="+mn-lt"/>
                <a:cs typeface="Times New Roman" panose="02020603050405020304" pitchFamily="18" charset="0"/>
              </a:rPr>
              <a:t> 50mK cooler</a:t>
            </a:r>
            <a:r>
              <a:rPr lang="ja-JP" altLang="en-US" sz="1400" dirty="0">
                <a:solidFill>
                  <a:srgbClr val="000000"/>
                </a:solidFill>
                <a:latin typeface="+mn-lt"/>
                <a:cs typeface="Times New Roman" panose="02020603050405020304" pitchFamily="18" charset="0"/>
              </a:rPr>
              <a:t> </a:t>
            </a:r>
            <a:r>
              <a:rPr lang="en-US" altLang="ja-JP" sz="1400" dirty="0">
                <a:solidFill>
                  <a:srgbClr val="000000"/>
                </a:solidFill>
                <a:latin typeface="+mn-lt"/>
                <a:cs typeface="Times New Roman" panose="02020603050405020304" pitchFamily="18" charset="0"/>
              </a:rPr>
              <a:t>(CEA)</a:t>
            </a:r>
            <a:endParaRPr lang="ja-JP" altLang="en-US" sz="1400" dirty="0">
              <a:solidFill>
                <a:srgbClr val="000000"/>
              </a:solidFill>
              <a:latin typeface="+mn-lt"/>
              <a:cs typeface="Times New Roman" panose="02020603050405020304" pitchFamily="18" charset="0"/>
            </a:endParaRPr>
          </a:p>
        </p:txBody>
      </p:sp>
      <p:sp>
        <p:nvSpPr>
          <p:cNvPr id="17" name="テキスト ボックス 81">
            <a:extLst>
              <a:ext uri="{FF2B5EF4-FFF2-40B4-BE49-F238E27FC236}">
                <a16:creationId xmlns:a16="http://schemas.microsoft.com/office/drawing/2014/main" id="{1F568A70-872C-4AAB-BAEB-3C44D2CF7CDC}"/>
              </a:ext>
            </a:extLst>
          </p:cNvPr>
          <p:cNvSpPr txBox="1">
            <a:spLocks noChangeArrowheads="1"/>
          </p:cNvSpPr>
          <p:nvPr/>
        </p:nvSpPr>
        <p:spPr bwMode="auto">
          <a:xfrm>
            <a:off x="7198853" y="3001547"/>
            <a:ext cx="2956387" cy="2092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95250" indent="-95250">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marL="0" indent="0">
              <a:spcBef>
                <a:spcPct val="0"/>
              </a:spcBef>
              <a:buClrTx/>
              <a:buSzTx/>
              <a:buNone/>
              <a:defRPr/>
            </a:pPr>
            <a:r>
              <a:rPr lang="en-US" altLang="ja-JP" sz="1400" dirty="0">
                <a:solidFill>
                  <a:srgbClr val="000000"/>
                </a:solidFill>
                <a:latin typeface="+mn-lt"/>
                <a:cs typeface="Times New Roman" panose="02020603050405020304" pitchFamily="18" charset="0"/>
              </a:rPr>
              <a:t>2K-JT  : 1K-class Joule Thomson cooler</a:t>
            </a:r>
          </a:p>
          <a:p>
            <a:pPr marL="0" indent="0">
              <a:spcBef>
                <a:spcPct val="0"/>
              </a:spcBef>
              <a:buClrTx/>
              <a:buSzTx/>
              <a:buNone/>
              <a:defRPr/>
            </a:pPr>
            <a:r>
              <a:rPr lang="en-US" altLang="ja-JP" sz="1400" dirty="0">
                <a:solidFill>
                  <a:srgbClr val="000000"/>
                </a:solidFill>
                <a:latin typeface="+mn-lt"/>
                <a:cs typeface="Times New Roman" panose="02020603050405020304" pitchFamily="18" charset="0"/>
              </a:rPr>
              <a:t>4K-JT  : 4K-class Joule Thomson cooler</a:t>
            </a:r>
          </a:p>
          <a:p>
            <a:pPr marL="0" indent="0">
              <a:spcBef>
                <a:spcPct val="0"/>
              </a:spcBef>
              <a:buClrTx/>
              <a:buSzTx/>
              <a:buNone/>
              <a:defRPr/>
            </a:pPr>
            <a:r>
              <a:rPr lang="en-US" altLang="ja-JP" sz="1400" dirty="0">
                <a:solidFill>
                  <a:srgbClr val="000000"/>
                </a:solidFill>
                <a:latin typeface="+mn-lt"/>
                <a:cs typeface="Times New Roman" panose="02020603050405020304" pitchFamily="18" charset="0"/>
              </a:rPr>
              <a:t>2ST  </a:t>
            </a:r>
            <a:r>
              <a:rPr lang="ja-JP" altLang="en-US" sz="1400" dirty="0">
                <a:solidFill>
                  <a:srgbClr val="000000"/>
                </a:solidFill>
                <a:latin typeface="+mn-lt"/>
                <a:cs typeface="Times New Roman" panose="02020603050405020304" pitchFamily="18" charset="0"/>
              </a:rPr>
              <a:t>  </a:t>
            </a:r>
            <a:r>
              <a:rPr lang="en-US" altLang="ja-JP" sz="1400" dirty="0">
                <a:solidFill>
                  <a:srgbClr val="000000"/>
                </a:solidFill>
                <a:latin typeface="+mn-lt"/>
                <a:cs typeface="Times New Roman" panose="02020603050405020304" pitchFamily="18" charset="0"/>
              </a:rPr>
              <a:t> : Double-stage Stirling cooler</a:t>
            </a:r>
            <a:r>
              <a:rPr lang="ja-JP" altLang="en-US" sz="1400" dirty="0">
                <a:solidFill>
                  <a:srgbClr val="000000"/>
                </a:solidFill>
                <a:latin typeface="+mn-lt"/>
                <a:cs typeface="Times New Roman" panose="02020603050405020304" pitchFamily="18" charset="0"/>
              </a:rPr>
              <a:t> </a:t>
            </a:r>
            <a:endParaRPr lang="en-US" altLang="ja-JP" sz="1400" dirty="0">
              <a:solidFill>
                <a:srgbClr val="000000"/>
              </a:solidFill>
              <a:latin typeface="+mn-lt"/>
              <a:cs typeface="Times New Roman" panose="02020603050405020304" pitchFamily="18" charset="0"/>
            </a:endParaRPr>
          </a:p>
          <a:p>
            <a:pPr marL="0" indent="0">
              <a:spcBef>
                <a:spcPct val="0"/>
              </a:spcBef>
              <a:buClrTx/>
              <a:buSzTx/>
              <a:buNone/>
              <a:defRPr/>
            </a:pPr>
            <a:r>
              <a:rPr lang="en-US" altLang="ja-JP" sz="1400" dirty="0">
                <a:solidFill>
                  <a:srgbClr val="000000"/>
                </a:solidFill>
                <a:latin typeface="+mn-lt"/>
                <a:cs typeface="Times New Roman" panose="02020603050405020304" pitchFamily="18" charset="0"/>
              </a:rPr>
              <a:t>PT15K: 15K-class Pulse Tube cooler</a:t>
            </a:r>
          </a:p>
          <a:p>
            <a:pPr marL="0" indent="0">
              <a:spcBef>
                <a:spcPct val="0"/>
              </a:spcBef>
              <a:buClrTx/>
              <a:buSzTx/>
              <a:buNone/>
              <a:defRPr/>
            </a:pPr>
            <a:endParaRPr lang="en-US" altLang="ja-JP" sz="400" dirty="0">
              <a:solidFill>
                <a:srgbClr val="000000"/>
              </a:solidFill>
              <a:latin typeface="+mn-lt"/>
              <a:cs typeface="Times New Roman" panose="02020603050405020304" pitchFamily="18" charset="0"/>
            </a:endParaRPr>
          </a:p>
          <a:p>
            <a:pPr marL="0" indent="0">
              <a:spcBef>
                <a:spcPct val="0"/>
              </a:spcBef>
              <a:buClrTx/>
              <a:buSzTx/>
              <a:buNone/>
              <a:defRPr/>
            </a:pPr>
            <a:r>
              <a:rPr lang="en-US" altLang="ja-JP" sz="1400" dirty="0">
                <a:solidFill>
                  <a:srgbClr val="000000"/>
                </a:solidFill>
                <a:latin typeface="+mn-lt"/>
                <a:cs typeface="Times New Roman" panose="02020603050405020304" pitchFamily="18" charset="0"/>
              </a:rPr>
              <a:t>ESA    : European Space Agency</a:t>
            </a:r>
          </a:p>
          <a:p>
            <a:pPr marL="0" indent="0">
              <a:spcBef>
                <a:spcPct val="0"/>
              </a:spcBef>
              <a:buClrTx/>
              <a:buSzTx/>
              <a:buNone/>
              <a:defRPr/>
            </a:pPr>
            <a:r>
              <a:rPr lang="en-US" altLang="ja-JP" sz="1400" dirty="0">
                <a:solidFill>
                  <a:srgbClr val="000000"/>
                </a:solidFill>
                <a:latin typeface="+mn-lt"/>
                <a:cs typeface="Times New Roman" panose="02020603050405020304" pitchFamily="18" charset="0"/>
              </a:rPr>
              <a:t>RAL    : Rutherford Appleton Lab. (UK)</a:t>
            </a:r>
          </a:p>
          <a:p>
            <a:pPr marL="0" indent="0">
              <a:spcBef>
                <a:spcPct val="0"/>
              </a:spcBef>
              <a:buClrTx/>
              <a:buSzTx/>
              <a:buNone/>
              <a:defRPr/>
            </a:pPr>
            <a:r>
              <a:rPr lang="en-US" altLang="ja-JP" sz="1400" dirty="0">
                <a:solidFill>
                  <a:srgbClr val="000000"/>
                </a:solidFill>
                <a:latin typeface="+mn-lt"/>
                <a:cs typeface="Times New Roman" panose="02020603050405020304" pitchFamily="18" charset="0"/>
              </a:rPr>
              <a:t>CEA    : Commissariat a </a:t>
            </a:r>
            <a:r>
              <a:rPr lang="en-US" altLang="ja-JP" sz="1400" dirty="0" err="1">
                <a:solidFill>
                  <a:srgbClr val="000000"/>
                </a:solidFill>
                <a:latin typeface="+mn-lt"/>
                <a:cs typeface="Times New Roman" panose="02020603050405020304" pitchFamily="18" charset="0"/>
              </a:rPr>
              <a:t>L’energie</a:t>
            </a:r>
            <a:r>
              <a:rPr lang="en-US" altLang="ja-JP" sz="1400" dirty="0">
                <a:solidFill>
                  <a:srgbClr val="000000"/>
                </a:solidFill>
                <a:latin typeface="+mn-lt"/>
                <a:cs typeface="Times New Roman" panose="02020603050405020304" pitchFamily="18" charset="0"/>
              </a:rPr>
              <a:t> (FR)</a:t>
            </a:r>
          </a:p>
          <a:p>
            <a:pPr marL="0" indent="0">
              <a:spcBef>
                <a:spcPct val="0"/>
              </a:spcBef>
              <a:buClrTx/>
              <a:buSzTx/>
              <a:buNone/>
              <a:defRPr/>
            </a:pPr>
            <a:r>
              <a:rPr lang="en-US" altLang="ja-JP" sz="1400" dirty="0">
                <a:solidFill>
                  <a:srgbClr val="000000"/>
                </a:solidFill>
                <a:latin typeface="+mn-lt"/>
                <a:cs typeface="Times New Roman" panose="02020603050405020304" pitchFamily="18" charset="0"/>
              </a:rPr>
              <a:t>AL       : Air Liquide</a:t>
            </a:r>
            <a:r>
              <a:rPr lang="ja-JP" altLang="en-US" sz="1400" dirty="0">
                <a:solidFill>
                  <a:srgbClr val="000000"/>
                </a:solidFill>
                <a:latin typeface="+mn-lt"/>
                <a:cs typeface="Times New Roman" panose="02020603050405020304" pitchFamily="18" charset="0"/>
              </a:rPr>
              <a:t> </a:t>
            </a:r>
            <a:r>
              <a:rPr lang="en-US" altLang="ja-JP" sz="1400" dirty="0">
                <a:solidFill>
                  <a:srgbClr val="000000"/>
                </a:solidFill>
                <a:latin typeface="+mn-lt"/>
                <a:cs typeface="Times New Roman" panose="02020603050405020304" pitchFamily="18" charset="0"/>
              </a:rPr>
              <a:t>Co.</a:t>
            </a:r>
          </a:p>
          <a:p>
            <a:pPr marL="0" indent="0">
              <a:spcBef>
                <a:spcPct val="0"/>
              </a:spcBef>
              <a:buClrTx/>
              <a:buSzTx/>
              <a:buNone/>
              <a:defRPr/>
            </a:pPr>
            <a:r>
              <a:rPr lang="en-US" altLang="ja-JP" sz="1400" dirty="0">
                <a:solidFill>
                  <a:srgbClr val="000000"/>
                </a:solidFill>
                <a:latin typeface="+mn-lt"/>
                <a:cs typeface="Times New Roman" panose="02020603050405020304" pitchFamily="18" charset="0"/>
              </a:rPr>
              <a:t>TAS     : Thales </a:t>
            </a:r>
            <a:r>
              <a:rPr lang="en-US" altLang="ja-JP" sz="1400" dirty="0" err="1">
                <a:solidFill>
                  <a:srgbClr val="000000"/>
                </a:solidFill>
                <a:latin typeface="+mn-lt"/>
                <a:cs typeface="Times New Roman" panose="02020603050405020304" pitchFamily="18" charset="0"/>
              </a:rPr>
              <a:t>Alenia</a:t>
            </a:r>
            <a:r>
              <a:rPr lang="en-US" altLang="ja-JP" sz="1400" dirty="0">
                <a:solidFill>
                  <a:srgbClr val="000000"/>
                </a:solidFill>
                <a:latin typeface="+mn-lt"/>
                <a:cs typeface="Times New Roman" panose="02020603050405020304" pitchFamily="18" charset="0"/>
              </a:rPr>
              <a:t> Space Co.</a:t>
            </a:r>
          </a:p>
        </p:txBody>
      </p:sp>
      <p:cxnSp>
        <p:nvCxnSpPr>
          <p:cNvPr id="18" name="直線コネクタ 17">
            <a:extLst>
              <a:ext uri="{FF2B5EF4-FFF2-40B4-BE49-F238E27FC236}">
                <a16:creationId xmlns:a16="http://schemas.microsoft.com/office/drawing/2014/main" id="{03CB2837-D183-4959-86A5-77F14370EA35}"/>
              </a:ext>
            </a:extLst>
          </p:cNvPr>
          <p:cNvCxnSpPr/>
          <p:nvPr/>
        </p:nvCxnSpPr>
        <p:spPr>
          <a:xfrm flipH="1">
            <a:off x="7097134" y="6088409"/>
            <a:ext cx="252413"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133EAEAB-0661-4442-B2DF-93F2419DE1C4}"/>
              </a:ext>
            </a:extLst>
          </p:cNvPr>
          <p:cNvSpPr/>
          <p:nvPr/>
        </p:nvSpPr>
        <p:spPr>
          <a:xfrm>
            <a:off x="1933575" y="4568828"/>
            <a:ext cx="2990850" cy="47466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a:extLst>
              <a:ext uri="{FF2B5EF4-FFF2-40B4-BE49-F238E27FC236}">
                <a16:creationId xmlns:a16="http://schemas.microsoft.com/office/drawing/2014/main" id="{90B008E9-B52C-46D5-82C1-C36BA0337D47}"/>
              </a:ext>
            </a:extLst>
          </p:cNvPr>
          <p:cNvSpPr/>
          <p:nvPr/>
        </p:nvSpPr>
        <p:spPr>
          <a:xfrm>
            <a:off x="3143253" y="5699128"/>
            <a:ext cx="1711325" cy="47466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a:extLst>
              <a:ext uri="{FF2B5EF4-FFF2-40B4-BE49-F238E27FC236}">
                <a16:creationId xmlns:a16="http://schemas.microsoft.com/office/drawing/2014/main" id="{0B66F778-B299-4620-962D-FA638A10D1C1}"/>
              </a:ext>
            </a:extLst>
          </p:cNvPr>
          <p:cNvSpPr/>
          <p:nvPr/>
        </p:nvSpPr>
        <p:spPr>
          <a:xfrm>
            <a:off x="4849816" y="5462588"/>
            <a:ext cx="1546225" cy="7175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2" name="直線コネクタ 21">
            <a:extLst>
              <a:ext uri="{FF2B5EF4-FFF2-40B4-BE49-F238E27FC236}">
                <a16:creationId xmlns:a16="http://schemas.microsoft.com/office/drawing/2014/main" id="{2D546EC2-8500-4529-BD51-4645575AA128}"/>
              </a:ext>
            </a:extLst>
          </p:cNvPr>
          <p:cNvCxnSpPr/>
          <p:nvPr/>
        </p:nvCxnSpPr>
        <p:spPr>
          <a:xfrm flipH="1">
            <a:off x="7097134" y="6370984"/>
            <a:ext cx="252413"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5">
            <a:extLst>
              <a:ext uri="{FF2B5EF4-FFF2-40B4-BE49-F238E27FC236}">
                <a16:creationId xmlns:a16="http://schemas.microsoft.com/office/drawing/2014/main" id="{8BF5C9F4-DEFA-4840-962D-0498E360CBDC}"/>
              </a:ext>
            </a:extLst>
          </p:cNvPr>
          <p:cNvSpPr txBox="1">
            <a:spLocks noChangeArrowheads="1"/>
          </p:cNvSpPr>
          <p:nvPr/>
        </p:nvSpPr>
        <p:spPr bwMode="auto">
          <a:xfrm>
            <a:off x="7414631" y="6175722"/>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Common I/Fs</a:t>
            </a:r>
            <a:endParaRPr lang="ja-JP" altLang="en-US" sz="1800">
              <a:solidFill>
                <a:srgbClr val="FF0000"/>
              </a:solidFill>
            </a:endParaRPr>
          </a:p>
        </p:txBody>
      </p:sp>
      <p:sp>
        <p:nvSpPr>
          <p:cNvPr id="24" name="正方形/長方形 23">
            <a:extLst>
              <a:ext uri="{FF2B5EF4-FFF2-40B4-BE49-F238E27FC236}">
                <a16:creationId xmlns:a16="http://schemas.microsoft.com/office/drawing/2014/main" id="{B77C13B4-FF59-4450-A886-5DCA0EC1F205}"/>
              </a:ext>
            </a:extLst>
          </p:cNvPr>
          <p:cNvSpPr/>
          <p:nvPr/>
        </p:nvSpPr>
        <p:spPr>
          <a:xfrm>
            <a:off x="5181603" y="5491166"/>
            <a:ext cx="1146175" cy="585787"/>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25" name="表 24">
            <a:extLst>
              <a:ext uri="{FF2B5EF4-FFF2-40B4-BE49-F238E27FC236}">
                <a16:creationId xmlns:a16="http://schemas.microsoft.com/office/drawing/2014/main" id="{7AAD0720-1B7F-426E-B687-03579EB22847}"/>
              </a:ext>
            </a:extLst>
          </p:cNvPr>
          <p:cNvGraphicFramePr>
            <a:graphicFrameLocks noGrp="1"/>
          </p:cNvGraphicFramePr>
          <p:nvPr>
            <p:extLst>
              <p:ext uri="{D42A27DB-BD31-4B8C-83A1-F6EECF244321}">
                <p14:modId xmlns:p14="http://schemas.microsoft.com/office/powerpoint/2010/main" val="2263716753"/>
              </p:ext>
            </p:extLst>
          </p:nvPr>
        </p:nvGraphicFramePr>
        <p:xfrm>
          <a:off x="1657353" y="768350"/>
          <a:ext cx="7820025" cy="2225676"/>
        </p:xfrm>
        <a:graphic>
          <a:graphicData uri="http://schemas.openxmlformats.org/drawingml/2006/table">
            <a:tbl>
              <a:tblPr firstRow="1" bandRow="1">
                <a:tableStyleId>{073A0DAA-6AF3-43AB-8588-CEC1D06C72B9}</a:tableStyleId>
              </a:tblPr>
              <a:tblGrid>
                <a:gridCol w="1381125">
                  <a:extLst>
                    <a:ext uri="{9D8B030D-6E8A-4147-A177-3AD203B41FA5}">
                      <a16:colId xmlns:a16="http://schemas.microsoft.com/office/drawing/2014/main" val="669297604"/>
                    </a:ext>
                  </a:extLst>
                </a:gridCol>
                <a:gridCol w="3731443">
                  <a:extLst>
                    <a:ext uri="{9D8B030D-6E8A-4147-A177-3AD203B41FA5}">
                      <a16:colId xmlns:a16="http://schemas.microsoft.com/office/drawing/2014/main" val="2452388511"/>
                    </a:ext>
                  </a:extLst>
                </a:gridCol>
                <a:gridCol w="1259657">
                  <a:extLst>
                    <a:ext uri="{9D8B030D-6E8A-4147-A177-3AD203B41FA5}">
                      <a16:colId xmlns:a16="http://schemas.microsoft.com/office/drawing/2014/main" val="2072993709"/>
                    </a:ext>
                  </a:extLst>
                </a:gridCol>
                <a:gridCol w="1447800">
                  <a:extLst>
                    <a:ext uri="{9D8B030D-6E8A-4147-A177-3AD203B41FA5}">
                      <a16:colId xmlns:a16="http://schemas.microsoft.com/office/drawing/2014/main" val="478108089"/>
                    </a:ext>
                  </a:extLst>
                </a:gridCol>
              </a:tblGrid>
              <a:tr h="370946">
                <a:tc>
                  <a:txBody>
                    <a:bodyPr/>
                    <a:lstStyle/>
                    <a:p>
                      <a:endParaRPr kumimoji="1" lang="ja-JP" altLang="en-US" sz="1600" dirty="0"/>
                    </a:p>
                  </a:txBody>
                  <a:tcPr marT="45733" marB="45733"/>
                </a:tc>
                <a:tc>
                  <a:txBody>
                    <a:bodyPr/>
                    <a:lstStyle/>
                    <a:p>
                      <a:pPr algn="ctr"/>
                      <a:r>
                        <a:rPr kumimoji="1" lang="en-US" altLang="ja-JP" sz="1600" dirty="0"/>
                        <a:t>CTP (Athena X-IFU)</a:t>
                      </a:r>
                      <a:endParaRPr kumimoji="1" lang="ja-JP" altLang="en-US" sz="1600" dirty="0"/>
                    </a:p>
                  </a:txBody>
                  <a:tcPr marT="45733" marB="45733"/>
                </a:tc>
                <a:tc>
                  <a:txBody>
                    <a:bodyPr/>
                    <a:lstStyle/>
                    <a:p>
                      <a:pPr algn="ctr"/>
                      <a:r>
                        <a:rPr kumimoji="1" lang="en-US" altLang="ja-JP" sz="1600" dirty="0"/>
                        <a:t>SPICA</a:t>
                      </a:r>
                      <a:endParaRPr kumimoji="1" lang="ja-JP" altLang="en-US" sz="1600" dirty="0"/>
                    </a:p>
                  </a:txBody>
                  <a:tcPr marT="45733" marB="45733"/>
                </a:tc>
                <a:tc>
                  <a:txBody>
                    <a:bodyPr/>
                    <a:lstStyle/>
                    <a:p>
                      <a:pPr algn="ctr"/>
                      <a:r>
                        <a:rPr kumimoji="1" lang="en-US" altLang="ja-JP" sz="1600" dirty="0" err="1"/>
                        <a:t>LiteBIRD</a:t>
                      </a:r>
                      <a:endParaRPr kumimoji="1" lang="ja-JP" altLang="en-US" sz="1600" dirty="0"/>
                    </a:p>
                  </a:txBody>
                  <a:tcPr marT="45733" marB="45733"/>
                </a:tc>
                <a:extLst>
                  <a:ext uri="{0D108BD9-81ED-4DB2-BD59-A6C34878D82A}">
                    <a16:rowId xmlns:a16="http://schemas.microsoft.com/office/drawing/2014/main" val="861178186"/>
                  </a:ext>
                </a:extLst>
              </a:tr>
              <a:tr h="370946">
                <a:tc>
                  <a:txBody>
                    <a:bodyPr/>
                    <a:lstStyle/>
                    <a:p>
                      <a:r>
                        <a:rPr kumimoji="1" lang="en-US" altLang="ja-JP" sz="1600" dirty="0"/>
                        <a:t>50mK cooler</a:t>
                      </a:r>
                      <a:endParaRPr kumimoji="1" lang="ja-JP" altLang="en-US" sz="1600" dirty="0"/>
                    </a:p>
                  </a:txBody>
                  <a:tcPr marT="45733" marB="45733"/>
                </a:tc>
                <a:tc gridSpan="3">
                  <a:txBody>
                    <a:bodyPr/>
                    <a:lstStyle/>
                    <a:p>
                      <a:pPr algn="ctr"/>
                      <a:r>
                        <a:rPr kumimoji="1" lang="en-US" altLang="ja-JP" sz="1600" dirty="0"/>
                        <a:t>300mK Sorption cooler</a:t>
                      </a:r>
                      <a:r>
                        <a:rPr kumimoji="1" lang="ja-JP" altLang="en-US" sz="1600" dirty="0"/>
                        <a:t> </a:t>
                      </a:r>
                      <a:r>
                        <a:rPr kumimoji="1" lang="en-US" altLang="ja-JP" sz="1600" dirty="0"/>
                        <a:t>+ ADR (CNES/CEA)</a:t>
                      </a:r>
                      <a:endParaRPr kumimoji="1" lang="ja-JP" altLang="en-US" sz="1600" dirty="0"/>
                    </a:p>
                  </a:txBody>
                  <a:tcPr marT="45733" marB="45733"/>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17275209"/>
                  </a:ext>
                </a:extLst>
              </a:tr>
              <a:tr h="370946">
                <a:tc>
                  <a:txBody>
                    <a:bodyPr/>
                    <a:lstStyle/>
                    <a:p>
                      <a:r>
                        <a:rPr kumimoji="1" lang="en-US" altLang="ja-JP" sz="1600" dirty="0"/>
                        <a:t>2K cooler</a:t>
                      </a:r>
                      <a:endParaRPr kumimoji="1" lang="ja-JP" altLang="en-US" sz="1600" dirty="0"/>
                    </a:p>
                  </a:txBody>
                  <a:tcPr marT="45733" marB="45733"/>
                </a:tc>
                <a:tc>
                  <a:txBody>
                    <a:bodyPr/>
                    <a:lstStyle/>
                    <a:p>
                      <a:pPr algn="ctr"/>
                      <a:r>
                        <a:rPr kumimoji="1" lang="en-US" altLang="ja-JP" sz="1600" dirty="0"/>
                        <a:t>2K-JT (JAXA/SHI or RAL)</a:t>
                      </a:r>
                      <a:endParaRPr kumimoji="1" lang="ja-JP" altLang="en-US" sz="1600" dirty="0"/>
                    </a:p>
                  </a:txBody>
                  <a:tcPr marT="45733" marB="45733"/>
                </a:tc>
                <a:tc gridSpan="2">
                  <a:txBody>
                    <a:bodyPr/>
                    <a:lstStyle/>
                    <a:p>
                      <a:pPr algn="ctr"/>
                      <a:r>
                        <a:rPr kumimoji="1" lang="en-US" altLang="ja-JP" sz="1600" dirty="0"/>
                        <a:t>2K-JT (JAXA/SHI)</a:t>
                      </a:r>
                      <a:endParaRPr kumimoji="1" lang="ja-JP" altLang="en-US" sz="1800" dirty="0"/>
                    </a:p>
                  </a:txBody>
                  <a:tcPr marT="45733" marB="45733"/>
                </a:tc>
                <a:tc hMerge="1">
                  <a:txBody>
                    <a:bodyPr/>
                    <a:lstStyle/>
                    <a:p>
                      <a:endParaRPr kumimoji="1" lang="ja-JP" altLang="en-US"/>
                    </a:p>
                  </a:txBody>
                  <a:tcPr/>
                </a:tc>
                <a:extLst>
                  <a:ext uri="{0D108BD9-81ED-4DB2-BD59-A6C34878D82A}">
                    <a16:rowId xmlns:a16="http://schemas.microsoft.com/office/drawing/2014/main" val="2462704451"/>
                  </a:ext>
                </a:extLst>
              </a:tr>
              <a:tr h="370946">
                <a:tc>
                  <a:txBody>
                    <a:bodyPr/>
                    <a:lstStyle/>
                    <a:p>
                      <a:r>
                        <a:rPr kumimoji="1" lang="en-US" altLang="ja-JP" sz="1600" dirty="0"/>
                        <a:t>4K cooler</a:t>
                      </a:r>
                      <a:endParaRPr kumimoji="1" lang="ja-JP" altLang="en-US" sz="1600" dirty="0"/>
                    </a:p>
                  </a:txBody>
                  <a:tcPr marT="45733" marB="45733"/>
                </a:tc>
                <a:tc gridSpan="3">
                  <a:txBody>
                    <a:bodyPr/>
                    <a:lstStyle/>
                    <a:p>
                      <a:pPr algn="ctr"/>
                      <a:r>
                        <a:rPr kumimoji="1" lang="en-US" altLang="ja-JP" sz="1600" dirty="0"/>
                        <a:t>4K-JT (JAXA)</a:t>
                      </a:r>
                      <a:endParaRPr kumimoji="1" lang="ja-JP" altLang="en-US" sz="1600" dirty="0"/>
                    </a:p>
                  </a:txBody>
                  <a:tcPr marT="45733" marB="45733"/>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73783849"/>
                  </a:ext>
                </a:extLst>
              </a:tr>
              <a:tr h="370946">
                <a:tc>
                  <a:txBody>
                    <a:bodyPr/>
                    <a:lstStyle/>
                    <a:p>
                      <a:r>
                        <a:rPr kumimoji="1" lang="en-US" altLang="ja-JP" sz="1600" dirty="0"/>
                        <a:t>Pre-cooler</a:t>
                      </a:r>
                      <a:endParaRPr kumimoji="1" lang="ja-JP" altLang="en-US" sz="1600" dirty="0"/>
                    </a:p>
                  </a:txBody>
                  <a:tcPr marT="45733" marB="45733"/>
                </a:tc>
                <a:tc>
                  <a:txBody>
                    <a:bodyPr/>
                    <a:lstStyle/>
                    <a:p>
                      <a:pPr algn="ctr"/>
                      <a:r>
                        <a:rPr kumimoji="1" lang="en-US" altLang="ja-JP" sz="1600" dirty="0"/>
                        <a:t>PT15K (ESA/CEA/AL/TAS)</a:t>
                      </a:r>
                      <a:endParaRPr kumimoji="1" lang="ja-JP" altLang="en-US" sz="1600" dirty="0"/>
                    </a:p>
                  </a:txBody>
                  <a:tcPr marT="45733" marB="45733"/>
                </a:tc>
                <a:tc gridSpan="2">
                  <a:txBody>
                    <a:bodyPr/>
                    <a:lstStyle/>
                    <a:p>
                      <a:pPr algn="ctr"/>
                      <a:r>
                        <a:rPr kumimoji="1" lang="en-US" altLang="ja-JP" sz="1600" dirty="0"/>
                        <a:t>2ST (JAXA/SHI)</a:t>
                      </a:r>
                      <a:endParaRPr kumimoji="1" lang="ja-JP" altLang="en-US" sz="1800" dirty="0"/>
                    </a:p>
                  </a:txBody>
                  <a:tcPr marT="45733" marB="45733"/>
                </a:tc>
                <a:tc hMerge="1">
                  <a:txBody>
                    <a:bodyPr/>
                    <a:lstStyle/>
                    <a:p>
                      <a:endParaRPr kumimoji="1" lang="ja-JP" altLang="en-US" sz="1600"/>
                    </a:p>
                  </a:txBody>
                  <a:tcPr/>
                </a:tc>
                <a:extLst>
                  <a:ext uri="{0D108BD9-81ED-4DB2-BD59-A6C34878D82A}">
                    <a16:rowId xmlns:a16="http://schemas.microsoft.com/office/drawing/2014/main" val="3145182319"/>
                  </a:ext>
                </a:extLst>
              </a:tr>
              <a:tr h="370946">
                <a:tc>
                  <a:txBody>
                    <a:bodyPr/>
                    <a:lstStyle/>
                    <a:p>
                      <a:r>
                        <a:rPr kumimoji="1" lang="en-US" altLang="ja-JP" sz="1600" dirty="0"/>
                        <a:t>Note</a:t>
                      </a:r>
                      <a:endParaRPr kumimoji="1" lang="ja-JP" altLang="en-US" sz="1600" dirty="0"/>
                    </a:p>
                  </a:txBody>
                  <a:tcPr marT="45733" marB="45733"/>
                </a:tc>
                <a:tc>
                  <a:txBody>
                    <a:bodyPr/>
                    <a:lstStyle/>
                    <a:p>
                      <a:pPr algn="ctr"/>
                      <a:r>
                        <a:rPr kumimoji="1" lang="en-US" altLang="ja-JP" sz="1600" dirty="0"/>
                        <a:t>Vacuum dewar</a:t>
                      </a:r>
                      <a:endParaRPr kumimoji="1" lang="ja-JP" altLang="en-US" sz="1600" dirty="0"/>
                    </a:p>
                  </a:txBody>
                  <a:tcPr marT="45733" marB="45733"/>
                </a:tc>
                <a:tc gridSpan="2">
                  <a:txBody>
                    <a:bodyPr/>
                    <a:lstStyle/>
                    <a:p>
                      <a:pPr algn="ctr"/>
                      <a:r>
                        <a:rPr kumimoji="1" lang="en-US" altLang="ja-JP" sz="1600" dirty="0"/>
                        <a:t>Radiative cooling</a:t>
                      </a:r>
                      <a:endParaRPr kumimoji="1" lang="ja-JP" altLang="en-US" sz="1800" dirty="0"/>
                    </a:p>
                  </a:txBody>
                  <a:tcPr marT="45733" marB="45733"/>
                </a:tc>
                <a:tc hMerge="1">
                  <a:txBody>
                    <a:bodyPr/>
                    <a:lstStyle/>
                    <a:p>
                      <a:endParaRPr kumimoji="1" lang="ja-JP" altLang="en-US" sz="1600" dirty="0"/>
                    </a:p>
                  </a:txBody>
                  <a:tcPr/>
                </a:tc>
                <a:extLst>
                  <a:ext uri="{0D108BD9-81ED-4DB2-BD59-A6C34878D82A}">
                    <a16:rowId xmlns:a16="http://schemas.microsoft.com/office/drawing/2014/main" val="3666110153"/>
                  </a:ext>
                </a:extLst>
              </a:tr>
            </a:tbl>
          </a:graphicData>
        </a:graphic>
      </p:graphicFrame>
      <p:sp>
        <p:nvSpPr>
          <p:cNvPr id="26" name="テキスト ボックス 43">
            <a:extLst>
              <a:ext uri="{FF2B5EF4-FFF2-40B4-BE49-F238E27FC236}">
                <a16:creationId xmlns:a16="http://schemas.microsoft.com/office/drawing/2014/main" id="{FA5D82E6-FB9B-476A-A62A-275A68C6AD6E}"/>
              </a:ext>
            </a:extLst>
          </p:cNvPr>
          <p:cNvSpPr txBox="1">
            <a:spLocks noChangeArrowheads="1"/>
          </p:cNvSpPr>
          <p:nvPr/>
        </p:nvSpPr>
        <p:spPr bwMode="auto">
          <a:xfrm>
            <a:off x="9696453" y="1266828"/>
            <a:ext cx="917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600">
                <a:solidFill>
                  <a:srgbClr val="FF0000"/>
                </a:solidFill>
              </a:rPr>
              <a:t>Same thermal I/F</a:t>
            </a:r>
          </a:p>
        </p:txBody>
      </p:sp>
      <p:sp>
        <p:nvSpPr>
          <p:cNvPr id="27" name="右中かっこ 26">
            <a:extLst>
              <a:ext uri="{FF2B5EF4-FFF2-40B4-BE49-F238E27FC236}">
                <a16:creationId xmlns:a16="http://schemas.microsoft.com/office/drawing/2014/main" id="{1AB2EC74-F9C7-46C7-B9EE-A16D3EAC9213}"/>
              </a:ext>
            </a:extLst>
          </p:cNvPr>
          <p:cNvSpPr/>
          <p:nvPr/>
        </p:nvSpPr>
        <p:spPr>
          <a:xfrm>
            <a:off x="9507541" y="1143003"/>
            <a:ext cx="211137" cy="107632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sp>
        <p:nvSpPr>
          <p:cNvPr id="28" name="テキスト ボックス 46">
            <a:extLst>
              <a:ext uri="{FF2B5EF4-FFF2-40B4-BE49-F238E27FC236}">
                <a16:creationId xmlns:a16="http://schemas.microsoft.com/office/drawing/2014/main" id="{DC314523-80DA-45F0-A253-8476018344A7}"/>
              </a:ext>
            </a:extLst>
          </p:cNvPr>
          <p:cNvSpPr txBox="1">
            <a:spLocks noChangeArrowheads="1"/>
          </p:cNvSpPr>
          <p:nvPr/>
        </p:nvSpPr>
        <p:spPr bwMode="auto">
          <a:xfrm>
            <a:off x="7097134" y="5225217"/>
            <a:ext cx="3448050" cy="6461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u"/>
            </a:pPr>
            <a:r>
              <a:rPr lang="ja-JP" altLang="en-US" sz="1800"/>
              <a:t>２</a:t>
            </a:r>
            <a:r>
              <a:rPr lang="en-US" altLang="ja-JP" sz="1800"/>
              <a:t>ST,</a:t>
            </a:r>
            <a:r>
              <a:rPr lang="ja-JP" altLang="en-US" sz="1800"/>
              <a:t> </a:t>
            </a:r>
            <a:r>
              <a:rPr lang="en-US" altLang="ja-JP" sz="1800"/>
              <a:t>4K-JT and 2K-JT have been developed by JAXA.</a:t>
            </a:r>
            <a:endParaRPr lang="ja-JP" altLang="en-US" sz="1800"/>
          </a:p>
        </p:txBody>
      </p:sp>
      <p:sp>
        <p:nvSpPr>
          <p:cNvPr id="29" name="正方形/長方形 28">
            <a:extLst>
              <a:ext uri="{FF2B5EF4-FFF2-40B4-BE49-F238E27FC236}">
                <a16:creationId xmlns:a16="http://schemas.microsoft.com/office/drawing/2014/main" id="{2662482A-6B2D-4AEB-8868-CFFD2368FA94}"/>
              </a:ext>
            </a:extLst>
          </p:cNvPr>
          <p:cNvSpPr/>
          <p:nvPr/>
        </p:nvSpPr>
        <p:spPr>
          <a:xfrm>
            <a:off x="3429003" y="5949950"/>
            <a:ext cx="411163" cy="153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テキスト ボックス 1">
            <a:extLst>
              <a:ext uri="{FF2B5EF4-FFF2-40B4-BE49-F238E27FC236}">
                <a16:creationId xmlns:a16="http://schemas.microsoft.com/office/drawing/2014/main" id="{A8BC3291-12C3-4F77-B5E5-56D07ACE8D38}"/>
              </a:ext>
            </a:extLst>
          </p:cNvPr>
          <p:cNvSpPr txBox="1">
            <a:spLocks noChangeArrowheads="1"/>
          </p:cNvSpPr>
          <p:nvPr/>
        </p:nvSpPr>
        <p:spPr bwMode="auto">
          <a:xfrm>
            <a:off x="3340103" y="5888038"/>
            <a:ext cx="595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200"/>
              <a:t>2K-JT</a:t>
            </a:r>
            <a:endParaRPr lang="ja-JP" altLang="en-US" sz="1200"/>
          </a:p>
        </p:txBody>
      </p:sp>
      <p:sp>
        <p:nvSpPr>
          <p:cNvPr id="31" name="正方形/長方形 30">
            <a:extLst>
              <a:ext uri="{FF2B5EF4-FFF2-40B4-BE49-F238E27FC236}">
                <a16:creationId xmlns:a16="http://schemas.microsoft.com/office/drawing/2014/main" id="{78E13F1D-8CDA-4619-A9FD-CA6561E516F7}"/>
              </a:ext>
            </a:extLst>
          </p:cNvPr>
          <p:cNvSpPr/>
          <p:nvPr/>
        </p:nvSpPr>
        <p:spPr>
          <a:xfrm>
            <a:off x="3429003" y="6299200"/>
            <a:ext cx="411163" cy="153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テキスト ボックス 25">
            <a:extLst>
              <a:ext uri="{FF2B5EF4-FFF2-40B4-BE49-F238E27FC236}">
                <a16:creationId xmlns:a16="http://schemas.microsoft.com/office/drawing/2014/main" id="{6DB7647E-D7A2-4492-9F60-00B3CD9F8F14}"/>
              </a:ext>
            </a:extLst>
          </p:cNvPr>
          <p:cNvSpPr txBox="1">
            <a:spLocks noChangeArrowheads="1"/>
          </p:cNvSpPr>
          <p:nvPr/>
        </p:nvSpPr>
        <p:spPr bwMode="auto">
          <a:xfrm>
            <a:off x="3340103" y="6261103"/>
            <a:ext cx="59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200"/>
              <a:t>2K-JT</a:t>
            </a:r>
            <a:endParaRPr lang="ja-JP" altLang="en-US" sz="1200"/>
          </a:p>
        </p:txBody>
      </p:sp>
      <p:sp>
        <p:nvSpPr>
          <p:cNvPr id="33" name="テキスト ボックス 32">
            <a:extLst>
              <a:ext uri="{FF2B5EF4-FFF2-40B4-BE49-F238E27FC236}">
                <a16:creationId xmlns:a16="http://schemas.microsoft.com/office/drawing/2014/main" id="{A2448D24-D3DE-4478-A3BF-5752D9CD7166}"/>
              </a:ext>
            </a:extLst>
          </p:cNvPr>
          <p:cNvSpPr txBox="1"/>
          <p:nvPr/>
        </p:nvSpPr>
        <p:spPr>
          <a:xfrm>
            <a:off x="6580450" y="6496328"/>
            <a:ext cx="2270301" cy="307777"/>
          </a:xfrm>
          <a:prstGeom prst="rect">
            <a:avLst/>
          </a:prstGeom>
          <a:noFill/>
        </p:spPr>
        <p:txBody>
          <a:bodyPr wrap="none" rtlCol="0">
            <a:spAutoFit/>
          </a:bodyPr>
          <a:lstStyle/>
          <a:p>
            <a:r>
              <a:rPr kumimoji="1" lang="en-US" altLang="ja-JP" sz="1400" dirty="0" err="1"/>
              <a:t>K.Shinozaki</a:t>
            </a:r>
            <a:r>
              <a:rPr kumimoji="1" lang="en-US" altLang="ja-JP" sz="1400" dirty="0"/>
              <a:t> et al. SPIE (2016)</a:t>
            </a:r>
            <a:endParaRPr kumimoji="1" lang="ja-JP" altLang="en-US" sz="1400" dirty="0"/>
          </a:p>
        </p:txBody>
      </p:sp>
    </p:spTree>
    <p:extLst>
      <p:ext uri="{BB962C8B-B14F-4D97-AF65-F5344CB8AC3E}">
        <p14:creationId xmlns:p14="http://schemas.microsoft.com/office/powerpoint/2010/main" val="20895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217E7-4F37-40B2-8206-CE591B8328AF}"/>
              </a:ext>
            </a:extLst>
          </p:cNvPr>
          <p:cNvSpPr>
            <a:spLocks noGrp="1"/>
          </p:cNvSpPr>
          <p:nvPr>
            <p:ph type="title"/>
          </p:nvPr>
        </p:nvSpPr>
        <p:spPr>
          <a:xfrm>
            <a:off x="2152650" y="50799"/>
            <a:ext cx="7886700" cy="520698"/>
          </a:xfrm>
        </p:spPr>
        <p:txBody>
          <a:bodyPr>
            <a:normAutofit/>
          </a:bodyPr>
          <a:lstStyle/>
          <a:p>
            <a:pPr algn="ctr"/>
            <a:r>
              <a:rPr lang="en-US" altLang="ja-JP" sz="2800" dirty="0">
                <a:latin typeface="Arial" panose="020B0604020202020204" pitchFamily="34" charset="0"/>
                <a:cs typeface="Arial" panose="020B0604020202020204" pitchFamily="34" charset="0"/>
              </a:rPr>
              <a:t>2. Cryostat1 design</a:t>
            </a:r>
            <a:endParaRPr lang="ja-JP" altLang="en-US" sz="28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D441F6EA-9DBC-4BB0-B391-5C4DD7A1B409}"/>
              </a:ext>
            </a:extLst>
          </p:cNvPr>
          <p:cNvSpPr>
            <a:spLocks noGrp="1"/>
          </p:cNvSpPr>
          <p:nvPr>
            <p:ph type="sldNum" sz="quarter" idx="12"/>
          </p:nvPr>
        </p:nvSpPr>
        <p:spPr>
          <a:xfrm>
            <a:off x="8610600" y="6356350"/>
            <a:ext cx="2743200" cy="365125"/>
          </a:xfrm>
        </p:spPr>
        <p:txBody>
          <a:bodyPr/>
          <a:lstStyle/>
          <a:p>
            <a:fld id="{DA84ECBB-CEC8-4D62-9ADC-E8891DCA20C8}" type="slidenum">
              <a:rPr kumimoji="1" lang="ja-JP" altLang="en-US" smtClean="0"/>
              <a:t>4</a:t>
            </a:fld>
            <a:endParaRPr kumimoji="1" lang="ja-JP" altLang="en-US"/>
          </a:p>
        </p:txBody>
      </p:sp>
      <p:pic>
        <p:nvPicPr>
          <p:cNvPr id="5" name="図 3">
            <a:extLst>
              <a:ext uri="{FF2B5EF4-FFF2-40B4-BE49-F238E27FC236}">
                <a16:creationId xmlns:a16="http://schemas.microsoft.com/office/drawing/2014/main" id="{BF705EC3-356E-4C2B-8337-FCCA2FD271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554" y="2220913"/>
            <a:ext cx="49815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BA99B2D8-5457-44E4-9B30-9B75C59ABE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9829" y="2638425"/>
            <a:ext cx="180022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20">
            <a:extLst>
              <a:ext uri="{FF2B5EF4-FFF2-40B4-BE49-F238E27FC236}">
                <a16:creationId xmlns:a16="http://schemas.microsoft.com/office/drawing/2014/main" id="{4A2E0A58-1C71-4568-85DF-85FAF3CA5CDC}"/>
              </a:ext>
            </a:extLst>
          </p:cNvPr>
          <p:cNvSpPr txBox="1">
            <a:spLocks noChangeArrowheads="1"/>
          </p:cNvSpPr>
          <p:nvPr/>
        </p:nvSpPr>
        <p:spPr bwMode="auto">
          <a:xfrm>
            <a:off x="6492518" y="3707394"/>
            <a:ext cx="1228502" cy="120032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hlink"/>
              </a:buClr>
              <a:buSzPct val="8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spcBef>
                <a:spcPts val="600"/>
              </a:spcBef>
              <a:buClr>
                <a:schemeClr val="accent1"/>
              </a:buClr>
              <a:buSzPct val="70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spcBef>
                <a:spcPts val="6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spcBef>
                <a:spcPts val="6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spcBef>
                <a:spcPts val="6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a:spcBef>
                <a:spcPct val="0"/>
              </a:spcBef>
              <a:buClrTx/>
              <a:buSzTx/>
              <a:buFontTx/>
              <a:buNone/>
            </a:pPr>
            <a:r>
              <a:rPr lang="en-US" altLang="ja-JP" sz="1800" dirty="0">
                <a:solidFill>
                  <a:schemeClr val="bg1"/>
                </a:solidFill>
              </a:rPr>
              <a:t>50mK hybrid cooler</a:t>
            </a:r>
          </a:p>
          <a:p>
            <a:pPr algn="ctr">
              <a:spcBef>
                <a:spcPct val="0"/>
              </a:spcBef>
              <a:buClrTx/>
              <a:buSzTx/>
              <a:buFontTx/>
              <a:buNone/>
            </a:pPr>
            <a:r>
              <a:rPr lang="en-US" altLang="ja-JP" sz="1800" dirty="0">
                <a:solidFill>
                  <a:schemeClr val="bg1"/>
                </a:solidFill>
              </a:rPr>
              <a:t>(CEA)</a:t>
            </a:r>
            <a:endParaRPr lang="ja-JP" altLang="en-US" sz="1800" dirty="0">
              <a:solidFill>
                <a:schemeClr val="bg1"/>
              </a:solidFill>
            </a:endParaRPr>
          </a:p>
        </p:txBody>
      </p:sp>
      <p:sp>
        <p:nvSpPr>
          <p:cNvPr id="8" name="テキスト ボックス 21">
            <a:extLst>
              <a:ext uri="{FF2B5EF4-FFF2-40B4-BE49-F238E27FC236}">
                <a16:creationId xmlns:a16="http://schemas.microsoft.com/office/drawing/2014/main" id="{71D6EF90-34AD-4D11-97A2-12F7B6F60FEF}"/>
              </a:ext>
            </a:extLst>
          </p:cNvPr>
          <p:cNvSpPr txBox="1">
            <a:spLocks noChangeArrowheads="1"/>
          </p:cNvSpPr>
          <p:nvPr/>
        </p:nvSpPr>
        <p:spPr bwMode="auto">
          <a:xfrm>
            <a:off x="6663250" y="1995027"/>
            <a:ext cx="889988"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hlink"/>
              </a:buClr>
              <a:buSzPct val="8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spcBef>
                <a:spcPts val="600"/>
              </a:spcBef>
              <a:buClr>
                <a:schemeClr val="accent1"/>
              </a:buClr>
              <a:buSzPct val="70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spcBef>
                <a:spcPts val="6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spcBef>
                <a:spcPts val="6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spcBef>
                <a:spcPts val="6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a:spcBef>
                <a:spcPct val="0"/>
              </a:spcBef>
              <a:buClrTx/>
              <a:buSzTx/>
              <a:buFontTx/>
              <a:buNone/>
            </a:pPr>
            <a:r>
              <a:rPr lang="en-US" altLang="ja-JP" sz="1800">
                <a:solidFill>
                  <a:schemeClr val="bg1"/>
                </a:solidFill>
              </a:rPr>
              <a:t>PT15K</a:t>
            </a:r>
          </a:p>
          <a:p>
            <a:pPr algn="ctr">
              <a:spcBef>
                <a:spcPct val="0"/>
              </a:spcBef>
              <a:buClrTx/>
              <a:buSzTx/>
              <a:buFontTx/>
              <a:buNone/>
            </a:pPr>
            <a:r>
              <a:rPr lang="en-US" altLang="ja-JP" sz="1800">
                <a:solidFill>
                  <a:schemeClr val="bg1"/>
                </a:solidFill>
              </a:rPr>
              <a:t>(CEA)</a:t>
            </a:r>
            <a:endParaRPr lang="ja-JP" altLang="en-US" sz="1800">
              <a:solidFill>
                <a:schemeClr val="bg1"/>
              </a:solidFill>
            </a:endParaRPr>
          </a:p>
        </p:txBody>
      </p:sp>
      <p:sp>
        <p:nvSpPr>
          <p:cNvPr id="9" name="テキスト ボックス 22">
            <a:extLst>
              <a:ext uri="{FF2B5EF4-FFF2-40B4-BE49-F238E27FC236}">
                <a16:creationId xmlns:a16="http://schemas.microsoft.com/office/drawing/2014/main" id="{70049B86-0CDB-436E-BA6B-14FCF835843D}"/>
              </a:ext>
            </a:extLst>
          </p:cNvPr>
          <p:cNvSpPr txBox="1">
            <a:spLocks noChangeArrowheads="1"/>
          </p:cNvSpPr>
          <p:nvPr/>
        </p:nvSpPr>
        <p:spPr bwMode="auto">
          <a:xfrm>
            <a:off x="6650429" y="2803180"/>
            <a:ext cx="915636"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hlink"/>
              </a:buClr>
              <a:buSzPct val="8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spcBef>
                <a:spcPts val="600"/>
              </a:spcBef>
              <a:buClr>
                <a:schemeClr val="accent1"/>
              </a:buClr>
              <a:buSzPct val="70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spcBef>
                <a:spcPts val="6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spcBef>
                <a:spcPts val="6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spcBef>
                <a:spcPts val="6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a:spcBef>
                <a:spcPct val="0"/>
              </a:spcBef>
              <a:buClrTx/>
              <a:buSzTx/>
              <a:buFontTx/>
              <a:buNone/>
            </a:pPr>
            <a:r>
              <a:rPr lang="en-US" altLang="ja-JP" sz="1800" dirty="0">
                <a:solidFill>
                  <a:schemeClr val="bg1"/>
                </a:solidFill>
              </a:rPr>
              <a:t>2K-JT</a:t>
            </a:r>
          </a:p>
          <a:p>
            <a:pPr algn="ctr">
              <a:spcBef>
                <a:spcPct val="0"/>
              </a:spcBef>
              <a:buClrTx/>
              <a:buSzTx/>
              <a:buFontTx/>
              <a:buNone/>
            </a:pPr>
            <a:r>
              <a:rPr lang="en-US" altLang="ja-JP" sz="1800" dirty="0">
                <a:solidFill>
                  <a:schemeClr val="bg1"/>
                </a:solidFill>
              </a:rPr>
              <a:t>(JAXA)</a:t>
            </a:r>
            <a:endParaRPr lang="ja-JP" altLang="en-US" sz="1800" dirty="0">
              <a:solidFill>
                <a:schemeClr val="bg1"/>
              </a:solidFill>
            </a:endParaRPr>
          </a:p>
        </p:txBody>
      </p:sp>
      <p:sp>
        <p:nvSpPr>
          <p:cNvPr id="10" name="テキスト ボックス 23">
            <a:extLst>
              <a:ext uri="{FF2B5EF4-FFF2-40B4-BE49-F238E27FC236}">
                <a16:creationId xmlns:a16="http://schemas.microsoft.com/office/drawing/2014/main" id="{F0B1D215-C16C-42A3-BF56-049259208CD1}"/>
              </a:ext>
            </a:extLst>
          </p:cNvPr>
          <p:cNvSpPr txBox="1">
            <a:spLocks noChangeArrowheads="1"/>
          </p:cNvSpPr>
          <p:nvPr/>
        </p:nvSpPr>
        <p:spPr bwMode="auto">
          <a:xfrm>
            <a:off x="6650427" y="5088211"/>
            <a:ext cx="915636"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hlink"/>
              </a:buClr>
              <a:buSzPct val="8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spcBef>
                <a:spcPts val="600"/>
              </a:spcBef>
              <a:buClr>
                <a:schemeClr val="accent1"/>
              </a:buClr>
              <a:buSzPct val="70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spcBef>
                <a:spcPts val="6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spcBef>
                <a:spcPts val="6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spcBef>
                <a:spcPts val="6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a:spcBef>
                <a:spcPct val="0"/>
              </a:spcBef>
              <a:buClrTx/>
              <a:buSzTx/>
              <a:buFontTx/>
              <a:buNone/>
            </a:pPr>
            <a:r>
              <a:rPr lang="en-US" altLang="ja-JP" sz="1800">
                <a:solidFill>
                  <a:schemeClr val="bg1"/>
                </a:solidFill>
              </a:rPr>
              <a:t>4K-JT</a:t>
            </a:r>
          </a:p>
          <a:p>
            <a:pPr algn="ctr">
              <a:spcBef>
                <a:spcPct val="0"/>
              </a:spcBef>
              <a:buClrTx/>
              <a:buSzTx/>
              <a:buFontTx/>
              <a:buNone/>
            </a:pPr>
            <a:r>
              <a:rPr lang="en-US" altLang="ja-JP" sz="1800">
                <a:solidFill>
                  <a:schemeClr val="bg1"/>
                </a:solidFill>
              </a:rPr>
              <a:t>(JAXA)</a:t>
            </a:r>
            <a:endParaRPr lang="ja-JP" altLang="en-US" sz="1800">
              <a:solidFill>
                <a:schemeClr val="bg1"/>
              </a:solidFill>
            </a:endParaRPr>
          </a:p>
        </p:txBody>
      </p:sp>
      <p:sp>
        <p:nvSpPr>
          <p:cNvPr id="11" name="テキスト ボックス 24">
            <a:extLst>
              <a:ext uri="{FF2B5EF4-FFF2-40B4-BE49-F238E27FC236}">
                <a16:creationId xmlns:a16="http://schemas.microsoft.com/office/drawing/2014/main" id="{8D94FF65-CDF5-4993-917B-03D229D9F1DC}"/>
              </a:ext>
            </a:extLst>
          </p:cNvPr>
          <p:cNvSpPr txBox="1">
            <a:spLocks noChangeArrowheads="1"/>
          </p:cNvSpPr>
          <p:nvPr/>
        </p:nvSpPr>
        <p:spPr bwMode="auto">
          <a:xfrm>
            <a:off x="6650429" y="6060886"/>
            <a:ext cx="915636"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hlink"/>
              </a:buClr>
              <a:buSzPct val="8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spcBef>
                <a:spcPts val="600"/>
              </a:spcBef>
              <a:buClr>
                <a:schemeClr val="accent1"/>
              </a:buClr>
              <a:buSzPct val="70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spcBef>
                <a:spcPts val="6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spcBef>
                <a:spcPts val="6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spcBef>
                <a:spcPts val="6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a:spcBef>
                <a:spcPct val="0"/>
              </a:spcBef>
              <a:buClrTx/>
              <a:buSzTx/>
              <a:buFontTx/>
              <a:buNone/>
            </a:pPr>
            <a:r>
              <a:rPr lang="en-US" altLang="ja-JP" sz="1800" dirty="0">
                <a:solidFill>
                  <a:schemeClr val="bg1"/>
                </a:solidFill>
              </a:rPr>
              <a:t>2ST</a:t>
            </a:r>
          </a:p>
          <a:p>
            <a:pPr algn="ctr">
              <a:spcBef>
                <a:spcPct val="0"/>
              </a:spcBef>
              <a:buClrTx/>
              <a:buSzTx/>
              <a:buFontTx/>
              <a:buNone/>
            </a:pPr>
            <a:r>
              <a:rPr lang="en-US" altLang="ja-JP" sz="1800" dirty="0">
                <a:solidFill>
                  <a:schemeClr val="bg1"/>
                </a:solidFill>
              </a:rPr>
              <a:t>(JAXA)</a:t>
            </a:r>
            <a:endParaRPr lang="ja-JP" altLang="en-US" sz="1800" dirty="0">
              <a:solidFill>
                <a:schemeClr val="bg1"/>
              </a:solidFill>
            </a:endParaRPr>
          </a:p>
        </p:txBody>
      </p:sp>
      <p:cxnSp>
        <p:nvCxnSpPr>
          <p:cNvPr id="12" name="直線コネクタ 11">
            <a:extLst>
              <a:ext uri="{FF2B5EF4-FFF2-40B4-BE49-F238E27FC236}">
                <a16:creationId xmlns:a16="http://schemas.microsoft.com/office/drawing/2014/main" id="{3AF1A0E2-5D6B-442A-AB47-71780EC04512}"/>
              </a:ext>
            </a:extLst>
          </p:cNvPr>
          <p:cNvCxnSpPr>
            <a:cxnSpLocks/>
            <a:endCxn id="7" idx="1"/>
          </p:cNvCxnSpPr>
          <p:nvPr/>
        </p:nvCxnSpPr>
        <p:spPr>
          <a:xfrm flipV="1">
            <a:off x="4092498" y="4307559"/>
            <a:ext cx="2400020" cy="34250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3D6C10E-6F9A-4B96-B613-9E24F060F907}"/>
              </a:ext>
            </a:extLst>
          </p:cNvPr>
          <p:cNvCxnSpPr>
            <a:cxnSpLocks/>
            <a:endCxn id="7" idx="3"/>
          </p:cNvCxnSpPr>
          <p:nvPr/>
        </p:nvCxnSpPr>
        <p:spPr>
          <a:xfrm flipH="1" flipV="1">
            <a:off x="7721020" y="4307559"/>
            <a:ext cx="1722478" cy="86021"/>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59E7A9A-01F7-47FF-A617-7F7AB48CF64E}"/>
              </a:ext>
            </a:extLst>
          </p:cNvPr>
          <p:cNvCxnSpPr>
            <a:cxnSpLocks/>
            <a:stCxn id="8" idx="3"/>
          </p:cNvCxnSpPr>
          <p:nvPr/>
        </p:nvCxnSpPr>
        <p:spPr>
          <a:xfrm>
            <a:off x="7553238" y="2318193"/>
            <a:ext cx="1890260" cy="111080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F5E2DAA-8FB0-4AB7-A8C8-9F440AA7675C}"/>
              </a:ext>
            </a:extLst>
          </p:cNvPr>
          <p:cNvCxnSpPr>
            <a:cxnSpLocks/>
            <a:stCxn id="8" idx="1"/>
          </p:cNvCxnSpPr>
          <p:nvPr/>
        </p:nvCxnSpPr>
        <p:spPr>
          <a:xfrm flipH="1">
            <a:off x="3925229" y="2318193"/>
            <a:ext cx="2738021" cy="57218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99AE5BA-3253-4110-BC52-5A1DB3817BC0}"/>
              </a:ext>
            </a:extLst>
          </p:cNvPr>
          <p:cNvCxnSpPr>
            <a:cxnSpLocks/>
            <a:stCxn id="9" idx="3"/>
          </p:cNvCxnSpPr>
          <p:nvPr/>
        </p:nvCxnSpPr>
        <p:spPr>
          <a:xfrm>
            <a:off x="7566065" y="3126346"/>
            <a:ext cx="1499876" cy="1021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45295FA-E5BE-4683-9058-75D4E2D226C8}"/>
              </a:ext>
            </a:extLst>
          </p:cNvPr>
          <p:cNvCxnSpPr>
            <a:cxnSpLocks/>
            <a:stCxn id="9" idx="1"/>
          </p:cNvCxnSpPr>
          <p:nvPr/>
        </p:nvCxnSpPr>
        <p:spPr>
          <a:xfrm flipH="1">
            <a:off x="4694663" y="3126346"/>
            <a:ext cx="1955766" cy="75427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25AF429-FABC-4C9C-B25A-956955575154}"/>
              </a:ext>
            </a:extLst>
          </p:cNvPr>
          <p:cNvCxnSpPr>
            <a:cxnSpLocks/>
            <a:stCxn id="10" idx="1"/>
          </p:cNvCxnSpPr>
          <p:nvPr/>
        </p:nvCxnSpPr>
        <p:spPr>
          <a:xfrm flipH="1" flipV="1">
            <a:off x="3088889" y="5088211"/>
            <a:ext cx="3561538" cy="323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2D9F77A-4C6C-437E-B8A3-D72F1B5B2506}"/>
              </a:ext>
            </a:extLst>
          </p:cNvPr>
          <p:cNvCxnSpPr>
            <a:cxnSpLocks/>
            <a:endCxn id="10" idx="3"/>
          </p:cNvCxnSpPr>
          <p:nvPr/>
        </p:nvCxnSpPr>
        <p:spPr>
          <a:xfrm flipH="1">
            <a:off x="7566063" y="4907723"/>
            <a:ext cx="1877435" cy="5036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6030400-7481-453B-AA04-FB540A894E3C}"/>
              </a:ext>
            </a:extLst>
          </p:cNvPr>
          <p:cNvCxnSpPr>
            <a:cxnSpLocks/>
            <a:stCxn id="11" idx="1"/>
          </p:cNvCxnSpPr>
          <p:nvPr/>
        </p:nvCxnSpPr>
        <p:spPr>
          <a:xfrm flipH="1" flipV="1">
            <a:off x="3088889" y="5620215"/>
            <a:ext cx="3561540" cy="7638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823A213-DCA7-4F07-83EB-FCA21B8E656E}"/>
              </a:ext>
            </a:extLst>
          </p:cNvPr>
          <p:cNvCxnSpPr>
            <a:cxnSpLocks/>
            <a:endCxn id="11" idx="3"/>
          </p:cNvCxnSpPr>
          <p:nvPr/>
        </p:nvCxnSpPr>
        <p:spPr>
          <a:xfrm flipH="1">
            <a:off x="7566065" y="5411377"/>
            <a:ext cx="1877433" cy="9726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7">
            <a:extLst>
              <a:ext uri="{FF2B5EF4-FFF2-40B4-BE49-F238E27FC236}">
                <a16:creationId xmlns:a16="http://schemas.microsoft.com/office/drawing/2014/main" id="{3FBFEEAB-85D0-47C2-B294-3EC793D5E7B4}"/>
              </a:ext>
            </a:extLst>
          </p:cNvPr>
          <p:cNvSpPr txBox="1">
            <a:spLocks noChangeArrowheads="1"/>
          </p:cNvSpPr>
          <p:nvPr/>
        </p:nvSpPr>
        <p:spPr bwMode="auto">
          <a:xfrm>
            <a:off x="1764528" y="6529390"/>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hlink"/>
              </a:buClr>
              <a:buSzPct val="8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spcBef>
                <a:spcPts val="600"/>
              </a:spcBef>
              <a:buClr>
                <a:schemeClr val="accent1"/>
              </a:buClr>
              <a:buSzPct val="70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spcBef>
                <a:spcPts val="6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spcBef>
                <a:spcPts val="6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spcBef>
                <a:spcPts val="6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spcBef>
                <a:spcPct val="0"/>
              </a:spcBef>
              <a:buClrTx/>
              <a:buSzTx/>
              <a:buFontTx/>
              <a:buNone/>
            </a:pPr>
            <a:r>
              <a:rPr lang="en-US" altLang="ja-JP" sz="1400"/>
              <a:t>T.Prouv</a:t>
            </a:r>
            <a:r>
              <a:rPr lang="fr-FR" altLang="ja-JP" sz="1400"/>
              <a:t>é</a:t>
            </a:r>
            <a:r>
              <a:rPr lang="en-US" altLang="ja-JP" sz="1400"/>
              <a:t> et al. Cryogenics (2018)</a:t>
            </a:r>
          </a:p>
        </p:txBody>
      </p:sp>
      <p:sp>
        <p:nvSpPr>
          <p:cNvPr id="23" name="テキスト ボックス 4">
            <a:extLst>
              <a:ext uri="{FF2B5EF4-FFF2-40B4-BE49-F238E27FC236}">
                <a16:creationId xmlns:a16="http://schemas.microsoft.com/office/drawing/2014/main" id="{D91D1854-99A8-4542-B2B1-11F9FBBC5FB6}"/>
              </a:ext>
            </a:extLst>
          </p:cNvPr>
          <p:cNvSpPr txBox="1">
            <a:spLocks noChangeArrowheads="1"/>
          </p:cNvSpPr>
          <p:nvPr/>
        </p:nvSpPr>
        <p:spPr bwMode="auto">
          <a:xfrm>
            <a:off x="1055649" y="653405"/>
            <a:ext cx="104747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600"/>
              </a:spcBef>
              <a:buClr>
                <a:schemeClr val="hlink"/>
              </a:buClr>
              <a:buSzPct val="8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spcBef>
                <a:spcPts val="600"/>
              </a:spcBef>
              <a:buClr>
                <a:schemeClr val="accent1"/>
              </a:buClr>
              <a:buSzPct val="70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spcBef>
                <a:spcPts val="6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spcBef>
                <a:spcPts val="6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spcBef>
                <a:spcPts val="6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ts val="6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spcBef>
                <a:spcPct val="0"/>
              </a:spcBef>
              <a:buClrTx/>
              <a:buSzTx/>
              <a:buFont typeface="Wingdings" panose="05000000000000000000" pitchFamily="2" charset="2"/>
              <a:buChar char="u"/>
            </a:pPr>
            <a:r>
              <a:rPr lang="en-US" altLang="ja-JP" sz="1800" dirty="0">
                <a:solidFill>
                  <a:srgbClr val="C00000"/>
                </a:solidFill>
              </a:rPr>
              <a:t>CTP Cryostat1: Cooler system demonstration including trade-off study.</a:t>
            </a:r>
          </a:p>
          <a:p>
            <a:pPr lvl="1">
              <a:spcBef>
                <a:spcPct val="0"/>
              </a:spcBef>
              <a:buClrTx/>
              <a:buSzTx/>
            </a:pPr>
            <a:r>
              <a:rPr lang="en-US" altLang="ja-JP" sz="1800" dirty="0"/>
              <a:t>The cubic vacuum vessel is used. Easy integration, open and close.</a:t>
            </a:r>
          </a:p>
          <a:p>
            <a:pPr lvl="1">
              <a:spcBef>
                <a:spcPct val="0"/>
              </a:spcBef>
              <a:buClrTx/>
              <a:buSzTx/>
            </a:pPr>
            <a:r>
              <a:rPr lang="en-US" altLang="ja-JP" sz="1800" dirty="0"/>
              <a:t>4K commercial cooler is used to cool outer (~100K) and inner (5~30K) shield.</a:t>
            </a:r>
          </a:p>
          <a:p>
            <a:pPr lvl="1">
              <a:spcBef>
                <a:spcPct val="0"/>
              </a:spcBef>
              <a:buClrTx/>
              <a:buSzTx/>
            </a:pPr>
            <a:r>
              <a:rPr lang="en-US" altLang="ja-JP" sz="1800" dirty="0"/>
              <a:t>PT15K developed by ESA/CEA/AL/TAS has been coupled with 2K-JT as a pre-cooler.</a:t>
            </a:r>
          </a:p>
        </p:txBody>
      </p:sp>
    </p:spTree>
    <p:extLst>
      <p:ext uri="{BB962C8B-B14F-4D97-AF65-F5344CB8AC3E}">
        <p14:creationId xmlns:p14="http://schemas.microsoft.com/office/powerpoint/2010/main" val="320735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テキスト ボックス 4">
            <a:extLst>
              <a:ext uri="{FF2B5EF4-FFF2-40B4-BE49-F238E27FC236}">
                <a16:creationId xmlns:a16="http://schemas.microsoft.com/office/drawing/2014/main" id="{7D69EAF1-8C58-4031-84BA-C1D4452364C9}"/>
              </a:ext>
            </a:extLst>
          </p:cNvPr>
          <p:cNvSpPr txBox="1">
            <a:spLocks noChangeArrowheads="1"/>
          </p:cNvSpPr>
          <p:nvPr/>
        </p:nvSpPr>
        <p:spPr bwMode="auto">
          <a:xfrm>
            <a:off x="2513298" y="-19162"/>
            <a:ext cx="5095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fontAlgn="base">
              <a:spcBef>
                <a:spcPct val="50000"/>
              </a:spcBef>
              <a:spcAft>
                <a:spcPct val="0"/>
              </a:spcAft>
              <a:buNone/>
              <a:defRPr/>
            </a:pPr>
            <a:r>
              <a:rPr lang="en-US" altLang="ja-JP" sz="2400" dirty="0">
                <a:solidFill>
                  <a:srgbClr val="000000"/>
                </a:solidFill>
              </a:rPr>
              <a:t>3. Mechanical coolers in JAXA</a:t>
            </a:r>
            <a:r>
              <a:rPr lang="ja-JP" altLang="en-US" sz="2400" dirty="0">
                <a:solidFill>
                  <a:srgbClr val="000000"/>
                </a:solidFill>
              </a:rPr>
              <a:t> </a:t>
            </a:r>
            <a:r>
              <a:rPr lang="en-US" altLang="ja-JP" sz="2400" dirty="0">
                <a:solidFill>
                  <a:srgbClr val="000000"/>
                </a:solidFill>
              </a:rPr>
              <a:t>/ SHI</a:t>
            </a:r>
            <a:endParaRPr lang="ja-JP" altLang="en-US" sz="2400" dirty="0">
              <a:solidFill>
                <a:srgbClr val="000000"/>
              </a:solidFill>
            </a:endParaRPr>
          </a:p>
        </p:txBody>
      </p:sp>
      <p:graphicFrame>
        <p:nvGraphicFramePr>
          <p:cNvPr id="11" name="表 10">
            <a:extLst>
              <a:ext uri="{FF2B5EF4-FFF2-40B4-BE49-F238E27FC236}">
                <a16:creationId xmlns:a16="http://schemas.microsoft.com/office/drawing/2014/main" id="{5754CA4D-81FB-4D3C-A371-076462332758}"/>
              </a:ext>
            </a:extLst>
          </p:cNvPr>
          <p:cNvGraphicFramePr>
            <a:graphicFrameLocks noGrp="1"/>
          </p:cNvGraphicFramePr>
          <p:nvPr>
            <p:extLst>
              <p:ext uri="{D42A27DB-BD31-4B8C-83A1-F6EECF244321}">
                <p14:modId xmlns:p14="http://schemas.microsoft.com/office/powerpoint/2010/main" val="824713871"/>
              </p:ext>
            </p:extLst>
          </p:nvPr>
        </p:nvGraphicFramePr>
        <p:xfrm>
          <a:off x="189571" y="375891"/>
          <a:ext cx="11474605" cy="6466332"/>
        </p:xfrm>
        <a:graphic>
          <a:graphicData uri="http://schemas.openxmlformats.org/drawingml/2006/table">
            <a:tbl>
              <a:tblPr firstRow="1" bandRow="1">
                <a:tableStyleId>{073A0DAA-6AF3-43AB-8588-CEC1D06C72B9}</a:tableStyleId>
              </a:tblPr>
              <a:tblGrid>
                <a:gridCol w="3601844">
                  <a:extLst>
                    <a:ext uri="{9D8B030D-6E8A-4147-A177-3AD203B41FA5}">
                      <a16:colId xmlns:a16="http://schemas.microsoft.com/office/drawing/2014/main" val="20000"/>
                    </a:ext>
                  </a:extLst>
                </a:gridCol>
                <a:gridCol w="3757961">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125916">
                <a:tc>
                  <a:txBody>
                    <a:bodyPr/>
                    <a:lstStyle/>
                    <a:p>
                      <a:pPr algn="ctr"/>
                      <a:r>
                        <a:rPr kumimoji="1" lang="en-US" altLang="ja-JP" sz="1800" dirty="0"/>
                        <a:t>Double</a:t>
                      </a:r>
                      <a:r>
                        <a:rPr kumimoji="1" lang="en-US" altLang="ja-JP" sz="1800" baseline="0" dirty="0"/>
                        <a:t> stage stirling cooler (</a:t>
                      </a:r>
                      <a:r>
                        <a:rPr kumimoji="1" lang="en-US" altLang="ja-JP" sz="1800" dirty="0"/>
                        <a:t>2ST)</a:t>
                      </a:r>
                      <a:endParaRPr kumimoji="1" lang="ja-JP" altLang="en-US" sz="1800" dirty="0">
                        <a:solidFill>
                          <a:schemeClr val="tx1"/>
                        </a:solidFill>
                      </a:endParaRPr>
                    </a:p>
                  </a:txBody>
                  <a:tcPr marL="91430" marR="91430" marT="45732" marB="45732"/>
                </a:tc>
                <a:tc>
                  <a:txBody>
                    <a:bodyPr/>
                    <a:lstStyle/>
                    <a:p>
                      <a:pPr algn="ctr"/>
                      <a:r>
                        <a:rPr kumimoji="1" lang="en-US" altLang="ja-JP" sz="1800" dirty="0"/>
                        <a:t>4K-class Joule Thomson</a:t>
                      </a:r>
                      <a:r>
                        <a:rPr kumimoji="1" lang="en-US" altLang="ja-JP" sz="1800" baseline="0" dirty="0"/>
                        <a:t> cooler </a:t>
                      </a:r>
                      <a:r>
                        <a:rPr kumimoji="1" lang="en-US" altLang="ja-JP" sz="1800" dirty="0"/>
                        <a:t>(4K-JT)</a:t>
                      </a:r>
                      <a:endParaRPr kumimoji="1" lang="ja-JP" altLang="en-US" sz="1800" dirty="0">
                        <a:solidFill>
                          <a:schemeClr val="tx1"/>
                        </a:solidFill>
                      </a:endParaRPr>
                    </a:p>
                  </a:txBody>
                  <a:tcPr marL="91430" marR="91430" marT="45732" marB="45732"/>
                </a:tc>
                <a:tc>
                  <a:txBody>
                    <a:bodyPr/>
                    <a:lstStyle/>
                    <a:p>
                      <a:pPr algn="ctr"/>
                      <a:r>
                        <a:rPr kumimoji="1" lang="en-US" altLang="ja-JP" sz="1800" dirty="0"/>
                        <a:t>1K-class</a:t>
                      </a:r>
                      <a:r>
                        <a:rPr kumimoji="1" lang="en-US" altLang="ja-JP" sz="1800" baseline="0" dirty="0"/>
                        <a:t> Joule Thomson cooler </a:t>
                      </a:r>
                      <a:r>
                        <a:rPr kumimoji="1" lang="en-US" altLang="ja-JP" sz="1800" dirty="0"/>
                        <a:t>(2K-JT)</a:t>
                      </a:r>
                      <a:endParaRPr kumimoji="1" lang="ja-JP" altLang="en-US" sz="1800" dirty="0">
                        <a:solidFill>
                          <a:schemeClr val="tx1"/>
                        </a:solidFill>
                      </a:endParaRPr>
                    </a:p>
                  </a:txBody>
                  <a:tcPr marL="91430" marR="91430" marT="45732" marB="45732"/>
                </a:tc>
                <a:extLst>
                  <a:ext uri="{0D108BD9-81ED-4DB2-BD59-A6C34878D82A}">
                    <a16:rowId xmlns:a16="http://schemas.microsoft.com/office/drawing/2014/main" val="10000"/>
                  </a:ext>
                </a:extLst>
              </a:tr>
              <a:tr h="1436136">
                <a:tc>
                  <a:txBody>
                    <a:bodyPr/>
                    <a:lstStyle/>
                    <a:p>
                      <a:endParaRPr kumimoji="1" lang="ja-JP" altLang="en-US" sz="1800" dirty="0">
                        <a:solidFill>
                          <a:schemeClr val="tx1"/>
                        </a:solidFill>
                      </a:endParaRPr>
                    </a:p>
                  </a:txBody>
                  <a:tcPr marL="91430" marR="91430" marT="45732" marB="45732"/>
                </a:tc>
                <a:tc>
                  <a:txBody>
                    <a:bodyPr/>
                    <a:lstStyle/>
                    <a:p>
                      <a:endParaRPr kumimoji="1" lang="ja-JP" altLang="en-US" sz="1800" dirty="0">
                        <a:solidFill>
                          <a:schemeClr val="tx1"/>
                        </a:solidFill>
                      </a:endParaRPr>
                    </a:p>
                  </a:txBody>
                  <a:tcPr marL="91430" marR="91430" marT="45732" marB="45732"/>
                </a:tc>
                <a:tc>
                  <a:txBody>
                    <a:bodyPr/>
                    <a:lstStyle/>
                    <a:p>
                      <a:endParaRPr kumimoji="1" lang="ja-JP" altLang="en-US" sz="1800" dirty="0">
                        <a:solidFill>
                          <a:schemeClr val="tx1"/>
                        </a:solidFill>
                      </a:endParaRPr>
                    </a:p>
                  </a:txBody>
                  <a:tcPr marL="91430" marR="91430" marT="45732" marB="45732"/>
                </a:tc>
                <a:extLst>
                  <a:ext uri="{0D108BD9-81ED-4DB2-BD59-A6C34878D82A}">
                    <a16:rowId xmlns:a16="http://schemas.microsoft.com/office/drawing/2014/main" val="10001"/>
                  </a:ext>
                </a:extLst>
              </a:tr>
              <a:tr h="304855">
                <a:tc>
                  <a:txBody>
                    <a:bodyPr/>
                    <a:lstStyle/>
                    <a:p>
                      <a:r>
                        <a:rPr kumimoji="1" lang="en-US" altLang="ja-JP" sz="1800" baseline="0" dirty="0">
                          <a:solidFill>
                            <a:schemeClr val="tx1"/>
                          </a:solidFill>
                        </a:rPr>
                        <a:t>TRL8</a:t>
                      </a:r>
                    </a:p>
                  </a:txBody>
                  <a:tcPr marL="91430" marR="91430" marT="45732" marB="45732"/>
                </a:tc>
                <a:tc>
                  <a:txBody>
                    <a:bodyPr/>
                    <a:lstStyle/>
                    <a:p>
                      <a:r>
                        <a:rPr kumimoji="1" lang="en-US" altLang="ja-JP" sz="1800" baseline="0" dirty="0">
                          <a:solidFill>
                            <a:schemeClr val="tx1"/>
                          </a:solidFill>
                        </a:rPr>
                        <a:t>TRL8</a:t>
                      </a:r>
                    </a:p>
                  </a:txBody>
                  <a:tcPr marL="91430" marR="91430" marT="45732" marB="45732"/>
                </a:tc>
                <a:tc>
                  <a:txBody>
                    <a:bodyPr/>
                    <a:lstStyle/>
                    <a:p>
                      <a:r>
                        <a:rPr kumimoji="1" lang="en-US" altLang="ja-JP" sz="1800" baseline="0" dirty="0">
                          <a:solidFill>
                            <a:schemeClr val="tx1"/>
                          </a:solidFill>
                        </a:rPr>
                        <a:t>TRL5 (life time test is ongoing)</a:t>
                      </a:r>
                    </a:p>
                  </a:txBody>
                  <a:tcPr marL="91430" marR="91430" marT="45732" marB="45732"/>
                </a:tc>
                <a:extLst>
                  <a:ext uri="{0D108BD9-81ED-4DB2-BD59-A6C34878D82A}">
                    <a16:rowId xmlns:a16="http://schemas.microsoft.com/office/drawing/2014/main" val="10002"/>
                  </a:ext>
                </a:extLst>
              </a:tr>
              <a:tr h="975850">
                <a:tc>
                  <a:txBody>
                    <a:bodyPr/>
                    <a:lstStyle/>
                    <a:p>
                      <a:r>
                        <a:rPr kumimoji="1" lang="en-US" altLang="ja-JP" sz="2000" dirty="0">
                          <a:solidFill>
                            <a:srgbClr val="C00000"/>
                          </a:solidFill>
                        </a:rPr>
                        <a:t>Specification:</a:t>
                      </a:r>
                    </a:p>
                    <a:p>
                      <a:r>
                        <a:rPr kumimoji="1" lang="en-US" altLang="ja-JP" sz="1800" dirty="0">
                          <a:solidFill>
                            <a:srgbClr val="FF0000"/>
                          </a:solidFill>
                        </a:rPr>
                        <a:t>Cooling power:</a:t>
                      </a:r>
                      <a:r>
                        <a:rPr kumimoji="1" lang="en-US" altLang="ja-JP" sz="1800" baseline="0" dirty="0">
                          <a:solidFill>
                            <a:srgbClr val="FF0000"/>
                          </a:solidFill>
                        </a:rPr>
                        <a:t> &gt;</a:t>
                      </a:r>
                      <a:r>
                        <a:rPr kumimoji="1" lang="en-US" altLang="ja-JP" sz="1800" dirty="0">
                          <a:solidFill>
                            <a:srgbClr val="FF0000"/>
                          </a:solidFill>
                        </a:rPr>
                        <a:t>200mW at 20K</a:t>
                      </a:r>
                      <a:r>
                        <a:rPr kumimoji="1" lang="en-US" altLang="ja-JP" sz="1800" baseline="0" dirty="0">
                          <a:solidFill>
                            <a:srgbClr val="FF0000"/>
                          </a:solidFill>
                        </a:rPr>
                        <a:t> and  &gt;</a:t>
                      </a:r>
                      <a:r>
                        <a:rPr kumimoji="1" lang="en-US" altLang="ja-JP" sz="1800" dirty="0">
                          <a:solidFill>
                            <a:srgbClr val="FF0000"/>
                          </a:solidFill>
                        </a:rPr>
                        <a:t>1W at 100K (EOL)</a:t>
                      </a:r>
                    </a:p>
                    <a:p>
                      <a:r>
                        <a:rPr kumimoji="1" lang="en-US" altLang="ja-JP" sz="1800" baseline="0" dirty="0">
                          <a:solidFill>
                            <a:srgbClr val="FF0000"/>
                          </a:solidFill>
                        </a:rPr>
                        <a:t>Life time: &gt;3years (5yrs as a goal)</a:t>
                      </a:r>
                    </a:p>
                  </a:txBody>
                  <a:tcPr marL="91430" marR="91430" marT="45732" marB="45732"/>
                </a:tc>
                <a:tc>
                  <a:txBody>
                    <a:bodyPr/>
                    <a:lstStyle/>
                    <a:p>
                      <a:r>
                        <a:rPr kumimoji="1" lang="en-US" altLang="ja-JP" sz="2000" dirty="0">
                          <a:solidFill>
                            <a:srgbClr val="C00000"/>
                          </a:solidFill>
                        </a:rPr>
                        <a:t>Specification:</a:t>
                      </a:r>
                    </a:p>
                    <a:p>
                      <a:r>
                        <a:rPr kumimoji="1" lang="en-US" altLang="ja-JP" sz="1800" dirty="0">
                          <a:solidFill>
                            <a:srgbClr val="FF0000"/>
                          </a:solidFill>
                        </a:rPr>
                        <a:t>Cooling</a:t>
                      </a:r>
                      <a:r>
                        <a:rPr kumimoji="1" lang="en-US" altLang="ja-JP" sz="1800" baseline="0" dirty="0">
                          <a:solidFill>
                            <a:srgbClr val="FF0000"/>
                          </a:solidFill>
                        </a:rPr>
                        <a:t> power: </a:t>
                      </a:r>
                      <a:r>
                        <a:rPr kumimoji="1" lang="en-US" altLang="ja-JP" sz="1800" dirty="0">
                          <a:solidFill>
                            <a:srgbClr val="FF0000"/>
                          </a:solidFill>
                        </a:rPr>
                        <a:t>40mW at 4.5K (EOL)</a:t>
                      </a:r>
                    </a:p>
                    <a:p>
                      <a:r>
                        <a:rPr kumimoji="1" lang="en-US" altLang="ja-JP" sz="1800" baseline="0" dirty="0">
                          <a:solidFill>
                            <a:srgbClr val="FF0000"/>
                          </a:solidFill>
                        </a:rPr>
                        <a:t>Life time: &gt; 3yrs (5yrs as a goal)</a:t>
                      </a:r>
                    </a:p>
                  </a:txBody>
                  <a:tcPr marL="91430" marR="91430" marT="45732" marB="45732"/>
                </a:tc>
                <a:tc>
                  <a:txBody>
                    <a:bodyPr/>
                    <a:lstStyle/>
                    <a:p>
                      <a:r>
                        <a:rPr kumimoji="1" lang="en-US" altLang="ja-JP" sz="2000" dirty="0">
                          <a:solidFill>
                            <a:srgbClr val="C00000"/>
                          </a:solidFill>
                        </a:rPr>
                        <a:t>Specification:</a:t>
                      </a:r>
                    </a:p>
                    <a:p>
                      <a:r>
                        <a:rPr kumimoji="1" lang="en-US" altLang="ja-JP" sz="1800" dirty="0">
                          <a:solidFill>
                            <a:srgbClr val="FF0000"/>
                          </a:solidFill>
                        </a:rPr>
                        <a:t>Cooling power: 10mW at 1.7K (EOL)</a:t>
                      </a:r>
                    </a:p>
                    <a:p>
                      <a:r>
                        <a:rPr kumimoji="1" lang="en-US" altLang="ja-JP" sz="1800" baseline="0" dirty="0">
                          <a:solidFill>
                            <a:srgbClr val="FF0000"/>
                          </a:solidFill>
                        </a:rPr>
                        <a:t>Life time: &gt;5yrs</a:t>
                      </a:r>
                    </a:p>
                  </a:txBody>
                  <a:tcPr marL="91430" marR="91430" marT="45732" marB="45732"/>
                </a:tc>
                <a:extLst>
                  <a:ext uri="{0D108BD9-81ED-4DB2-BD59-A6C34878D82A}">
                    <a16:rowId xmlns:a16="http://schemas.microsoft.com/office/drawing/2014/main" val="10003"/>
                  </a:ext>
                </a:extLst>
              </a:tr>
              <a:tr h="304855">
                <a:tc>
                  <a:txBody>
                    <a:bodyPr/>
                    <a:lstStyle/>
                    <a:p>
                      <a:r>
                        <a:rPr kumimoji="1" lang="en-US" altLang="ja-JP" sz="1800" baseline="0" dirty="0"/>
                        <a:t>Operating temp: -70~+30</a:t>
                      </a:r>
                      <a:r>
                        <a:rPr kumimoji="1" lang="ja-JP" altLang="en-US" sz="1800" baseline="0" dirty="0"/>
                        <a:t> </a:t>
                      </a:r>
                      <a:r>
                        <a:rPr kumimoji="1" lang="en-US" altLang="ja-JP" sz="1800" baseline="0" dirty="0" err="1"/>
                        <a:t>deg.C</a:t>
                      </a:r>
                      <a:r>
                        <a:rPr kumimoji="1" lang="en-US" altLang="ja-JP" sz="1800" baseline="0" dirty="0"/>
                        <a:t> </a:t>
                      </a:r>
                    </a:p>
                  </a:txBody>
                  <a:tcPr marL="91430" marR="91430"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Operating temp: 0~+30</a:t>
                      </a:r>
                      <a:r>
                        <a:rPr kumimoji="1" lang="ja-JP" altLang="en-US" sz="1800" baseline="0" dirty="0"/>
                        <a:t> </a:t>
                      </a:r>
                      <a:r>
                        <a:rPr kumimoji="1" lang="en-US" altLang="ja-JP" sz="1800" baseline="0" dirty="0" err="1"/>
                        <a:t>deg.C</a:t>
                      </a:r>
                      <a:r>
                        <a:rPr kumimoji="1" lang="en-US" altLang="ja-JP" sz="1800" baseline="0" dirty="0"/>
                        <a:t> </a:t>
                      </a:r>
                    </a:p>
                  </a:txBody>
                  <a:tcPr marL="91430" marR="91430"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Operating temp: 0~+30</a:t>
                      </a:r>
                      <a:r>
                        <a:rPr kumimoji="1" lang="ja-JP" altLang="en-US" sz="1800" baseline="0" dirty="0"/>
                        <a:t> </a:t>
                      </a:r>
                      <a:r>
                        <a:rPr kumimoji="1" lang="en-US" altLang="ja-JP" sz="1800" baseline="0" dirty="0" err="1"/>
                        <a:t>deg.C</a:t>
                      </a:r>
                      <a:endParaRPr kumimoji="1" lang="en-US" altLang="ja-JP" sz="1800" baseline="0" dirty="0"/>
                    </a:p>
                  </a:txBody>
                  <a:tcPr marL="91430" marR="91430" marT="45732" marB="45732"/>
                </a:tc>
                <a:extLst>
                  <a:ext uri="{0D108BD9-81ED-4DB2-BD59-A6C34878D82A}">
                    <a16:rowId xmlns:a16="http://schemas.microsoft.com/office/drawing/2014/main" val="10004"/>
                  </a:ext>
                </a:extLst>
              </a:tr>
              <a:tr h="304855">
                <a:tc>
                  <a:txBody>
                    <a:bodyPr/>
                    <a:lstStyle/>
                    <a:p>
                      <a:r>
                        <a:rPr kumimoji="1" lang="en-US" altLang="ja-JP" sz="1800" baseline="0" dirty="0"/>
                        <a:t>Input power: </a:t>
                      </a:r>
                      <a:r>
                        <a:rPr kumimoji="1" lang="en-US" altLang="ja-JP" sz="1800" baseline="0" dirty="0">
                          <a:solidFill>
                            <a:srgbClr val="FF0000"/>
                          </a:solidFill>
                        </a:rPr>
                        <a:t>80W</a:t>
                      </a:r>
                      <a:r>
                        <a:rPr kumimoji="1" lang="ja-JP" altLang="en-US" sz="1800" baseline="0" dirty="0">
                          <a:solidFill>
                            <a:srgbClr val="FF0000"/>
                          </a:solidFill>
                        </a:rPr>
                        <a:t> </a:t>
                      </a:r>
                      <a:r>
                        <a:rPr kumimoji="1" lang="en-US" altLang="ja-JP" sz="1800" baseline="0" dirty="0">
                          <a:solidFill>
                            <a:srgbClr val="FF0000"/>
                          </a:solidFill>
                        </a:rPr>
                        <a:t>at EOL</a:t>
                      </a:r>
                    </a:p>
                  </a:txBody>
                  <a:tcPr marL="91430" marR="91430"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Input power: </a:t>
                      </a:r>
                      <a:r>
                        <a:rPr kumimoji="1" lang="en-US" altLang="ja-JP" sz="1800" baseline="0" dirty="0">
                          <a:solidFill>
                            <a:srgbClr val="FF0000"/>
                          </a:solidFill>
                        </a:rPr>
                        <a:t>90W at EOL</a:t>
                      </a:r>
                    </a:p>
                  </a:txBody>
                  <a:tcPr marL="91430" marR="91430"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Input power: </a:t>
                      </a:r>
                      <a:r>
                        <a:rPr kumimoji="1" lang="en-US" altLang="ja-JP" sz="1800" baseline="0" dirty="0">
                          <a:solidFill>
                            <a:srgbClr val="FF0000"/>
                          </a:solidFill>
                        </a:rPr>
                        <a:t>75W at EOL</a:t>
                      </a:r>
                    </a:p>
                  </a:txBody>
                  <a:tcPr marL="91430" marR="91430" marT="45732" marB="45732"/>
                </a:tc>
                <a:extLst>
                  <a:ext uri="{0D108BD9-81ED-4DB2-BD59-A6C34878D82A}">
                    <a16:rowId xmlns:a16="http://schemas.microsoft.com/office/drawing/2014/main" val="10005"/>
                  </a:ext>
                </a:extLst>
              </a:tr>
              <a:tr h="304855">
                <a:tc>
                  <a:txBody>
                    <a:bodyPr/>
                    <a:lstStyle/>
                    <a:p>
                      <a:r>
                        <a:rPr kumimoji="1" lang="en-US" altLang="ja-JP" sz="1800" baseline="0" dirty="0"/>
                        <a:t>Mass: 9.5kg</a:t>
                      </a:r>
                    </a:p>
                  </a:txBody>
                  <a:tcPr marL="91430" marR="91430"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Mass: 15kg</a:t>
                      </a:r>
                    </a:p>
                  </a:txBody>
                  <a:tcPr marL="91430" marR="91430"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Mass: 28kg</a:t>
                      </a:r>
                    </a:p>
                  </a:txBody>
                  <a:tcPr marL="91430" marR="91430" marT="45732" marB="45732"/>
                </a:tc>
                <a:extLst>
                  <a:ext uri="{0D108BD9-81ED-4DB2-BD59-A6C34878D82A}">
                    <a16:rowId xmlns:a16="http://schemas.microsoft.com/office/drawing/2014/main" val="10006"/>
                  </a:ext>
                </a:extLst>
              </a:tr>
              <a:tr h="0">
                <a:tc>
                  <a:txBody>
                    <a:bodyPr/>
                    <a:lstStyle/>
                    <a:p>
                      <a:r>
                        <a:rPr kumimoji="1" lang="en-US" altLang="ja-JP" sz="1800" baseline="0" dirty="0"/>
                        <a:t>Driving freq.: 15Hz</a:t>
                      </a:r>
                    </a:p>
                  </a:txBody>
                  <a:tcPr marL="91430" marR="91430"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Driving freq.: 52Hz</a:t>
                      </a:r>
                    </a:p>
                  </a:txBody>
                  <a:tcPr marL="91430" marR="91430"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Driving freq.: 40Hz (L1, L2), 52Hz (M, H)</a:t>
                      </a:r>
                    </a:p>
                  </a:txBody>
                  <a:tcPr marL="91430" marR="91430" marT="45732" marB="45732"/>
                </a:tc>
                <a:extLst>
                  <a:ext uri="{0D108BD9-81ED-4DB2-BD59-A6C34878D82A}">
                    <a16:rowId xmlns:a16="http://schemas.microsoft.com/office/drawing/2014/main" val="10007"/>
                  </a:ext>
                </a:extLst>
              </a:tr>
              <a:tr h="1616268">
                <a:tc>
                  <a:txBody>
                    <a:bodyPr/>
                    <a:lstStyle/>
                    <a:p>
                      <a:r>
                        <a:rPr kumimoji="1" lang="en-US" altLang="ja-JP" sz="1600" dirty="0">
                          <a:solidFill>
                            <a:srgbClr val="C00000"/>
                          </a:solidFill>
                        </a:rPr>
                        <a:t>Mission:</a:t>
                      </a:r>
                    </a:p>
                    <a:p>
                      <a:r>
                        <a:rPr kumimoji="1" lang="ja-JP" altLang="en-US" sz="1400" dirty="0"/>
                        <a:t>   </a:t>
                      </a:r>
                      <a:r>
                        <a:rPr kumimoji="1" lang="en-US" altLang="ja-JP" sz="1400" dirty="0" err="1"/>
                        <a:t>Akari</a:t>
                      </a:r>
                      <a:r>
                        <a:rPr kumimoji="1" lang="ja-JP" altLang="en-US" sz="1400" dirty="0"/>
                        <a:t> </a:t>
                      </a:r>
                      <a:r>
                        <a:rPr kumimoji="1" lang="en-US" altLang="ja-JP" sz="1400" dirty="0"/>
                        <a:t>(2006)</a:t>
                      </a:r>
                    </a:p>
                    <a:p>
                      <a:r>
                        <a:rPr kumimoji="1" lang="en-US" altLang="ja-JP" sz="1400" dirty="0"/>
                        <a:t>   JEM / SMILES (2009)</a:t>
                      </a:r>
                    </a:p>
                    <a:p>
                      <a:r>
                        <a:rPr kumimoji="1" lang="en-US" altLang="ja-JP" sz="1400" baseline="0" dirty="0"/>
                        <a:t>   Astro-H / SXS (2015)</a:t>
                      </a:r>
                    </a:p>
                    <a:p>
                      <a:r>
                        <a:rPr kumimoji="1" lang="en-US" altLang="ja-JP" sz="1400" baseline="0" dirty="0"/>
                        <a:t>   SPICA (late 2020s)</a:t>
                      </a:r>
                    </a:p>
                    <a:p>
                      <a:r>
                        <a:rPr kumimoji="1" lang="en-US" altLang="ja-JP" sz="1400" baseline="0" dirty="0"/>
                        <a:t>   Athena (late 2020s)</a:t>
                      </a:r>
                    </a:p>
                    <a:p>
                      <a:r>
                        <a:rPr kumimoji="1" lang="en-US" altLang="ja-JP" sz="1400" baseline="0" dirty="0"/>
                        <a:t>   </a:t>
                      </a:r>
                      <a:r>
                        <a:rPr kumimoji="1" lang="en-US" altLang="ja-JP" sz="1400" baseline="0" dirty="0" err="1"/>
                        <a:t>LiteBIRD</a:t>
                      </a:r>
                      <a:r>
                        <a:rPr kumimoji="1" lang="en-US" altLang="ja-JP" sz="1400" baseline="0" dirty="0"/>
                        <a:t> (mid 2020s)</a:t>
                      </a:r>
                    </a:p>
                  </a:txBody>
                  <a:tcPr marL="91430" marR="91430" marT="45732" marB="45732"/>
                </a:tc>
                <a:tc>
                  <a:txBody>
                    <a:bodyPr/>
                    <a:lstStyle/>
                    <a:p>
                      <a:r>
                        <a:rPr kumimoji="1" lang="en-US" altLang="ja-JP" sz="1600" dirty="0">
                          <a:solidFill>
                            <a:srgbClr val="C00000"/>
                          </a:solidFill>
                        </a:rPr>
                        <a:t>Mission:</a:t>
                      </a:r>
                    </a:p>
                    <a:p>
                      <a:r>
                        <a:rPr kumimoji="1" lang="en-US" altLang="ja-JP" sz="1400" dirty="0"/>
                        <a:t>   JEM/SMILES (2009)</a:t>
                      </a:r>
                    </a:p>
                    <a:p>
                      <a:r>
                        <a:rPr kumimoji="1" lang="en-US" altLang="ja-JP" sz="1400" baseline="0" dirty="0"/>
                        <a:t>   Astro-H/SXS (2015)</a:t>
                      </a:r>
                    </a:p>
                    <a:p>
                      <a:r>
                        <a:rPr kumimoji="1" lang="en-US" altLang="ja-JP" sz="1400" baseline="0" dirty="0"/>
                        <a:t>   SPICA (late 2020s)</a:t>
                      </a:r>
                    </a:p>
                    <a:p>
                      <a:r>
                        <a:rPr kumimoji="1" lang="en-US" altLang="ja-JP" sz="1400" baseline="0" dirty="0"/>
                        <a:t>   Athena (late 2020s)</a:t>
                      </a:r>
                    </a:p>
                    <a:p>
                      <a:r>
                        <a:rPr kumimoji="1" lang="ja-JP" altLang="en-US" sz="1400" dirty="0"/>
                        <a:t>   </a:t>
                      </a:r>
                      <a:r>
                        <a:rPr kumimoji="1" lang="en-US" altLang="ja-JP" sz="1400" dirty="0"/>
                        <a:t>LiteBIRD (mid 2020s)</a:t>
                      </a:r>
                      <a:endParaRPr kumimoji="1" lang="ja-JP" altLang="en-US" sz="1400" dirty="0">
                        <a:solidFill>
                          <a:schemeClr val="tx1"/>
                        </a:solidFill>
                      </a:endParaRPr>
                    </a:p>
                  </a:txBody>
                  <a:tcPr marL="91430" marR="91430" marT="45732" marB="45732"/>
                </a:tc>
                <a:tc>
                  <a:txBody>
                    <a:bodyPr/>
                    <a:lstStyle/>
                    <a:p>
                      <a:r>
                        <a:rPr kumimoji="1" lang="en-US" altLang="ja-JP" sz="1600" dirty="0">
                          <a:solidFill>
                            <a:srgbClr val="C00000"/>
                          </a:solidFill>
                        </a:rPr>
                        <a:t>Mission:</a:t>
                      </a:r>
                    </a:p>
                    <a:p>
                      <a:r>
                        <a:rPr kumimoji="1" lang="en-US" altLang="ja-JP" sz="1400" dirty="0"/>
                        <a:t>   </a:t>
                      </a:r>
                      <a:r>
                        <a:rPr kumimoji="1" lang="en-US" altLang="ja-JP" sz="1400" baseline="0" dirty="0"/>
                        <a:t> SPICA (late 2020s)</a:t>
                      </a:r>
                    </a:p>
                    <a:p>
                      <a:r>
                        <a:rPr kumimoji="1" lang="en-US" altLang="ja-JP" sz="1400" baseline="0" dirty="0"/>
                        <a:t>    Athena (late 2020s)</a:t>
                      </a:r>
                    </a:p>
                    <a:p>
                      <a:r>
                        <a:rPr kumimoji="1" lang="en-US" altLang="ja-JP" sz="1400" baseline="0" dirty="0">
                          <a:solidFill>
                            <a:schemeClr val="tx1"/>
                          </a:solidFill>
                        </a:rPr>
                        <a:t>    LiteBIRD (late 2020s)</a:t>
                      </a:r>
                      <a:endParaRPr kumimoji="1" lang="ja-JP" altLang="en-US" sz="1400" dirty="0">
                        <a:solidFill>
                          <a:schemeClr val="tx1"/>
                        </a:solidFill>
                      </a:endParaRPr>
                    </a:p>
                  </a:txBody>
                  <a:tcPr marL="91430" marR="91430" marT="45732" marB="45732"/>
                </a:tc>
                <a:extLst>
                  <a:ext uri="{0D108BD9-81ED-4DB2-BD59-A6C34878D82A}">
                    <a16:rowId xmlns:a16="http://schemas.microsoft.com/office/drawing/2014/main" val="10008"/>
                  </a:ext>
                </a:extLst>
              </a:tr>
            </a:tbl>
          </a:graphicData>
        </a:graphic>
      </p:graphicFrame>
      <p:pic>
        <p:nvPicPr>
          <p:cNvPr id="35885" name="図 3">
            <a:extLst>
              <a:ext uri="{FF2B5EF4-FFF2-40B4-BE49-F238E27FC236}">
                <a16:creationId xmlns:a16="http://schemas.microsoft.com/office/drawing/2014/main" id="{C88DDB8A-1B84-4B27-9734-4EA0B839D74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81688" y="1117185"/>
            <a:ext cx="21209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6" name="図 21">
            <a:extLst>
              <a:ext uri="{FF2B5EF4-FFF2-40B4-BE49-F238E27FC236}">
                <a16:creationId xmlns:a16="http://schemas.microsoft.com/office/drawing/2014/main" id="{C4019D65-DC26-48C0-B2E5-AC26BEAA956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28312" y="792865"/>
            <a:ext cx="13065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7" name="Picture 4" descr="SANY0009">
            <a:extLst>
              <a:ext uri="{FF2B5EF4-FFF2-40B4-BE49-F238E27FC236}">
                <a16:creationId xmlns:a16="http://schemas.microsoft.com/office/drawing/2014/main" id="{6903CCAE-CDBE-4436-8156-64186032D99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9356" y="835267"/>
            <a:ext cx="1652588"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88" name="テキスト ボックス 1">
            <a:extLst>
              <a:ext uri="{FF2B5EF4-FFF2-40B4-BE49-F238E27FC236}">
                <a16:creationId xmlns:a16="http://schemas.microsoft.com/office/drawing/2014/main" id="{E98F071D-8DA2-4A08-891B-6C313CA6BEE1}"/>
              </a:ext>
            </a:extLst>
          </p:cNvPr>
          <p:cNvSpPr txBox="1">
            <a:spLocks noChangeArrowheads="1"/>
          </p:cNvSpPr>
          <p:nvPr/>
        </p:nvSpPr>
        <p:spPr bwMode="auto">
          <a:xfrm>
            <a:off x="2003434" y="1498839"/>
            <a:ext cx="117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ja-JP" altLang="en-US" sz="1800">
                <a:solidFill>
                  <a:srgbClr val="FF9900"/>
                </a:solidFill>
                <a:latin typeface="Century" panose="02040604050505020304" pitchFamily="18" charset="0"/>
              </a:rPr>
              <a:t>　↑</a:t>
            </a:r>
            <a:endParaRPr lang="en-US" altLang="ja-JP" sz="1800">
              <a:solidFill>
                <a:srgbClr val="FF9900"/>
              </a:solidFill>
              <a:latin typeface="Century" panose="02040604050505020304" pitchFamily="18" charset="0"/>
            </a:endParaRPr>
          </a:p>
          <a:p>
            <a:pPr defTabSz="914400" eaLnBrk="0" fontAlgn="base" hangingPunct="0">
              <a:spcBef>
                <a:spcPct val="0"/>
              </a:spcBef>
              <a:spcAft>
                <a:spcPct val="0"/>
              </a:spcAft>
              <a:buNone/>
              <a:defRPr/>
            </a:pPr>
            <a:r>
              <a:rPr lang="en-US" altLang="ja-JP" sz="1400">
                <a:solidFill>
                  <a:srgbClr val="FF9900"/>
                </a:solidFill>
                <a:latin typeface="Century" panose="02040604050505020304" pitchFamily="18" charset="0"/>
              </a:rPr>
              <a:t>Compressor</a:t>
            </a:r>
            <a:endParaRPr lang="ja-JP" altLang="en-US" sz="1400">
              <a:solidFill>
                <a:srgbClr val="FF9900"/>
              </a:solidFill>
              <a:latin typeface="Century" panose="02040604050505020304" pitchFamily="18" charset="0"/>
            </a:endParaRPr>
          </a:p>
        </p:txBody>
      </p:sp>
      <p:sp>
        <p:nvSpPr>
          <p:cNvPr id="35889" name="テキスト ボックス 7">
            <a:extLst>
              <a:ext uri="{FF2B5EF4-FFF2-40B4-BE49-F238E27FC236}">
                <a16:creationId xmlns:a16="http://schemas.microsoft.com/office/drawing/2014/main" id="{B6BF61CB-4ED0-490C-AF88-4E5D08E2AB90}"/>
              </a:ext>
            </a:extLst>
          </p:cNvPr>
          <p:cNvSpPr txBox="1">
            <a:spLocks noChangeArrowheads="1"/>
          </p:cNvSpPr>
          <p:nvPr/>
        </p:nvSpPr>
        <p:spPr bwMode="auto">
          <a:xfrm>
            <a:off x="681044" y="1513127"/>
            <a:ext cx="105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ja-JP" altLang="en-US" sz="1800">
                <a:solidFill>
                  <a:srgbClr val="FF9900"/>
                </a:solidFill>
                <a:latin typeface="Century" panose="02040604050505020304" pitchFamily="18" charset="0"/>
              </a:rPr>
              <a:t>　　　→</a:t>
            </a:r>
            <a:endParaRPr lang="en-US" altLang="ja-JP" sz="1800">
              <a:solidFill>
                <a:srgbClr val="FF9900"/>
              </a:solidFill>
              <a:latin typeface="Century" panose="02040604050505020304" pitchFamily="18" charset="0"/>
            </a:endParaRPr>
          </a:p>
          <a:p>
            <a:pPr defTabSz="914400" eaLnBrk="0" fontAlgn="base" hangingPunct="0">
              <a:spcBef>
                <a:spcPct val="0"/>
              </a:spcBef>
              <a:spcAft>
                <a:spcPct val="0"/>
              </a:spcAft>
              <a:buNone/>
              <a:defRPr/>
            </a:pPr>
            <a:r>
              <a:rPr lang="en-US" altLang="ja-JP" sz="1400">
                <a:solidFill>
                  <a:srgbClr val="FF9900"/>
                </a:solidFill>
                <a:latin typeface="Century" panose="02040604050505020304" pitchFamily="18" charset="0"/>
              </a:rPr>
              <a:t>Cold Head</a:t>
            </a:r>
            <a:endParaRPr lang="ja-JP" altLang="en-US" sz="1400">
              <a:solidFill>
                <a:srgbClr val="FF9900"/>
              </a:solidFill>
              <a:latin typeface="Century" panose="02040604050505020304" pitchFamily="18" charset="0"/>
            </a:endParaRPr>
          </a:p>
        </p:txBody>
      </p:sp>
      <p:pic>
        <p:nvPicPr>
          <p:cNvPr id="35890" name="Picture 2" descr="\\tkstorage4.fsad.in-jaxa\06012\FY20業務\FY20クライオ関連\2ST(その４)\090222\DSCF0323.JPG">
            <a:extLst>
              <a:ext uri="{FF2B5EF4-FFF2-40B4-BE49-F238E27FC236}">
                <a16:creationId xmlns:a16="http://schemas.microsoft.com/office/drawing/2014/main" id="{89CDE26A-4EF2-4D7A-82F8-3BFF0813C34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61313" y="779050"/>
            <a:ext cx="8715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1" name="Picture 2" descr="\\tkstorage4.fsad.in-jaxa\06012\FY20業務\FY20クライオ関連\2ST(その４)\090222\DSCF0323.JPG">
            <a:extLst>
              <a:ext uri="{FF2B5EF4-FFF2-40B4-BE49-F238E27FC236}">
                <a16:creationId xmlns:a16="http://schemas.microsoft.com/office/drawing/2014/main" id="{C01BB496-9956-4ADE-B082-00F6C370373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30570" y="824615"/>
            <a:ext cx="8715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2" name="テキスト ボックス 1">
            <a:extLst>
              <a:ext uri="{FF2B5EF4-FFF2-40B4-BE49-F238E27FC236}">
                <a16:creationId xmlns:a16="http://schemas.microsoft.com/office/drawing/2014/main" id="{8F1345A4-6FBC-4ECB-9837-5D7FE32E46D7}"/>
              </a:ext>
            </a:extLst>
          </p:cNvPr>
          <p:cNvSpPr txBox="1">
            <a:spLocks noChangeArrowheads="1"/>
          </p:cNvSpPr>
          <p:nvPr/>
        </p:nvSpPr>
        <p:spPr bwMode="auto">
          <a:xfrm>
            <a:off x="4121947" y="1554862"/>
            <a:ext cx="1606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ja-JP" altLang="en-US" sz="1800">
                <a:solidFill>
                  <a:srgbClr val="FF9900"/>
                </a:solidFill>
                <a:latin typeface="Century" panose="02040604050505020304" pitchFamily="18" charset="0"/>
              </a:rPr>
              <a:t>↑</a:t>
            </a:r>
            <a:endParaRPr lang="en-US" altLang="ja-JP" sz="1800">
              <a:solidFill>
                <a:srgbClr val="FF9900"/>
              </a:solidFill>
              <a:latin typeface="Century" panose="02040604050505020304" pitchFamily="18" charset="0"/>
            </a:endParaRPr>
          </a:p>
          <a:p>
            <a:pPr algn="ctr" defTabSz="914400" eaLnBrk="0" fontAlgn="base" hangingPunct="0">
              <a:spcBef>
                <a:spcPct val="0"/>
              </a:spcBef>
              <a:spcAft>
                <a:spcPct val="0"/>
              </a:spcAft>
              <a:buNone/>
              <a:defRPr/>
            </a:pPr>
            <a:r>
              <a:rPr lang="en-US" altLang="ja-JP" sz="1400">
                <a:solidFill>
                  <a:srgbClr val="FF9900"/>
                </a:solidFill>
                <a:latin typeface="Century" panose="02040604050505020304" pitchFamily="18" charset="0"/>
              </a:rPr>
              <a:t>Compressors (x2)</a:t>
            </a:r>
            <a:endParaRPr lang="ja-JP" altLang="en-US" sz="1400">
              <a:solidFill>
                <a:srgbClr val="FF9900"/>
              </a:solidFill>
              <a:latin typeface="Century" panose="02040604050505020304" pitchFamily="18" charset="0"/>
            </a:endParaRPr>
          </a:p>
        </p:txBody>
      </p:sp>
      <p:sp>
        <p:nvSpPr>
          <p:cNvPr id="35893" name="テキスト ボックス 7">
            <a:extLst>
              <a:ext uri="{FF2B5EF4-FFF2-40B4-BE49-F238E27FC236}">
                <a16:creationId xmlns:a16="http://schemas.microsoft.com/office/drawing/2014/main" id="{01E0464F-17BC-409A-B258-E71B6FBE1B94}"/>
              </a:ext>
            </a:extLst>
          </p:cNvPr>
          <p:cNvSpPr txBox="1">
            <a:spLocks noChangeArrowheads="1"/>
          </p:cNvSpPr>
          <p:nvPr/>
        </p:nvSpPr>
        <p:spPr bwMode="auto">
          <a:xfrm>
            <a:off x="5517783" y="1459615"/>
            <a:ext cx="931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400">
                <a:solidFill>
                  <a:srgbClr val="FF9900"/>
                </a:solidFill>
                <a:latin typeface="Century" panose="02040604050505020304" pitchFamily="18" charset="0"/>
              </a:rPr>
              <a:t>Cold Part </a:t>
            </a:r>
            <a:r>
              <a:rPr lang="ja-JP" altLang="en-US" sz="1400">
                <a:solidFill>
                  <a:srgbClr val="FF9900"/>
                </a:solidFill>
                <a:latin typeface="Century" panose="02040604050505020304" pitchFamily="18" charset="0"/>
              </a:rPr>
              <a:t>→</a:t>
            </a:r>
          </a:p>
        </p:txBody>
      </p:sp>
      <p:sp>
        <p:nvSpPr>
          <p:cNvPr id="35894" name="テキスト ボックス 7">
            <a:extLst>
              <a:ext uri="{FF2B5EF4-FFF2-40B4-BE49-F238E27FC236}">
                <a16:creationId xmlns:a16="http://schemas.microsoft.com/office/drawing/2014/main" id="{1F39CC2E-8E76-418E-803C-8669BB2D51B0}"/>
              </a:ext>
            </a:extLst>
          </p:cNvPr>
          <p:cNvSpPr txBox="1">
            <a:spLocks noChangeArrowheads="1"/>
          </p:cNvSpPr>
          <p:nvPr/>
        </p:nvSpPr>
        <p:spPr bwMode="auto">
          <a:xfrm>
            <a:off x="9596154" y="1566450"/>
            <a:ext cx="93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400">
                <a:solidFill>
                  <a:srgbClr val="FF9900"/>
                </a:solidFill>
                <a:latin typeface="Century" panose="02040604050505020304" pitchFamily="18" charset="0"/>
              </a:rPr>
              <a:t>Cold </a:t>
            </a:r>
            <a:r>
              <a:rPr lang="ja-JP" altLang="en-US" sz="1400">
                <a:solidFill>
                  <a:srgbClr val="FF9900"/>
                </a:solidFill>
                <a:latin typeface="Century" panose="02040604050505020304" pitchFamily="18" charset="0"/>
              </a:rPr>
              <a:t>→</a:t>
            </a:r>
            <a:endParaRPr lang="en-US" altLang="ja-JP" sz="1400">
              <a:solidFill>
                <a:srgbClr val="FF9900"/>
              </a:solidFill>
              <a:latin typeface="Century" panose="02040604050505020304" pitchFamily="18" charset="0"/>
            </a:endParaRPr>
          </a:p>
          <a:p>
            <a:pPr defTabSz="914400" eaLnBrk="0" fontAlgn="base" hangingPunct="0">
              <a:spcBef>
                <a:spcPct val="0"/>
              </a:spcBef>
              <a:spcAft>
                <a:spcPct val="0"/>
              </a:spcAft>
              <a:buNone/>
              <a:defRPr/>
            </a:pPr>
            <a:r>
              <a:rPr lang="en-US" altLang="ja-JP" sz="1400">
                <a:solidFill>
                  <a:srgbClr val="FF9900"/>
                </a:solidFill>
                <a:latin typeface="Century" panose="02040604050505020304" pitchFamily="18" charset="0"/>
              </a:rPr>
              <a:t>Part</a:t>
            </a:r>
          </a:p>
        </p:txBody>
      </p:sp>
      <p:sp>
        <p:nvSpPr>
          <p:cNvPr id="35895" name="テキスト ボックス 1">
            <a:extLst>
              <a:ext uri="{FF2B5EF4-FFF2-40B4-BE49-F238E27FC236}">
                <a16:creationId xmlns:a16="http://schemas.microsoft.com/office/drawing/2014/main" id="{1A60418C-E263-471E-B1BF-7401C1E0B1A2}"/>
              </a:ext>
            </a:extLst>
          </p:cNvPr>
          <p:cNvSpPr txBox="1">
            <a:spLocks noChangeArrowheads="1"/>
          </p:cNvSpPr>
          <p:nvPr/>
        </p:nvSpPr>
        <p:spPr bwMode="auto">
          <a:xfrm>
            <a:off x="8435688" y="702850"/>
            <a:ext cx="160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a:solidFill>
                  <a:srgbClr val="FF9900"/>
                </a:solidFill>
                <a:latin typeface="Century" panose="02040604050505020304" pitchFamily="18" charset="0"/>
              </a:rPr>
              <a:t>Compressors (x4)</a:t>
            </a:r>
          </a:p>
          <a:p>
            <a:pPr algn="ctr" defTabSz="914400" eaLnBrk="0" fontAlgn="base" hangingPunct="0">
              <a:spcBef>
                <a:spcPct val="0"/>
              </a:spcBef>
              <a:spcAft>
                <a:spcPct val="0"/>
              </a:spcAft>
              <a:buNone/>
              <a:defRPr/>
            </a:pPr>
            <a:r>
              <a:rPr lang="ja-JP" altLang="en-US" sz="1400">
                <a:solidFill>
                  <a:srgbClr val="FF9900"/>
                </a:solidFill>
                <a:latin typeface="Century" panose="02040604050505020304" pitchFamily="18" charset="0"/>
              </a:rPr>
              <a:t>↓</a:t>
            </a:r>
          </a:p>
        </p:txBody>
      </p:sp>
      <p:sp>
        <p:nvSpPr>
          <p:cNvPr id="35896" name="スライド番号プレースホルダー 3">
            <a:extLst>
              <a:ext uri="{FF2B5EF4-FFF2-40B4-BE49-F238E27FC236}">
                <a16:creationId xmlns:a16="http://schemas.microsoft.com/office/drawing/2014/main" id="{CFB656C3-1402-4FAB-BEB6-E50CB49904B4}"/>
              </a:ext>
            </a:extLst>
          </p:cNvPr>
          <p:cNvSpPr>
            <a:spLocks noGrp="1"/>
          </p:cNvSpPr>
          <p:nvPr>
            <p:ph type="sldNum" sz="quarter" idx="12"/>
          </p:nvPr>
        </p:nvSpPr>
        <p:spPr>
          <a:xfrm>
            <a:off x="8424863" y="6499225"/>
            <a:ext cx="213360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fld id="{A8CC346D-FFBA-4E61-8980-E124FD62BF21}" type="slidenum">
              <a:rPr lang="ja-JP" altLang="en-US" sz="1400">
                <a:solidFill>
                  <a:srgbClr val="000000"/>
                </a:solidFill>
              </a:rPr>
              <a:pPr defTabSz="914400" fontAlgn="base">
                <a:spcBef>
                  <a:spcPct val="0"/>
                </a:spcBef>
                <a:spcAft>
                  <a:spcPct val="0"/>
                </a:spcAft>
                <a:buNone/>
                <a:defRPr/>
              </a:pPr>
              <a:t>5</a:t>
            </a:fld>
            <a:endParaRPr lang="en-US" altLang="ja-JP" sz="1400">
              <a:solidFill>
                <a:srgbClr val="000000"/>
              </a:solidFill>
            </a:endParaRPr>
          </a:p>
        </p:txBody>
      </p:sp>
      <p:sp>
        <p:nvSpPr>
          <p:cNvPr id="35897" name="テキスト ボックス 1">
            <a:extLst>
              <a:ext uri="{FF2B5EF4-FFF2-40B4-BE49-F238E27FC236}">
                <a16:creationId xmlns:a16="http://schemas.microsoft.com/office/drawing/2014/main" id="{2E2C48F2-AFFC-41F7-8C72-D3D0A4DCEE54}"/>
              </a:ext>
            </a:extLst>
          </p:cNvPr>
          <p:cNvSpPr txBox="1">
            <a:spLocks noChangeArrowheads="1"/>
          </p:cNvSpPr>
          <p:nvPr/>
        </p:nvSpPr>
        <p:spPr bwMode="auto">
          <a:xfrm>
            <a:off x="7892767" y="85661"/>
            <a:ext cx="2991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600">
                <a:solidFill>
                  <a:srgbClr val="000000"/>
                </a:solidFill>
              </a:rPr>
              <a:t>SHI: Sumitomo Heavy Industry</a:t>
            </a:r>
            <a:endParaRPr lang="ja-JP" altLang="en-US" sz="1600">
              <a:solidFill>
                <a:srgbClr val="000000"/>
              </a:solidFill>
            </a:endParaRPr>
          </a:p>
        </p:txBody>
      </p:sp>
    </p:spTree>
    <p:extLst>
      <p:ext uri="{BB962C8B-B14F-4D97-AF65-F5344CB8AC3E}">
        <p14:creationId xmlns:p14="http://schemas.microsoft.com/office/powerpoint/2010/main" val="247729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テキスト ボックス 2">
            <a:extLst>
              <a:ext uri="{FF2B5EF4-FFF2-40B4-BE49-F238E27FC236}">
                <a16:creationId xmlns:a16="http://schemas.microsoft.com/office/drawing/2014/main" id="{0696C1B3-2E6E-417B-95FE-AFD17A69C1A4}"/>
              </a:ext>
            </a:extLst>
          </p:cNvPr>
          <p:cNvSpPr txBox="1">
            <a:spLocks noChangeArrowheads="1"/>
          </p:cNvSpPr>
          <p:nvPr/>
        </p:nvSpPr>
        <p:spPr bwMode="auto">
          <a:xfrm>
            <a:off x="2765197" y="25403"/>
            <a:ext cx="666163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2400" dirty="0">
                <a:solidFill>
                  <a:srgbClr val="000000"/>
                </a:solidFill>
              </a:rPr>
              <a:t>4. JT coolers t</a:t>
            </a:r>
            <a:r>
              <a:rPr lang="en-US" altLang="ja-JP" sz="2400" dirty="0" err="1">
                <a:solidFill>
                  <a:srgbClr val="000000"/>
                </a:solidFill>
              </a:rPr>
              <a:t>es</a:t>
            </a:r>
            <a:r>
              <a:rPr lang="en-US" altLang="ja-JP" sz="2400" dirty="0">
                <a:solidFill>
                  <a:srgbClr val="000000"/>
                </a:solidFill>
              </a:rPr>
              <a:t>t sequence and test items (1/2)</a:t>
            </a:r>
            <a:endParaRPr lang="ja-JP" altLang="en-US" sz="2400" dirty="0">
              <a:solidFill>
                <a:srgbClr val="000000"/>
              </a:solidFill>
            </a:endParaRPr>
          </a:p>
        </p:txBody>
      </p:sp>
      <p:sp>
        <p:nvSpPr>
          <p:cNvPr id="13" name="正方形/長方形 12">
            <a:extLst>
              <a:ext uri="{FF2B5EF4-FFF2-40B4-BE49-F238E27FC236}">
                <a16:creationId xmlns:a16="http://schemas.microsoft.com/office/drawing/2014/main" id="{1DEDF72D-C632-4237-96CE-BD43D0789BDE}"/>
              </a:ext>
            </a:extLst>
          </p:cNvPr>
          <p:cNvSpPr/>
          <p:nvPr/>
        </p:nvSpPr>
        <p:spPr>
          <a:xfrm>
            <a:off x="3916133" y="5203636"/>
            <a:ext cx="1570037" cy="14827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sp>
        <p:nvSpPr>
          <p:cNvPr id="48132" name="正方形/長方形 14">
            <a:extLst>
              <a:ext uri="{FF2B5EF4-FFF2-40B4-BE49-F238E27FC236}">
                <a16:creationId xmlns:a16="http://schemas.microsoft.com/office/drawing/2014/main" id="{FDC105E2-2E09-4CCF-9D50-FA0D76501B7A}"/>
              </a:ext>
            </a:extLst>
          </p:cNvPr>
          <p:cNvSpPr>
            <a:spLocks noChangeArrowheads="1"/>
          </p:cNvSpPr>
          <p:nvPr/>
        </p:nvSpPr>
        <p:spPr bwMode="auto">
          <a:xfrm>
            <a:off x="1395069" y="3775155"/>
            <a:ext cx="1689871" cy="107721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600">
                <a:solidFill>
                  <a:srgbClr val="000000"/>
                </a:solidFill>
              </a:rPr>
              <a:t>GSE cooler installation in to cryostat1 and cooling test</a:t>
            </a:r>
          </a:p>
        </p:txBody>
      </p:sp>
      <p:sp>
        <p:nvSpPr>
          <p:cNvPr id="48133" name="正方形/長方形 15">
            <a:extLst>
              <a:ext uri="{FF2B5EF4-FFF2-40B4-BE49-F238E27FC236}">
                <a16:creationId xmlns:a16="http://schemas.microsoft.com/office/drawing/2014/main" id="{AC531A66-2054-4BE9-AC3E-5FC4376C470D}"/>
              </a:ext>
            </a:extLst>
          </p:cNvPr>
          <p:cNvSpPr>
            <a:spLocks noChangeArrowheads="1"/>
          </p:cNvSpPr>
          <p:nvPr/>
        </p:nvSpPr>
        <p:spPr bwMode="auto">
          <a:xfrm>
            <a:off x="1127556" y="5283011"/>
            <a:ext cx="1628775" cy="132397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600">
                <a:solidFill>
                  <a:srgbClr val="000000"/>
                </a:solidFill>
              </a:rPr>
              <a:t>4K-JT unit cooling test in vacuum vessel</a:t>
            </a:r>
          </a:p>
          <a:p>
            <a:pPr algn="ctr" defTabSz="914400" eaLnBrk="0" fontAlgn="base" hangingPunct="0">
              <a:spcBef>
                <a:spcPct val="0"/>
              </a:spcBef>
              <a:spcAft>
                <a:spcPct val="0"/>
              </a:spcAft>
              <a:buNone/>
              <a:defRPr/>
            </a:pPr>
            <a:r>
              <a:rPr lang="en-US" altLang="ja-JP" sz="1600">
                <a:solidFill>
                  <a:srgbClr val="000000"/>
                </a:solidFill>
              </a:rPr>
              <a:t>(pre / post shipment)</a:t>
            </a:r>
          </a:p>
        </p:txBody>
      </p:sp>
      <p:sp>
        <p:nvSpPr>
          <p:cNvPr id="48134" name="正方形/長方形 16">
            <a:extLst>
              <a:ext uri="{FF2B5EF4-FFF2-40B4-BE49-F238E27FC236}">
                <a16:creationId xmlns:a16="http://schemas.microsoft.com/office/drawing/2014/main" id="{C010EC69-5EAD-4EAA-AEB9-902543F6F848}"/>
              </a:ext>
            </a:extLst>
          </p:cNvPr>
          <p:cNvSpPr>
            <a:spLocks noChangeArrowheads="1"/>
          </p:cNvSpPr>
          <p:nvPr/>
        </p:nvSpPr>
        <p:spPr bwMode="auto">
          <a:xfrm>
            <a:off x="6461937" y="5283011"/>
            <a:ext cx="1344612" cy="132397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600">
                <a:solidFill>
                  <a:srgbClr val="000000"/>
                </a:solidFill>
              </a:rPr>
              <a:t>2K-JT installation and cooling test (</a:t>
            </a:r>
            <a:r>
              <a:rPr lang="en-US" altLang="ja-JP" sz="1600" baseline="30000">
                <a:solidFill>
                  <a:srgbClr val="000000"/>
                </a:solidFill>
              </a:rPr>
              <a:t>4</a:t>
            </a:r>
            <a:r>
              <a:rPr lang="en-US" altLang="ja-JP" sz="1600">
                <a:solidFill>
                  <a:srgbClr val="000000"/>
                </a:solidFill>
              </a:rPr>
              <a:t>He, </a:t>
            </a:r>
            <a:r>
              <a:rPr lang="en-US" altLang="ja-JP" sz="1600" baseline="30000">
                <a:solidFill>
                  <a:srgbClr val="000000"/>
                </a:solidFill>
              </a:rPr>
              <a:t>3</a:t>
            </a:r>
            <a:r>
              <a:rPr lang="en-US" altLang="ja-JP" sz="1600">
                <a:solidFill>
                  <a:srgbClr val="000000"/>
                </a:solidFill>
              </a:rPr>
              <a:t>He)</a:t>
            </a:r>
          </a:p>
        </p:txBody>
      </p:sp>
      <p:sp>
        <p:nvSpPr>
          <p:cNvPr id="48135" name="正方形/長方形 17">
            <a:extLst>
              <a:ext uri="{FF2B5EF4-FFF2-40B4-BE49-F238E27FC236}">
                <a16:creationId xmlns:a16="http://schemas.microsoft.com/office/drawing/2014/main" id="{8BFF8EDF-65D6-4E94-84C7-0544BDD7AC94}"/>
              </a:ext>
            </a:extLst>
          </p:cNvPr>
          <p:cNvSpPr>
            <a:spLocks noChangeArrowheads="1"/>
          </p:cNvSpPr>
          <p:nvPr/>
        </p:nvSpPr>
        <p:spPr bwMode="auto">
          <a:xfrm>
            <a:off x="3993920" y="4006658"/>
            <a:ext cx="1628775" cy="830262"/>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600">
                <a:solidFill>
                  <a:srgbClr val="000000"/>
                </a:solidFill>
              </a:rPr>
              <a:t>Integration of 2K-JT</a:t>
            </a:r>
            <a:r>
              <a:rPr lang="ja-JP" altLang="en-US" sz="1600">
                <a:solidFill>
                  <a:srgbClr val="000000"/>
                </a:solidFill>
              </a:rPr>
              <a:t> </a:t>
            </a:r>
            <a:r>
              <a:rPr lang="en-US" altLang="ja-JP" sz="1600">
                <a:solidFill>
                  <a:srgbClr val="000000"/>
                </a:solidFill>
              </a:rPr>
              <a:t>with PT15K</a:t>
            </a:r>
          </a:p>
        </p:txBody>
      </p:sp>
      <p:sp>
        <p:nvSpPr>
          <p:cNvPr id="48136" name="正方形/長方形 18">
            <a:extLst>
              <a:ext uri="{FF2B5EF4-FFF2-40B4-BE49-F238E27FC236}">
                <a16:creationId xmlns:a16="http://schemas.microsoft.com/office/drawing/2014/main" id="{F0889750-1D54-447E-B297-050D0A3BEDC2}"/>
              </a:ext>
            </a:extLst>
          </p:cNvPr>
          <p:cNvSpPr>
            <a:spLocks noChangeArrowheads="1"/>
          </p:cNvSpPr>
          <p:nvPr/>
        </p:nvSpPr>
        <p:spPr bwMode="auto">
          <a:xfrm>
            <a:off x="4000270" y="5276661"/>
            <a:ext cx="1412875" cy="133667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600">
                <a:solidFill>
                  <a:srgbClr val="000000"/>
                </a:solidFill>
              </a:rPr>
              <a:t>4K-JT installation into cryostat1 and cooling test</a:t>
            </a:r>
          </a:p>
        </p:txBody>
      </p:sp>
      <p:sp>
        <p:nvSpPr>
          <p:cNvPr id="48137" name="正方形/長方形 19">
            <a:extLst>
              <a:ext uri="{FF2B5EF4-FFF2-40B4-BE49-F238E27FC236}">
                <a16:creationId xmlns:a16="http://schemas.microsoft.com/office/drawing/2014/main" id="{F2D21AC5-2E03-4735-82C4-9AB70203ED4E}"/>
              </a:ext>
            </a:extLst>
          </p:cNvPr>
          <p:cNvSpPr>
            <a:spLocks noChangeArrowheads="1"/>
          </p:cNvSpPr>
          <p:nvPr/>
        </p:nvSpPr>
        <p:spPr bwMode="auto">
          <a:xfrm>
            <a:off x="8607306" y="5395685"/>
            <a:ext cx="1427162" cy="1076325"/>
          </a:xfrm>
          <a:prstGeom prst="rect">
            <a:avLst/>
          </a:prstGeom>
          <a:noFill/>
          <a:ln w="571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600">
                <a:solidFill>
                  <a:srgbClr val="000000"/>
                </a:solidFill>
              </a:rPr>
              <a:t>50mK cooler</a:t>
            </a:r>
          </a:p>
          <a:p>
            <a:pPr algn="ctr" defTabSz="914400" eaLnBrk="0" fontAlgn="base" hangingPunct="0">
              <a:spcBef>
                <a:spcPct val="0"/>
              </a:spcBef>
              <a:spcAft>
                <a:spcPct val="0"/>
              </a:spcAft>
              <a:buNone/>
              <a:defRPr/>
            </a:pPr>
            <a:r>
              <a:rPr lang="en-US" altLang="ja-JP" sz="1600">
                <a:solidFill>
                  <a:srgbClr val="000000"/>
                </a:solidFill>
              </a:rPr>
              <a:t>Installation and cooling test</a:t>
            </a:r>
          </a:p>
        </p:txBody>
      </p:sp>
      <p:sp>
        <p:nvSpPr>
          <p:cNvPr id="21" name="正方形/長方形 20">
            <a:extLst>
              <a:ext uri="{FF2B5EF4-FFF2-40B4-BE49-F238E27FC236}">
                <a16:creationId xmlns:a16="http://schemas.microsoft.com/office/drawing/2014/main" id="{93499D06-5F5C-430F-802E-05E33C513011}"/>
              </a:ext>
            </a:extLst>
          </p:cNvPr>
          <p:cNvSpPr/>
          <p:nvPr/>
        </p:nvSpPr>
        <p:spPr>
          <a:xfrm>
            <a:off x="3916130" y="3906645"/>
            <a:ext cx="1784350" cy="10302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sp>
        <p:nvSpPr>
          <p:cNvPr id="22" name="正方形/長方形 21">
            <a:extLst>
              <a:ext uri="{FF2B5EF4-FFF2-40B4-BE49-F238E27FC236}">
                <a16:creationId xmlns:a16="http://schemas.microsoft.com/office/drawing/2014/main" id="{F4942441-75FB-450E-961B-78DE7EAB1CDE}"/>
              </a:ext>
            </a:extLst>
          </p:cNvPr>
          <p:cNvSpPr/>
          <p:nvPr/>
        </p:nvSpPr>
        <p:spPr>
          <a:xfrm>
            <a:off x="6377802" y="5203636"/>
            <a:ext cx="1520825" cy="1476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sp>
        <p:nvSpPr>
          <p:cNvPr id="23" name="正方形/長方形 22">
            <a:extLst>
              <a:ext uri="{FF2B5EF4-FFF2-40B4-BE49-F238E27FC236}">
                <a16:creationId xmlns:a16="http://schemas.microsoft.com/office/drawing/2014/main" id="{D5637F8A-9547-499A-B0A6-B37C16996CFC}"/>
              </a:ext>
            </a:extLst>
          </p:cNvPr>
          <p:cNvSpPr/>
          <p:nvPr/>
        </p:nvSpPr>
        <p:spPr>
          <a:xfrm>
            <a:off x="8510471" y="5314761"/>
            <a:ext cx="1584325" cy="1260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cxnSp>
        <p:nvCxnSpPr>
          <p:cNvPr id="25" name="カギ線コネクタ 24">
            <a:extLst>
              <a:ext uri="{FF2B5EF4-FFF2-40B4-BE49-F238E27FC236}">
                <a16:creationId xmlns:a16="http://schemas.microsoft.com/office/drawing/2014/main" id="{D5ABD405-3546-4554-BE33-977D2D61E54C}"/>
              </a:ext>
            </a:extLst>
          </p:cNvPr>
          <p:cNvCxnSpPr>
            <a:cxnSpLocks/>
            <a:stCxn id="48132" idx="3"/>
            <a:endCxn id="13" idx="1"/>
          </p:cNvCxnSpPr>
          <p:nvPr/>
        </p:nvCxnSpPr>
        <p:spPr>
          <a:xfrm>
            <a:off x="3084940" y="4313764"/>
            <a:ext cx="831193" cy="1631235"/>
          </a:xfrm>
          <a:prstGeom prst="bentConnector3">
            <a:avLst>
              <a:gd name="adj1" fmla="val 50000"/>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カギ線コネクタ 26">
            <a:extLst>
              <a:ext uri="{FF2B5EF4-FFF2-40B4-BE49-F238E27FC236}">
                <a16:creationId xmlns:a16="http://schemas.microsoft.com/office/drawing/2014/main" id="{FD7203B6-2B96-4003-A2AC-E6D44134F469}"/>
              </a:ext>
            </a:extLst>
          </p:cNvPr>
          <p:cNvCxnSpPr>
            <a:stCxn id="21" idx="3"/>
            <a:endCxn id="22" idx="1"/>
          </p:cNvCxnSpPr>
          <p:nvPr/>
        </p:nvCxnSpPr>
        <p:spPr>
          <a:xfrm>
            <a:off x="5700480" y="4421789"/>
            <a:ext cx="677322" cy="1519847"/>
          </a:xfrm>
          <a:prstGeom prst="bentConnector3">
            <a:avLst>
              <a:gd name="adj1" fmla="val 50000"/>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カギ線コネクタ 28">
            <a:extLst>
              <a:ext uri="{FF2B5EF4-FFF2-40B4-BE49-F238E27FC236}">
                <a16:creationId xmlns:a16="http://schemas.microsoft.com/office/drawing/2014/main" id="{B2172DC5-593D-4DD5-872B-F39DEA98CA69}"/>
              </a:ext>
            </a:extLst>
          </p:cNvPr>
          <p:cNvCxnSpPr>
            <a:stCxn id="22" idx="3"/>
            <a:endCxn id="23" idx="1"/>
          </p:cNvCxnSpPr>
          <p:nvPr/>
        </p:nvCxnSpPr>
        <p:spPr>
          <a:xfrm>
            <a:off x="7898627" y="5941636"/>
            <a:ext cx="611844" cy="3125"/>
          </a:xfrm>
          <a:prstGeom prst="bentConnector3">
            <a:avLst>
              <a:gd name="adj1" fmla="val 50000"/>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144" name="テキスト ボックス 29">
            <a:extLst>
              <a:ext uri="{FF2B5EF4-FFF2-40B4-BE49-F238E27FC236}">
                <a16:creationId xmlns:a16="http://schemas.microsoft.com/office/drawing/2014/main" id="{BF7DE720-3114-4BBC-ADE3-FDA25426E302}"/>
              </a:ext>
            </a:extLst>
          </p:cNvPr>
          <p:cNvSpPr txBox="1">
            <a:spLocks noChangeArrowheads="1"/>
          </p:cNvSpPr>
          <p:nvPr/>
        </p:nvSpPr>
        <p:spPr bwMode="auto">
          <a:xfrm>
            <a:off x="8286634" y="3887364"/>
            <a:ext cx="1825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400">
                <a:solidFill>
                  <a:srgbClr val="00B050"/>
                </a:solidFill>
              </a:rPr>
              <a:t>Green: CNES/CEA </a:t>
            </a:r>
          </a:p>
          <a:p>
            <a:pPr defTabSz="914400" eaLnBrk="0" fontAlgn="base" hangingPunct="0">
              <a:spcBef>
                <a:spcPct val="0"/>
              </a:spcBef>
              <a:spcAft>
                <a:spcPct val="0"/>
              </a:spcAft>
              <a:buNone/>
              <a:defRPr/>
            </a:pPr>
            <a:r>
              <a:rPr lang="en-US" altLang="ja-JP" sz="1400">
                <a:solidFill>
                  <a:srgbClr val="00B050"/>
                </a:solidFill>
              </a:rPr>
              <a:t>            (in Grenoble)</a:t>
            </a:r>
          </a:p>
          <a:p>
            <a:pPr defTabSz="914400" eaLnBrk="0" fontAlgn="base" hangingPunct="0">
              <a:spcBef>
                <a:spcPct val="0"/>
              </a:spcBef>
              <a:spcAft>
                <a:spcPct val="0"/>
              </a:spcAft>
              <a:buNone/>
              <a:defRPr/>
            </a:pPr>
            <a:r>
              <a:rPr lang="en-US" altLang="ja-JP" sz="1400">
                <a:solidFill>
                  <a:srgbClr val="0070C0"/>
                </a:solidFill>
              </a:rPr>
              <a:t>Blue:    JAXA/SHI</a:t>
            </a:r>
          </a:p>
        </p:txBody>
      </p:sp>
      <p:sp>
        <p:nvSpPr>
          <p:cNvPr id="48145" name="スライド番号プレースホルダー 1">
            <a:extLst>
              <a:ext uri="{FF2B5EF4-FFF2-40B4-BE49-F238E27FC236}">
                <a16:creationId xmlns:a16="http://schemas.microsoft.com/office/drawing/2014/main" id="{C847CF4C-C07C-4424-815A-CCE0284F3CF7}"/>
              </a:ext>
            </a:extLst>
          </p:cNvPr>
          <p:cNvSpPr>
            <a:spLocks noGrp="1" noChangeArrowheads="1"/>
          </p:cNvSpPr>
          <p:nvPr>
            <p:ph type="sldNum" sz="quarter" idx="12"/>
          </p:nvPr>
        </p:nvSpPr>
        <p:spPr>
          <a:xfrm>
            <a:off x="8569325" y="63436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fld id="{5A732A70-3E48-48DD-9176-5C12A58BBA00}" type="slidenum">
              <a:rPr lang="en-US" altLang="ja-JP" sz="1400">
                <a:solidFill>
                  <a:srgbClr val="000000"/>
                </a:solidFill>
              </a:rPr>
              <a:pPr defTabSz="914400" fontAlgn="base">
                <a:spcBef>
                  <a:spcPct val="0"/>
                </a:spcBef>
                <a:spcAft>
                  <a:spcPct val="0"/>
                </a:spcAft>
                <a:buNone/>
                <a:defRPr/>
              </a:pPr>
              <a:t>6</a:t>
            </a:fld>
            <a:endParaRPr lang="en-US" altLang="ja-JP" sz="1400">
              <a:solidFill>
                <a:srgbClr val="000000"/>
              </a:solidFill>
            </a:endParaRPr>
          </a:p>
        </p:txBody>
      </p:sp>
      <p:cxnSp>
        <p:nvCxnSpPr>
          <p:cNvPr id="4" name="直線矢印コネクタ 3">
            <a:extLst>
              <a:ext uri="{FF2B5EF4-FFF2-40B4-BE49-F238E27FC236}">
                <a16:creationId xmlns:a16="http://schemas.microsoft.com/office/drawing/2014/main" id="{673881B1-7770-42A7-A2E4-1C88D43842A2}"/>
              </a:ext>
            </a:extLst>
          </p:cNvPr>
          <p:cNvCxnSpPr>
            <a:stCxn id="48133" idx="3"/>
            <a:endCxn id="13" idx="1"/>
          </p:cNvCxnSpPr>
          <p:nvPr/>
        </p:nvCxnSpPr>
        <p:spPr>
          <a:xfrm>
            <a:off x="2756331" y="5944999"/>
            <a:ext cx="1159802"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C990BF17-A038-40B7-8758-F1F87628F226}"/>
              </a:ext>
            </a:extLst>
          </p:cNvPr>
          <p:cNvCxnSpPr>
            <a:stCxn id="13" idx="3"/>
            <a:endCxn id="22" idx="1"/>
          </p:cNvCxnSpPr>
          <p:nvPr/>
        </p:nvCxnSpPr>
        <p:spPr>
          <a:xfrm flipV="1">
            <a:off x="5486170" y="5941636"/>
            <a:ext cx="891632" cy="336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148" name="テキスト ボックス 65">
            <a:extLst>
              <a:ext uri="{FF2B5EF4-FFF2-40B4-BE49-F238E27FC236}">
                <a16:creationId xmlns:a16="http://schemas.microsoft.com/office/drawing/2014/main" id="{34EC3C79-4F7F-40C1-825E-7E40F138301A}"/>
              </a:ext>
            </a:extLst>
          </p:cNvPr>
          <p:cNvSpPr txBox="1">
            <a:spLocks noChangeArrowheads="1"/>
          </p:cNvSpPr>
          <p:nvPr/>
        </p:nvSpPr>
        <p:spPr bwMode="auto">
          <a:xfrm>
            <a:off x="1586340" y="3475118"/>
            <a:ext cx="152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600">
                <a:solidFill>
                  <a:srgbClr val="000000"/>
                </a:solidFill>
              </a:rPr>
              <a:t>Feb~Mar 2017</a:t>
            </a:r>
            <a:endParaRPr lang="ja-JP" altLang="en-US" sz="1600">
              <a:solidFill>
                <a:srgbClr val="000000"/>
              </a:solidFill>
            </a:endParaRPr>
          </a:p>
        </p:txBody>
      </p:sp>
      <p:sp>
        <p:nvSpPr>
          <p:cNvPr id="48149" name="テキスト ボックス 38">
            <a:extLst>
              <a:ext uri="{FF2B5EF4-FFF2-40B4-BE49-F238E27FC236}">
                <a16:creationId xmlns:a16="http://schemas.microsoft.com/office/drawing/2014/main" id="{6F39D474-E83F-4E1B-9E06-836BB783FE8D}"/>
              </a:ext>
            </a:extLst>
          </p:cNvPr>
          <p:cNvSpPr txBox="1">
            <a:spLocks noChangeArrowheads="1"/>
          </p:cNvSpPr>
          <p:nvPr/>
        </p:nvSpPr>
        <p:spPr bwMode="auto">
          <a:xfrm>
            <a:off x="1245028" y="4995673"/>
            <a:ext cx="152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600">
                <a:solidFill>
                  <a:srgbClr val="000000"/>
                </a:solidFill>
              </a:rPr>
              <a:t>Feb~Mar 2017</a:t>
            </a:r>
            <a:endParaRPr lang="ja-JP" altLang="en-US" sz="1600">
              <a:solidFill>
                <a:srgbClr val="000000"/>
              </a:solidFill>
            </a:endParaRPr>
          </a:p>
        </p:txBody>
      </p:sp>
      <p:sp>
        <p:nvSpPr>
          <p:cNvPr id="48150" name="テキスト ボックス 39">
            <a:extLst>
              <a:ext uri="{FF2B5EF4-FFF2-40B4-BE49-F238E27FC236}">
                <a16:creationId xmlns:a16="http://schemas.microsoft.com/office/drawing/2014/main" id="{D6C8E355-C90D-432C-8C0F-E62A59940729}"/>
              </a:ext>
            </a:extLst>
          </p:cNvPr>
          <p:cNvSpPr txBox="1">
            <a:spLocks noChangeArrowheads="1"/>
          </p:cNvSpPr>
          <p:nvPr/>
        </p:nvSpPr>
        <p:spPr bwMode="auto">
          <a:xfrm>
            <a:off x="4298720" y="3585973"/>
            <a:ext cx="1084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600">
                <a:solidFill>
                  <a:srgbClr val="000000"/>
                </a:solidFill>
              </a:rPr>
              <a:t>May 2017</a:t>
            </a:r>
            <a:endParaRPr lang="ja-JP" altLang="en-US" sz="1600">
              <a:solidFill>
                <a:srgbClr val="000000"/>
              </a:solidFill>
            </a:endParaRPr>
          </a:p>
        </p:txBody>
      </p:sp>
      <p:sp>
        <p:nvSpPr>
          <p:cNvPr id="48151" name="テキスト ボックス 40">
            <a:extLst>
              <a:ext uri="{FF2B5EF4-FFF2-40B4-BE49-F238E27FC236}">
                <a16:creationId xmlns:a16="http://schemas.microsoft.com/office/drawing/2014/main" id="{A3B9B800-FD26-45CF-9790-3E5584975A3F}"/>
              </a:ext>
            </a:extLst>
          </p:cNvPr>
          <p:cNvSpPr txBox="1">
            <a:spLocks noChangeArrowheads="1"/>
          </p:cNvSpPr>
          <p:nvPr/>
        </p:nvSpPr>
        <p:spPr bwMode="auto">
          <a:xfrm>
            <a:off x="4187592" y="4905186"/>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600">
                <a:solidFill>
                  <a:srgbClr val="000000"/>
                </a:solidFill>
              </a:rPr>
              <a:t>Apr 2017</a:t>
            </a:r>
            <a:endParaRPr lang="ja-JP" altLang="en-US" sz="1600">
              <a:solidFill>
                <a:srgbClr val="000000"/>
              </a:solidFill>
            </a:endParaRPr>
          </a:p>
        </p:txBody>
      </p:sp>
      <p:sp>
        <p:nvSpPr>
          <p:cNvPr id="48152" name="テキスト ボックス 41">
            <a:extLst>
              <a:ext uri="{FF2B5EF4-FFF2-40B4-BE49-F238E27FC236}">
                <a16:creationId xmlns:a16="http://schemas.microsoft.com/office/drawing/2014/main" id="{351AF8B9-C496-4918-B5E8-9B691789E76A}"/>
              </a:ext>
            </a:extLst>
          </p:cNvPr>
          <p:cNvSpPr txBox="1">
            <a:spLocks noChangeArrowheads="1"/>
          </p:cNvSpPr>
          <p:nvPr/>
        </p:nvSpPr>
        <p:spPr bwMode="auto">
          <a:xfrm>
            <a:off x="6487337" y="4862320"/>
            <a:ext cx="1433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600">
                <a:solidFill>
                  <a:srgbClr val="000000"/>
                </a:solidFill>
              </a:rPr>
              <a:t>Mar~Jul 2017</a:t>
            </a:r>
            <a:endParaRPr lang="ja-JP" altLang="en-US" sz="1600">
              <a:solidFill>
                <a:srgbClr val="000000"/>
              </a:solidFill>
            </a:endParaRPr>
          </a:p>
        </p:txBody>
      </p:sp>
      <p:sp>
        <p:nvSpPr>
          <p:cNvPr id="48153" name="テキスト ボックス 42">
            <a:extLst>
              <a:ext uri="{FF2B5EF4-FFF2-40B4-BE49-F238E27FC236}">
                <a16:creationId xmlns:a16="http://schemas.microsoft.com/office/drawing/2014/main" id="{9884FCEE-B1B0-48A5-8F8A-FB425F3F6168}"/>
              </a:ext>
            </a:extLst>
          </p:cNvPr>
          <p:cNvSpPr txBox="1">
            <a:spLocks noChangeArrowheads="1"/>
          </p:cNvSpPr>
          <p:nvPr/>
        </p:nvSpPr>
        <p:spPr bwMode="auto">
          <a:xfrm>
            <a:off x="8510471" y="4778144"/>
            <a:ext cx="1560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600">
                <a:solidFill>
                  <a:srgbClr val="000000"/>
                </a:solidFill>
              </a:rPr>
              <a:t>Sep~Oct 2017,</a:t>
            </a:r>
          </a:p>
          <a:p>
            <a:pPr algn="ctr" defTabSz="914400" eaLnBrk="0" fontAlgn="base" hangingPunct="0">
              <a:spcBef>
                <a:spcPct val="0"/>
              </a:spcBef>
              <a:spcAft>
                <a:spcPct val="0"/>
              </a:spcAft>
              <a:buNone/>
              <a:defRPr/>
            </a:pPr>
            <a:r>
              <a:rPr lang="en-US" altLang="ja-JP" sz="1600">
                <a:solidFill>
                  <a:srgbClr val="000000"/>
                </a:solidFill>
              </a:rPr>
              <a:t>Feb 2018</a:t>
            </a:r>
          </a:p>
        </p:txBody>
      </p:sp>
      <p:sp>
        <p:nvSpPr>
          <p:cNvPr id="34" name="テキスト ボックス 6">
            <a:extLst>
              <a:ext uri="{FF2B5EF4-FFF2-40B4-BE49-F238E27FC236}">
                <a16:creationId xmlns:a16="http://schemas.microsoft.com/office/drawing/2014/main" id="{D83EA2D9-8559-41AF-A490-0A959C882CF7}"/>
              </a:ext>
            </a:extLst>
          </p:cNvPr>
          <p:cNvSpPr txBox="1">
            <a:spLocks noChangeArrowheads="1"/>
          </p:cNvSpPr>
          <p:nvPr/>
        </p:nvSpPr>
        <p:spPr bwMode="auto">
          <a:xfrm>
            <a:off x="496294" y="563393"/>
            <a:ext cx="104659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buFont typeface="Wingdings" panose="05000000000000000000" pitchFamily="2" charset="2"/>
              <a:buChar char="u"/>
            </a:pPr>
            <a:r>
              <a:rPr lang="en-US" altLang="ja-JP" sz="1600" dirty="0">
                <a:solidFill>
                  <a:srgbClr val="C00000"/>
                </a:solidFill>
              </a:rPr>
              <a:t>4K-JT with 2ST precooler</a:t>
            </a:r>
          </a:p>
          <a:p>
            <a:pPr lvl="1">
              <a:buFont typeface="Wingdings" panose="05000000000000000000" pitchFamily="2" charset="2"/>
              <a:buChar char="l"/>
            </a:pPr>
            <a:r>
              <a:rPr lang="en-US" altLang="ja-JP" sz="1600" dirty="0"/>
              <a:t>A vacuum vessel was used for the pre / post-shipment cooling test as well as the transport from Niihama Japan to CEA France.</a:t>
            </a:r>
          </a:p>
          <a:p>
            <a:pPr lvl="1">
              <a:buFont typeface="Wingdings" panose="05000000000000000000" pitchFamily="2" charset="2"/>
              <a:buChar char="l"/>
            </a:pPr>
            <a:r>
              <a:rPr lang="en-US" altLang="ja-JP" sz="1600" dirty="0"/>
              <a:t>The verification of the cooling performance between before and after the transport. The different condition between the vacuum vessel and the cryostat1 is also considered.</a:t>
            </a:r>
          </a:p>
          <a:p>
            <a:pPr indent="-285750">
              <a:buFont typeface="Wingdings" panose="05000000000000000000" pitchFamily="2" charset="2"/>
              <a:buChar char="u"/>
            </a:pPr>
            <a:r>
              <a:rPr lang="en-US" altLang="ja-JP" sz="1600" dirty="0">
                <a:solidFill>
                  <a:srgbClr val="C00000"/>
                </a:solidFill>
              </a:rPr>
              <a:t>2K-JT (PT15K as a precooler, transported with PT15K dummy)</a:t>
            </a:r>
          </a:p>
          <a:p>
            <a:pPr lvl="1">
              <a:buFont typeface="Wingdings" panose="05000000000000000000" pitchFamily="2" charset="2"/>
              <a:buChar char="l"/>
            </a:pPr>
            <a:r>
              <a:rPr lang="en-US" altLang="ja-JP" sz="1600" dirty="0"/>
              <a:t>No cooling verification was performed before the transport, since 1) diameter and total length of the heat exchanger were only updated to fit the PT15K, 2) 30~50% margin was considered in the heat exchange length design, 3) the design can be verified by gas flow rate, pressure and temperature distribution.</a:t>
            </a:r>
          </a:p>
          <a:p>
            <a:pPr lvl="1">
              <a:buFont typeface="Wingdings" panose="05000000000000000000" pitchFamily="2" charset="2"/>
              <a:buChar char="l"/>
            </a:pPr>
            <a:r>
              <a:rPr lang="en-US" altLang="ja-JP" sz="1600" dirty="0"/>
              <a:t>2K-JT compressors performance has been verified before and after the transport.</a:t>
            </a:r>
          </a:p>
          <a:p>
            <a:pPr indent="-285750">
              <a:buFont typeface="Wingdings" panose="05000000000000000000" pitchFamily="2" charset="2"/>
              <a:buChar char="u"/>
            </a:pPr>
            <a:r>
              <a:rPr lang="en-US" altLang="ja-JP" sz="1600" dirty="0"/>
              <a:t>Unit performance of each JT cooler and GSE cooler have been measured.</a:t>
            </a:r>
          </a:p>
        </p:txBody>
      </p:sp>
    </p:spTree>
    <p:extLst>
      <p:ext uri="{BB962C8B-B14F-4D97-AF65-F5344CB8AC3E}">
        <p14:creationId xmlns:p14="http://schemas.microsoft.com/office/powerpoint/2010/main" val="68784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a:stCxn id="51" idx="3"/>
          </p:cNvCxnSpPr>
          <p:nvPr/>
        </p:nvCxnSpPr>
        <p:spPr>
          <a:xfrm flipV="1">
            <a:off x="7736184" y="3749829"/>
            <a:ext cx="1203427" cy="716932"/>
          </a:xfrm>
          <a:prstGeom prst="line">
            <a:avLst/>
          </a:prstGeom>
          <a:ln w="38100">
            <a:solidFill>
              <a:srgbClr val="0066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51" idx="3"/>
            <a:endCxn id="70" idx="3"/>
          </p:cNvCxnSpPr>
          <p:nvPr/>
        </p:nvCxnSpPr>
        <p:spPr>
          <a:xfrm flipV="1">
            <a:off x="7736181" y="4071799"/>
            <a:ext cx="685156" cy="394965"/>
          </a:xfrm>
          <a:prstGeom prst="line">
            <a:avLst/>
          </a:prstGeom>
          <a:ln w="57150">
            <a:solidFill>
              <a:srgbClr val="00B05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46" name="テキスト ボックス 2"/>
          <p:cNvSpPr txBox="1">
            <a:spLocks noChangeArrowheads="1"/>
          </p:cNvSpPr>
          <p:nvPr/>
        </p:nvSpPr>
        <p:spPr bwMode="auto">
          <a:xfrm>
            <a:off x="2765194" y="10719"/>
            <a:ext cx="666163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2400" dirty="0">
                <a:solidFill>
                  <a:srgbClr val="000000"/>
                </a:solidFill>
              </a:rPr>
              <a:t>4. JT coolers t</a:t>
            </a:r>
            <a:r>
              <a:rPr lang="en-US" altLang="ja-JP" sz="2400" dirty="0" err="1">
                <a:solidFill>
                  <a:srgbClr val="000000"/>
                </a:solidFill>
              </a:rPr>
              <a:t>est</a:t>
            </a:r>
            <a:r>
              <a:rPr lang="en-US" altLang="ja-JP" sz="2400" dirty="0">
                <a:solidFill>
                  <a:srgbClr val="000000"/>
                </a:solidFill>
              </a:rPr>
              <a:t> sequence and test items (2/2)</a:t>
            </a:r>
            <a:endParaRPr lang="ja-JP" altLang="en-US" sz="2400" dirty="0">
              <a:solidFill>
                <a:srgbClr val="000000"/>
              </a:solidFill>
            </a:endParaRPr>
          </a:p>
        </p:txBody>
      </p:sp>
      <p:sp>
        <p:nvSpPr>
          <p:cNvPr id="11" name="テキスト ボックス 6"/>
          <p:cNvSpPr txBox="1">
            <a:spLocks noChangeArrowheads="1"/>
          </p:cNvSpPr>
          <p:nvPr/>
        </p:nvSpPr>
        <p:spPr bwMode="auto">
          <a:xfrm>
            <a:off x="241226" y="400837"/>
            <a:ext cx="1152330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defTabSz="914400" eaLnBrk="0" fontAlgn="base" hangingPunct="0">
              <a:spcBef>
                <a:spcPct val="0"/>
              </a:spcBef>
              <a:spcAft>
                <a:spcPct val="0"/>
              </a:spcAft>
              <a:buFont typeface="Wingdings" panose="05000000000000000000" pitchFamily="2" charset="2"/>
              <a:buChar char="u"/>
              <a:defRPr/>
            </a:pPr>
            <a:r>
              <a:rPr lang="en-US" altLang="ja-JP" dirty="0">
                <a:solidFill>
                  <a:srgbClr val="C00000"/>
                </a:solidFill>
              </a:rPr>
              <a:t>Operation methods and the JT temperature behavior during the sub-K cooler recycle.</a:t>
            </a:r>
          </a:p>
          <a:p>
            <a:pPr lvl="1" defTabSz="914400" eaLnBrk="0" fontAlgn="base" hangingPunct="0">
              <a:spcBef>
                <a:spcPct val="0"/>
              </a:spcBef>
              <a:spcAft>
                <a:spcPct val="0"/>
              </a:spcAft>
              <a:buFont typeface="Wingdings" panose="05000000000000000000" pitchFamily="2" charset="2"/>
              <a:buChar char="l"/>
              <a:defRPr/>
            </a:pPr>
            <a:r>
              <a:rPr lang="en-US" altLang="ja-JP" dirty="0">
                <a:solidFill>
                  <a:srgbClr val="000000"/>
                </a:solidFill>
              </a:rPr>
              <a:t>There are mainly </a:t>
            </a:r>
            <a:r>
              <a:rPr lang="en-US" altLang="ja-JP" dirty="0">
                <a:solidFill>
                  <a:srgbClr val="FF0000"/>
                </a:solidFill>
              </a:rPr>
              <a:t>3 kinds of operation methods </a:t>
            </a:r>
            <a:r>
              <a:rPr lang="en-US" altLang="ja-JP" dirty="0">
                <a:solidFill>
                  <a:srgbClr val="000000"/>
                </a:solidFill>
              </a:rPr>
              <a:t>by taking into account the relation between driving power, temperature and cooling power.</a:t>
            </a:r>
          </a:p>
          <a:p>
            <a:pPr lvl="1" defTabSz="914400" eaLnBrk="0" fontAlgn="base" hangingPunct="0">
              <a:spcBef>
                <a:spcPct val="0"/>
              </a:spcBef>
              <a:spcAft>
                <a:spcPct val="0"/>
              </a:spcAft>
              <a:buFont typeface="Wingdings" panose="05000000000000000000" pitchFamily="2" charset="2"/>
              <a:buChar char="l"/>
              <a:defRPr/>
            </a:pPr>
            <a:r>
              <a:rPr lang="en-US" altLang="ja-JP" dirty="0">
                <a:solidFill>
                  <a:srgbClr val="000000"/>
                </a:solidFill>
              </a:rPr>
              <a:t>Passive operation (constant driving power) or active operation (active heater, or active variation of driving power) should be determined by the cooling test.</a:t>
            </a:r>
          </a:p>
          <a:p>
            <a:pPr indent="-285750" defTabSz="914400" eaLnBrk="0" fontAlgn="base" hangingPunct="0">
              <a:spcBef>
                <a:spcPct val="0"/>
              </a:spcBef>
              <a:spcAft>
                <a:spcPct val="0"/>
              </a:spcAft>
              <a:buFont typeface="Wingdings" panose="05000000000000000000" pitchFamily="2" charset="2"/>
              <a:buChar char="u"/>
              <a:defRPr/>
            </a:pPr>
            <a:r>
              <a:rPr lang="en-US" altLang="ja-JP" dirty="0">
                <a:solidFill>
                  <a:srgbClr val="C00000"/>
                </a:solidFill>
              </a:rPr>
              <a:t>The heat load of each JT at each steady state (Observation mode, stand-by mode)</a:t>
            </a:r>
          </a:p>
          <a:p>
            <a:pPr lvl="1" defTabSz="914400" eaLnBrk="0" fontAlgn="base" hangingPunct="0">
              <a:spcBef>
                <a:spcPct val="0"/>
              </a:spcBef>
              <a:spcAft>
                <a:spcPct val="0"/>
              </a:spcAft>
              <a:buFont typeface="Wingdings" panose="05000000000000000000" pitchFamily="2" charset="2"/>
              <a:buChar char="l"/>
              <a:defRPr/>
            </a:pPr>
            <a:r>
              <a:rPr lang="en-US" altLang="ja-JP" dirty="0">
                <a:solidFill>
                  <a:srgbClr val="000000"/>
                </a:solidFill>
              </a:rPr>
              <a:t>These heat load and interface requirements determine the driving power.</a:t>
            </a:r>
          </a:p>
        </p:txBody>
      </p:sp>
      <p:cxnSp>
        <p:nvCxnSpPr>
          <p:cNvPr id="31" name="直線コネクタ 30"/>
          <p:cNvCxnSpPr/>
          <p:nvPr/>
        </p:nvCxnSpPr>
        <p:spPr>
          <a:xfrm>
            <a:off x="6923657" y="5279658"/>
            <a:ext cx="3600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782497" y="5610726"/>
            <a:ext cx="1668727" cy="338554"/>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Temperature (K)</a:t>
            </a:r>
            <a:endParaRPr kumimoji="1" lang="ja-JP" altLang="en-US" sz="1600" baseline="-25000" dirty="0">
              <a:solidFill>
                <a:srgbClr val="000000"/>
              </a:solidFill>
              <a:latin typeface="Arial"/>
              <a:ea typeface="ＭＳ Ｐゴシック" panose="020B0600070205080204" pitchFamily="50" charset="-128"/>
              <a:cs typeface="Gill Sans MT"/>
            </a:endParaRPr>
          </a:p>
        </p:txBody>
      </p:sp>
      <p:cxnSp>
        <p:nvCxnSpPr>
          <p:cNvPr id="33" name="直線コネクタ 32"/>
          <p:cNvCxnSpPr/>
          <p:nvPr/>
        </p:nvCxnSpPr>
        <p:spPr>
          <a:xfrm rot="16200000">
            <a:off x="5843657" y="4199658"/>
            <a:ext cx="2160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rot="16200000">
            <a:off x="5403898" y="4209249"/>
            <a:ext cx="2053767" cy="338554"/>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Cooling power (</a:t>
            </a:r>
            <a:r>
              <a:rPr kumimoji="1" lang="en-US" altLang="ja-JP" sz="1600" dirty="0" err="1">
                <a:solidFill>
                  <a:srgbClr val="000000"/>
                </a:solidFill>
                <a:latin typeface="Arial"/>
                <a:ea typeface="ＭＳ Ｐゴシック" panose="020B0600070205080204" pitchFamily="50" charset="-128"/>
                <a:cs typeface="Gill Sans MT"/>
              </a:rPr>
              <a:t>mW</a:t>
            </a:r>
            <a:r>
              <a:rPr kumimoji="1" lang="en-US" altLang="ja-JP" sz="1600" dirty="0">
                <a:solidFill>
                  <a:srgbClr val="000000"/>
                </a:solidFill>
                <a:latin typeface="Arial"/>
                <a:ea typeface="ＭＳ Ｐゴシック" panose="020B0600070205080204" pitchFamily="50" charset="-128"/>
                <a:cs typeface="Gill Sans MT"/>
              </a:rPr>
              <a:t>)</a:t>
            </a:r>
            <a:endParaRPr kumimoji="1" lang="ja-JP" altLang="en-US" sz="1600" baseline="-25000" dirty="0">
              <a:solidFill>
                <a:srgbClr val="000000"/>
              </a:solidFill>
              <a:latin typeface="Arial"/>
              <a:ea typeface="ＭＳ Ｐゴシック" panose="020B0600070205080204" pitchFamily="50" charset="-128"/>
              <a:cs typeface="Gill Sans MT"/>
            </a:endParaRPr>
          </a:p>
        </p:txBody>
      </p:sp>
      <p:cxnSp>
        <p:nvCxnSpPr>
          <p:cNvPr id="36" name="直線コネクタ 35"/>
          <p:cNvCxnSpPr>
            <a:endCxn id="75" idx="7"/>
          </p:cNvCxnSpPr>
          <p:nvPr/>
        </p:nvCxnSpPr>
        <p:spPr>
          <a:xfrm flipV="1">
            <a:off x="7342912" y="3549645"/>
            <a:ext cx="878787" cy="1684128"/>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127391" y="5346000"/>
            <a:ext cx="3345788" cy="338554"/>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4.3          4.5            4.7           4.9</a:t>
            </a:r>
            <a:endParaRPr kumimoji="1" lang="ja-JP" altLang="en-US" sz="1600" baseline="-25000" dirty="0">
              <a:solidFill>
                <a:srgbClr val="000000"/>
              </a:solidFill>
              <a:latin typeface="Arial"/>
              <a:ea typeface="ＭＳ Ｐゴシック" panose="020B0600070205080204" pitchFamily="50" charset="-128"/>
              <a:cs typeface="Gill Sans MT"/>
            </a:endParaRPr>
          </a:p>
        </p:txBody>
      </p:sp>
      <p:sp>
        <p:nvSpPr>
          <p:cNvPr id="38" name="テキスト ボックス 57"/>
          <p:cNvSpPr txBox="1">
            <a:spLocks noChangeArrowheads="1"/>
          </p:cNvSpPr>
          <p:nvPr/>
        </p:nvSpPr>
        <p:spPr bwMode="auto">
          <a:xfrm>
            <a:off x="8553518" y="4036041"/>
            <a:ext cx="1244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algn="ctr" defTabSz="914400" eaLnBrk="0" fontAlgn="base" hangingPunct="0">
              <a:spcBef>
                <a:spcPct val="0"/>
              </a:spcBef>
              <a:spcAft>
                <a:spcPct val="0"/>
              </a:spcAft>
              <a:buClrTx/>
              <a:buSzTx/>
              <a:buNone/>
              <a:defRPr/>
            </a:pPr>
            <a:r>
              <a:rPr lang="en-US" altLang="ja-JP" sz="1600" dirty="0">
                <a:solidFill>
                  <a:srgbClr val="000000"/>
                </a:solidFill>
              </a:rPr>
              <a:t>Constant </a:t>
            </a:r>
          </a:p>
          <a:p>
            <a:pPr algn="ctr" defTabSz="914400" eaLnBrk="0" fontAlgn="base" hangingPunct="0">
              <a:spcBef>
                <a:spcPct val="0"/>
              </a:spcBef>
              <a:spcAft>
                <a:spcPct val="0"/>
              </a:spcAft>
              <a:buClrTx/>
              <a:buSzTx/>
              <a:buNone/>
              <a:defRPr/>
            </a:pPr>
            <a:r>
              <a:rPr lang="en-US" altLang="ja-JP" sz="1600" dirty="0">
                <a:solidFill>
                  <a:srgbClr val="000000"/>
                </a:solidFill>
              </a:rPr>
              <a:t>input power</a:t>
            </a:r>
          </a:p>
          <a:p>
            <a:pPr algn="ctr" defTabSz="914400" eaLnBrk="0" fontAlgn="base" hangingPunct="0">
              <a:spcBef>
                <a:spcPct val="0"/>
              </a:spcBef>
              <a:spcAft>
                <a:spcPct val="0"/>
              </a:spcAft>
              <a:buClrTx/>
              <a:buSzTx/>
              <a:buNone/>
              <a:defRPr/>
            </a:pPr>
            <a:r>
              <a:rPr lang="en-US" altLang="ja-JP" sz="1600" dirty="0">
                <a:solidFill>
                  <a:srgbClr val="000000"/>
                </a:solidFill>
              </a:rPr>
              <a:t>(Method 1)</a:t>
            </a:r>
            <a:endParaRPr lang="ja-JP" altLang="en-US" sz="1600" dirty="0">
              <a:solidFill>
                <a:srgbClr val="000000"/>
              </a:solidFill>
            </a:endParaRPr>
          </a:p>
        </p:txBody>
      </p:sp>
      <p:sp>
        <p:nvSpPr>
          <p:cNvPr id="39" name="テキスト ボックス 38"/>
          <p:cNvSpPr txBox="1"/>
          <p:nvPr/>
        </p:nvSpPr>
        <p:spPr>
          <a:xfrm>
            <a:off x="6546200" y="3389186"/>
            <a:ext cx="413896" cy="2123658"/>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40</a:t>
            </a: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endParaRPr kumimoji="1" lang="en-US" altLang="ja-JP" sz="10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20</a:t>
            </a: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endParaRPr kumimoji="1" lang="en-US" altLang="ja-JP" sz="9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  0</a:t>
            </a:r>
          </a:p>
        </p:txBody>
      </p:sp>
      <p:sp>
        <p:nvSpPr>
          <p:cNvPr id="40" name="円/楕円 39"/>
          <p:cNvSpPr/>
          <p:nvPr/>
        </p:nvSpPr>
        <p:spPr>
          <a:xfrm>
            <a:off x="7245423" y="5165333"/>
            <a:ext cx="216000" cy="21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cxnSp>
        <p:nvCxnSpPr>
          <p:cNvPr id="48" name="直線コネクタ 47"/>
          <p:cNvCxnSpPr/>
          <p:nvPr/>
        </p:nvCxnSpPr>
        <p:spPr>
          <a:xfrm flipH="1" flipV="1">
            <a:off x="8084387" y="3556878"/>
            <a:ext cx="2388795" cy="525686"/>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a:off x="7299423" y="521933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sp>
        <p:nvSpPr>
          <p:cNvPr id="51" name="円/楕円 50"/>
          <p:cNvSpPr/>
          <p:nvPr/>
        </p:nvSpPr>
        <p:spPr>
          <a:xfrm>
            <a:off x="7715028" y="4343457"/>
            <a:ext cx="144463" cy="1444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sp>
        <p:nvSpPr>
          <p:cNvPr id="56" name="円/楕円 55"/>
          <p:cNvSpPr/>
          <p:nvPr/>
        </p:nvSpPr>
        <p:spPr>
          <a:xfrm>
            <a:off x="8363668" y="3911977"/>
            <a:ext cx="215900" cy="2159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sp>
        <p:nvSpPr>
          <p:cNvPr id="61" name="円/楕円 60"/>
          <p:cNvSpPr/>
          <p:nvPr/>
        </p:nvSpPr>
        <p:spPr>
          <a:xfrm>
            <a:off x="8086732" y="4133962"/>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cxnSp>
        <p:nvCxnSpPr>
          <p:cNvPr id="67" name="直線コネクタ 66"/>
          <p:cNvCxnSpPr/>
          <p:nvPr/>
        </p:nvCxnSpPr>
        <p:spPr>
          <a:xfrm flipH="1" flipV="1">
            <a:off x="7957123" y="3284922"/>
            <a:ext cx="143887" cy="115845"/>
          </a:xfrm>
          <a:prstGeom prst="line">
            <a:avLst/>
          </a:prstGeom>
        </p:spPr>
        <p:style>
          <a:lnRef idx="1">
            <a:schemeClr val="accent1"/>
          </a:lnRef>
          <a:fillRef idx="0">
            <a:schemeClr val="accent1"/>
          </a:fillRef>
          <a:effectRef idx="0">
            <a:schemeClr val="accent1"/>
          </a:effectRef>
          <a:fontRef idx="minor">
            <a:schemeClr val="tx1"/>
          </a:fontRef>
        </p:style>
      </p:cxnSp>
      <p:sp>
        <p:nvSpPr>
          <p:cNvPr id="68" name="テキスト ボックス 57"/>
          <p:cNvSpPr txBox="1">
            <a:spLocks noChangeArrowheads="1"/>
          </p:cNvSpPr>
          <p:nvPr/>
        </p:nvSpPr>
        <p:spPr bwMode="auto">
          <a:xfrm>
            <a:off x="7110791" y="2741117"/>
            <a:ext cx="13776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algn="ctr" defTabSz="914400" eaLnBrk="0" fontAlgn="base" hangingPunct="0">
              <a:spcBef>
                <a:spcPct val="0"/>
              </a:spcBef>
              <a:spcAft>
                <a:spcPct val="0"/>
              </a:spcAft>
              <a:buClrTx/>
              <a:buSzTx/>
              <a:buNone/>
              <a:defRPr/>
            </a:pPr>
            <a:r>
              <a:rPr lang="en-US" altLang="ja-JP" sz="1600">
                <a:solidFill>
                  <a:srgbClr val="000000"/>
                </a:solidFill>
              </a:rPr>
              <a:t>Specific </a:t>
            </a:r>
          </a:p>
          <a:p>
            <a:pPr algn="ctr" defTabSz="914400" eaLnBrk="0" fontAlgn="base" hangingPunct="0">
              <a:spcBef>
                <a:spcPct val="0"/>
              </a:spcBef>
              <a:spcAft>
                <a:spcPct val="0"/>
              </a:spcAft>
              <a:buClrTx/>
              <a:buSzTx/>
              <a:buNone/>
              <a:defRPr/>
            </a:pPr>
            <a:r>
              <a:rPr lang="en-US" altLang="ja-JP" sz="1600">
                <a:solidFill>
                  <a:srgbClr val="000000"/>
                </a:solidFill>
              </a:rPr>
              <a:t>cooling power</a:t>
            </a:r>
            <a:endParaRPr lang="ja-JP" altLang="en-US" sz="1600">
              <a:solidFill>
                <a:srgbClr val="000000"/>
              </a:solidFill>
            </a:endParaRPr>
          </a:p>
        </p:txBody>
      </p:sp>
      <p:sp>
        <p:nvSpPr>
          <p:cNvPr id="70" name="円/楕円 69"/>
          <p:cNvSpPr/>
          <p:nvPr/>
        </p:nvSpPr>
        <p:spPr>
          <a:xfrm>
            <a:off x="8400181" y="3948490"/>
            <a:ext cx="144462" cy="144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sp>
        <p:nvSpPr>
          <p:cNvPr id="74" name="円/楕円 73"/>
          <p:cNvSpPr/>
          <p:nvPr/>
        </p:nvSpPr>
        <p:spPr>
          <a:xfrm>
            <a:off x="8075512" y="3479829"/>
            <a:ext cx="216000" cy="21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sp>
        <p:nvSpPr>
          <p:cNvPr id="75" name="円/楕円 74"/>
          <p:cNvSpPr/>
          <p:nvPr/>
        </p:nvSpPr>
        <p:spPr>
          <a:xfrm>
            <a:off x="8129512" y="3533829"/>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ja-JP" altLang="en-US">
              <a:solidFill>
                <a:srgbClr val="FFFFFF"/>
              </a:solidFill>
              <a:latin typeface="Arial"/>
              <a:ea typeface="ＭＳ Ｐゴシック"/>
            </a:endParaRPr>
          </a:p>
        </p:txBody>
      </p:sp>
      <p:cxnSp>
        <p:nvCxnSpPr>
          <p:cNvPr id="81" name="直線矢印コネクタ 80"/>
          <p:cNvCxnSpPr/>
          <p:nvPr/>
        </p:nvCxnSpPr>
        <p:spPr>
          <a:xfrm flipV="1">
            <a:off x="7859491" y="4199888"/>
            <a:ext cx="664029" cy="362655"/>
          </a:xfrm>
          <a:prstGeom prst="straightConnector1">
            <a:avLst/>
          </a:prstGeom>
          <a:ln w="190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56" idx="7"/>
          </p:cNvCxnSpPr>
          <p:nvPr/>
        </p:nvCxnSpPr>
        <p:spPr>
          <a:xfrm flipV="1">
            <a:off x="8547950" y="3397897"/>
            <a:ext cx="528354" cy="545698"/>
          </a:xfrm>
          <a:prstGeom prst="line">
            <a:avLst/>
          </a:prstGeom>
        </p:spPr>
        <p:style>
          <a:lnRef idx="1">
            <a:schemeClr val="accent1"/>
          </a:lnRef>
          <a:fillRef idx="0">
            <a:schemeClr val="accent1"/>
          </a:fillRef>
          <a:effectRef idx="0">
            <a:schemeClr val="accent1"/>
          </a:effectRef>
          <a:fontRef idx="minor">
            <a:schemeClr val="tx1"/>
          </a:fontRef>
        </p:style>
      </p:cxnSp>
      <p:sp>
        <p:nvSpPr>
          <p:cNvPr id="89" name="テキスト ボックス 57"/>
          <p:cNvSpPr txBox="1">
            <a:spLocks noChangeArrowheads="1"/>
          </p:cNvSpPr>
          <p:nvPr/>
        </p:nvSpPr>
        <p:spPr bwMode="auto">
          <a:xfrm>
            <a:off x="8653797" y="2501561"/>
            <a:ext cx="17071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algn="ctr" defTabSz="914400" eaLnBrk="0" fontAlgn="base" hangingPunct="0">
              <a:spcBef>
                <a:spcPct val="0"/>
              </a:spcBef>
              <a:spcAft>
                <a:spcPct val="0"/>
              </a:spcAft>
              <a:buClrTx/>
              <a:buSzTx/>
              <a:buNone/>
              <a:defRPr/>
            </a:pPr>
            <a:r>
              <a:rPr lang="en-US" altLang="ja-JP" sz="1600" i="1" dirty="0">
                <a:solidFill>
                  <a:srgbClr val="FF0000"/>
                </a:solidFill>
              </a:rPr>
              <a:t>Tβ</a:t>
            </a:r>
            <a:r>
              <a:rPr lang="en-US" altLang="ja-JP" sz="1600" dirty="0">
                <a:solidFill>
                  <a:srgbClr val="FF0000"/>
                </a:solidFill>
              </a:rPr>
              <a:t> K</a:t>
            </a:r>
          </a:p>
          <a:p>
            <a:pPr algn="ctr" defTabSz="914400" eaLnBrk="0" fontAlgn="base" hangingPunct="0">
              <a:spcBef>
                <a:spcPct val="0"/>
              </a:spcBef>
              <a:spcAft>
                <a:spcPct val="0"/>
              </a:spcAft>
              <a:buClrTx/>
              <a:buSzTx/>
              <a:buNone/>
              <a:defRPr/>
            </a:pPr>
            <a:r>
              <a:rPr lang="en-US" altLang="ja-JP" sz="1600" dirty="0">
                <a:solidFill>
                  <a:srgbClr val="FF0000"/>
                </a:solidFill>
              </a:rPr>
              <a:t>The 50mK cooler recycling</a:t>
            </a:r>
          </a:p>
          <a:p>
            <a:pPr algn="ctr" defTabSz="914400" eaLnBrk="0" fontAlgn="base" hangingPunct="0">
              <a:spcBef>
                <a:spcPct val="0"/>
              </a:spcBef>
              <a:spcAft>
                <a:spcPct val="0"/>
              </a:spcAft>
              <a:buClrTx/>
              <a:buSzTx/>
              <a:buNone/>
              <a:defRPr/>
            </a:pPr>
            <a:r>
              <a:rPr lang="en-US" altLang="ja-JP" sz="1600" dirty="0">
                <a:solidFill>
                  <a:srgbClr val="FF0000"/>
                </a:solidFill>
              </a:rPr>
              <a:t>mode</a:t>
            </a:r>
            <a:endParaRPr lang="ja-JP" altLang="en-US" sz="1600" dirty="0">
              <a:solidFill>
                <a:srgbClr val="FF0000"/>
              </a:solidFill>
            </a:endParaRPr>
          </a:p>
        </p:txBody>
      </p:sp>
      <p:sp>
        <p:nvSpPr>
          <p:cNvPr id="90" name="テキスト ボックス 57"/>
          <p:cNvSpPr txBox="1">
            <a:spLocks noChangeArrowheads="1"/>
          </p:cNvSpPr>
          <p:nvPr/>
        </p:nvSpPr>
        <p:spPr bwMode="auto">
          <a:xfrm>
            <a:off x="6805428" y="3387209"/>
            <a:ext cx="12300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algn="ctr" defTabSz="914400" eaLnBrk="0" fontAlgn="base" hangingPunct="0">
              <a:spcBef>
                <a:spcPct val="0"/>
              </a:spcBef>
              <a:spcAft>
                <a:spcPct val="0"/>
              </a:spcAft>
              <a:buClrTx/>
              <a:buSzTx/>
              <a:buNone/>
              <a:defRPr/>
            </a:pPr>
            <a:r>
              <a:rPr lang="en-US" altLang="ja-JP" sz="1600" i="1" dirty="0">
                <a:solidFill>
                  <a:srgbClr val="FF0000"/>
                </a:solidFill>
              </a:rPr>
              <a:t>Tα</a:t>
            </a:r>
            <a:r>
              <a:rPr lang="en-US" altLang="ja-JP" sz="1600" dirty="0">
                <a:solidFill>
                  <a:srgbClr val="FF0000"/>
                </a:solidFill>
              </a:rPr>
              <a:t> K</a:t>
            </a:r>
          </a:p>
          <a:p>
            <a:pPr algn="ctr" defTabSz="914400" eaLnBrk="0" fontAlgn="base" hangingPunct="0">
              <a:spcBef>
                <a:spcPct val="0"/>
              </a:spcBef>
              <a:spcAft>
                <a:spcPct val="0"/>
              </a:spcAft>
              <a:buClrTx/>
              <a:buSzTx/>
              <a:buNone/>
              <a:defRPr/>
            </a:pPr>
            <a:r>
              <a:rPr lang="en-US" altLang="ja-JP" sz="1600" dirty="0">
                <a:solidFill>
                  <a:srgbClr val="FF0000"/>
                </a:solidFill>
              </a:rPr>
              <a:t>Stand-by</a:t>
            </a:r>
          </a:p>
          <a:p>
            <a:pPr algn="ctr" defTabSz="914400" eaLnBrk="0" fontAlgn="base" hangingPunct="0">
              <a:spcBef>
                <a:spcPct val="0"/>
              </a:spcBef>
              <a:spcAft>
                <a:spcPct val="0"/>
              </a:spcAft>
              <a:buClrTx/>
              <a:buSzTx/>
              <a:buNone/>
              <a:defRPr/>
            </a:pPr>
            <a:r>
              <a:rPr lang="en-US" altLang="ja-JP" sz="1600" dirty="0">
                <a:solidFill>
                  <a:srgbClr val="FF0000"/>
                </a:solidFill>
              </a:rPr>
              <a:t>mode</a:t>
            </a:r>
            <a:endParaRPr lang="ja-JP" altLang="en-US" sz="1600" dirty="0">
              <a:solidFill>
                <a:srgbClr val="FF0000"/>
              </a:solidFill>
            </a:endParaRPr>
          </a:p>
        </p:txBody>
      </p:sp>
      <p:cxnSp>
        <p:nvCxnSpPr>
          <p:cNvPr id="91" name="直線コネクタ 90"/>
          <p:cNvCxnSpPr>
            <a:stCxn id="51" idx="1"/>
          </p:cNvCxnSpPr>
          <p:nvPr/>
        </p:nvCxnSpPr>
        <p:spPr>
          <a:xfrm flipH="1" flipV="1">
            <a:off x="7642025" y="4151770"/>
            <a:ext cx="94156" cy="212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1742417" y="6381088"/>
            <a:ext cx="36004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2719126" y="6523061"/>
            <a:ext cx="1238224" cy="338554"/>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Time (hour)</a:t>
            </a:r>
            <a:endParaRPr kumimoji="1" lang="ja-JP" altLang="en-US" sz="1600" baseline="-25000" dirty="0">
              <a:solidFill>
                <a:srgbClr val="000000"/>
              </a:solidFill>
              <a:latin typeface="Arial"/>
              <a:ea typeface="ＭＳ Ｐゴシック" panose="020B0600070205080204" pitchFamily="50" charset="-128"/>
              <a:cs typeface="Gill Sans MT"/>
            </a:endParaRPr>
          </a:p>
        </p:txBody>
      </p:sp>
      <p:cxnSp>
        <p:nvCxnSpPr>
          <p:cNvPr id="98" name="直線コネクタ 97"/>
          <p:cNvCxnSpPr/>
          <p:nvPr/>
        </p:nvCxnSpPr>
        <p:spPr>
          <a:xfrm rot="16200000">
            <a:off x="1112183" y="5678843"/>
            <a:ext cx="1260475"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rot="16200000">
            <a:off x="591916" y="5687336"/>
            <a:ext cx="1378262" cy="307777"/>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400" dirty="0">
                <a:solidFill>
                  <a:srgbClr val="000000"/>
                </a:solidFill>
                <a:latin typeface="Arial"/>
                <a:ea typeface="ＭＳ Ｐゴシック" panose="020B0600070205080204" pitchFamily="50" charset="-128"/>
                <a:cs typeface="Gill Sans MT"/>
              </a:rPr>
              <a:t>Total Heat load</a:t>
            </a:r>
            <a:endParaRPr kumimoji="1" lang="ja-JP" altLang="en-US" sz="1400" baseline="-25000" dirty="0">
              <a:solidFill>
                <a:srgbClr val="000000"/>
              </a:solidFill>
              <a:latin typeface="Arial"/>
              <a:ea typeface="ＭＳ Ｐゴシック" panose="020B0600070205080204" pitchFamily="50" charset="-128"/>
              <a:cs typeface="Gill Sans MT"/>
            </a:endParaRPr>
          </a:p>
        </p:txBody>
      </p:sp>
      <p:cxnSp>
        <p:nvCxnSpPr>
          <p:cNvPr id="100" name="直線コネクタ 99"/>
          <p:cNvCxnSpPr/>
          <p:nvPr/>
        </p:nvCxnSpPr>
        <p:spPr>
          <a:xfrm flipV="1">
            <a:off x="1819411" y="5781838"/>
            <a:ext cx="522288" cy="0"/>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2304134" y="6376226"/>
            <a:ext cx="2371162" cy="338554"/>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0                5              10</a:t>
            </a:r>
            <a:endParaRPr kumimoji="1" lang="ja-JP" altLang="en-US" sz="1600" baseline="-25000" dirty="0">
              <a:solidFill>
                <a:srgbClr val="000000"/>
              </a:solidFill>
              <a:latin typeface="Arial"/>
              <a:ea typeface="ＭＳ Ｐゴシック" panose="020B0600070205080204" pitchFamily="50" charset="-128"/>
              <a:cs typeface="Gill Sans MT"/>
            </a:endParaRPr>
          </a:p>
        </p:txBody>
      </p:sp>
      <p:sp>
        <p:nvSpPr>
          <p:cNvPr id="102" name="テキスト ボックス 101"/>
          <p:cNvSpPr txBox="1"/>
          <p:nvPr/>
        </p:nvSpPr>
        <p:spPr>
          <a:xfrm>
            <a:off x="1373069" y="5227603"/>
            <a:ext cx="413896" cy="1323439"/>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40</a:t>
            </a: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20</a:t>
            </a: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  0</a:t>
            </a:r>
          </a:p>
        </p:txBody>
      </p:sp>
      <p:cxnSp>
        <p:nvCxnSpPr>
          <p:cNvPr id="103" name="直線コネクタ 102"/>
          <p:cNvCxnSpPr/>
          <p:nvPr/>
        </p:nvCxnSpPr>
        <p:spPr>
          <a:xfrm>
            <a:off x="1742417" y="4972405"/>
            <a:ext cx="360045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16200000">
            <a:off x="1112183" y="4342168"/>
            <a:ext cx="1260475"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rot="16200000">
            <a:off x="991579" y="4366575"/>
            <a:ext cx="578941" cy="307777"/>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400" dirty="0">
                <a:solidFill>
                  <a:srgbClr val="000000"/>
                </a:solidFill>
                <a:latin typeface="Arial"/>
                <a:ea typeface="ＭＳ Ｐゴシック" panose="020B0600070205080204" pitchFamily="50" charset="-128"/>
                <a:cs typeface="Gill Sans MT"/>
              </a:rPr>
              <a:t>T (K)</a:t>
            </a:r>
            <a:endParaRPr kumimoji="1" lang="ja-JP" altLang="en-US" sz="1400" baseline="-25000" dirty="0">
              <a:solidFill>
                <a:srgbClr val="000000"/>
              </a:solidFill>
              <a:latin typeface="Arial"/>
              <a:ea typeface="ＭＳ Ｐゴシック" panose="020B0600070205080204" pitchFamily="50" charset="-128"/>
              <a:cs typeface="Gill Sans MT"/>
            </a:endParaRPr>
          </a:p>
        </p:txBody>
      </p:sp>
      <p:sp>
        <p:nvSpPr>
          <p:cNvPr id="106" name="テキスト ボックス 105"/>
          <p:cNvSpPr txBox="1"/>
          <p:nvPr/>
        </p:nvSpPr>
        <p:spPr>
          <a:xfrm>
            <a:off x="1328696" y="3828654"/>
            <a:ext cx="610296" cy="1323439"/>
          </a:xfrm>
          <a:prstGeom prst="rect">
            <a:avLst/>
          </a:prstGeom>
          <a:noFill/>
        </p:spPr>
        <p:txBody>
          <a:bodyPr wrap="squar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4.7</a:t>
            </a: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4.5</a:t>
            </a: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4.3</a:t>
            </a:r>
          </a:p>
        </p:txBody>
      </p:sp>
      <p:sp>
        <p:nvSpPr>
          <p:cNvPr id="107" name="テキスト ボックス 2"/>
          <p:cNvSpPr txBox="1">
            <a:spLocks noChangeArrowheads="1"/>
          </p:cNvSpPr>
          <p:nvPr/>
        </p:nvSpPr>
        <p:spPr bwMode="auto">
          <a:xfrm>
            <a:off x="1915332" y="5492764"/>
            <a:ext cx="743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defTabSz="914400" eaLnBrk="0" fontAlgn="base" hangingPunct="0">
              <a:spcBef>
                <a:spcPct val="0"/>
              </a:spcBef>
              <a:spcAft>
                <a:spcPct val="0"/>
              </a:spcAft>
              <a:buClrTx/>
              <a:buSzTx/>
              <a:buNone/>
              <a:defRPr/>
            </a:pPr>
            <a:r>
              <a:rPr lang="el-GR" altLang="ja-JP" sz="1600" i="1" dirty="0">
                <a:solidFill>
                  <a:srgbClr val="000000"/>
                </a:solidFill>
              </a:rPr>
              <a:t>α</a:t>
            </a:r>
            <a:endParaRPr lang="ja-JP" altLang="en-US" sz="1600" i="1" dirty="0">
              <a:solidFill>
                <a:srgbClr val="000000"/>
              </a:solidFill>
            </a:endParaRPr>
          </a:p>
        </p:txBody>
      </p:sp>
      <p:cxnSp>
        <p:nvCxnSpPr>
          <p:cNvPr id="108" name="直線コネクタ 107"/>
          <p:cNvCxnSpPr>
            <a:cxnSpLocks/>
          </p:cNvCxnSpPr>
          <p:nvPr/>
        </p:nvCxnSpPr>
        <p:spPr>
          <a:xfrm flipV="1">
            <a:off x="2336142" y="5309103"/>
            <a:ext cx="0" cy="468000"/>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3794261" y="5515935"/>
            <a:ext cx="0" cy="269875"/>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3794261" y="5785807"/>
            <a:ext cx="1080294" cy="0"/>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テキスト ボックス 59"/>
          <p:cNvSpPr txBox="1">
            <a:spLocks noChangeArrowheads="1"/>
          </p:cNvSpPr>
          <p:nvPr/>
        </p:nvSpPr>
        <p:spPr bwMode="auto">
          <a:xfrm>
            <a:off x="4027224" y="5492764"/>
            <a:ext cx="9122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defTabSz="914400" eaLnBrk="0" fontAlgn="base" hangingPunct="0">
              <a:spcBef>
                <a:spcPct val="0"/>
              </a:spcBef>
              <a:spcAft>
                <a:spcPct val="0"/>
              </a:spcAft>
              <a:buClrTx/>
              <a:buSzTx/>
              <a:buNone/>
              <a:defRPr/>
            </a:pPr>
            <a:r>
              <a:rPr lang="el-GR" altLang="ja-JP" sz="1600" i="1">
                <a:solidFill>
                  <a:srgbClr val="000000"/>
                </a:solidFill>
              </a:rPr>
              <a:t>α</a:t>
            </a:r>
            <a:r>
              <a:rPr lang="en-US" altLang="ja-JP" sz="1600" i="1">
                <a:solidFill>
                  <a:srgbClr val="000000"/>
                </a:solidFill>
              </a:rPr>
              <a:t> mW</a:t>
            </a:r>
            <a:endParaRPr lang="ja-JP" altLang="en-US" sz="1600" i="1">
              <a:solidFill>
                <a:srgbClr val="000000"/>
              </a:solidFill>
            </a:endParaRPr>
          </a:p>
        </p:txBody>
      </p:sp>
      <p:sp>
        <p:nvSpPr>
          <p:cNvPr id="113" name="テキスト ボックス 60"/>
          <p:cNvSpPr txBox="1">
            <a:spLocks noChangeArrowheads="1"/>
          </p:cNvSpPr>
          <p:nvPr/>
        </p:nvSpPr>
        <p:spPr bwMode="auto">
          <a:xfrm>
            <a:off x="2533820" y="5190075"/>
            <a:ext cx="1191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algn="ctr" defTabSz="914400" eaLnBrk="0" fontAlgn="base" hangingPunct="0">
              <a:spcBef>
                <a:spcPct val="0"/>
              </a:spcBef>
              <a:spcAft>
                <a:spcPct val="0"/>
              </a:spcAft>
              <a:buClrTx/>
              <a:buSzTx/>
              <a:buNone/>
              <a:defRPr/>
            </a:pPr>
            <a:r>
              <a:rPr lang="en-US" altLang="ja-JP" sz="1600" dirty="0">
                <a:solidFill>
                  <a:srgbClr val="000000"/>
                </a:solidFill>
              </a:rPr>
              <a:t>Total</a:t>
            </a:r>
            <a:endParaRPr lang="ja-JP" altLang="en-US" sz="1600" dirty="0">
              <a:solidFill>
                <a:srgbClr val="000000"/>
              </a:solidFill>
            </a:endParaRPr>
          </a:p>
        </p:txBody>
      </p:sp>
      <p:cxnSp>
        <p:nvCxnSpPr>
          <p:cNvPr id="114" name="直線コネクタ 113"/>
          <p:cNvCxnSpPr/>
          <p:nvPr/>
        </p:nvCxnSpPr>
        <p:spPr>
          <a:xfrm flipV="1">
            <a:off x="1794976" y="6377120"/>
            <a:ext cx="521494" cy="0"/>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テキスト ボックス 84"/>
          <p:cNvSpPr txBox="1">
            <a:spLocks noChangeArrowheads="1"/>
          </p:cNvSpPr>
          <p:nvPr/>
        </p:nvSpPr>
        <p:spPr bwMode="auto">
          <a:xfrm>
            <a:off x="1722968" y="6088194"/>
            <a:ext cx="798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defTabSz="914400" eaLnBrk="0" fontAlgn="base" hangingPunct="0">
              <a:spcBef>
                <a:spcPct val="0"/>
              </a:spcBef>
              <a:spcAft>
                <a:spcPct val="0"/>
              </a:spcAft>
              <a:buClrTx/>
              <a:buSzTx/>
              <a:buNone/>
              <a:defRPr/>
            </a:pPr>
            <a:r>
              <a:rPr lang="en-US" altLang="ja-JP" sz="1600" i="1" dirty="0">
                <a:solidFill>
                  <a:srgbClr val="000000"/>
                </a:solidFill>
              </a:rPr>
              <a:t>0 </a:t>
            </a:r>
            <a:r>
              <a:rPr lang="en-US" altLang="ja-JP" sz="1600" i="1" dirty="0" err="1">
                <a:solidFill>
                  <a:srgbClr val="000000"/>
                </a:solidFill>
              </a:rPr>
              <a:t>mW</a:t>
            </a:r>
            <a:endParaRPr lang="ja-JP" altLang="en-US" sz="1600" i="1" dirty="0">
              <a:solidFill>
                <a:srgbClr val="000000"/>
              </a:solidFill>
            </a:endParaRPr>
          </a:p>
        </p:txBody>
      </p:sp>
      <p:cxnSp>
        <p:nvCxnSpPr>
          <p:cNvPr id="116" name="直線コネクタ 115"/>
          <p:cNvCxnSpPr>
            <a:cxnSpLocks/>
          </p:cNvCxnSpPr>
          <p:nvPr/>
        </p:nvCxnSpPr>
        <p:spPr>
          <a:xfrm flipV="1">
            <a:off x="2340000" y="5911640"/>
            <a:ext cx="0" cy="464586"/>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V="1">
            <a:off x="3787971" y="6111216"/>
            <a:ext cx="0" cy="269875"/>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3787971" y="6381088"/>
            <a:ext cx="1079500" cy="0"/>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テキスト ボックス 89"/>
          <p:cNvSpPr txBox="1">
            <a:spLocks noChangeArrowheads="1"/>
          </p:cNvSpPr>
          <p:nvPr/>
        </p:nvSpPr>
        <p:spPr bwMode="auto">
          <a:xfrm>
            <a:off x="4025868" y="6088194"/>
            <a:ext cx="7934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defTabSz="914400" eaLnBrk="0" fontAlgn="base" hangingPunct="0">
              <a:spcBef>
                <a:spcPct val="0"/>
              </a:spcBef>
              <a:spcAft>
                <a:spcPct val="0"/>
              </a:spcAft>
              <a:buClrTx/>
              <a:buSzTx/>
              <a:buNone/>
              <a:defRPr/>
            </a:pPr>
            <a:r>
              <a:rPr lang="en-US" altLang="ja-JP" sz="1600" i="1" dirty="0">
                <a:solidFill>
                  <a:srgbClr val="000000"/>
                </a:solidFill>
              </a:rPr>
              <a:t>0 </a:t>
            </a:r>
            <a:r>
              <a:rPr lang="en-US" altLang="ja-JP" sz="1600" i="1" dirty="0" err="1">
                <a:solidFill>
                  <a:srgbClr val="000000"/>
                </a:solidFill>
              </a:rPr>
              <a:t>mW</a:t>
            </a:r>
            <a:endParaRPr lang="ja-JP" altLang="en-US" sz="1600" i="1" dirty="0">
              <a:solidFill>
                <a:srgbClr val="000000"/>
              </a:solidFill>
            </a:endParaRPr>
          </a:p>
        </p:txBody>
      </p:sp>
      <p:sp>
        <p:nvSpPr>
          <p:cNvPr id="121" name="テキスト ボックス 90"/>
          <p:cNvSpPr txBox="1">
            <a:spLocks noChangeArrowheads="1"/>
          </p:cNvSpPr>
          <p:nvPr/>
        </p:nvSpPr>
        <p:spPr bwMode="auto">
          <a:xfrm>
            <a:off x="2682605" y="5760317"/>
            <a:ext cx="1345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defTabSz="914400" eaLnBrk="0" fontAlgn="base" hangingPunct="0">
              <a:spcBef>
                <a:spcPct val="0"/>
              </a:spcBef>
              <a:spcAft>
                <a:spcPct val="0"/>
              </a:spcAft>
              <a:buClrTx/>
              <a:buSzTx/>
              <a:buNone/>
              <a:defRPr/>
            </a:pPr>
            <a:r>
              <a:rPr lang="en-US" altLang="ja-JP" sz="1600" dirty="0">
                <a:solidFill>
                  <a:srgbClr val="000000"/>
                </a:solidFill>
              </a:rPr>
              <a:t>From </a:t>
            </a:r>
            <a:r>
              <a:rPr lang="en-US" altLang="ja-JP" sz="1600" dirty="0" err="1">
                <a:solidFill>
                  <a:srgbClr val="000000"/>
                </a:solidFill>
              </a:rPr>
              <a:t>HybC</a:t>
            </a:r>
            <a:endParaRPr lang="ja-JP" altLang="en-US" sz="1600" dirty="0">
              <a:solidFill>
                <a:srgbClr val="000000"/>
              </a:solidFill>
            </a:endParaRPr>
          </a:p>
        </p:txBody>
      </p:sp>
      <p:cxnSp>
        <p:nvCxnSpPr>
          <p:cNvPr id="122" name="直線コネクタ 121"/>
          <p:cNvCxnSpPr/>
          <p:nvPr/>
        </p:nvCxnSpPr>
        <p:spPr>
          <a:xfrm flipV="1">
            <a:off x="1814648" y="4699057"/>
            <a:ext cx="521494" cy="0"/>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円弧 122"/>
          <p:cNvSpPr/>
          <p:nvPr/>
        </p:nvSpPr>
        <p:spPr>
          <a:xfrm flipH="1">
            <a:off x="2321858" y="4206734"/>
            <a:ext cx="2948781" cy="945356"/>
          </a:xfrm>
          <a:prstGeom prst="arc">
            <a:avLst>
              <a:gd name="adj1" fmla="val 16357364"/>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kumimoji="1" lang="ja-JP" altLang="en-US">
              <a:solidFill>
                <a:srgbClr val="000000"/>
              </a:solidFill>
              <a:latin typeface="Arial"/>
              <a:ea typeface="ＭＳ Ｐゴシック"/>
            </a:endParaRPr>
          </a:p>
        </p:txBody>
      </p:sp>
      <p:sp>
        <p:nvSpPr>
          <p:cNvPr id="124" name="テキスト ボックス 94"/>
          <p:cNvSpPr txBox="1">
            <a:spLocks noChangeArrowheads="1"/>
          </p:cNvSpPr>
          <p:nvPr/>
        </p:nvSpPr>
        <p:spPr bwMode="auto">
          <a:xfrm>
            <a:off x="1754805" y="4381954"/>
            <a:ext cx="655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defTabSz="914400" eaLnBrk="0" fontAlgn="base" hangingPunct="0">
              <a:spcBef>
                <a:spcPct val="0"/>
              </a:spcBef>
              <a:spcAft>
                <a:spcPct val="0"/>
              </a:spcAft>
              <a:buClrTx/>
              <a:buSzTx/>
              <a:buNone/>
              <a:defRPr/>
            </a:pPr>
            <a:r>
              <a:rPr lang="en-US" altLang="ja-JP" sz="1600" i="1" dirty="0">
                <a:solidFill>
                  <a:srgbClr val="000000"/>
                </a:solidFill>
              </a:rPr>
              <a:t>T</a:t>
            </a:r>
            <a:r>
              <a:rPr lang="el-GR" altLang="ja-JP" sz="1600" i="1" dirty="0">
                <a:solidFill>
                  <a:srgbClr val="000000"/>
                </a:solidFill>
              </a:rPr>
              <a:t>α</a:t>
            </a:r>
            <a:r>
              <a:rPr lang="en-US" altLang="ja-JP" sz="1600" i="1" dirty="0">
                <a:solidFill>
                  <a:srgbClr val="000000"/>
                </a:solidFill>
              </a:rPr>
              <a:t> K</a:t>
            </a:r>
            <a:endParaRPr lang="ja-JP" altLang="en-US" sz="1600" i="1" dirty="0">
              <a:solidFill>
                <a:srgbClr val="000000"/>
              </a:solidFill>
            </a:endParaRPr>
          </a:p>
        </p:txBody>
      </p:sp>
      <p:sp>
        <p:nvSpPr>
          <p:cNvPr id="126" name="円弧 125"/>
          <p:cNvSpPr/>
          <p:nvPr/>
        </p:nvSpPr>
        <p:spPr>
          <a:xfrm flipH="1" flipV="1">
            <a:off x="3758829" y="3635772"/>
            <a:ext cx="2948781" cy="945356"/>
          </a:xfrm>
          <a:prstGeom prst="arc">
            <a:avLst>
              <a:gd name="adj1" fmla="val 16357364"/>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kumimoji="1" lang="ja-JP" altLang="en-US">
              <a:solidFill>
                <a:srgbClr val="000000"/>
              </a:solidFill>
              <a:latin typeface="Arial"/>
              <a:ea typeface="ＭＳ Ｐゴシック"/>
            </a:endParaRPr>
          </a:p>
        </p:txBody>
      </p:sp>
      <p:sp>
        <p:nvSpPr>
          <p:cNvPr id="127" name="テキスト ボックス 94"/>
          <p:cNvSpPr txBox="1">
            <a:spLocks noChangeArrowheads="1"/>
          </p:cNvSpPr>
          <p:nvPr/>
        </p:nvSpPr>
        <p:spPr bwMode="auto">
          <a:xfrm>
            <a:off x="3793841" y="4011602"/>
            <a:ext cx="655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Gill Sans MT" pitchFamily="34" charset="0"/>
                <a:ea typeface="ＭＳ Ｐゴシック" panose="020B0600070205080204" pitchFamily="50" charset="-128"/>
                <a:cs typeface="Gill Sans MT" pitchFamily="34" charset="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Gill Sans MT" pitchFamily="34" charset="0"/>
                <a:ea typeface="ＭＳ Ｐゴシック" panose="020B0600070205080204" pitchFamily="50" charset="-128"/>
                <a:cs typeface="Gill Sans MT" pitchFamily="34" charset="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Gill Sans MT" pitchFamily="34" charset="0"/>
                <a:ea typeface="ＭＳ Ｐゴシック" panose="020B0600070205080204" pitchFamily="50" charset="-128"/>
                <a:cs typeface="Gill Sans MT" pitchFamily="34" charset="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Gill Sans MT" pitchFamily="34" charset="0"/>
                <a:ea typeface="ＭＳ Ｐゴシック" panose="020B0600070205080204" pitchFamily="50" charset="-128"/>
                <a:cs typeface="Gill Sans MT" pitchFamily="34" charset="0"/>
              </a:defRPr>
            </a:lvl9pPr>
          </a:lstStyle>
          <a:p>
            <a:pPr defTabSz="914400" eaLnBrk="0" fontAlgn="base" hangingPunct="0">
              <a:spcBef>
                <a:spcPct val="0"/>
              </a:spcBef>
              <a:spcAft>
                <a:spcPct val="0"/>
              </a:spcAft>
              <a:buClrTx/>
              <a:buSzTx/>
              <a:buNone/>
              <a:defRPr/>
            </a:pPr>
            <a:r>
              <a:rPr lang="en-US" altLang="ja-JP" sz="1600" i="1" dirty="0">
                <a:solidFill>
                  <a:srgbClr val="000000"/>
                </a:solidFill>
              </a:rPr>
              <a:t>Tβ K</a:t>
            </a:r>
            <a:endParaRPr lang="ja-JP" altLang="en-US" sz="1600" i="1" dirty="0">
              <a:solidFill>
                <a:srgbClr val="000000"/>
              </a:solidFill>
            </a:endParaRPr>
          </a:p>
        </p:txBody>
      </p:sp>
      <p:cxnSp>
        <p:nvCxnSpPr>
          <p:cNvPr id="128" name="直線コネクタ 127"/>
          <p:cNvCxnSpPr/>
          <p:nvPr/>
        </p:nvCxnSpPr>
        <p:spPr>
          <a:xfrm>
            <a:off x="1721227" y="3604253"/>
            <a:ext cx="360045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rot="16200000">
            <a:off x="1090992" y="2974016"/>
            <a:ext cx="1260475"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rot="16200000">
            <a:off x="991579" y="2998423"/>
            <a:ext cx="578941" cy="307777"/>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sz="1400" dirty="0">
                <a:solidFill>
                  <a:srgbClr val="000000"/>
                </a:solidFill>
                <a:latin typeface="Arial"/>
                <a:ea typeface="ＭＳ Ｐゴシック" panose="020B0600070205080204" pitchFamily="50" charset="-128"/>
                <a:cs typeface="Gill Sans MT"/>
              </a:rPr>
              <a:t>T (K)</a:t>
            </a:r>
            <a:endParaRPr kumimoji="1" lang="ja-JP" altLang="en-US" sz="1400" baseline="-25000" dirty="0">
              <a:solidFill>
                <a:srgbClr val="000000"/>
              </a:solidFill>
              <a:latin typeface="Arial"/>
              <a:ea typeface="ＭＳ Ｐゴシック" panose="020B0600070205080204" pitchFamily="50" charset="-128"/>
              <a:cs typeface="Gill Sans MT"/>
            </a:endParaRPr>
          </a:p>
        </p:txBody>
      </p:sp>
      <p:cxnSp>
        <p:nvCxnSpPr>
          <p:cNvPr id="131" name="直線コネクタ 130"/>
          <p:cNvCxnSpPr/>
          <p:nvPr/>
        </p:nvCxnSpPr>
        <p:spPr>
          <a:xfrm flipV="1">
            <a:off x="1793458" y="3441779"/>
            <a:ext cx="521494" cy="0"/>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円弧 133"/>
          <p:cNvSpPr/>
          <p:nvPr/>
        </p:nvSpPr>
        <p:spPr>
          <a:xfrm flipH="1">
            <a:off x="2300323" y="2775826"/>
            <a:ext cx="904416" cy="1318096"/>
          </a:xfrm>
          <a:prstGeom prst="arc">
            <a:avLst>
              <a:gd name="adj1" fmla="val 16357364"/>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kumimoji="1" lang="ja-JP" altLang="en-US">
              <a:solidFill>
                <a:srgbClr val="000000"/>
              </a:solidFill>
              <a:latin typeface="Arial"/>
              <a:ea typeface="ＭＳ Ｐゴシック"/>
            </a:endParaRPr>
          </a:p>
        </p:txBody>
      </p:sp>
      <p:sp>
        <p:nvSpPr>
          <p:cNvPr id="136" name="テキスト ボックス 135"/>
          <p:cNvSpPr txBox="1"/>
          <p:nvPr/>
        </p:nvSpPr>
        <p:spPr>
          <a:xfrm>
            <a:off x="1346000" y="2462594"/>
            <a:ext cx="610296" cy="1323439"/>
          </a:xfrm>
          <a:prstGeom prst="rect">
            <a:avLst/>
          </a:prstGeom>
          <a:noFill/>
        </p:spPr>
        <p:txBody>
          <a:bodyPr wrap="square">
            <a:spAutoFit/>
          </a:bodyPr>
          <a:lstStyle/>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40</a:t>
            </a: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20</a:t>
            </a:r>
          </a:p>
          <a:p>
            <a:pPr defTabSz="914400" eaLnBrk="0" fontAlgn="base" hangingPunct="0">
              <a:spcBef>
                <a:spcPct val="0"/>
              </a:spcBef>
              <a:spcAft>
                <a:spcPct val="0"/>
              </a:spcAft>
              <a:defRPr/>
            </a:pPr>
            <a:endParaRPr kumimoji="1" lang="en-US" altLang="ja-JP" sz="1600" dirty="0">
              <a:solidFill>
                <a:srgbClr val="000000"/>
              </a:solidFill>
              <a:latin typeface="Arial"/>
              <a:ea typeface="ＭＳ Ｐゴシック" panose="020B0600070205080204" pitchFamily="50" charset="-128"/>
              <a:cs typeface="Gill Sans MT"/>
            </a:endParaRPr>
          </a:p>
          <a:p>
            <a:pPr defTabSz="914400" eaLnBrk="0" fontAlgn="base" hangingPunct="0">
              <a:spcBef>
                <a:spcPct val="0"/>
              </a:spcBef>
              <a:spcAft>
                <a:spcPct val="0"/>
              </a:spcAft>
              <a:defRPr/>
            </a:pPr>
            <a:r>
              <a:rPr kumimoji="1" lang="en-US" altLang="ja-JP" sz="1600" dirty="0">
                <a:solidFill>
                  <a:srgbClr val="000000"/>
                </a:solidFill>
                <a:latin typeface="Arial"/>
                <a:ea typeface="ＭＳ Ｐゴシック" panose="020B0600070205080204" pitchFamily="50" charset="-128"/>
                <a:cs typeface="Gill Sans MT"/>
              </a:rPr>
              <a:t>  0</a:t>
            </a:r>
          </a:p>
        </p:txBody>
      </p:sp>
      <p:sp>
        <p:nvSpPr>
          <p:cNvPr id="6144" name="テキスト ボックス 6143"/>
          <p:cNvSpPr txBox="1"/>
          <p:nvPr/>
        </p:nvSpPr>
        <p:spPr>
          <a:xfrm>
            <a:off x="1778934" y="4964071"/>
            <a:ext cx="2053767" cy="338554"/>
          </a:xfrm>
          <a:prstGeom prst="rect">
            <a:avLst/>
          </a:prstGeom>
          <a:noFill/>
        </p:spPr>
        <p:txBody>
          <a:bodyPr wrap="none" rtlCol="0">
            <a:spAutoFit/>
          </a:bodyPr>
          <a:lstStyle/>
          <a:p>
            <a:pPr defTabSz="914400" eaLnBrk="0" fontAlgn="base" hangingPunct="0">
              <a:spcBef>
                <a:spcPct val="0"/>
              </a:spcBef>
              <a:spcAft>
                <a:spcPct val="0"/>
              </a:spcAft>
              <a:defRPr/>
            </a:pPr>
            <a:r>
              <a:rPr kumimoji="1" lang="en-US" altLang="ja-JP" sz="1600" dirty="0">
                <a:solidFill>
                  <a:srgbClr val="C00000"/>
                </a:solidFill>
                <a:latin typeface="Arial" panose="020B0604020202020204" pitchFamily="34" charset="0"/>
                <a:ea typeface="ＭＳ Ｐゴシック" panose="020B0600070205080204" pitchFamily="50" charset="-128"/>
              </a:rPr>
              <a:t>Heat load into 4K-JT</a:t>
            </a:r>
            <a:endParaRPr kumimoji="1" lang="ja-JP" altLang="en-US" sz="1600" dirty="0">
              <a:solidFill>
                <a:srgbClr val="C00000"/>
              </a:solidFill>
              <a:latin typeface="Arial" panose="020B0604020202020204" pitchFamily="34" charset="0"/>
              <a:ea typeface="ＭＳ Ｐゴシック" panose="020B0600070205080204" pitchFamily="50" charset="-128"/>
            </a:endParaRPr>
          </a:p>
        </p:txBody>
      </p:sp>
      <p:sp>
        <p:nvSpPr>
          <p:cNvPr id="138" name="テキスト ボックス 137"/>
          <p:cNvSpPr txBox="1"/>
          <p:nvPr/>
        </p:nvSpPr>
        <p:spPr>
          <a:xfrm>
            <a:off x="1793458" y="3725047"/>
            <a:ext cx="2542171" cy="338554"/>
          </a:xfrm>
          <a:prstGeom prst="rect">
            <a:avLst/>
          </a:prstGeom>
          <a:noFill/>
        </p:spPr>
        <p:txBody>
          <a:bodyPr wrap="none" rtlCol="0">
            <a:spAutoFit/>
          </a:bodyPr>
          <a:lstStyle/>
          <a:p>
            <a:pPr defTabSz="914400" eaLnBrk="0" fontAlgn="base" hangingPunct="0">
              <a:spcBef>
                <a:spcPct val="0"/>
              </a:spcBef>
              <a:spcAft>
                <a:spcPct val="0"/>
              </a:spcAft>
              <a:defRPr/>
            </a:pPr>
            <a:r>
              <a:rPr kumimoji="1" lang="en-US" altLang="ja-JP" sz="1600" dirty="0">
                <a:solidFill>
                  <a:srgbClr val="C00000"/>
                </a:solidFill>
                <a:latin typeface="Arial" panose="020B0604020202020204" pitchFamily="34" charset="0"/>
                <a:ea typeface="ＭＳ Ｐゴシック" panose="020B0600070205080204" pitchFamily="50" charset="-128"/>
              </a:rPr>
              <a:t>4K-JT coldtip temperature</a:t>
            </a:r>
            <a:endParaRPr kumimoji="1" lang="ja-JP" altLang="en-US" sz="1600" dirty="0">
              <a:solidFill>
                <a:srgbClr val="C00000"/>
              </a:solidFill>
              <a:latin typeface="Arial" panose="020B0604020202020204" pitchFamily="34" charset="0"/>
              <a:ea typeface="ＭＳ Ｐゴシック" panose="020B0600070205080204" pitchFamily="50" charset="-128"/>
            </a:endParaRPr>
          </a:p>
        </p:txBody>
      </p:sp>
      <p:sp>
        <p:nvSpPr>
          <p:cNvPr id="139" name="テキスト ボックス 138"/>
          <p:cNvSpPr txBox="1"/>
          <p:nvPr/>
        </p:nvSpPr>
        <p:spPr>
          <a:xfrm>
            <a:off x="1798295" y="2346935"/>
            <a:ext cx="2683748" cy="338554"/>
          </a:xfrm>
          <a:prstGeom prst="rect">
            <a:avLst/>
          </a:prstGeom>
          <a:noFill/>
        </p:spPr>
        <p:txBody>
          <a:bodyPr wrap="none" rtlCol="0">
            <a:spAutoFit/>
          </a:bodyPr>
          <a:lstStyle/>
          <a:p>
            <a:pPr defTabSz="914400" eaLnBrk="0" fontAlgn="base" hangingPunct="0">
              <a:spcBef>
                <a:spcPct val="0"/>
              </a:spcBef>
              <a:spcAft>
                <a:spcPct val="0"/>
              </a:spcAft>
              <a:defRPr/>
            </a:pPr>
            <a:r>
              <a:rPr kumimoji="1" lang="en-US" altLang="ja-JP" sz="1600" dirty="0">
                <a:solidFill>
                  <a:srgbClr val="C00000"/>
                </a:solidFill>
                <a:latin typeface="Arial" panose="020B0604020202020204" pitchFamily="34" charset="0"/>
                <a:ea typeface="ＭＳ Ｐゴシック" panose="020B0600070205080204" pitchFamily="50" charset="-128"/>
              </a:rPr>
              <a:t>Sorption pump temperature</a:t>
            </a:r>
            <a:endParaRPr kumimoji="1" lang="ja-JP" altLang="en-US" sz="1600" dirty="0">
              <a:solidFill>
                <a:srgbClr val="C00000"/>
              </a:solidFill>
              <a:latin typeface="Arial" panose="020B0604020202020204" pitchFamily="34" charset="0"/>
              <a:ea typeface="ＭＳ Ｐゴシック" panose="020B0600070205080204" pitchFamily="50" charset="-128"/>
            </a:endParaRPr>
          </a:p>
        </p:txBody>
      </p:sp>
      <p:sp>
        <p:nvSpPr>
          <p:cNvPr id="140" name="円弧 139"/>
          <p:cNvSpPr/>
          <p:nvPr/>
        </p:nvSpPr>
        <p:spPr>
          <a:xfrm flipH="1" flipV="1">
            <a:off x="2738055" y="2042486"/>
            <a:ext cx="4884806" cy="1318096"/>
          </a:xfrm>
          <a:prstGeom prst="arc">
            <a:avLst>
              <a:gd name="adj1" fmla="val 16357364"/>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kumimoji="1" lang="ja-JP" altLang="en-US">
              <a:solidFill>
                <a:srgbClr val="000000"/>
              </a:solidFill>
              <a:latin typeface="Arial"/>
              <a:ea typeface="ＭＳ Ｐゴシック"/>
            </a:endParaRPr>
          </a:p>
        </p:txBody>
      </p:sp>
      <p:sp>
        <p:nvSpPr>
          <p:cNvPr id="6149" name="テキスト ボックス 6148"/>
          <p:cNvSpPr txBox="1"/>
          <p:nvPr/>
        </p:nvSpPr>
        <p:spPr>
          <a:xfrm>
            <a:off x="6546200" y="6100207"/>
            <a:ext cx="4123049" cy="646331"/>
          </a:xfrm>
          <a:prstGeom prst="rect">
            <a:avLst/>
          </a:prstGeom>
          <a:noFill/>
        </p:spPr>
        <p:txBody>
          <a:bodyPr wrap="square" rtlCol="0">
            <a:spAutoFit/>
          </a:bodyPr>
          <a:lstStyle/>
          <a:p>
            <a:pPr algn="ctr" defTabSz="914400" eaLnBrk="0" fontAlgn="base" hangingPunct="0">
              <a:spcBef>
                <a:spcPct val="0"/>
              </a:spcBef>
              <a:spcAft>
                <a:spcPct val="0"/>
              </a:spcAft>
              <a:defRPr/>
            </a:pPr>
            <a:r>
              <a:rPr kumimoji="1" lang="en-US" altLang="ja-JP" dirty="0">
                <a:solidFill>
                  <a:srgbClr val="000000"/>
                </a:solidFill>
                <a:latin typeface="Arial" panose="020B0604020202020204" pitchFamily="34" charset="0"/>
                <a:ea typeface="ＭＳ Ｐゴシック" panose="020B0600070205080204" pitchFamily="50" charset="-128"/>
              </a:rPr>
              <a:t>Fig. Typical 4K-JT behavior during the 50mK cooler recycle (method 1B).</a:t>
            </a:r>
            <a:endParaRPr kumimoji="1" lang="ja-JP" altLang="en-US" dirty="0">
              <a:solidFill>
                <a:srgbClr val="000000"/>
              </a:solidFill>
              <a:latin typeface="Arial" panose="020B0604020202020204" pitchFamily="34" charset="0"/>
              <a:ea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9185104" y="6484136"/>
            <a:ext cx="2133600" cy="277836"/>
          </a:xfrm>
        </p:spPr>
        <p:txBody>
          <a:bodyPr/>
          <a:lstStyle/>
          <a:p>
            <a:pPr defTabSz="914400" fontAlgn="base">
              <a:spcBef>
                <a:spcPct val="0"/>
              </a:spcBef>
              <a:spcAft>
                <a:spcPct val="0"/>
              </a:spcAft>
              <a:defRPr/>
            </a:pPr>
            <a:fld id="{56DAB77B-4D1E-4A2D-86DC-A5ADAAB6F1A0}" type="slidenum">
              <a:rPr kumimoji="1" lang="en-US" altLang="ja-JP" sz="1400">
                <a:solidFill>
                  <a:srgbClr val="000000"/>
                </a:solidFill>
                <a:latin typeface="Arial" panose="020B0604020202020204" pitchFamily="34" charset="0"/>
                <a:ea typeface="ＭＳ Ｐゴシック" panose="020B0600070205080204" pitchFamily="50" charset="-128"/>
              </a:rPr>
              <a:pPr defTabSz="914400" fontAlgn="base">
                <a:spcBef>
                  <a:spcPct val="0"/>
                </a:spcBef>
                <a:spcAft>
                  <a:spcPct val="0"/>
                </a:spcAft>
                <a:defRPr/>
              </a:pPr>
              <a:t>7</a:t>
            </a:fld>
            <a:endParaRPr kumimoji="1" lang="en-US" altLang="ja-JP" sz="1400" dirty="0">
              <a:solidFill>
                <a:srgbClr val="000000"/>
              </a:solidFill>
              <a:latin typeface="Arial" panose="020B0604020202020204" pitchFamily="34" charset="0"/>
              <a:ea typeface="ＭＳ Ｐゴシック" panose="020B0600070205080204" pitchFamily="50" charset="-128"/>
            </a:endParaRPr>
          </a:p>
        </p:txBody>
      </p:sp>
      <p:sp>
        <p:nvSpPr>
          <p:cNvPr id="73" name="円弧 72">
            <a:extLst>
              <a:ext uri="{FF2B5EF4-FFF2-40B4-BE49-F238E27FC236}">
                <a16:creationId xmlns:a16="http://schemas.microsoft.com/office/drawing/2014/main" id="{179086B7-7FBD-448F-B50A-C8829B927C84}"/>
              </a:ext>
            </a:extLst>
          </p:cNvPr>
          <p:cNvSpPr/>
          <p:nvPr/>
        </p:nvSpPr>
        <p:spPr>
          <a:xfrm flipH="1" flipV="1">
            <a:off x="2339999" y="5677634"/>
            <a:ext cx="2941960" cy="450379"/>
          </a:xfrm>
          <a:prstGeom prst="arc">
            <a:avLst>
              <a:gd name="adj1" fmla="val 16357364"/>
              <a:gd name="adj2" fmla="val 0"/>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kumimoji="1" lang="ja-JP" altLang="en-US">
              <a:solidFill>
                <a:srgbClr val="000000"/>
              </a:solidFill>
              <a:latin typeface="Arial"/>
              <a:ea typeface="ＭＳ Ｐゴシック"/>
            </a:endParaRPr>
          </a:p>
        </p:txBody>
      </p:sp>
      <p:sp>
        <p:nvSpPr>
          <p:cNvPr id="76" name="円弧 75">
            <a:extLst>
              <a:ext uri="{FF2B5EF4-FFF2-40B4-BE49-F238E27FC236}">
                <a16:creationId xmlns:a16="http://schemas.microsoft.com/office/drawing/2014/main" id="{0ADFBE81-9437-417B-AEED-E6DBA03DA648}"/>
              </a:ext>
            </a:extLst>
          </p:cNvPr>
          <p:cNvSpPr/>
          <p:nvPr/>
        </p:nvSpPr>
        <p:spPr>
          <a:xfrm flipH="1" flipV="1">
            <a:off x="2336140" y="5074066"/>
            <a:ext cx="2924044" cy="462483"/>
          </a:xfrm>
          <a:prstGeom prst="arc">
            <a:avLst>
              <a:gd name="adj1" fmla="val 16357364"/>
              <a:gd name="adj2" fmla="val 0"/>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defTabSz="914400" eaLnBrk="0" fontAlgn="base" hangingPunct="0">
              <a:spcBef>
                <a:spcPct val="0"/>
              </a:spcBef>
              <a:spcAft>
                <a:spcPct val="0"/>
              </a:spcAft>
              <a:defRPr/>
            </a:pPr>
            <a:endParaRPr kumimoji="1" lang="ja-JP" altLang="en-US">
              <a:solidFill>
                <a:srgbClr val="000000"/>
              </a:solidFill>
              <a:latin typeface="Arial"/>
              <a:ea typeface="ＭＳ Ｐゴシック"/>
            </a:endParaRPr>
          </a:p>
        </p:txBody>
      </p:sp>
      <p:sp>
        <p:nvSpPr>
          <p:cNvPr id="3" name="テキスト ボックス 2">
            <a:extLst>
              <a:ext uri="{FF2B5EF4-FFF2-40B4-BE49-F238E27FC236}">
                <a16:creationId xmlns:a16="http://schemas.microsoft.com/office/drawing/2014/main" id="{128FC9DD-8A0A-42AF-B112-DDEE1CE3F896}"/>
              </a:ext>
            </a:extLst>
          </p:cNvPr>
          <p:cNvSpPr txBox="1"/>
          <p:nvPr/>
        </p:nvSpPr>
        <p:spPr>
          <a:xfrm rot="726472">
            <a:off x="9747009" y="3553093"/>
            <a:ext cx="830740" cy="369332"/>
          </a:xfrm>
          <a:prstGeom prst="rect">
            <a:avLst/>
          </a:prstGeom>
          <a:noFill/>
        </p:spPr>
        <p:txBody>
          <a:bodyPr wrap="none" rtlCol="0">
            <a:spAutoFit/>
          </a:bodyPr>
          <a:lstStyle/>
          <a:p>
            <a:r>
              <a:rPr kumimoji="1" lang="en-US" altLang="ja-JP" dirty="0" err="1">
                <a:solidFill>
                  <a:schemeClr val="bg1">
                    <a:lumMod val="50000"/>
                  </a:schemeClr>
                </a:solidFill>
              </a:rPr>
              <a:t>Dryout</a:t>
            </a:r>
            <a:endParaRPr kumimoji="1" lang="ja-JP" altLang="en-US" dirty="0">
              <a:solidFill>
                <a:schemeClr val="bg1">
                  <a:lumMod val="50000"/>
                </a:schemeClr>
              </a:solidFill>
            </a:endParaRPr>
          </a:p>
        </p:txBody>
      </p:sp>
      <p:sp>
        <p:nvSpPr>
          <p:cNvPr id="78" name="テキスト ボックス 77">
            <a:extLst>
              <a:ext uri="{FF2B5EF4-FFF2-40B4-BE49-F238E27FC236}">
                <a16:creationId xmlns:a16="http://schemas.microsoft.com/office/drawing/2014/main" id="{6F302670-9F55-47F9-B3E6-B31A10A63E83}"/>
              </a:ext>
            </a:extLst>
          </p:cNvPr>
          <p:cNvSpPr txBox="1"/>
          <p:nvPr/>
        </p:nvSpPr>
        <p:spPr>
          <a:xfrm rot="17952373">
            <a:off x="6798241" y="4266375"/>
            <a:ext cx="947375" cy="646331"/>
          </a:xfrm>
          <a:prstGeom prst="rect">
            <a:avLst/>
          </a:prstGeom>
          <a:noFill/>
        </p:spPr>
        <p:txBody>
          <a:bodyPr wrap="none" rtlCol="0">
            <a:spAutoFit/>
          </a:bodyPr>
          <a:lstStyle/>
          <a:p>
            <a:pPr algn="ctr"/>
            <a:r>
              <a:rPr kumimoji="1" lang="en-US" altLang="ja-JP" dirty="0">
                <a:solidFill>
                  <a:schemeClr val="bg1">
                    <a:lumMod val="50000"/>
                  </a:schemeClr>
                </a:solidFill>
              </a:rPr>
              <a:t>Piston</a:t>
            </a:r>
          </a:p>
          <a:p>
            <a:pPr algn="ctr"/>
            <a:r>
              <a:rPr kumimoji="1" lang="en-US" altLang="ja-JP" dirty="0">
                <a:solidFill>
                  <a:schemeClr val="bg1">
                    <a:lumMod val="50000"/>
                  </a:schemeClr>
                </a:solidFill>
              </a:rPr>
              <a:t>collision</a:t>
            </a:r>
            <a:endParaRPr kumimoji="1" lang="ja-JP" altLang="en-US" dirty="0">
              <a:solidFill>
                <a:schemeClr val="bg1">
                  <a:lumMod val="50000"/>
                </a:schemeClr>
              </a:solidFill>
            </a:endParaRPr>
          </a:p>
        </p:txBody>
      </p:sp>
    </p:spTree>
    <p:extLst>
      <p:ext uri="{BB962C8B-B14F-4D97-AF65-F5344CB8AC3E}">
        <p14:creationId xmlns:p14="http://schemas.microsoft.com/office/powerpoint/2010/main" val="350785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E6EB3D-0576-4D0C-9D63-5AD63A2FF6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245"/>
          <a:stretch/>
        </p:blipFill>
        <p:spPr>
          <a:xfrm>
            <a:off x="8194601" y="3900256"/>
            <a:ext cx="2224632" cy="2384946"/>
          </a:xfrm>
          <a:prstGeom prst="rect">
            <a:avLst/>
          </a:prstGeom>
        </p:spPr>
      </p:pic>
      <p:sp>
        <p:nvSpPr>
          <p:cNvPr id="50180" name="テキスト ボックス 5">
            <a:extLst>
              <a:ext uri="{FF2B5EF4-FFF2-40B4-BE49-F238E27FC236}">
                <a16:creationId xmlns:a16="http://schemas.microsoft.com/office/drawing/2014/main" id="{8281727C-BEA7-4B71-9487-E34B89D7F005}"/>
              </a:ext>
            </a:extLst>
          </p:cNvPr>
          <p:cNvSpPr txBox="1">
            <a:spLocks noChangeArrowheads="1"/>
          </p:cNvSpPr>
          <p:nvPr/>
        </p:nvSpPr>
        <p:spPr bwMode="auto">
          <a:xfrm>
            <a:off x="4539344" y="14291"/>
            <a:ext cx="31133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2400" dirty="0">
                <a:solidFill>
                  <a:srgbClr val="000000"/>
                </a:solidFill>
              </a:rPr>
              <a:t>5. Coolers integration</a:t>
            </a:r>
            <a:endParaRPr lang="ja-JP" altLang="en-US" sz="2400" dirty="0">
              <a:solidFill>
                <a:srgbClr val="000000"/>
              </a:solidFill>
            </a:endParaRPr>
          </a:p>
        </p:txBody>
      </p:sp>
      <p:sp>
        <p:nvSpPr>
          <p:cNvPr id="50208" name="テキスト ボックス 33">
            <a:extLst>
              <a:ext uri="{FF2B5EF4-FFF2-40B4-BE49-F238E27FC236}">
                <a16:creationId xmlns:a16="http://schemas.microsoft.com/office/drawing/2014/main" id="{88CA38AD-6343-4229-A4E2-9C11C9138B10}"/>
              </a:ext>
            </a:extLst>
          </p:cNvPr>
          <p:cNvSpPr txBox="1">
            <a:spLocks noChangeArrowheads="1"/>
          </p:cNvSpPr>
          <p:nvPr/>
        </p:nvSpPr>
        <p:spPr bwMode="auto">
          <a:xfrm>
            <a:off x="1716088" y="468076"/>
            <a:ext cx="6218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Font typeface="Wingdings" panose="05000000000000000000" pitchFamily="2" charset="2"/>
              <a:buChar char="u"/>
              <a:defRPr/>
            </a:pPr>
            <a:r>
              <a:rPr lang="en-US" altLang="ja-JP" sz="1800" dirty="0">
                <a:solidFill>
                  <a:srgbClr val="C00000"/>
                </a:solidFill>
              </a:rPr>
              <a:t>Integration completed without any severe discrepancies.</a:t>
            </a:r>
            <a:endParaRPr lang="ja-JP" altLang="en-US" sz="1800" dirty="0">
              <a:solidFill>
                <a:srgbClr val="C00000"/>
              </a:solidFill>
            </a:endParaRPr>
          </a:p>
        </p:txBody>
      </p:sp>
      <p:sp>
        <p:nvSpPr>
          <p:cNvPr id="50209" name="スライド番号プレースホルダー 4">
            <a:extLst>
              <a:ext uri="{FF2B5EF4-FFF2-40B4-BE49-F238E27FC236}">
                <a16:creationId xmlns:a16="http://schemas.microsoft.com/office/drawing/2014/main" id="{CF852360-AEBA-4D76-96BC-71F827457B8D}"/>
              </a:ext>
            </a:extLst>
          </p:cNvPr>
          <p:cNvSpPr>
            <a:spLocks noGrp="1" noChangeArrowheads="1"/>
          </p:cNvSpPr>
          <p:nvPr>
            <p:ph type="sldNum" sz="quarter" idx="12"/>
          </p:nvPr>
        </p:nvSpPr>
        <p:spPr>
          <a:xfrm>
            <a:off x="9006312" y="6461128"/>
            <a:ext cx="2133600"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fld id="{AD8D21C0-520C-43D2-825F-CECF06F00209}" type="slidenum">
              <a:rPr lang="en-US" altLang="ja-JP" sz="1400">
                <a:solidFill>
                  <a:srgbClr val="000000"/>
                </a:solidFill>
              </a:rPr>
              <a:pPr defTabSz="914400" fontAlgn="base">
                <a:spcBef>
                  <a:spcPct val="0"/>
                </a:spcBef>
                <a:spcAft>
                  <a:spcPct val="0"/>
                </a:spcAft>
                <a:buNone/>
                <a:defRPr/>
              </a:pPr>
              <a:t>8</a:t>
            </a:fld>
            <a:endParaRPr lang="en-US" altLang="ja-JP" sz="1400" dirty="0">
              <a:solidFill>
                <a:srgbClr val="000000"/>
              </a:solidFill>
            </a:endParaRPr>
          </a:p>
        </p:txBody>
      </p:sp>
      <p:pic>
        <p:nvPicPr>
          <p:cNvPr id="3" name="図 2">
            <a:extLst>
              <a:ext uri="{FF2B5EF4-FFF2-40B4-BE49-F238E27FC236}">
                <a16:creationId xmlns:a16="http://schemas.microsoft.com/office/drawing/2014/main" id="{92F9E0A4-32A3-4458-A08D-85D81BC47394}"/>
              </a:ext>
            </a:extLst>
          </p:cNvPr>
          <p:cNvPicPr>
            <a:picLocks noChangeAspect="1"/>
          </p:cNvPicPr>
          <p:nvPr/>
        </p:nvPicPr>
        <p:blipFill>
          <a:blip r:embed="rId3"/>
          <a:stretch>
            <a:fillRect/>
          </a:stretch>
        </p:blipFill>
        <p:spPr>
          <a:xfrm>
            <a:off x="8461287" y="1219141"/>
            <a:ext cx="1705923" cy="2561796"/>
          </a:xfrm>
          <a:prstGeom prst="rect">
            <a:avLst/>
          </a:prstGeom>
        </p:spPr>
      </p:pic>
      <p:pic>
        <p:nvPicPr>
          <p:cNvPr id="4" name="図 3">
            <a:extLst>
              <a:ext uri="{FF2B5EF4-FFF2-40B4-BE49-F238E27FC236}">
                <a16:creationId xmlns:a16="http://schemas.microsoft.com/office/drawing/2014/main" id="{E050356C-A8FF-4497-A1C0-B3ED5EC5C2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3013" y="1074156"/>
            <a:ext cx="1728165" cy="2588804"/>
          </a:xfrm>
          <a:prstGeom prst="rect">
            <a:avLst/>
          </a:prstGeom>
        </p:spPr>
      </p:pic>
      <p:pic>
        <p:nvPicPr>
          <p:cNvPr id="5" name="図 4">
            <a:extLst>
              <a:ext uri="{FF2B5EF4-FFF2-40B4-BE49-F238E27FC236}">
                <a16:creationId xmlns:a16="http://schemas.microsoft.com/office/drawing/2014/main" id="{4F3F870B-3891-4EA1-82D6-C56FD85D6A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2961" y="1409703"/>
            <a:ext cx="3212883" cy="3071647"/>
          </a:xfrm>
          <a:prstGeom prst="rect">
            <a:avLst/>
          </a:prstGeom>
        </p:spPr>
      </p:pic>
      <p:sp>
        <p:nvSpPr>
          <p:cNvPr id="42" name="テキスト ボックス 41">
            <a:extLst>
              <a:ext uri="{FF2B5EF4-FFF2-40B4-BE49-F238E27FC236}">
                <a16:creationId xmlns:a16="http://schemas.microsoft.com/office/drawing/2014/main" id="{09DBDD65-53CF-46DF-9BDF-BC4A1410186C}"/>
              </a:ext>
            </a:extLst>
          </p:cNvPr>
          <p:cNvSpPr txBox="1"/>
          <p:nvPr/>
        </p:nvSpPr>
        <p:spPr>
          <a:xfrm>
            <a:off x="7517140" y="842989"/>
            <a:ext cx="3309300" cy="369332"/>
          </a:xfrm>
          <a:prstGeom prst="rect">
            <a:avLst/>
          </a:prstGeom>
          <a:noFill/>
        </p:spPr>
        <p:txBody>
          <a:bodyPr wrap="square" rtlCol="0">
            <a:spAutoFit/>
          </a:bodyPr>
          <a:lstStyle/>
          <a:p>
            <a:pPr algn="ctr" defTabSz="914400" eaLnBrk="0" fontAlgn="base" hangingPunct="0">
              <a:spcBef>
                <a:spcPct val="0"/>
              </a:spcBef>
              <a:spcAft>
                <a:spcPct val="0"/>
              </a:spcAft>
              <a:defRPr/>
            </a:pPr>
            <a:r>
              <a:rPr kumimoji="1" lang="en-US" altLang="ja-JP" dirty="0">
                <a:solidFill>
                  <a:srgbClr val="000000"/>
                </a:solidFill>
                <a:latin typeface="Arial" panose="020B0604020202020204" pitchFamily="34" charset="0"/>
                <a:ea typeface="ＭＳ Ｐゴシック" panose="020B0600070205080204" pitchFamily="50" charset="-128"/>
              </a:rPr>
              <a:t>2K-JT coupled with PT15K</a:t>
            </a:r>
            <a:endParaRPr kumimoji="1" lang="ja-JP" altLang="en-US" dirty="0">
              <a:solidFill>
                <a:srgbClr val="000000"/>
              </a:solidFill>
              <a:latin typeface="Arial" panose="020B0604020202020204" pitchFamily="34" charset="0"/>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7305BF0E-BEAD-4EE5-BE3F-DAA45518F7EC}"/>
              </a:ext>
            </a:extLst>
          </p:cNvPr>
          <p:cNvSpPr txBox="1"/>
          <p:nvPr/>
        </p:nvSpPr>
        <p:spPr>
          <a:xfrm>
            <a:off x="8079781" y="6243855"/>
            <a:ext cx="2432999" cy="369332"/>
          </a:xfrm>
          <a:prstGeom prst="rect">
            <a:avLst/>
          </a:prstGeom>
          <a:noFill/>
        </p:spPr>
        <p:txBody>
          <a:bodyPr wrap="square" rtlCol="0">
            <a:spAutoFit/>
          </a:bodyPr>
          <a:lstStyle/>
          <a:p>
            <a:pPr algn="ctr" defTabSz="914400" eaLnBrk="0" fontAlgn="base" hangingPunct="0">
              <a:spcBef>
                <a:spcPct val="0"/>
              </a:spcBef>
              <a:spcAft>
                <a:spcPct val="0"/>
              </a:spcAft>
              <a:defRPr/>
            </a:pPr>
            <a:r>
              <a:rPr kumimoji="1" lang="en-US" altLang="ja-JP" dirty="0">
                <a:solidFill>
                  <a:srgbClr val="000000"/>
                </a:solidFill>
                <a:latin typeface="Arial" panose="020B0604020202020204" pitchFamily="34" charset="0"/>
                <a:ea typeface="ＭＳ Ｐゴシック" panose="020B0600070205080204" pitchFamily="50" charset="-128"/>
              </a:rPr>
              <a:t>Cryostat and GSE</a:t>
            </a:r>
            <a:endParaRPr kumimoji="1" lang="ja-JP" altLang="en-US" dirty="0">
              <a:solidFill>
                <a:srgbClr val="000000"/>
              </a:solidFill>
              <a:latin typeface="Arial" panose="020B0604020202020204" pitchFamily="34" charset="0"/>
              <a:ea typeface="ＭＳ Ｐゴシック" panose="020B0600070205080204" pitchFamily="50" charset="-128"/>
            </a:endParaRPr>
          </a:p>
        </p:txBody>
      </p:sp>
      <p:sp>
        <p:nvSpPr>
          <p:cNvPr id="46" name="テキスト ボックス 45">
            <a:extLst>
              <a:ext uri="{FF2B5EF4-FFF2-40B4-BE49-F238E27FC236}">
                <a16:creationId xmlns:a16="http://schemas.microsoft.com/office/drawing/2014/main" id="{F81FD396-8ED0-4459-A022-AF2CE4E50BE9}"/>
              </a:ext>
            </a:extLst>
          </p:cNvPr>
          <p:cNvSpPr txBox="1"/>
          <p:nvPr/>
        </p:nvSpPr>
        <p:spPr>
          <a:xfrm>
            <a:off x="1794205" y="3662963"/>
            <a:ext cx="2310824" cy="646331"/>
          </a:xfrm>
          <a:prstGeom prst="rect">
            <a:avLst/>
          </a:prstGeom>
          <a:noFill/>
        </p:spPr>
        <p:txBody>
          <a:bodyPr wrap="square" rtlCol="0">
            <a:spAutoFit/>
          </a:bodyPr>
          <a:lstStyle/>
          <a:p>
            <a:pPr algn="ctr" defTabSz="914400" eaLnBrk="0" fontAlgn="base" hangingPunct="0">
              <a:spcBef>
                <a:spcPct val="0"/>
              </a:spcBef>
              <a:spcAft>
                <a:spcPct val="0"/>
              </a:spcAft>
              <a:defRPr/>
            </a:pPr>
            <a:r>
              <a:rPr kumimoji="1" lang="en-US" altLang="ja-JP" dirty="0">
                <a:solidFill>
                  <a:srgbClr val="000000"/>
                </a:solidFill>
                <a:latin typeface="Arial" panose="020B0604020202020204" pitchFamily="34" charset="0"/>
                <a:ea typeface="ＭＳ Ｐゴシック" panose="020B0600070205080204" pitchFamily="50" charset="-128"/>
              </a:rPr>
              <a:t>Integrated </a:t>
            </a:r>
          </a:p>
          <a:p>
            <a:pPr algn="ctr" defTabSz="914400" eaLnBrk="0" fontAlgn="base" hangingPunct="0">
              <a:spcBef>
                <a:spcPct val="0"/>
              </a:spcBef>
              <a:spcAft>
                <a:spcPct val="0"/>
              </a:spcAft>
              <a:defRPr/>
            </a:pPr>
            <a:r>
              <a:rPr kumimoji="1" lang="en-US" altLang="ja-JP" dirty="0">
                <a:solidFill>
                  <a:srgbClr val="000000"/>
                </a:solidFill>
                <a:latin typeface="Arial" panose="020B0604020202020204" pitchFamily="34" charset="0"/>
                <a:ea typeface="ＭＳ Ｐゴシック" panose="020B0600070205080204" pitchFamily="50" charset="-128"/>
              </a:rPr>
              <a:t>50mK hybrid cooler</a:t>
            </a:r>
            <a:endParaRPr kumimoji="1" lang="ja-JP" altLang="en-US" dirty="0">
              <a:solidFill>
                <a:srgbClr val="000000"/>
              </a:solidFill>
              <a:latin typeface="Arial" panose="020B0604020202020204" pitchFamily="34" charset="0"/>
              <a:ea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0757E68B-7CEC-4D1E-88BF-869D30715AD0}"/>
              </a:ext>
            </a:extLst>
          </p:cNvPr>
          <p:cNvSpPr txBox="1"/>
          <p:nvPr/>
        </p:nvSpPr>
        <p:spPr>
          <a:xfrm>
            <a:off x="6293888" y="4664344"/>
            <a:ext cx="1400471" cy="646331"/>
          </a:xfrm>
          <a:prstGeom prst="rect">
            <a:avLst/>
          </a:prstGeom>
          <a:noFill/>
        </p:spPr>
        <p:txBody>
          <a:bodyPr wrap="square" rtlCol="0">
            <a:spAutoFit/>
          </a:bodyPr>
          <a:lstStyle/>
          <a:p>
            <a:pPr algn="ctr" defTabSz="914400" eaLnBrk="0" fontAlgn="base" hangingPunct="0">
              <a:spcBef>
                <a:spcPct val="0"/>
              </a:spcBef>
              <a:spcAft>
                <a:spcPct val="0"/>
              </a:spcAft>
              <a:defRPr/>
            </a:pPr>
            <a:r>
              <a:rPr kumimoji="1" lang="en-US" altLang="ja-JP" dirty="0">
                <a:solidFill>
                  <a:srgbClr val="000000"/>
                </a:solidFill>
                <a:latin typeface="Arial" panose="020B0604020202020204" pitchFamily="34" charset="0"/>
                <a:ea typeface="ＭＳ Ｐゴシック" panose="020B0600070205080204" pitchFamily="50" charset="-128"/>
              </a:rPr>
              <a:t>4K-JT with 2ST</a:t>
            </a:r>
            <a:endParaRPr kumimoji="1" lang="ja-JP" altLang="en-US" dirty="0">
              <a:solidFill>
                <a:srgbClr val="000000"/>
              </a:solidFill>
              <a:latin typeface="Arial" panose="020B0604020202020204" pitchFamily="34" charset="0"/>
              <a:ea typeface="ＭＳ Ｐゴシック" panose="020B0600070205080204" pitchFamily="50" charset="-128"/>
            </a:endParaRPr>
          </a:p>
        </p:txBody>
      </p:sp>
      <p:cxnSp>
        <p:nvCxnSpPr>
          <p:cNvPr id="9" name="直線コネクタ 8">
            <a:extLst>
              <a:ext uri="{FF2B5EF4-FFF2-40B4-BE49-F238E27FC236}">
                <a16:creationId xmlns:a16="http://schemas.microsoft.com/office/drawing/2014/main" id="{129FA65C-687A-446E-A75D-38931BB42B92}"/>
              </a:ext>
            </a:extLst>
          </p:cNvPr>
          <p:cNvCxnSpPr/>
          <p:nvPr/>
        </p:nvCxnSpPr>
        <p:spPr>
          <a:xfrm flipH="1" flipV="1">
            <a:off x="6200775" y="3386967"/>
            <a:ext cx="628650" cy="12773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4811930-A045-4F92-A8A1-32AA819F7438}"/>
              </a:ext>
            </a:extLst>
          </p:cNvPr>
          <p:cNvCxnSpPr>
            <a:cxnSpLocks/>
          </p:cNvCxnSpPr>
          <p:nvPr/>
        </p:nvCxnSpPr>
        <p:spPr>
          <a:xfrm>
            <a:off x="3911682" y="1157329"/>
            <a:ext cx="1607310" cy="1442999"/>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6D500197-5D45-4C42-B750-CE6B5A3F1C9A}"/>
              </a:ext>
            </a:extLst>
          </p:cNvPr>
          <p:cNvCxnSpPr>
            <a:cxnSpLocks/>
          </p:cNvCxnSpPr>
          <p:nvPr/>
        </p:nvCxnSpPr>
        <p:spPr>
          <a:xfrm flipH="1">
            <a:off x="5800729" y="1245774"/>
            <a:ext cx="2505385" cy="126654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28214675-352E-42F5-A08E-DF57341FAAF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3597" y="4334718"/>
            <a:ext cx="3719608" cy="2245110"/>
          </a:xfrm>
          <a:prstGeom prst="rect">
            <a:avLst/>
          </a:prstGeom>
        </p:spPr>
      </p:pic>
      <p:cxnSp>
        <p:nvCxnSpPr>
          <p:cNvPr id="29" name="直線コネクタ 28">
            <a:extLst>
              <a:ext uri="{FF2B5EF4-FFF2-40B4-BE49-F238E27FC236}">
                <a16:creationId xmlns:a16="http://schemas.microsoft.com/office/drawing/2014/main" id="{4AA6A579-39B5-4754-BCF0-F2A82EA273B0}"/>
              </a:ext>
            </a:extLst>
          </p:cNvPr>
          <p:cNvCxnSpPr>
            <a:cxnSpLocks/>
          </p:cNvCxnSpPr>
          <p:nvPr/>
        </p:nvCxnSpPr>
        <p:spPr>
          <a:xfrm flipV="1">
            <a:off x="4256044" y="3386968"/>
            <a:ext cx="1413931" cy="1277376"/>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FAF8D03-1F3E-4C9D-A678-9D4657001E19}"/>
              </a:ext>
            </a:extLst>
          </p:cNvPr>
          <p:cNvSpPr txBox="1"/>
          <p:nvPr/>
        </p:nvSpPr>
        <p:spPr>
          <a:xfrm>
            <a:off x="1541907" y="6488515"/>
            <a:ext cx="2133020" cy="307777"/>
          </a:xfrm>
          <a:prstGeom prst="rect">
            <a:avLst/>
          </a:prstGeom>
          <a:noFill/>
        </p:spPr>
        <p:txBody>
          <a:bodyPr wrap="none" rtlCol="0">
            <a:spAutoFit/>
          </a:bodyPr>
          <a:lstStyle/>
          <a:p>
            <a:r>
              <a:rPr kumimoji="1" lang="en-US" altLang="ja-JP" sz="1400" dirty="0" err="1"/>
              <a:t>J.M.Duval</a:t>
            </a:r>
            <a:r>
              <a:rPr kumimoji="1" lang="en-US" altLang="ja-JP" sz="1400" dirty="0"/>
              <a:t> et al. CEC (2015)</a:t>
            </a:r>
            <a:endParaRPr kumimoji="1" lang="ja-JP" altLang="en-US" sz="1400" dirty="0"/>
          </a:p>
        </p:txBody>
      </p:sp>
      <p:sp>
        <p:nvSpPr>
          <p:cNvPr id="8" name="テキスト ボックス 7">
            <a:extLst>
              <a:ext uri="{FF2B5EF4-FFF2-40B4-BE49-F238E27FC236}">
                <a16:creationId xmlns:a16="http://schemas.microsoft.com/office/drawing/2014/main" id="{CA918A69-73C6-4D7A-A2C1-FE2ED5EF4855}"/>
              </a:ext>
            </a:extLst>
          </p:cNvPr>
          <p:cNvSpPr txBox="1"/>
          <p:nvPr/>
        </p:nvSpPr>
        <p:spPr>
          <a:xfrm>
            <a:off x="4753571" y="4430618"/>
            <a:ext cx="1115947" cy="338554"/>
          </a:xfrm>
          <a:prstGeom prst="rect">
            <a:avLst/>
          </a:prstGeom>
          <a:noFill/>
        </p:spPr>
        <p:txBody>
          <a:bodyPr wrap="none" rtlCol="0">
            <a:spAutoFit/>
          </a:bodyPr>
          <a:lstStyle/>
          <a:p>
            <a:r>
              <a:rPr kumimoji="1" lang="en-US" altLang="ja-JP" sz="1600" dirty="0"/>
              <a:t>Credit: CEA</a:t>
            </a:r>
            <a:endParaRPr kumimoji="1" lang="ja-JP" altLang="en-US" sz="1600" dirty="0"/>
          </a:p>
        </p:txBody>
      </p:sp>
    </p:spTree>
    <p:extLst>
      <p:ext uri="{BB962C8B-B14F-4D97-AF65-F5344CB8AC3E}">
        <p14:creationId xmlns:p14="http://schemas.microsoft.com/office/powerpoint/2010/main" val="172666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3">
            <a:extLst>
              <a:ext uri="{FF2B5EF4-FFF2-40B4-BE49-F238E27FC236}">
                <a16:creationId xmlns:a16="http://schemas.microsoft.com/office/drawing/2014/main" id="{77C84B06-FF9E-4E81-8600-23C6AB8352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6716" y="676275"/>
            <a:ext cx="8904287"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図 11">
            <a:extLst>
              <a:ext uri="{FF2B5EF4-FFF2-40B4-BE49-F238E27FC236}">
                <a16:creationId xmlns:a16="http://schemas.microsoft.com/office/drawing/2014/main" id="{14AB7D9C-0579-430E-BDCF-F7B9747716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8378" y="1246191"/>
            <a:ext cx="2905125" cy="1944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テキスト ボックス 5">
            <a:extLst>
              <a:ext uri="{FF2B5EF4-FFF2-40B4-BE49-F238E27FC236}">
                <a16:creationId xmlns:a16="http://schemas.microsoft.com/office/drawing/2014/main" id="{8281727C-BEA7-4B71-9487-E34B89D7F005}"/>
              </a:ext>
            </a:extLst>
          </p:cNvPr>
          <p:cNvSpPr txBox="1">
            <a:spLocks noChangeArrowheads="1"/>
          </p:cNvSpPr>
          <p:nvPr/>
        </p:nvSpPr>
        <p:spPr bwMode="auto">
          <a:xfrm>
            <a:off x="2949160" y="61916"/>
            <a:ext cx="6293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2400" dirty="0">
                <a:solidFill>
                  <a:srgbClr val="000000"/>
                </a:solidFill>
              </a:rPr>
              <a:t>6. Cryostat1 cooling down from 300K to 1.7K</a:t>
            </a:r>
            <a:endParaRPr lang="ja-JP" altLang="en-US" sz="2400" dirty="0">
              <a:solidFill>
                <a:srgbClr val="000000"/>
              </a:solidFill>
            </a:endParaRPr>
          </a:p>
        </p:txBody>
      </p:sp>
      <p:cxnSp>
        <p:nvCxnSpPr>
          <p:cNvPr id="8" name="直線コネクタ 7">
            <a:extLst>
              <a:ext uri="{FF2B5EF4-FFF2-40B4-BE49-F238E27FC236}">
                <a16:creationId xmlns:a16="http://schemas.microsoft.com/office/drawing/2014/main" id="{539EDD89-BDB1-4C3C-A6B5-E86786F7820F}"/>
              </a:ext>
            </a:extLst>
          </p:cNvPr>
          <p:cNvCxnSpPr>
            <a:cxnSpLocks/>
          </p:cNvCxnSpPr>
          <p:nvPr/>
        </p:nvCxnSpPr>
        <p:spPr>
          <a:xfrm flipH="1">
            <a:off x="3051178" y="1944688"/>
            <a:ext cx="136525" cy="3159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182" name="テキスト ボックス 8">
            <a:extLst>
              <a:ext uri="{FF2B5EF4-FFF2-40B4-BE49-F238E27FC236}">
                <a16:creationId xmlns:a16="http://schemas.microsoft.com/office/drawing/2014/main" id="{DF02827A-D10C-40E0-9FF7-9D242EDC097E}"/>
              </a:ext>
            </a:extLst>
          </p:cNvPr>
          <p:cNvSpPr txBox="1">
            <a:spLocks noChangeArrowheads="1"/>
          </p:cNvSpPr>
          <p:nvPr/>
        </p:nvSpPr>
        <p:spPr bwMode="auto">
          <a:xfrm>
            <a:off x="2677372" y="2222500"/>
            <a:ext cx="6126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dirty="0">
                <a:solidFill>
                  <a:srgbClr val="000000"/>
                </a:solidFill>
              </a:rPr>
              <a:t>Start </a:t>
            </a:r>
          </a:p>
          <a:p>
            <a:pPr algn="ctr" defTabSz="914400" eaLnBrk="0" fontAlgn="base" hangingPunct="0">
              <a:spcBef>
                <a:spcPct val="0"/>
              </a:spcBef>
              <a:spcAft>
                <a:spcPct val="0"/>
              </a:spcAft>
              <a:buNone/>
              <a:defRPr/>
            </a:pPr>
            <a:r>
              <a:rPr lang="en-US" altLang="ja-JP" sz="1400" dirty="0">
                <a:solidFill>
                  <a:srgbClr val="000000"/>
                </a:solidFill>
              </a:rPr>
              <a:t>2ST</a:t>
            </a:r>
          </a:p>
          <a:p>
            <a:pPr algn="ctr" defTabSz="914400" eaLnBrk="0" fontAlgn="base" hangingPunct="0">
              <a:spcBef>
                <a:spcPct val="0"/>
              </a:spcBef>
              <a:spcAft>
                <a:spcPct val="0"/>
              </a:spcAft>
              <a:buNone/>
              <a:defRPr/>
            </a:pPr>
            <a:r>
              <a:rPr lang="en-US" altLang="ja-JP" sz="1400" dirty="0">
                <a:solidFill>
                  <a:srgbClr val="000000"/>
                </a:solidFill>
              </a:rPr>
              <a:t>20W</a:t>
            </a:r>
            <a:endParaRPr lang="ja-JP" altLang="en-US" sz="1400" dirty="0">
              <a:solidFill>
                <a:srgbClr val="000000"/>
              </a:solidFill>
            </a:endParaRPr>
          </a:p>
        </p:txBody>
      </p:sp>
      <p:cxnSp>
        <p:nvCxnSpPr>
          <p:cNvPr id="15" name="直線コネクタ 14">
            <a:extLst>
              <a:ext uri="{FF2B5EF4-FFF2-40B4-BE49-F238E27FC236}">
                <a16:creationId xmlns:a16="http://schemas.microsoft.com/office/drawing/2014/main" id="{56F4E872-065F-42B5-9863-59E42F0D4131}"/>
              </a:ext>
            </a:extLst>
          </p:cNvPr>
          <p:cNvCxnSpPr>
            <a:cxnSpLocks/>
          </p:cNvCxnSpPr>
          <p:nvPr/>
        </p:nvCxnSpPr>
        <p:spPr>
          <a:xfrm flipH="1">
            <a:off x="3051178" y="2498728"/>
            <a:ext cx="487363" cy="119221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184" name="テキスト ボックス 15">
            <a:extLst>
              <a:ext uri="{FF2B5EF4-FFF2-40B4-BE49-F238E27FC236}">
                <a16:creationId xmlns:a16="http://schemas.microsoft.com/office/drawing/2014/main" id="{9BC58F93-8658-47CD-8B40-BDF4660889F4}"/>
              </a:ext>
            </a:extLst>
          </p:cNvPr>
          <p:cNvSpPr txBox="1">
            <a:spLocks noChangeArrowheads="1"/>
          </p:cNvSpPr>
          <p:nvPr/>
        </p:nvSpPr>
        <p:spPr bwMode="auto">
          <a:xfrm>
            <a:off x="2773706" y="3706813"/>
            <a:ext cx="5533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dirty="0">
                <a:solidFill>
                  <a:srgbClr val="000000"/>
                </a:solidFill>
              </a:rPr>
              <a:t>2ST</a:t>
            </a:r>
          </a:p>
          <a:p>
            <a:pPr algn="ctr" defTabSz="914400" eaLnBrk="0" fontAlgn="base" hangingPunct="0">
              <a:spcBef>
                <a:spcPct val="0"/>
              </a:spcBef>
              <a:spcAft>
                <a:spcPct val="0"/>
              </a:spcAft>
              <a:buNone/>
              <a:defRPr/>
            </a:pPr>
            <a:r>
              <a:rPr lang="en-US" altLang="ja-JP" sz="1400" dirty="0">
                <a:solidFill>
                  <a:srgbClr val="000000"/>
                </a:solidFill>
              </a:rPr>
              <a:t>24W</a:t>
            </a:r>
          </a:p>
        </p:txBody>
      </p:sp>
      <p:cxnSp>
        <p:nvCxnSpPr>
          <p:cNvPr id="18" name="直線コネクタ 17">
            <a:extLst>
              <a:ext uri="{FF2B5EF4-FFF2-40B4-BE49-F238E27FC236}">
                <a16:creationId xmlns:a16="http://schemas.microsoft.com/office/drawing/2014/main" id="{52FFF61F-C713-4E53-A304-B589B09D8F26}"/>
              </a:ext>
            </a:extLst>
          </p:cNvPr>
          <p:cNvCxnSpPr>
            <a:cxnSpLocks/>
          </p:cNvCxnSpPr>
          <p:nvPr/>
        </p:nvCxnSpPr>
        <p:spPr>
          <a:xfrm flipH="1">
            <a:off x="6013453" y="4205288"/>
            <a:ext cx="434975" cy="51276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186" name="テキスト ボックス 18">
            <a:extLst>
              <a:ext uri="{FF2B5EF4-FFF2-40B4-BE49-F238E27FC236}">
                <a16:creationId xmlns:a16="http://schemas.microsoft.com/office/drawing/2014/main" id="{8D38A33F-B9BD-464B-95BC-42F400E8E719}"/>
              </a:ext>
            </a:extLst>
          </p:cNvPr>
          <p:cNvSpPr txBox="1">
            <a:spLocks noChangeArrowheads="1"/>
          </p:cNvSpPr>
          <p:nvPr/>
        </p:nvSpPr>
        <p:spPr bwMode="auto">
          <a:xfrm>
            <a:off x="6150053" y="3843338"/>
            <a:ext cx="1290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a:solidFill>
                  <a:srgbClr val="000000"/>
                </a:solidFill>
              </a:rPr>
              <a:t>PT15K 300W,</a:t>
            </a:r>
          </a:p>
          <a:p>
            <a:pPr algn="ctr" defTabSz="914400" eaLnBrk="0" fontAlgn="base" hangingPunct="0">
              <a:spcBef>
                <a:spcPct val="0"/>
              </a:spcBef>
              <a:spcAft>
                <a:spcPct val="0"/>
              </a:spcAft>
              <a:buNone/>
              <a:defRPr/>
            </a:pPr>
            <a:r>
              <a:rPr lang="en-US" altLang="ja-JP" sz="1400">
                <a:solidFill>
                  <a:srgbClr val="000000"/>
                </a:solidFill>
              </a:rPr>
              <a:t>T control</a:t>
            </a:r>
          </a:p>
        </p:txBody>
      </p:sp>
      <p:cxnSp>
        <p:nvCxnSpPr>
          <p:cNvPr id="20" name="直線コネクタ 19">
            <a:extLst>
              <a:ext uri="{FF2B5EF4-FFF2-40B4-BE49-F238E27FC236}">
                <a16:creationId xmlns:a16="http://schemas.microsoft.com/office/drawing/2014/main" id="{FD510112-08EC-4996-A8F8-5F63935C699D}"/>
              </a:ext>
            </a:extLst>
          </p:cNvPr>
          <p:cNvCxnSpPr>
            <a:cxnSpLocks/>
            <a:stCxn id="50188" idx="2"/>
          </p:cNvCxnSpPr>
          <p:nvPr/>
        </p:nvCxnSpPr>
        <p:spPr>
          <a:xfrm flipH="1">
            <a:off x="5664200" y="5456043"/>
            <a:ext cx="97632" cy="3129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188" name="テキスト ボックス 20">
            <a:extLst>
              <a:ext uri="{FF2B5EF4-FFF2-40B4-BE49-F238E27FC236}">
                <a16:creationId xmlns:a16="http://schemas.microsoft.com/office/drawing/2014/main" id="{63932AC9-CDBC-4A15-A5DC-12DB503DFC72}"/>
              </a:ext>
            </a:extLst>
          </p:cNvPr>
          <p:cNvSpPr txBox="1">
            <a:spLocks noChangeArrowheads="1"/>
          </p:cNvSpPr>
          <p:nvPr/>
        </p:nvSpPr>
        <p:spPr bwMode="auto">
          <a:xfrm>
            <a:off x="5297634" y="5148266"/>
            <a:ext cx="9283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a:solidFill>
                  <a:srgbClr val="000000"/>
                </a:solidFill>
              </a:rPr>
              <a:t>2ST 60W</a:t>
            </a:r>
          </a:p>
        </p:txBody>
      </p:sp>
      <p:cxnSp>
        <p:nvCxnSpPr>
          <p:cNvPr id="32" name="直線コネクタ 31">
            <a:extLst>
              <a:ext uri="{FF2B5EF4-FFF2-40B4-BE49-F238E27FC236}">
                <a16:creationId xmlns:a16="http://schemas.microsoft.com/office/drawing/2014/main" id="{57AB592A-1603-4F0D-B317-5A2EB65DD7A8}"/>
              </a:ext>
            </a:extLst>
          </p:cNvPr>
          <p:cNvCxnSpPr>
            <a:cxnSpLocks/>
          </p:cNvCxnSpPr>
          <p:nvPr/>
        </p:nvCxnSpPr>
        <p:spPr>
          <a:xfrm flipV="1">
            <a:off x="4741863" y="4121150"/>
            <a:ext cx="468312" cy="3492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190" name="テキスト ボックス 32">
            <a:extLst>
              <a:ext uri="{FF2B5EF4-FFF2-40B4-BE49-F238E27FC236}">
                <a16:creationId xmlns:a16="http://schemas.microsoft.com/office/drawing/2014/main" id="{BF9C576B-B5DA-4C7F-9D86-ABA5B50A6D3B}"/>
              </a:ext>
            </a:extLst>
          </p:cNvPr>
          <p:cNvSpPr txBox="1">
            <a:spLocks noChangeArrowheads="1"/>
          </p:cNvSpPr>
          <p:nvPr/>
        </p:nvSpPr>
        <p:spPr bwMode="auto">
          <a:xfrm>
            <a:off x="5149019" y="3698875"/>
            <a:ext cx="960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a:solidFill>
                  <a:srgbClr val="000000"/>
                </a:solidFill>
              </a:rPr>
              <a:t>PT15K</a:t>
            </a:r>
          </a:p>
          <a:p>
            <a:pPr algn="ctr" defTabSz="914400" eaLnBrk="0" fontAlgn="base" hangingPunct="0">
              <a:spcBef>
                <a:spcPct val="0"/>
              </a:spcBef>
              <a:spcAft>
                <a:spcPct val="0"/>
              </a:spcAft>
              <a:buNone/>
              <a:defRPr/>
            </a:pPr>
            <a:r>
              <a:rPr lang="en-US" altLang="ja-JP" sz="1400">
                <a:solidFill>
                  <a:srgbClr val="000000"/>
                </a:solidFill>
              </a:rPr>
              <a:t>Restarted</a:t>
            </a:r>
          </a:p>
        </p:txBody>
      </p:sp>
      <p:cxnSp>
        <p:nvCxnSpPr>
          <p:cNvPr id="38" name="直線コネクタ 37">
            <a:extLst>
              <a:ext uri="{FF2B5EF4-FFF2-40B4-BE49-F238E27FC236}">
                <a16:creationId xmlns:a16="http://schemas.microsoft.com/office/drawing/2014/main" id="{04B9660F-553E-416E-B80B-891CAA83A0E7}"/>
              </a:ext>
            </a:extLst>
          </p:cNvPr>
          <p:cNvCxnSpPr>
            <a:cxnSpLocks/>
          </p:cNvCxnSpPr>
          <p:nvPr/>
        </p:nvCxnSpPr>
        <p:spPr>
          <a:xfrm flipV="1">
            <a:off x="6256341" y="5788025"/>
            <a:ext cx="96837" cy="1714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192" name="テキスト ボックス 38">
            <a:extLst>
              <a:ext uri="{FF2B5EF4-FFF2-40B4-BE49-F238E27FC236}">
                <a16:creationId xmlns:a16="http://schemas.microsoft.com/office/drawing/2014/main" id="{D94A5AA0-9C15-441F-ACEA-04FA1BE4B66C}"/>
              </a:ext>
            </a:extLst>
          </p:cNvPr>
          <p:cNvSpPr txBox="1">
            <a:spLocks noChangeArrowheads="1"/>
          </p:cNvSpPr>
          <p:nvPr/>
        </p:nvSpPr>
        <p:spPr bwMode="auto">
          <a:xfrm>
            <a:off x="6199182" y="5119688"/>
            <a:ext cx="1123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a:solidFill>
                  <a:srgbClr val="000000"/>
                </a:solidFill>
              </a:rPr>
              <a:t>4K-JT</a:t>
            </a:r>
          </a:p>
          <a:p>
            <a:pPr algn="ctr" defTabSz="914400" eaLnBrk="0" fontAlgn="base" hangingPunct="0">
              <a:spcBef>
                <a:spcPct val="0"/>
              </a:spcBef>
              <a:spcAft>
                <a:spcPct val="0"/>
              </a:spcAft>
              <a:buNone/>
              <a:defRPr/>
            </a:pPr>
            <a:r>
              <a:rPr lang="en-US" altLang="ja-JP" sz="1400">
                <a:solidFill>
                  <a:srgbClr val="000000"/>
                </a:solidFill>
              </a:rPr>
              <a:t>2K-JT (</a:t>
            </a:r>
            <a:r>
              <a:rPr lang="en-US" altLang="ja-JP" sz="1400" baseline="30000">
                <a:solidFill>
                  <a:srgbClr val="000000"/>
                </a:solidFill>
              </a:rPr>
              <a:t>3</a:t>
            </a:r>
            <a:r>
              <a:rPr lang="en-US" altLang="ja-JP" sz="1400">
                <a:solidFill>
                  <a:srgbClr val="000000"/>
                </a:solidFill>
              </a:rPr>
              <a:t>He)</a:t>
            </a:r>
          </a:p>
          <a:p>
            <a:pPr algn="ctr" defTabSz="914400" eaLnBrk="0" fontAlgn="base" hangingPunct="0">
              <a:spcBef>
                <a:spcPct val="0"/>
              </a:spcBef>
              <a:spcAft>
                <a:spcPct val="0"/>
              </a:spcAft>
              <a:buNone/>
              <a:defRPr/>
            </a:pPr>
            <a:r>
              <a:rPr lang="en-US" altLang="ja-JP" sz="1400">
                <a:solidFill>
                  <a:srgbClr val="000000"/>
                </a:solidFill>
              </a:rPr>
              <a:t>Cool down</a:t>
            </a:r>
          </a:p>
        </p:txBody>
      </p:sp>
      <p:sp>
        <p:nvSpPr>
          <p:cNvPr id="41" name="テキスト ボックス 40">
            <a:extLst>
              <a:ext uri="{FF2B5EF4-FFF2-40B4-BE49-F238E27FC236}">
                <a16:creationId xmlns:a16="http://schemas.microsoft.com/office/drawing/2014/main" id="{ADC86BD8-736E-41B4-8730-D24AB0AE3561}"/>
              </a:ext>
            </a:extLst>
          </p:cNvPr>
          <p:cNvSpPr txBox="1"/>
          <p:nvPr/>
        </p:nvSpPr>
        <p:spPr>
          <a:xfrm>
            <a:off x="8996363" y="1233488"/>
            <a:ext cx="1636712" cy="2862262"/>
          </a:xfrm>
          <a:prstGeom prst="rect">
            <a:avLst/>
          </a:prstGeom>
          <a:solidFill>
            <a:schemeClr val="bg1"/>
          </a:solidFill>
          <a:ln>
            <a:solidFill>
              <a:srgbClr val="00B0F0"/>
            </a:solidFill>
          </a:ln>
        </p:spPr>
        <p:txBody>
          <a:bodyPr wrap="none">
            <a:spAutoFit/>
          </a:bodyPr>
          <a:lstStyle/>
          <a:p>
            <a:pPr defTabSz="914400" eaLnBrk="0" fontAlgn="base" hangingPunct="0">
              <a:spcBef>
                <a:spcPct val="0"/>
              </a:spcBef>
              <a:spcAft>
                <a:spcPct val="0"/>
              </a:spcAft>
              <a:defRPr/>
            </a:pPr>
            <a:r>
              <a:rPr kumimoji="1" lang="en-US" altLang="ja-JP" sz="1500" dirty="0">
                <a:solidFill>
                  <a:srgbClr val="000000"/>
                </a:solidFill>
                <a:latin typeface="Arial" panose="020B0604020202020204" pitchFamily="34" charset="0"/>
                <a:ea typeface="ＭＳ Ｐゴシック" panose="020B0600070205080204" pitchFamily="50" charset="-128"/>
              </a:rPr>
              <a:t>GSE1</a:t>
            </a:r>
          </a:p>
          <a:p>
            <a:pPr defTabSz="914400" eaLnBrk="0" fontAlgn="base" hangingPunct="0">
              <a:spcBef>
                <a:spcPct val="0"/>
              </a:spcBef>
              <a:spcAft>
                <a:spcPct val="0"/>
              </a:spcAft>
              <a:defRPr/>
            </a:pPr>
            <a:r>
              <a:rPr kumimoji="1" lang="en-US" altLang="ja-JP" sz="1500" dirty="0">
                <a:solidFill>
                  <a:srgbClr val="000000"/>
                </a:solidFill>
                <a:latin typeface="Arial" panose="020B0604020202020204" pitchFamily="34" charset="0"/>
                <a:ea typeface="ＭＳ Ｐゴシック" panose="020B0600070205080204" pitchFamily="50" charset="-128"/>
              </a:rPr>
              <a:t>GSE2 (dashed)</a:t>
            </a:r>
          </a:p>
          <a:p>
            <a:pPr defTabSz="914400" eaLnBrk="0" fontAlgn="base" hangingPunct="0">
              <a:spcBef>
                <a:spcPct val="0"/>
              </a:spcBef>
              <a:spcAft>
                <a:spcPct val="0"/>
              </a:spcAft>
              <a:defRPr/>
            </a:pPr>
            <a:r>
              <a:rPr kumimoji="1" lang="en-US" altLang="ja-JP" sz="1500" dirty="0">
                <a:solidFill>
                  <a:srgbClr val="FF0000"/>
                </a:solidFill>
                <a:latin typeface="Arial" panose="020B0604020202020204" pitchFamily="34" charset="0"/>
                <a:ea typeface="ＭＳ Ｐゴシック" panose="020B0600070205080204" pitchFamily="50" charset="-128"/>
              </a:rPr>
              <a:t>OCS top</a:t>
            </a:r>
          </a:p>
          <a:p>
            <a:pPr defTabSz="914400" eaLnBrk="0" fontAlgn="base" hangingPunct="0">
              <a:spcBef>
                <a:spcPct val="0"/>
              </a:spcBef>
              <a:spcAft>
                <a:spcPct val="0"/>
              </a:spcAft>
              <a:defRPr/>
            </a:pPr>
            <a:r>
              <a:rPr kumimoji="1" lang="en-US" altLang="ja-JP" sz="1500" dirty="0">
                <a:solidFill>
                  <a:srgbClr val="FF0000"/>
                </a:solidFill>
                <a:latin typeface="Arial" panose="020B0604020202020204" pitchFamily="34" charset="0"/>
                <a:ea typeface="ＭＳ Ｐゴシック" panose="020B0600070205080204" pitchFamily="50" charset="-128"/>
              </a:rPr>
              <a:t>ICS 4K (dashed)</a:t>
            </a:r>
          </a:p>
          <a:p>
            <a:pPr defTabSz="914400" eaLnBrk="0" fontAlgn="base" hangingPunct="0">
              <a:spcBef>
                <a:spcPct val="0"/>
              </a:spcBef>
              <a:spcAft>
                <a:spcPct val="0"/>
              </a:spcAft>
              <a:defRPr/>
            </a:pPr>
            <a:r>
              <a:rPr kumimoji="1" lang="en-US" altLang="ja-JP" sz="1500" dirty="0">
                <a:solidFill>
                  <a:srgbClr val="FF0066"/>
                </a:solidFill>
                <a:latin typeface="Arial" panose="020B0604020202020204" pitchFamily="34" charset="0"/>
                <a:ea typeface="ＭＳ Ｐゴシック" panose="020B0600070205080204" pitchFamily="50" charset="-128"/>
              </a:rPr>
              <a:t>PT15K 1</a:t>
            </a:r>
            <a:r>
              <a:rPr kumimoji="1" lang="en-US" altLang="ja-JP" sz="1500" baseline="30000" dirty="0">
                <a:solidFill>
                  <a:srgbClr val="FF0066"/>
                </a:solidFill>
                <a:latin typeface="Arial" panose="020B0604020202020204" pitchFamily="34" charset="0"/>
                <a:ea typeface="ＭＳ Ｐゴシック" panose="020B0600070205080204" pitchFamily="50" charset="-128"/>
              </a:rPr>
              <a:t>st </a:t>
            </a:r>
            <a:r>
              <a:rPr kumimoji="1" lang="en-US" altLang="ja-JP" sz="1500" dirty="0">
                <a:solidFill>
                  <a:srgbClr val="FF0066"/>
                </a:solidFill>
                <a:latin typeface="Arial" panose="020B0604020202020204" pitchFamily="34" charset="0"/>
                <a:ea typeface="ＭＳ Ｐゴシック" panose="020B0600070205080204" pitchFamily="50" charset="-128"/>
              </a:rPr>
              <a:t>stage</a:t>
            </a:r>
          </a:p>
          <a:p>
            <a:pPr defTabSz="914400" eaLnBrk="0" fontAlgn="base" hangingPunct="0">
              <a:spcBef>
                <a:spcPct val="0"/>
              </a:spcBef>
              <a:spcAft>
                <a:spcPct val="0"/>
              </a:spcAft>
              <a:defRPr/>
            </a:pPr>
            <a:r>
              <a:rPr kumimoji="1" lang="en-US" altLang="ja-JP" sz="1500" dirty="0">
                <a:solidFill>
                  <a:srgbClr val="2D2D8A">
                    <a:lumMod val="75000"/>
                  </a:srgbClr>
                </a:solidFill>
                <a:latin typeface="Arial" panose="020B0604020202020204" pitchFamily="34" charset="0"/>
                <a:ea typeface="ＭＳ Ｐゴシック" panose="020B0600070205080204" pitchFamily="50" charset="-128"/>
              </a:rPr>
              <a:t>PT15K 2</a:t>
            </a:r>
            <a:r>
              <a:rPr kumimoji="1" lang="en-US" altLang="ja-JP" sz="1500" baseline="30000" dirty="0">
                <a:solidFill>
                  <a:srgbClr val="2D2D8A">
                    <a:lumMod val="75000"/>
                  </a:srgbClr>
                </a:solidFill>
                <a:latin typeface="Arial" panose="020B0604020202020204" pitchFamily="34" charset="0"/>
                <a:ea typeface="ＭＳ Ｐゴシック" panose="020B0600070205080204" pitchFamily="50" charset="-128"/>
              </a:rPr>
              <a:t>nd</a:t>
            </a:r>
            <a:r>
              <a:rPr kumimoji="1" lang="en-US" altLang="ja-JP" sz="1500" dirty="0">
                <a:solidFill>
                  <a:srgbClr val="2D2D8A">
                    <a:lumMod val="75000"/>
                  </a:srgbClr>
                </a:solidFill>
                <a:latin typeface="Arial" panose="020B0604020202020204" pitchFamily="34" charset="0"/>
                <a:ea typeface="ＭＳ Ｐゴシック" panose="020B0600070205080204" pitchFamily="50" charset="-128"/>
              </a:rPr>
              <a:t> stage</a:t>
            </a:r>
          </a:p>
          <a:p>
            <a:pPr defTabSz="914400" eaLnBrk="0" fontAlgn="base" hangingPunct="0">
              <a:spcBef>
                <a:spcPct val="0"/>
              </a:spcBef>
              <a:spcAft>
                <a:spcPct val="0"/>
              </a:spcAft>
              <a:defRPr/>
            </a:pPr>
            <a:endParaRPr kumimoji="1" lang="en-US" altLang="ja-JP" sz="1500" dirty="0">
              <a:solidFill>
                <a:srgbClr val="000000"/>
              </a:solidFill>
              <a:latin typeface="Arial" panose="020B0604020202020204" pitchFamily="34" charset="0"/>
              <a:ea typeface="ＭＳ Ｐゴシック" panose="020B0600070205080204" pitchFamily="50" charset="-128"/>
            </a:endParaRPr>
          </a:p>
          <a:p>
            <a:pPr defTabSz="914400" eaLnBrk="0" fontAlgn="base" hangingPunct="0">
              <a:spcBef>
                <a:spcPct val="0"/>
              </a:spcBef>
              <a:spcAft>
                <a:spcPct val="0"/>
              </a:spcAft>
              <a:defRPr/>
            </a:pPr>
            <a:r>
              <a:rPr kumimoji="1" lang="en-US" altLang="ja-JP" sz="1500" dirty="0">
                <a:solidFill>
                  <a:srgbClr val="FF6600"/>
                </a:solidFill>
                <a:latin typeface="Arial" panose="020B0604020202020204" pitchFamily="34" charset="0"/>
                <a:ea typeface="ＭＳ Ｐゴシック" panose="020B0600070205080204" pitchFamily="50" charset="-128"/>
              </a:rPr>
              <a:t>2ST 1</a:t>
            </a:r>
            <a:r>
              <a:rPr kumimoji="1" lang="en-US" altLang="ja-JP" sz="1500" baseline="30000" dirty="0">
                <a:solidFill>
                  <a:srgbClr val="FF6600"/>
                </a:solidFill>
                <a:latin typeface="Arial" panose="020B0604020202020204" pitchFamily="34" charset="0"/>
                <a:ea typeface="ＭＳ Ｐゴシック" panose="020B0600070205080204" pitchFamily="50" charset="-128"/>
              </a:rPr>
              <a:t>st</a:t>
            </a:r>
            <a:r>
              <a:rPr kumimoji="1" lang="en-US" altLang="ja-JP" sz="1500" dirty="0">
                <a:solidFill>
                  <a:srgbClr val="FF6600"/>
                </a:solidFill>
                <a:latin typeface="Arial" panose="020B0604020202020204" pitchFamily="34" charset="0"/>
                <a:ea typeface="ＭＳ Ｐゴシック" panose="020B0600070205080204" pitchFamily="50" charset="-128"/>
              </a:rPr>
              <a:t> stage</a:t>
            </a:r>
          </a:p>
          <a:p>
            <a:pPr defTabSz="914400" eaLnBrk="0" fontAlgn="base" hangingPunct="0">
              <a:spcBef>
                <a:spcPct val="0"/>
              </a:spcBef>
              <a:spcAft>
                <a:spcPct val="0"/>
              </a:spcAft>
              <a:defRPr/>
            </a:pPr>
            <a:r>
              <a:rPr kumimoji="1" lang="en-US" altLang="ja-JP" sz="1500" dirty="0">
                <a:solidFill>
                  <a:srgbClr val="00B050"/>
                </a:solidFill>
                <a:latin typeface="Arial" panose="020B0604020202020204" pitchFamily="34" charset="0"/>
                <a:ea typeface="ＭＳ Ｐゴシック" panose="020B0600070205080204" pitchFamily="50" charset="-128"/>
              </a:rPr>
              <a:t>2ST 2</a:t>
            </a:r>
            <a:r>
              <a:rPr kumimoji="1" lang="en-US" altLang="ja-JP" sz="1500" baseline="30000" dirty="0">
                <a:solidFill>
                  <a:srgbClr val="00B050"/>
                </a:solidFill>
                <a:latin typeface="Arial" panose="020B0604020202020204" pitchFamily="34" charset="0"/>
                <a:ea typeface="ＭＳ Ｐゴシック" panose="020B0600070205080204" pitchFamily="50" charset="-128"/>
              </a:rPr>
              <a:t>nd</a:t>
            </a:r>
            <a:r>
              <a:rPr kumimoji="1" lang="en-US" altLang="ja-JP" sz="1500" dirty="0">
                <a:solidFill>
                  <a:srgbClr val="00B050"/>
                </a:solidFill>
                <a:latin typeface="Arial" panose="020B0604020202020204" pitchFamily="34" charset="0"/>
                <a:ea typeface="ＭＳ Ｐゴシック" panose="020B0600070205080204" pitchFamily="50" charset="-128"/>
              </a:rPr>
              <a:t> stage</a:t>
            </a:r>
          </a:p>
          <a:p>
            <a:pPr defTabSz="914400" eaLnBrk="0" fontAlgn="base" hangingPunct="0">
              <a:spcBef>
                <a:spcPct val="0"/>
              </a:spcBef>
              <a:spcAft>
                <a:spcPct val="0"/>
              </a:spcAft>
              <a:defRPr/>
            </a:pPr>
            <a:r>
              <a:rPr kumimoji="1" lang="en-US" altLang="ja-JP" sz="1500" dirty="0">
                <a:solidFill>
                  <a:srgbClr val="00B0F0"/>
                </a:solidFill>
                <a:latin typeface="Arial" panose="020B0604020202020204" pitchFamily="34" charset="0"/>
                <a:ea typeface="ＭＳ Ｐゴシック" panose="020B0600070205080204" pitchFamily="50" charset="-128"/>
              </a:rPr>
              <a:t>4K-JT cold finger</a:t>
            </a:r>
          </a:p>
          <a:p>
            <a:pPr defTabSz="914400" eaLnBrk="0" fontAlgn="base" hangingPunct="0">
              <a:spcBef>
                <a:spcPct val="0"/>
              </a:spcBef>
              <a:spcAft>
                <a:spcPct val="0"/>
              </a:spcAft>
              <a:defRPr/>
            </a:pPr>
            <a:r>
              <a:rPr kumimoji="1" lang="en-US" altLang="ja-JP" sz="1500" dirty="0">
                <a:solidFill>
                  <a:srgbClr val="0070C0"/>
                </a:solidFill>
                <a:latin typeface="Arial" panose="020B0604020202020204" pitchFamily="34" charset="0"/>
                <a:ea typeface="ＭＳ Ｐゴシック" panose="020B0600070205080204" pitchFamily="50" charset="-128"/>
              </a:rPr>
              <a:t>2K-JT cold finger</a:t>
            </a:r>
          </a:p>
          <a:p>
            <a:pPr defTabSz="914400" eaLnBrk="0" fontAlgn="base" hangingPunct="0">
              <a:spcBef>
                <a:spcPct val="0"/>
              </a:spcBef>
              <a:spcAft>
                <a:spcPct val="0"/>
              </a:spcAft>
              <a:defRPr/>
            </a:pPr>
            <a:endParaRPr kumimoji="1" lang="en-US" altLang="ja-JP" sz="1500" dirty="0">
              <a:solidFill>
                <a:srgbClr val="0070C0"/>
              </a:solidFill>
              <a:latin typeface="Arial" panose="020B0604020202020204" pitchFamily="34" charset="0"/>
              <a:ea typeface="ＭＳ Ｐゴシック" panose="020B0600070205080204" pitchFamily="50" charset="-128"/>
            </a:endParaRPr>
          </a:p>
        </p:txBody>
      </p:sp>
      <p:sp>
        <p:nvSpPr>
          <p:cNvPr id="50194" name="テキスト ボックス 45">
            <a:extLst>
              <a:ext uri="{FF2B5EF4-FFF2-40B4-BE49-F238E27FC236}">
                <a16:creationId xmlns:a16="http://schemas.microsoft.com/office/drawing/2014/main" id="{5C85AE32-C57B-4E14-B07D-1052AF9F69E4}"/>
              </a:ext>
            </a:extLst>
          </p:cNvPr>
          <p:cNvSpPr txBox="1">
            <a:spLocks noChangeArrowheads="1"/>
          </p:cNvSpPr>
          <p:nvPr/>
        </p:nvSpPr>
        <p:spPr bwMode="auto">
          <a:xfrm>
            <a:off x="8189916" y="2319338"/>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800">
                <a:solidFill>
                  <a:srgbClr val="00B0F0"/>
                </a:solidFill>
              </a:rPr>
              <a:t>4K-JT</a:t>
            </a:r>
            <a:endParaRPr lang="ja-JP" altLang="en-US" sz="1800">
              <a:solidFill>
                <a:srgbClr val="00B0F0"/>
              </a:solidFill>
            </a:endParaRPr>
          </a:p>
        </p:txBody>
      </p:sp>
      <p:sp>
        <p:nvSpPr>
          <p:cNvPr id="50195" name="テキスト ボックス 46">
            <a:extLst>
              <a:ext uri="{FF2B5EF4-FFF2-40B4-BE49-F238E27FC236}">
                <a16:creationId xmlns:a16="http://schemas.microsoft.com/office/drawing/2014/main" id="{85844AB7-52BD-40F0-B9EB-7B5BE4C9DB5E}"/>
              </a:ext>
            </a:extLst>
          </p:cNvPr>
          <p:cNvSpPr txBox="1">
            <a:spLocks noChangeArrowheads="1"/>
          </p:cNvSpPr>
          <p:nvPr/>
        </p:nvSpPr>
        <p:spPr bwMode="auto">
          <a:xfrm>
            <a:off x="7108825" y="2665416"/>
            <a:ext cx="13269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700">
                <a:solidFill>
                  <a:srgbClr val="0070C0"/>
                </a:solidFill>
              </a:rPr>
              <a:t>2K-JT (</a:t>
            </a:r>
            <a:r>
              <a:rPr lang="en-US" altLang="ja-JP" sz="1700" baseline="30000">
                <a:solidFill>
                  <a:srgbClr val="0070C0"/>
                </a:solidFill>
              </a:rPr>
              <a:t>3</a:t>
            </a:r>
            <a:r>
              <a:rPr lang="en-US" altLang="ja-JP" sz="1700">
                <a:solidFill>
                  <a:srgbClr val="0070C0"/>
                </a:solidFill>
              </a:rPr>
              <a:t>He)</a:t>
            </a:r>
            <a:endParaRPr lang="ja-JP" altLang="en-US" sz="1700">
              <a:solidFill>
                <a:srgbClr val="0070C0"/>
              </a:solidFill>
            </a:endParaRPr>
          </a:p>
        </p:txBody>
      </p:sp>
      <p:sp>
        <p:nvSpPr>
          <p:cNvPr id="48" name="テキスト ボックス 47">
            <a:extLst>
              <a:ext uri="{FF2B5EF4-FFF2-40B4-BE49-F238E27FC236}">
                <a16:creationId xmlns:a16="http://schemas.microsoft.com/office/drawing/2014/main" id="{71ABBC28-114D-4D27-9673-55D89F1F0792}"/>
              </a:ext>
            </a:extLst>
          </p:cNvPr>
          <p:cNvSpPr txBox="1"/>
          <p:nvPr/>
        </p:nvSpPr>
        <p:spPr>
          <a:xfrm>
            <a:off x="8069266" y="1712913"/>
            <a:ext cx="889987" cy="369332"/>
          </a:xfrm>
          <a:prstGeom prst="rect">
            <a:avLst/>
          </a:prstGeom>
          <a:noFill/>
        </p:spPr>
        <p:txBody>
          <a:bodyPr wrap="none">
            <a:spAutoFit/>
          </a:bodyPr>
          <a:lstStyle/>
          <a:p>
            <a:pPr defTabSz="914400" eaLnBrk="0" fontAlgn="base" hangingPunct="0">
              <a:spcBef>
                <a:spcPct val="0"/>
              </a:spcBef>
              <a:spcAft>
                <a:spcPct val="0"/>
              </a:spcAft>
              <a:defRPr/>
            </a:pPr>
            <a:r>
              <a:rPr kumimoji="1" lang="en-US" altLang="ja-JP" dirty="0">
                <a:solidFill>
                  <a:srgbClr val="2D2D8A">
                    <a:lumMod val="75000"/>
                  </a:srgbClr>
                </a:solidFill>
                <a:latin typeface="Arial" panose="020B0604020202020204" pitchFamily="34" charset="0"/>
                <a:ea typeface="ＭＳ Ｐゴシック" panose="020B0600070205080204" pitchFamily="50" charset="-128"/>
              </a:rPr>
              <a:t>PT15K</a:t>
            </a:r>
            <a:endParaRPr kumimoji="1" lang="ja-JP" altLang="en-US" dirty="0">
              <a:solidFill>
                <a:srgbClr val="2D2D8A">
                  <a:lumMod val="75000"/>
                </a:srgbClr>
              </a:solidFill>
              <a:latin typeface="Arial" panose="020B0604020202020204" pitchFamily="34" charset="0"/>
              <a:ea typeface="ＭＳ Ｐゴシック" panose="020B0600070205080204" pitchFamily="50" charset="-128"/>
            </a:endParaRPr>
          </a:p>
        </p:txBody>
      </p:sp>
      <p:sp>
        <p:nvSpPr>
          <p:cNvPr id="50197" name="テキスト ボックス 48">
            <a:extLst>
              <a:ext uri="{FF2B5EF4-FFF2-40B4-BE49-F238E27FC236}">
                <a16:creationId xmlns:a16="http://schemas.microsoft.com/office/drawing/2014/main" id="{D7D64A44-15F9-41B3-B7C6-8856DD01E485}"/>
              </a:ext>
            </a:extLst>
          </p:cNvPr>
          <p:cNvSpPr txBox="1">
            <a:spLocks noChangeArrowheads="1"/>
          </p:cNvSpPr>
          <p:nvPr/>
        </p:nvSpPr>
        <p:spPr bwMode="auto">
          <a:xfrm>
            <a:off x="8259766" y="1273175"/>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800">
                <a:solidFill>
                  <a:srgbClr val="00B050"/>
                </a:solidFill>
              </a:rPr>
              <a:t>2ST</a:t>
            </a:r>
            <a:endParaRPr lang="ja-JP" altLang="en-US" sz="1800">
              <a:solidFill>
                <a:srgbClr val="00B050"/>
              </a:solidFill>
            </a:endParaRPr>
          </a:p>
        </p:txBody>
      </p:sp>
      <p:sp>
        <p:nvSpPr>
          <p:cNvPr id="50198" name="テキスト ボックス 35">
            <a:extLst>
              <a:ext uri="{FF2B5EF4-FFF2-40B4-BE49-F238E27FC236}">
                <a16:creationId xmlns:a16="http://schemas.microsoft.com/office/drawing/2014/main" id="{E8547E2D-06CB-4755-908B-EF190040FFB5}"/>
              </a:ext>
            </a:extLst>
          </p:cNvPr>
          <p:cNvSpPr txBox="1">
            <a:spLocks noChangeArrowheads="1"/>
          </p:cNvSpPr>
          <p:nvPr/>
        </p:nvSpPr>
        <p:spPr bwMode="auto">
          <a:xfrm>
            <a:off x="4210126" y="1955800"/>
            <a:ext cx="1619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dirty="0">
                <a:solidFill>
                  <a:srgbClr val="000000"/>
                </a:solidFill>
              </a:rPr>
              <a:t>Start GSE cooler, </a:t>
            </a:r>
          </a:p>
          <a:p>
            <a:pPr algn="ctr" defTabSz="914400" eaLnBrk="0" fontAlgn="base" hangingPunct="0">
              <a:spcBef>
                <a:spcPct val="0"/>
              </a:spcBef>
              <a:spcAft>
                <a:spcPct val="0"/>
              </a:spcAft>
              <a:buNone/>
              <a:defRPr/>
            </a:pPr>
            <a:r>
              <a:rPr lang="en-US" altLang="ja-JP" sz="1400" dirty="0">
                <a:solidFill>
                  <a:srgbClr val="000000"/>
                </a:solidFill>
              </a:rPr>
              <a:t>Start PT15K </a:t>
            </a:r>
          </a:p>
          <a:p>
            <a:pPr algn="ctr" defTabSz="914400" eaLnBrk="0" fontAlgn="base" hangingPunct="0">
              <a:spcBef>
                <a:spcPct val="0"/>
              </a:spcBef>
              <a:spcAft>
                <a:spcPct val="0"/>
              </a:spcAft>
              <a:buNone/>
              <a:defRPr/>
            </a:pPr>
            <a:r>
              <a:rPr lang="en-US" altLang="ja-JP" sz="1400" dirty="0">
                <a:solidFill>
                  <a:srgbClr val="000000"/>
                </a:solidFill>
              </a:rPr>
              <a:t>25</a:t>
            </a:r>
            <a:r>
              <a:rPr lang="ja-JP" altLang="en-US" sz="1400" dirty="0">
                <a:solidFill>
                  <a:srgbClr val="000000"/>
                </a:solidFill>
              </a:rPr>
              <a:t>→</a:t>
            </a:r>
            <a:r>
              <a:rPr lang="en-US" altLang="ja-JP" sz="1400" dirty="0">
                <a:solidFill>
                  <a:srgbClr val="000000"/>
                </a:solidFill>
              </a:rPr>
              <a:t>50W</a:t>
            </a:r>
            <a:endParaRPr lang="ja-JP" altLang="en-US" sz="1400" dirty="0">
              <a:solidFill>
                <a:srgbClr val="000000"/>
              </a:solidFill>
            </a:endParaRPr>
          </a:p>
        </p:txBody>
      </p:sp>
      <p:cxnSp>
        <p:nvCxnSpPr>
          <p:cNvPr id="40" name="直線コネクタ 39">
            <a:extLst>
              <a:ext uri="{FF2B5EF4-FFF2-40B4-BE49-F238E27FC236}">
                <a16:creationId xmlns:a16="http://schemas.microsoft.com/office/drawing/2014/main" id="{ACCBAB0F-D787-4CE2-BD3A-59DABD9D0F90}"/>
              </a:ext>
            </a:extLst>
          </p:cNvPr>
          <p:cNvCxnSpPr>
            <a:cxnSpLocks/>
          </p:cNvCxnSpPr>
          <p:nvPr/>
        </p:nvCxnSpPr>
        <p:spPr>
          <a:xfrm>
            <a:off x="3359153" y="1712913"/>
            <a:ext cx="1173163" cy="27146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200" name="テキスト ボックス 29">
            <a:extLst>
              <a:ext uri="{FF2B5EF4-FFF2-40B4-BE49-F238E27FC236}">
                <a16:creationId xmlns:a16="http://schemas.microsoft.com/office/drawing/2014/main" id="{93B1B4CA-A3C4-4A66-82C2-E711E7A20D4E}"/>
              </a:ext>
            </a:extLst>
          </p:cNvPr>
          <p:cNvSpPr txBox="1">
            <a:spLocks noChangeArrowheads="1"/>
          </p:cNvSpPr>
          <p:nvPr/>
        </p:nvSpPr>
        <p:spPr bwMode="auto">
          <a:xfrm>
            <a:off x="6310459" y="2498728"/>
            <a:ext cx="9283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a:solidFill>
                  <a:srgbClr val="000000"/>
                </a:solidFill>
              </a:rPr>
              <a:t>2ST 60W</a:t>
            </a:r>
          </a:p>
        </p:txBody>
      </p:sp>
      <p:cxnSp>
        <p:nvCxnSpPr>
          <p:cNvPr id="28" name="直線コネクタ 27">
            <a:extLst>
              <a:ext uri="{FF2B5EF4-FFF2-40B4-BE49-F238E27FC236}">
                <a16:creationId xmlns:a16="http://schemas.microsoft.com/office/drawing/2014/main" id="{4F152BF0-9D15-4942-BCBD-5AEAAFB000FE}"/>
              </a:ext>
            </a:extLst>
          </p:cNvPr>
          <p:cNvCxnSpPr>
            <a:cxnSpLocks/>
            <a:stCxn id="50200" idx="0"/>
          </p:cNvCxnSpPr>
          <p:nvPr/>
        </p:nvCxnSpPr>
        <p:spPr>
          <a:xfrm flipH="1" flipV="1">
            <a:off x="6635753" y="1635125"/>
            <a:ext cx="138907" cy="8636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76F0C70-0879-4CD2-8D8D-160DAB63D7DD}"/>
              </a:ext>
            </a:extLst>
          </p:cNvPr>
          <p:cNvCxnSpPr>
            <a:cxnSpLocks/>
          </p:cNvCxnSpPr>
          <p:nvPr/>
        </p:nvCxnSpPr>
        <p:spPr>
          <a:xfrm flipH="1">
            <a:off x="3616328" y="4205291"/>
            <a:ext cx="828675" cy="6492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203" name="テキスト ボックス 41">
            <a:extLst>
              <a:ext uri="{FF2B5EF4-FFF2-40B4-BE49-F238E27FC236}">
                <a16:creationId xmlns:a16="http://schemas.microsoft.com/office/drawing/2014/main" id="{94EAB4FF-A6C0-4411-AC6F-4F710344CFAC}"/>
              </a:ext>
            </a:extLst>
          </p:cNvPr>
          <p:cNvSpPr txBox="1">
            <a:spLocks noChangeArrowheads="1"/>
          </p:cNvSpPr>
          <p:nvPr/>
        </p:nvSpPr>
        <p:spPr bwMode="auto">
          <a:xfrm>
            <a:off x="2709866" y="4862516"/>
            <a:ext cx="1031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dirty="0">
                <a:solidFill>
                  <a:srgbClr val="000000"/>
                </a:solidFill>
              </a:rPr>
              <a:t>2ST 38W</a:t>
            </a:r>
          </a:p>
        </p:txBody>
      </p:sp>
      <p:cxnSp>
        <p:nvCxnSpPr>
          <p:cNvPr id="43" name="直線コネクタ 42">
            <a:extLst>
              <a:ext uri="{FF2B5EF4-FFF2-40B4-BE49-F238E27FC236}">
                <a16:creationId xmlns:a16="http://schemas.microsoft.com/office/drawing/2014/main" id="{F009090E-2820-41E9-A43F-19DCEBD57607}"/>
              </a:ext>
            </a:extLst>
          </p:cNvPr>
          <p:cNvCxnSpPr>
            <a:cxnSpLocks/>
          </p:cNvCxnSpPr>
          <p:nvPr/>
        </p:nvCxnSpPr>
        <p:spPr>
          <a:xfrm flipH="1">
            <a:off x="3694113" y="4538666"/>
            <a:ext cx="931862" cy="9175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205" name="テキスト ボックス 43">
            <a:extLst>
              <a:ext uri="{FF2B5EF4-FFF2-40B4-BE49-F238E27FC236}">
                <a16:creationId xmlns:a16="http://schemas.microsoft.com/office/drawing/2014/main" id="{77D600C5-6BCC-4CA0-9619-6447D3855EED}"/>
              </a:ext>
            </a:extLst>
          </p:cNvPr>
          <p:cNvSpPr txBox="1">
            <a:spLocks noChangeArrowheads="1"/>
          </p:cNvSpPr>
          <p:nvPr/>
        </p:nvSpPr>
        <p:spPr bwMode="auto">
          <a:xfrm>
            <a:off x="2887663" y="5468941"/>
            <a:ext cx="1117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buNone/>
              <a:defRPr/>
            </a:pPr>
            <a:r>
              <a:rPr lang="en-US" altLang="ja-JP" sz="1400" dirty="0">
                <a:solidFill>
                  <a:srgbClr val="000000"/>
                </a:solidFill>
              </a:rPr>
              <a:t>2ST 46W</a:t>
            </a:r>
          </a:p>
        </p:txBody>
      </p:sp>
      <p:cxnSp>
        <p:nvCxnSpPr>
          <p:cNvPr id="45" name="直線コネクタ 44">
            <a:extLst>
              <a:ext uri="{FF2B5EF4-FFF2-40B4-BE49-F238E27FC236}">
                <a16:creationId xmlns:a16="http://schemas.microsoft.com/office/drawing/2014/main" id="{282CD42B-3A3D-426B-BCAD-8BFD8276A080}"/>
              </a:ext>
            </a:extLst>
          </p:cNvPr>
          <p:cNvCxnSpPr>
            <a:cxnSpLocks/>
          </p:cNvCxnSpPr>
          <p:nvPr/>
        </p:nvCxnSpPr>
        <p:spPr>
          <a:xfrm flipH="1">
            <a:off x="4581528" y="3425825"/>
            <a:ext cx="346075" cy="5461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207" name="テキスト ボックス 49">
            <a:extLst>
              <a:ext uri="{FF2B5EF4-FFF2-40B4-BE49-F238E27FC236}">
                <a16:creationId xmlns:a16="http://schemas.microsoft.com/office/drawing/2014/main" id="{A82395AA-9DAB-4747-AD09-F0762B9640D5}"/>
              </a:ext>
            </a:extLst>
          </p:cNvPr>
          <p:cNvSpPr txBox="1">
            <a:spLocks noChangeArrowheads="1"/>
          </p:cNvSpPr>
          <p:nvPr/>
        </p:nvSpPr>
        <p:spPr bwMode="auto">
          <a:xfrm>
            <a:off x="4884741" y="2744791"/>
            <a:ext cx="17414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None/>
              <a:defRPr/>
            </a:pPr>
            <a:r>
              <a:rPr lang="en-US" altLang="ja-JP" sz="1400" dirty="0">
                <a:solidFill>
                  <a:srgbClr val="000000"/>
                </a:solidFill>
              </a:rPr>
              <a:t>PT15K</a:t>
            </a:r>
          </a:p>
          <a:p>
            <a:pPr defTabSz="914400" eaLnBrk="0" fontAlgn="base" hangingPunct="0">
              <a:spcBef>
                <a:spcPct val="0"/>
              </a:spcBef>
              <a:spcAft>
                <a:spcPct val="0"/>
              </a:spcAft>
              <a:buNone/>
              <a:defRPr/>
            </a:pPr>
            <a:r>
              <a:rPr lang="en-US" altLang="ja-JP" sz="1400" dirty="0">
                <a:solidFill>
                  <a:srgbClr val="000000"/>
                </a:solidFill>
              </a:rPr>
              <a:t>100W</a:t>
            </a:r>
          </a:p>
          <a:p>
            <a:pPr defTabSz="914400" eaLnBrk="0" fontAlgn="base" hangingPunct="0">
              <a:spcBef>
                <a:spcPct val="0"/>
              </a:spcBef>
              <a:spcAft>
                <a:spcPct val="0"/>
              </a:spcAft>
              <a:buNone/>
              <a:defRPr/>
            </a:pPr>
            <a:r>
              <a:rPr lang="ja-JP" altLang="en-US" sz="1400" dirty="0">
                <a:solidFill>
                  <a:srgbClr val="000000"/>
                </a:solidFill>
              </a:rPr>
              <a:t>→</a:t>
            </a:r>
            <a:r>
              <a:rPr lang="en-US" altLang="ja-JP" sz="1400" dirty="0">
                <a:solidFill>
                  <a:srgbClr val="000000"/>
                </a:solidFill>
              </a:rPr>
              <a:t>150W,</a:t>
            </a:r>
          </a:p>
          <a:p>
            <a:pPr defTabSz="914400" eaLnBrk="0" fontAlgn="base" hangingPunct="0">
              <a:spcBef>
                <a:spcPct val="0"/>
              </a:spcBef>
              <a:spcAft>
                <a:spcPct val="0"/>
              </a:spcAft>
              <a:buNone/>
              <a:defRPr/>
            </a:pPr>
            <a:r>
              <a:rPr lang="en-US" altLang="ja-JP" sz="1400" dirty="0">
                <a:solidFill>
                  <a:srgbClr val="000000"/>
                </a:solidFill>
              </a:rPr>
              <a:t>Phase Optimization</a:t>
            </a:r>
          </a:p>
        </p:txBody>
      </p:sp>
      <p:sp>
        <p:nvSpPr>
          <p:cNvPr id="50208" name="テキスト ボックス 33">
            <a:extLst>
              <a:ext uri="{FF2B5EF4-FFF2-40B4-BE49-F238E27FC236}">
                <a16:creationId xmlns:a16="http://schemas.microsoft.com/office/drawing/2014/main" id="{88CA38AD-6343-4229-A4E2-9C11C9138B10}"/>
              </a:ext>
            </a:extLst>
          </p:cNvPr>
          <p:cNvSpPr txBox="1">
            <a:spLocks noChangeArrowheads="1"/>
          </p:cNvSpPr>
          <p:nvPr/>
        </p:nvSpPr>
        <p:spPr bwMode="auto">
          <a:xfrm>
            <a:off x="1781701" y="706557"/>
            <a:ext cx="4666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buFont typeface="Wingdings" panose="05000000000000000000" pitchFamily="2" charset="2"/>
              <a:buChar char="u"/>
              <a:defRPr/>
            </a:pPr>
            <a:r>
              <a:rPr lang="en-US" altLang="ja-JP" sz="1800" dirty="0">
                <a:solidFill>
                  <a:srgbClr val="C00000"/>
                </a:solidFill>
              </a:rPr>
              <a:t>Typical cooling profile from 300K to 1.7K </a:t>
            </a:r>
            <a:endParaRPr lang="ja-JP" altLang="en-US" sz="1800" dirty="0">
              <a:solidFill>
                <a:srgbClr val="C00000"/>
              </a:solidFill>
            </a:endParaRPr>
          </a:p>
        </p:txBody>
      </p:sp>
      <p:sp>
        <p:nvSpPr>
          <p:cNvPr id="50209" name="スライド番号プレースホルダー 4">
            <a:extLst>
              <a:ext uri="{FF2B5EF4-FFF2-40B4-BE49-F238E27FC236}">
                <a16:creationId xmlns:a16="http://schemas.microsoft.com/office/drawing/2014/main" id="{CF852360-AEBA-4D76-96BC-71F827457B8D}"/>
              </a:ext>
            </a:extLst>
          </p:cNvPr>
          <p:cNvSpPr>
            <a:spLocks noGrp="1" noChangeArrowheads="1"/>
          </p:cNvSpPr>
          <p:nvPr>
            <p:ph type="sldNum" sz="quarter" idx="12"/>
          </p:nvPr>
        </p:nvSpPr>
        <p:spPr>
          <a:xfrm>
            <a:off x="8426450" y="6461128"/>
            <a:ext cx="2133600"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fld id="{AD8D21C0-520C-43D2-825F-CECF06F00209}" type="slidenum">
              <a:rPr lang="en-US" altLang="ja-JP" sz="1400">
                <a:solidFill>
                  <a:srgbClr val="000000"/>
                </a:solidFill>
              </a:rPr>
              <a:pPr defTabSz="914400" fontAlgn="base">
                <a:spcBef>
                  <a:spcPct val="0"/>
                </a:spcBef>
                <a:spcAft>
                  <a:spcPct val="0"/>
                </a:spcAft>
                <a:buNone/>
                <a:defRPr/>
              </a:pPr>
              <a:t>9</a:t>
            </a:fld>
            <a:endParaRPr lang="en-US" altLang="ja-JP" sz="1400">
              <a:solidFill>
                <a:srgbClr val="000000"/>
              </a:solidFill>
            </a:endParaRPr>
          </a:p>
        </p:txBody>
      </p:sp>
    </p:spTree>
    <p:extLst>
      <p:ext uri="{BB962C8B-B14F-4D97-AF65-F5344CB8AC3E}">
        <p14:creationId xmlns:p14="http://schemas.microsoft.com/office/powerpoint/2010/main" val="410766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3467</TotalTime>
  <Words>2131</Words>
  <Application>Microsoft Office PowerPoint</Application>
  <PresentationFormat>ワイド画面</PresentationFormat>
  <Paragraphs>516</Paragraphs>
  <Slides>14</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ＭＳ Ｐゴシック</vt:lpstr>
      <vt:lpstr>游ゴシック</vt:lpstr>
      <vt:lpstr>游ゴシック Light</vt:lpstr>
      <vt:lpstr>Arial</vt:lpstr>
      <vt:lpstr>Calibri</vt:lpstr>
      <vt:lpstr>Calibri Light</vt:lpstr>
      <vt:lpstr>Century</vt:lpstr>
      <vt:lpstr>Gill Sans MT</vt:lpstr>
      <vt:lpstr>Times New Roman</vt:lpstr>
      <vt:lpstr>Wingdings</vt:lpstr>
      <vt:lpstr>Office テーマ</vt:lpstr>
      <vt:lpstr>Cooling performance of Joule Thomson coolers in 300K – 50mK cryochain demonstration for ATHENA X-IFU</vt:lpstr>
      <vt:lpstr>Introduction</vt:lpstr>
      <vt:lpstr>1. Cooler system developments</vt:lpstr>
      <vt:lpstr>2. Cryostat1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Cooling performance of Joule Thomson coolers in 300K – 50mK cryochain demonstration for ATHENA X-IFU</dc:title>
  <dc:creator>慶亮 篠崎</dc:creator>
  <cp:lastModifiedBy>篠崎　慶亮</cp:lastModifiedBy>
  <cp:revision>78</cp:revision>
  <dcterms:created xsi:type="dcterms:W3CDTF">2018-08-16T10:20:03Z</dcterms:created>
  <dcterms:modified xsi:type="dcterms:W3CDTF">2018-09-05T07:55:04Z</dcterms:modified>
</cp:coreProperties>
</file>