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6" r:id="rId10"/>
    <p:sldId id="270" r:id="rId11"/>
    <p:sldId id="268" r:id="rId12"/>
    <p:sldId id="269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2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3" autoAdjust="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CBDCF-A506-46C9-9BD4-443A389C9BE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19CF-BF86-4A5B-B602-EA57FA3E7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6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219CF-BF86-4A5B-B602-EA57FA3E76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0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219CF-BF86-4A5B-B602-EA57FA3E76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5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219CF-BF86-4A5B-B602-EA57FA3E76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7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7511" y="6150798"/>
            <a:ext cx="1334374" cy="667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48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The </a:t>
            </a:r>
            <a:r>
              <a:rPr lang="pl-PL" sz="3200" dirty="0" err="1"/>
              <a:t>effective</a:t>
            </a:r>
            <a:r>
              <a:rPr lang="pl-PL" sz="3200" dirty="0"/>
              <a:t> </a:t>
            </a:r>
            <a:r>
              <a:rPr lang="pl-PL" sz="3200" dirty="0" err="1"/>
              <a:t>thermal</a:t>
            </a:r>
            <a:r>
              <a:rPr lang="pl-PL" sz="3200" dirty="0"/>
              <a:t> </a:t>
            </a:r>
            <a:r>
              <a:rPr lang="pl-PL" sz="3200" dirty="0" err="1"/>
              <a:t>resistivity</a:t>
            </a:r>
            <a:r>
              <a:rPr lang="pl-PL" sz="3200" dirty="0"/>
              <a:t> </a:t>
            </a:r>
            <a:r>
              <a:rPr lang="pl-PL" sz="3200" dirty="0" err="1"/>
              <a:t>depends</a:t>
            </a:r>
            <a:r>
              <a:rPr lang="pl-PL" sz="3200" dirty="0"/>
              <a:t> on: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31382"/>
            <a:ext cx="7464608" cy="456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1. „Parallel plates effect” </a:t>
            </a:r>
            <a:r>
              <a:rPr lang="pl-PL" dirty="0" err="1"/>
              <a:t>observed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by Peterson, Anderson (1972)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91129"/>
            <a:ext cx="8026556" cy="456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2. Phonon mean </a:t>
            </a:r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path</a:t>
            </a:r>
            <a:r>
              <a:rPr lang="pl-PL" dirty="0"/>
              <a:t> – </a:t>
            </a:r>
            <a:r>
              <a:rPr lang="pl-PL" dirty="0" err="1"/>
              <a:t>estimation</a:t>
            </a:r>
            <a:r>
              <a:rPr lang="pl-PL" dirty="0"/>
              <a:t> for sapphire below 1 K gives ~ 2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261CA6-D589-D64E-BF1D-CA67B57EFC51}"/>
              </a:ext>
            </a:extLst>
          </p:cNvPr>
          <p:cNvSpPr txBox="1"/>
          <p:nvPr/>
        </p:nvSpPr>
        <p:spPr>
          <a:xfrm>
            <a:off x="457200" y="389032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4. Interface </a:t>
            </a:r>
            <a:r>
              <a:rPr lang="pl-PL" dirty="0" err="1"/>
              <a:t>quality</a:t>
            </a:r>
            <a:r>
              <a:rPr lang="pl-PL" dirty="0"/>
              <a:t>: </a:t>
            </a:r>
          </a:p>
          <a:p>
            <a:r>
              <a:rPr lang="pl-PL" dirty="0"/>
              <a:t>    </a:t>
            </a:r>
            <a:r>
              <a:rPr lang="pl-PL" dirty="0" err="1"/>
              <a:t>adhesion</a:t>
            </a:r>
            <a:r>
              <a:rPr lang="pl-PL" dirty="0"/>
              <a:t>, </a:t>
            </a:r>
            <a:r>
              <a:rPr lang="pl-PL" dirty="0" err="1"/>
              <a:t>ageing</a:t>
            </a:r>
            <a:r>
              <a:rPr lang="pl-PL" dirty="0"/>
              <a:t>, </a:t>
            </a:r>
            <a:r>
              <a:rPr lang="pl-PL" dirty="0" err="1"/>
              <a:t>alloying</a:t>
            </a:r>
            <a:endParaRPr lang="pl-P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693B44-9A22-2C46-B1D7-F5FF9E2CAE8F}"/>
              </a:ext>
            </a:extLst>
          </p:cNvPr>
          <p:cNvGrpSpPr/>
          <p:nvPr/>
        </p:nvGrpSpPr>
        <p:grpSpPr>
          <a:xfrm>
            <a:off x="457200" y="2754123"/>
            <a:ext cx="7978888" cy="3602227"/>
            <a:chOff x="457200" y="2754123"/>
            <a:chExt cx="7978888" cy="3602227"/>
          </a:xfrm>
        </p:grpSpPr>
        <p:sp>
          <p:nvSpPr>
            <p:cNvPr id="27" name="TextBox 26"/>
            <p:cNvSpPr txBox="1"/>
            <p:nvPr/>
          </p:nvSpPr>
          <p:spPr>
            <a:xfrm>
              <a:off x="457200" y="3084296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3. Phonon wavelength</a:t>
              </a:r>
              <a:endParaRPr lang="en-GB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981" y="2754123"/>
              <a:ext cx="4759107" cy="360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1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8440" y="1045063"/>
            <a:ext cx="7188322" cy="5078146"/>
            <a:chOff x="189362" y="1045063"/>
            <a:chExt cx="7188322" cy="5078146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89362" y="1045063"/>
              <a:ext cx="7188322" cy="5078146"/>
              <a:chOff x="2105524" y="609952"/>
              <a:chExt cx="7980952" cy="563809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05524" y="609952"/>
                <a:ext cx="7980952" cy="5638095"/>
                <a:chOff x="2105524" y="609952"/>
                <a:chExt cx="7980952" cy="5638095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5524" y="609952"/>
                  <a:ext cx="7980952" cy="5638095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 rot="21274616">
                  <a:off x="4006370" y="3858022"/>
                  <a:ext cx="2127169" cy="3417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Sapphire – In </a:t>
                  </a:r>
                  <a:r>
                    <a:rPr lang="pl-PL" sz="1400" dirty="0" err="1"/>
                    <a:t>sc</a:t>
                  </a:r>
                  <a:r>
                    <a:rPr lang="pl-PL" sz="1400" dirty="0"/>
                    <a:t> - Cu </a:t>
                  </a:r>
                  <a:endParaRPr lang="en-GB" sz="1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9872504">
                  <a:off x="3069241" y="1546050"/>
                  <a:ext cx="3265575" cy="3417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Sapphire – Ti sc – Au – In </a:t>
                  </a:r>
                  <a:r>
                    <a:rPr lang="pl-PL" sz="1400" dirty="0" err="1"/>
                    <a:t>sc</a:t>
                  </a:r>
                  <a:r>
                    <a:rPr lang="pl-PL" sz="1400" dirty="0"/>
                    <a:t> - Cu  </a:t>
                  </a:r>
                  <a:endParaRPr lang="en-GB" sz="1400" dirty="0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7119257" y="967895"/>
                <a:ext cx="0" cy="95421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7073807" y="1445000"/>
                <a:ext cx="664136" cy="477106"/>
                <a:chOff x="10440198" y="1050171"/>
                <a:chExt cx="664136" cy="477106"/>
              </a:xfrm>
            </p:grpSpPr>
            <p:sp>
              <p:nvSpPr>
                <p:cNvPr id="11" name="Right Arrow 10"/>
                <p:cNvSpPr/>
                <p:nvPr/>
              </p:nvSpPr>
              <p:spPr>
                <a:xfrm>
                  <a:off x="10524931" y="1050171"/>
                  <a:ext cx="503853" cy="477106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0440198" y="1105377"/>
                  <a:ext cx="664136" cy="3417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b="1" dirty="0"/>
                    <a:t>Ti nc</a:t>
                  </a:r>
                  <a:endParaRPr lang="en-GB" sz="1400" b="1" dirty="0"/>
                </a:p>
              </p:txBody>
            </p:sp>
          </p:grpSp>
        </p:grpSp>
        <p:cxnSp>
          <p:nvCxnSpPr>
            <p:cNvPr id="19" name="Straight Connector 18"/>
            <p:cNvCxnSpPr/>
            <p:nvPr/>
          </p:nvCxnSpPr>
          <p:spPr>
            <a:xfrm>
              <a:off x="906011" y="5302104"/>
              <a:ext cx="4739780" cy="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Steady state measurement results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99794" y="1291492"/>
            <a:ext cx="1712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No magnetic flux</a:t>
            </a:r>
          </a:p>
          <a:p>
            <a:pPr algn="ctr"/>
            <a:r>
              <a:rPr lang="pl-PL" sz="1600" dirty="0"/>
              <a:t>↓</a:t>
            </a:r>
          </a:p>
          <a:p>
            <a:pPr algn="ctr"/>
            <a:r>
              <a:rPr lang="pl-PL" sz="1600" dirty="0"/>
              <a:t>In and Ti sc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5BFA50-A9E4-8B43-890F-9A79B94F60E0}"/>
              </a:ext>
            </a:extLst>
          </p:cNvPr>
          <p:cNvGrpSpPr/>
          <p:nvPr/>
        </p:nvGrpSpPr>
        <p:grpSpPr>
          <a:xfrm>
            <a:off x="5883597" y="3575442"/>
            <a:ext cx="3260403" cy="2274288"/>
            <a:chOff x="5883597" y="3575442"/>
            <a:chExt cx="3260403" cy="2274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883597" y="4829352"/>
                  <a:ext cx="2986330" cy="273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sapphire</m:t>
                            </m:r>
                            <m: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Cu</m:t>
                            </m:r>
                          </m:sub>
                        </m:sSub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=27.1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l-PL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l-PL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597" y="4829352"/>
                  <a:ext cx="2986330" cy="273088"/>
                </a:xfrm>
                <a:prstGeom prst="rect">
                  <a:avLst/>
                </a:prstGeom>
                <a:blipFill>
                  <a:blip r:embed="rId3"/>
                  <a:stretch>
                    <a:fillRect r="-424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372510" y="5338308"/>
                  <a:ext cx="2087366" cy="5114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sapphire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Au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Cu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pl-PL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=26.8 </m:t>
                        </m:r>
                        <m:sSup>
                          <m:sSup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510" y="5338308"/>
                  <a:ext cx="2087366" cy="511422"/>
                </a:xfrm>
                <a:prstGeom prst="rect">
                  <a:avLst/>
                </a:prstGeom>
                <a:blipFill>
                  <a:blip r:embed="rId4"/>
                  <a:stretch>
                    <a:fillRect l="-2424" t="-12195" r="-3636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CE6999-506D-5B48-8358-7F2E52483125}"/>
                </a:ext>
              </a:extLst>
            </p:cNvPr>
            <p:cNvSpPr txBox="1"/>
            <p:nvPr/>
          </p:nvSpPr>
          <p:spPr>
            <a:xfrm>
              <a:off x="7306638" y="3575442"/>
              <a:ext cx="183736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Including parallel</a:t>
              </a:r>
            </a:p>
            <a:p>
              <a:r>
                <a:rPr lang="en-US" sz="1600" dirty="0"/>
                <a:t>plates assumption</a:t>
              </a:r>
            </a:p>
            <a:p>
              <a:r>
                <a:rPr lang="en-US" sz="1600" dirty="0"/>
                <a:t>at the sapphire </a:t>
              </a:r>
            </a:p>
            <a:p>
              <a:r>
                <a:rPr lang="en-US" sz="1600" dirty="0"/>
                <a:t>disk: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Conclusions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71" y="1174080"/>
            <a:ext cx="8369729" cy="46674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The „parallel plates effect” observed at the sapphire disk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Thin layers significantly reduce the effective </a:t>
            </a:r>
            <a:r>
              <a:rPr lang="pl-PL" sz="2400" dirty="0" err="1"/>
              <a:t>thermal</a:t>
            </a:r>
            <a:r>
              <a:rPr lang="pl-PL" sz="2400" dirty="0"/>
              <a:t> </a:t>
            </a:r>
            <a:r>
              <a:rPr lang="pl-PL" sz="2400" dirty="0" err="1"/>
              <a:t>conductivity</a:t>
            </a:r>
            <a:r>
              <a:rPr lang="pl-PL" sz="2400" dirty="0"/>
              <a:t>, </a:t>
            </a:r>
            <a:r>
              <a:rPr lang="pl-PL" sz="2400" dirty="0" err="1"/>
              <a:t>even</a:t>
            </a:r>
            <a:r>
              <a:rPr lang="pl-PL" sz="2400" dirty="0"/>
              <a:t> in </a:t>
            </a:r>
            <a:r>
              <a:rPr lang="pl-PL" sz="2400" dirty="0" err="1"/>
              <a:t>normal</a:t>
            </a:r>
            <a:r>
              <a:rPr lang="pl-PL" sz="2400" dirty="0"/>
              <a:t> </a:t>
            </a:r>
            <a:r>
              <a:rPr lang="pl-PL" sz="2400" dirty="0" err="1"/>
              <a:t>conducting</a:t>
            </a:r>
            <a:r>
              <a:rPr lang="pl-PL" sz="2400" dirty="0"/>
              <a:t> </a:t>
            </a:r>
            <a:r>
              <a:rPr lang="pl-PL" sz="2400" dirty="0" err="1"/>
              <a:t>titanium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Only indium deposition at the bottom of the electrode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2866" r="18405" b="28910"/>
          <a:stretch/>
        </p:blipFill>
        <p:spPr>
          <a:xfrm>
            <a:off x="638159" y="3807417"/>
            <a:ext cx="2529555" cy="1640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t="35834" r="30419" b="27873"/>
          <a:stretch/>
        </p:blipFill>
        <p:spPr>
          <a:xfrm>
            <a:off x="3368576" y="3809096"/>
            <a:ext cx="2666289" cy="1657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15699" r="21136" b="18398"/>
          <a:stretch/>
        </p:blipFill>
        <p:spPr>
          <a:xfrm>
            <a:off x="6235727" y="3809096"/>
            <a:ext cx="2181756" cy="16684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41114" y="5541914"/>
            <a:ext cx="4958231" cy="667738"/>
            <a:chOff x="2441114" y="5541914"/>
            <a:chExt cx="4958231" cy="667738"/>
          </a:xfrm>
        </p:grpSpPr>
        <p:sp>
          <p:nvSpPr>
            <p:cNvPr id="10" name="TextBox 9"/>
            <p:cNvSpPr txBox="1"/>
            <p:nvPr/>
          </p:nvSpPr>
          <p:spPr>
            <a:xfrm>
              <a:off x="2441114" y="5541914"/>
              <a:ext cx="4121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098200"/>
                  </a:solidFill>
                </a:rPr>
                <a:t>5 times better thermal performance!</a:t>
              </a:r>
              <a:endParaRPr lang="en-GB" b="1" dirty="0">
                <a:solidFill>
                  <a:srgbClr val="098200"/>
                </a:solidFill>
              </a:endParaRPr>
            </a:p>
          </p:txBody>
        </p:sp>
        <p:pic>
          <p:nvPicPr>
            <p:cNvPr id="1026" name="Picture 2" descr="RÃ©sultat de recherche d'images pour &quot;smile&quot;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prstClr val="black"/>
                <a:srgbClr val="0982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9600">
              <a:off x="6646638" y="5635553"/>
              <a:ext cx="752707" cy="574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76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27" y="1722683"/>
            <a:ext cx="4970894" cy="846094"/>
          </a:xfrm>
        </p:spPr>
        <p:txBody>
          <a:bodyPr>
            <a:normAutofit fontScale="92500"/>
          </a:bodyPr>
          <a:lstStyle/>
          <a:p>
            <a:pPr marL="36576" indent="0" algn="ctr">
              <a:buNone/>
            </a:pPr>
            <a:r>
              <a:rPr lang="pl-PL" dirty="0">
                <a:latin typeface="+mj-lt"/>
              </a:rPr>
              <a:t>Thank you for your attention!</a:t>
            </a:r>
            <a:endParaRPr lang="en-GB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24" y="256877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6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063" y="2019269"/>
            <a:ext cx="8226854" cy="940443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Heat transfer at dielectric – metallic interfaces in the ultra-low temperature range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199" y="3600552"/>
            <a:ext cx="8133127" cy="419653"/>
          </a:xfrm>
        </p:spPr>
        <p:txBody>
          <a:bodyPr>
            <a:normAutofit/>
          </a:bodyPr>
          <a:lstStyle/>
          <a:p>
            <a:pPr algn="ctr"/>
            <a:r>
              <a:rPr lang="pl-PL" sz="1800" u="sng" dirty="0"/>
              <a:t>J. Liberadzka</a:t>
            </a:r>
            <a:r>
              <a:rPr lang="pl-PL" sz="1800" u="sng" baseline="30000" dirty="0"/>
              <a:t>1,2</a:t>
            </a:r>
            <a:r>
              <a:rPr lang="pl-PL" sz="1800" dirty="0"/>
              <a:t>, J. Golm</a:t>
            </a:r>
            <a:r>
              <a:rPr lang="pl-PL" sz="1800" baseline="30000" dirty="0"/>
              <a:t>1</a:t>
            </a:r>
            <a:r>
              <a:rPr lang="pl-PL" sz="1800" dirty="0"/>
              <a:t>, T. Koettig</a:t>
            </a:r>
            <a:r>
              <a:rPr lang="pl-PL" sz="1800" baseline="30000" dirty="0"/>
              <a:t>1</a:t>
            </a:r>
            <a:r>
              <a:rPr lang="pl-PL" sz="1800" dirty="0"/>
              <a:t>, J. Bremer</a:t>
            </a:r>
            <a:r>
              <a:rPr lang="pl-PL" sz="1800" baseline="30000" dirty="0"/>
              <a:t>1</a:t>
            </a:r>
            <a:r>
              <a:rPr lang="pl-PL" sz="1800" dirty="0"/>
              <a:t>, H.J.M. ter Brake</a:t>
            </a:r>
            <a:r>
              <a:rPr lang="pl-PL" sz="1800" baseline="30000" dirty="0"/>
              <a:t>2</a:t>
            </a:r>
            <a:endParaRPr lang="en-GB" sz="1800" baseline="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06/09/2018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ICEC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4063" y="4831229"/>
            <a:ext cx="8133127" cy="419653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aseline="30000" dirty="0"/>
              <a:t>1</a:t>
            </a:r>
            <a:r>
              <a:rPr lang="pl-PL" sz="1600" dirty="0"/>
              <a:t> CERN TE-CRG-CI, Switzerland</a:t>
            </a:r>
          </a:p>
          <a:p>
            <a:pPr algn="ctr"/>
            <a:r>
              <a:rPr lang="pl-PL" sz="1600" baseline="30000" dirty="0"/>
              <a:t>2</a:t>
            </a:r>
            <a:r>
              <a:rPr lang="pl-PL" sz="1600" dirty="0"/>
              <a:t> University of Twente, The Netherlands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818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Content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Motivation – AEgIS experiment</a:t>
            </a:r>
          </a:p>
          <a:p>
            <a:r>
              <a:rPr lang="pl-PL" sz="2400" dirty="0"/>
              <a:t>Experimental setup</a:t>
            </a:r>
          </a:p>
          <a:p>
            <a:r>
              <a:rPr lang="pl-PL" sz="2400" dirty="0"/>
              <a:t>Cryolab DR </a:t>
            </a:r>
            <a:r>
              <a:rPr lang="pl-PL" sz="2400" dirty="0" err="1"/>
              <a:t>characteristics</a:t>
            </a:r>
            <a:endParaRPr lang="pl-PL" sz="2400" dirty="0"/>
          </a:p>
          <a:p>
            <a:r>
              <a:rPr lang="pl-PL" sz="2400" dirty="0"/>
              <a:t>Steady state </a:t>
            </a:r>
            <a:r>
              <a:rPr lang="pl-PL" sz="2400" dirty="0" err="1"/>
              <a:t>measurement</a:t>
            </a:r>
            <a:r>
              <a:rPr lang="pl-PL" sz="2400" dirty="0"/>
              <a:t> </a:t>
            </a:r>
            <a:r>
              <a:rPr lang="pl-PL" sz="2400" dirty="0" err="1"/>
              <a:t>results</a:t>
            </a:r>
            <a:endParaRPr lang="pl-PL" sz="2400" dirty="0"/>
          </a:p>
          <a:p>
            <a:pPr lvl="1"/>
            <a:r>
              <a:rPr lang="pl-PL" sz="2000" dirty="0"/>
              <a:t>with </a:t>
            </a:r>
            <a:r>
              <a:rPr lang="pl-PL" sz="2000" dirty="0" err="1"/>
              <a:t>magnetic</a:t>
            </a:r>
            <a:r>
              <a:rPr lang="pl-PL" sz="2000" dirty="0"/>
              <a:t> field</a:t>
            </a:r>
          </a:p>
          <a:p>
            <a:pPr lvl="1"/>
            <a:r>
              <a:rPr lang="pl-PL" sz="2000" dirty="0" err="1"/>
              <a:t>without</a:t>
            </a:r>
            <a:r>
              <a:rPr lang="pl-PL" sz="2000" dirty="0"/>
              <a:t> </a:t>
            </a:r>
            <a:r>
              <a:rPr lang="pl-PL" sz="2000" dirty="0" err="1"/>
              <a:t>magnetic</a:t>
            </a:r>
            <a:r>
              <a:rPr lang="pl-PL" sz="2000" dirty="0"/>
              <a:t> field</a:t>
            </a:r>
          </a:p>
          <a:p>
            <a:r>
              <a:rPr lang="pl-PL" sz="2400" dirty="0"/>
              <a:t>Conclusions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9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AE</a:t>
            </a:r>
            <a:r>
              <a:rPr lang="pl-PL" sz="3200" dirty="0">
                <a:solidFill>
                  <a:srgbClr val="00B050"/>
                </a:solidFill>
              </a:rPr>
              <a:t>g</a:t>
            </a:r>
            <a:r>
              <a:rPr lang="pl-PL" sz="3200" dirty="0"/>
              <a:t>IS at CERN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6626" y="1173935"/>
            <a:ext cx="413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</a:t>
            </a:r>
            <a:r>
              <a:rPr lang="pl-PL" dirty="0"/>
              <a:t>ntimatter </a:t>
            </a:r>
            <a:r>
              <a:rPr lang="pl-PL" b="1" dirty="0"/>
              <a:t>E</a:t>
            </a:r>
            <a:r>
              <a:rPr lang="pl-PL" dirty="0"/>
              <a:t>xperiment: </a:t>
            </a:r>
          </a:p>
          <a:p>
            <a:r>
              <a:rPr lang="pl-PL" b="1" dirty="0"/>
              <a:t>G</a:t>
            </a:r>
            <a:r>
              <a:rPr lang="pl-PL" dirty="0"/>
              <a:t>ravity, </a:t>
            </a:r>
            <a:r>
              <a:rPr lang="pl-PL" b="1" dirty="0"/>
              <a:t>I</a:t>
            </a:r>
            <a:r>
              <a:rPr lang="pl-PL" dirty="0"/>
              <a:t>nterferometry, </a:t>
            </a:r>
            <a:r>
              <a:rPr lang="pl-PL" b="1" dirty="0"/>
              <a:t>S</a:t>
            </a:r>
            <a:r>
              <a:rPr lang="pl-PL" dirty="0"/>
              <a:t>pectroscopy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320901" y="3017253"/>
            <a:ext cx="6402834" cy="3138733"/>
            <a:chOff x="986147" y="2822917"/>
            <a:chExt cx="7092209" cy="3468591"/>
          </a:xfrm>
        </p:grpSpPr>
        <p:sp>
          <p:nvSpPr>
            <p:cNvPr id="9" name="TextBox 8"/>
            <p:cNvSpPr txBox="1"/>
            <p:nvPr/>
          </p:nvSpPr>
          <p:spPr>
            <a:xfrm>
              <a:off x="3177019" y="6045287"/>
              <a:ext cx="45207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solidFill>
                    <a:schemeClr val="accent6"/>
                  </a:solidFill>
                </a:rPr>
                <a:t>Picture: D. Krasnicky, AEgIS collaboration, presentation for LEAP 2018 Paris</a:t>
              </a:r>
              <a:endParaRPr lang="en-GB" sz="1000" dirty="0">
                <a:solidFill>
                  <a:schemeClr val="accent6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147" y="2822917"/>
              <a:ext cx="7092209" cy="327799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6626" y="1887533"/>
            <a:ext cx="482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pl-PL" b="1" dirty="0"/>
              <a:t>Aim: </a:t>
            </a:r>
            <a:r>
              <a:rPr lang="pl-PL" dirty="0"/>
              <a:t>direct measurement of the Earth’s gravitational acceleration </a:t>
            </a:r>
            <a:r>
              <a:rPr lang="pl-PL" dirty="0">
                <a:solidFill>
                  <a:srgbClr val="00B050"/>
                </a:solidFill>
              </a:rPr>
              <a:t>g</a:t>
            </a:r>
            <a:r>
              <a:rPr lang="pl-PL" dirty="0"/>
              <a:t> </a:t>
            </a:r>
          </a:p>
          <a:p>
            <a:r>
              <a:rPr lang="pl-PL" dirty="0"/>
              <a:t>on antihydrogen within 1 % precision </a:t>
            </a:r>
            <a:endParaRPr lang="en-GB" dirty="0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4927" y="641538"/>
            <a:ext cx="3762403" cy="23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AEgIS ultra–cold electrodes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47" y="1376480"/>
            <a:ext cx="3762403" cy="23574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78" y="1438892"/>
            <a:ext cx="3828756" cy="2232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847" y="3843014"/>
            <a:ext cx="52549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dirty="0"/>
              <a:t>Electrode requirements: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10 electrodes, some divided into 4 separate sectors,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Antimatter should „see” only golden surfaces,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  <a:ea typeface="+mj-ea"/>
                <a:cs typeface="+mj-cs"/>
              </a:rPr>
              <a:t>Electrical insulation </a:t>
            </a:r>
            <a:r>
              <a:rPr lang="pl-PL" sz="1600" dirty="0"/>
              <a:t>up to 1 kV,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Cooled below 100 mK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Compatible with ultra-high vacuum &lt; 10</a:t>
            </a:r>
            <a:r>
              <a:rPr lang="pl-PL" sz="1600" baseline="30000" dirty="0"/>
              <a:t>-12</a:t>
            </a:r>
            <a:r>
              <a:rPr lang="pl-PL" sz="1600" dirty="0"/>
              <a:t> mbar,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Radiation hard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9136" y="3642959"/>
            <a:ext cx="3531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000" dirty="0">
                <a:solidFill>
                  <a:schemeClr val="accent6">
                    <a:lumMod val="50000"/>
                  </a:schemeClr>
                </a:solidFill>
              </a:rPr>
              <a:t>A. Kellerbauer, AEgIS collaboration,</a:t>
            </a:r>
          </a:p>
          <a:p>
            <a:pPr algn="r"/>
            <a:r>
              <a:rPr lang="pl-PL" sz="1000" i="1" dirty="0">
                <a:solidFill>
                  <a:schemeClr val="accent6">
                    <a:lumMod val="50000"/>
                  </a:schemeClr>
                </a:solidFill>
              </a:rPr>
              <a:t>Probing antimatter gravity – The AEgIS exeriment at CERN</a:t>
            </a:r>
            <a:endParaRPr lang="en-GB" sz="1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30822" y="4199271"/>
            <a:ext cx="2257464" cy="2000876"/>
            <a:chOff x="6372124" y="4317177"/>
            <a:chExt cx="2257464" cy="2000876"/>
          </a:xfrm>
        </p:grpSpPr>
        <p:grpSp>
          <p:nvGrpSpPr>
            <p:cNvPr id="20" name="Group 19"/>
            <p:cNvGrpSpPr/>
            <p:nvPr/>
          </p:nvGrpSpPr>
          <p:grpSpPr>
            <a:xfrm>
              <a:off x="6372124" y="4671725"/>
              <a:ext cx="2257464" cy="1646328"/>
              <a:chOff x="5788404" y="4445911"/>
              <a:chExt cx="2456457" cy="180431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88404" y="4445911"/>
                <a:ext cx="2456457" cy="1804317"/>
                <a:chOff x="5788404" y="4445911"/>
                <a:chExt cx="2456457" cy="1804317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8404" y="4445911"/>
                  <a:ext cx="2360345" cy="1545876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594397" y="5980379"/>
                  <a:ext cx="1650464" cy="2698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pl-PL" sz="10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Picture by G. Burghardt</a:t>
                  </a: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6256346" y="5627654"/>
                <a:ext cx="1202047" cy="28870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/>
                <a:tailEnd type="arrow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6191295" y="5703087"/>
                <a:ext cx="654346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>
                    <a:solidFill>
                      <a:schemeClr val="accent6">
                        <a:lumMod val="50000"/>
                      </a:schemeClr>
                    </a:solidFill>
                  </a:rPr>
                  <a:t>24 mm</a:t>
                </a:r>
                <a:endParaRPr lang="en-GB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38625" y="4317177"/>
              <a:ext cx="2036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chemeClr val="accent6">
                      <a:lumMod val="50000"/>
                    </a:schemeClr>
                  </a:solidFill>
                </a:rPr>
                <a:t>SAPPHIRE + GOLD</a:t>
              </a:r>
              <a:endParaRPr lang="en-GB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9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11255" r="42266" b="36130"/>
          <a:stretch/>
        </p:blipFill>
        <p:spPr>
          <a:xfrm>
            <a:off x="1514112" y="2357358"/>
            <a:ext cx="1871504" cy="244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Experimental setup – two types of sandwich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ICEC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69651" y="1968081"/>
            <a:ext cx="529097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# 1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3360355" y="3218816"/>
            <a:ext cx="2690519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Optically polished 1mm thick sapphire disk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889645" y="1886664"/>
            <a:ext cx="1702354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Stamp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9347" y="4720041"/>
            <a:ext cx="1676040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Platform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843868" y="2063923"/>
            <a:ext cx="1483498" cy="4267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cxnSp>
        <p:nvCxnSpPr>
          <p:cNvPr id="54" name="Straight Arrow Connector 53"/>
          <p:cNvCxnSpPr/>
          <p:nvPr/>
        </p:nvCxnSpPr>
        <p:spPr>
          <a:xfrm flipH="1" flipV="1">
            <a:off x="3171598" y="4703970"/>
            <a:ext cx="1080279" cy="1828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sp>
        <p:nvSpPr>
          <p:cNvPr id="56" name="TextBox 55"/>
          <p:cNvSpPr txBox="1"/>
          <p:nvPr/>
        </p:nvSpPr>
        <p:spPr>
          <a:xfrm>
            <a:off x="3436690" y="2564461"/>
            <a:ext cx="269051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125 </a:t>
            </a:r>
            <a:r>
              <a:rPr lang="el-GR" dirty="0"/>
              <a:t>μ</a:t>
            </a:r>
            <a:r>
              <a:rPr lang="pl-PL" dirty="0"/>
              <a:t>m indium foil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395562" y="4031535"/>
            <a:ext cx="269051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125 </a:t>
            </a:r>
            <a:r>
              <a:rPr lang="el-GR" dirty="0"/>
              <a:t>μ</a:t>
            </a:r>
            <a:r>
              <a:rPr lang="pl-PL" dirty="0"/>
              <a:t>m indium foil</a:t>
            </a:r>
            <a:endParaRPr lang="en-GB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819485" y="2769383"/>
            <a:ext cx="1070160" cy="31300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cxnSp>
        <p:nvCxnSpPr>
          <p:cNvPr id="66" name="Straight Arrow Connector 65"/>
          <p:cNvCxnSpPr/>
          <p:nvPr/>
        </p:nvCxnSpPr>
        <p:spPr>
          <a:xfrm flipH="1" flipV="1">
            <a:off x="2819484" y="3981559"/>
            <a:ext cx="988159" cy="2145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grpSp>
        <p:nvGrpSpPr>
          <p:cNvPr id="107" name="Group 106"/>
          <p:cNvGrpSpPr/>
          <p:nvPr/>
        </p:nvGrpSpPr>
        <p:grpSpPr>
          <a:xfrm>
            <a:off x="5147495" y="914568"/>
            <a:ext cx="3448069" cy="5355096"/>
            <a:chOff x="5147495" y="914568"/>
            <a:chExt cx="3448069" cy="5355096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2" t="2055" r="40983"/>
            <a:stretch/>
          </p:blipFill>
          <p:spPr>
            <a:xfrm>
              <a:off x="6014438" y="1173935"/>
              <a:ext cx="2063918" cy="5095729"/>
            </a:xfrm>
            <a:prstGeom prst="rect">
              <a:avLst/>
            </a:prstGeom>
          </p:spPr>
        </p:pic>
        <p:grpSp>
          <p:nvGrpSpPr>
            <p:cNvPr id="102" name="Group 101"/>
            <p:cNvGrpSpPr/>
            <p:nvPr/>
          </p:nvGrpSpPr>
          <p:grpSpPr>
            <a:xfrm>
              <a:off x="5147495" y="914568"/>
              <a:ext cx="3448069" cy="4640426"/>
              <a:chOff x="5160652" y="788733"/>
              <a:chExt cx="3448069" cy="464042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408293" y="2203953"/>
                <a:ext cx="1200428" cy="2378855"/>
                <a:chOff x="8335123" y="1964671"/>
                <a:chExt cx="1200428" cy="237885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364439" y="4004972"/>
                  <a:ext cx="1171112" cy="33855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ysClr val="window" lastClr="FFFFFF">
                      <a:alpha val="40000"/>
                    </a:sys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pl-PL" dirty="0"/>
                    <a:t>520 nm Au</a:t>
                  </a:r>
                  <a:endParaRPr lang="en-GB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364438" y="3514614"/>
                  <a:ext cx="984939" cy="33855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ysClr val="window" lastClr="FFFFFF">
                      <a:alpha val="40000"/>
                    </a:sys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pl-PL" dirty="0"/>
                    <a:t>45 nm Ti</a:t>
                  </a:r>
                  <a:endParaRPr lang="en-GB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364437" y="2470976"/>
                  <a:ext cx="984940" cy="33855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ysClr val="window" lastClr="FFFFFF">
                      <a:alpha val="40000"/>
                    </a:sys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pl-PL" dirty="0"/>
                    <a:t>45 nm Ti</a:t>
                  </a:r>
                  <a:endParaRPr lang="en-GB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335123" y="1964671"/>
                  <a:ext cx="1187271" cy="33855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ysClr val="window" lastClr="FFFFFF">
                      <a:alpha val="40000"/>
                    </a:sys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pl-PL" dirty="0"/>
                    <a:t>520 nm Au</a:t>
                  </a:r>
                  <a:endParaRPr lang="en-GB" dirty="0"/>
                </a:p>
              </p:txBody>
            </p:sp>
          </p:grpSp>
          <p:cxnSp>
            <p:nvCxnSpPr>
              <p:cNvPr id="51" name="Straight Arrow Connector 50"/>
              <p:cNvCxnSpPr/>
              <p:nvPr/>
            </p:nvCxnSpPr>
            <p:spPr>
              <a:xfrm flipV="1">
                <a:off x="5160652" y="1426129"/>
                <a:ext cx="1340816" cy="515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>
                <a:glow rad="101600">
                  <a:sysClr val="window" lastClr="FFFFFF">
                    <a:alpha val="60000"/>
                  </a:sysClr>
                </a:glow>
              </a:effectLst>
            </p:spPr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5259897" y="4760983"/>
                <a:ext cx="1232354" cy="66817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>
                <a:glow rad="101600">
                  <a:sysClr val="window" lastClr="FFFFFF">
                    <a:alpha val="60000"/>
                  </a:sysClr>
                </a:glow>
              </a:effectLst>
            </p:spPr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5687642" y="1941420"/>
                <a:ext cx="1022274" cy="6852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>
                <a:glow rad="101600">
                  <a:sysClr val="window" lastClr="FFFFFF">
                    <a:alpha val="60000"/>
                  </a:sysClr>
                </a:glow>
              </a:effectLst>
            </p:spPr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5677402" y="4092450"/>
                <a:ext cx="1116147" cy="7608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>
                <a:glow rad="101600">
                  <a:sysClr val="window" lastClr="FFFFFF">
                    <a:alpha val="60000"/>
                  </a:sysClr>
                </a:glow>
              </a:effectLst>
            </p:spPr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5842112" y="3407215"/>
                <a:ext cx="86780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>
                <a:glow rad="101600">
                  <a:sysClr val="window" lastClr="FFFFFF">
                    <a:alpha val="60000"/>
                  </a:sysClr>
                </a:glow>
              </a:effectLst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6811629" y="788733"/>
                <a:ext cx="529097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ysClr val="window" lastClr="FFFFFF">
                    <a:alpha val="40000"/>
                  </a:sys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defRPr>
                </a:lvl1pPr>
              </a:lstStyle>
              <a:p>
                <a:r>
                  <a:rPr lang="pl-PL" dirty="0"/>
                  <a:t># 2</a:t>
                </a:r>
                <a:endParaRPr lang="en-GB" dirty="0"/>
              </a:p>
            </p:txBody>
          </p:sp>
        </p:grpSp>
      </p:grpSp>
      <p:cxnSp>
        <p:nvCxnSpPr>
          <p:cNvPr id="79" name="Straight Arrow Connector 78"/>
          <p:cNvCxnSpPr/>
          <p:nvPr/>
        </p:nvCxnSpPr>
        <p:spPr>
          <a:xfrm flipH="1">
            <a:off x="2843868" y="3535269"/>
            <a:ext cx="74747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sp>
        <p:nvSpPr>
          <p:cNvPr id="104" name="TextBox 103"/>
          <p:cNvSpPr txBox="1"/>
          <p:nvPr/>
        </p:nvSpPr>
        <p:spPr>
          <a:xfrm>
            <a:off x="122354" y="3242881"/>
            <a:ext cx="2047298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 +3 </a:t>
            </a:r>
            <a:r>
              <a:rPr lang="el-GR" dirty="0"/>
              <a:t>μ</a:t>
            </a:r>
            <a:r>
              <a:rPr lang="pl-PL" dirty="0"/>
              <a:t>m of vapour </a:t>
            </a:r>
          </a:p>
          <a:p>
            <a:r>
              <a:rPr lang="pl-PL" dirty="0"/>
              <a:t>deposited indium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13956" r="16081" b="24655"/>
          <a:stretch/>
        </p:blipFill>
        <p:spPr>
          <a:xfrm>
            <a:off x="109742" y="1173935"/>
            <a:ext cx="3457575" cy="421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81" y="233492"/>
            <a:ext cx="8699383" cy="940443"/>
          </a:xfrm>
        </p:spPr>
        <p:txBody>
          <a:bodyPr>
            <a:normAutofit/>
          </a:bodyPr>
          <a:lstStyle/>
          <a:p>
            <a:r>
              <a:rPr lang="pl-PL" sz="2800" dirty="0"/>
              <a:t>Experimental setup – preparation and measurements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ICEC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877752" y="1471901"/>
            <a:ext cx="1702354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Stamp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06672" y="2191532"/>
            <a:ext cx="1702354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Sapphire disk with</a:t>
            </a:r>
            <a:r>
              <a:rPr kumimoji="0" lang="pl-PL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d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eposited thin layers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6353" y="3379795"/>
            <a:ext cx="1676040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Platform</a:t>
            </a:r>
            <a:endParaRPr lang="en-GB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1549437" y="1688132"/>
            <a:ext cx="2760892" cy="186598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cxnSp>
        <p:nvCxnSpPr>
          <p:cNvPr id="84" name="Straight Arrow Connector 83"/>
          <p:cNvCxnSpPr/>
          <p:nvPr/>
        </p:nvCxnSpPr>
        <p:spPr>
          <a:xfrm flipH="1">
            <a:off x="2859190" y="3554116"/>
            <a:ext cx="1370978" cy="5543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cxnSp>
        <p:nvCxnSpPr>
          <p:cNvPr id="77" name="Straight Arrow Connector 76"/>
          <p:cNvCxnSpPr/>
          <p:nvPr/>
        </p:nvCxnSpPr>
        <p:spPr>
          <a:xfrm flipV="1">
            <a:off x="1143000" y="4643149"/>
            <a:ext cx="2038073" cy="40574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arrow"/>
            <a:tailEnd type="arrow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p:sp>
        <p:nvSpPr>
          <p:cNvPr id="78" name="TextBox 77"/>
          <p:cNvSpPr txBox="1"/>
          <p:nvPr/>
        </p:nvSpPr>
        <p:spPr>
          <a:xfrm>
            <a:off x="1958867" y="4791032"/>
            <a:ext cx="813043" cy="338554"/>
          </a:xfrm>
          <a:prstGeom prst="rect">
            <a:avLst/>
          </a:prstGeom>
          <a:noFill/>
          <a:effectLst>
            <a:glow rad="63500">
              <a:sysClr val="window" lastClr="FFFFFF">
                <a:alpha val="40000"/>
              </a:sysClr>
            </a:glow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50 mm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232152" y="1199951"/>
            <a:ext cx="3796121" cy="4215078"/>
            <a:chOff x="5158413" y="1313139"/>
            <a:chExt cx="3796121" cy="421507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49" y="1313139"/>
              <a:ext cx="3160485" cy="4215078"/>
            </a:xfrm>
            <a:prstGeom prst="rect">
              <a:avLst/>
            </a:prstGeom>
          </p:spPr>
        </p:pic>
        <p:cxnSp>
          <p:nvCxnSpPr>
            <p:cNvPr id="90" name="Straight Arrow Connector 89"/>
            <p:cNvCxnSpPr/>
            <p:nvPr/>
          </p:nvCxnSpPr>
          <p:spPr>
            <a:xfrm>
              <a:off x="5158413" y="1773133"/>
              <a:ext cx="1694998" cy="107739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>
              <a:glow rad="101600">
                <a:sysClr val="window" lastClr="FFFFFF">
                  <a:alpha val="60000"/>
                </a:sysClr>
              </a:glow>
            </a:effectLst>
          </p:spPr>
        </p:cxnSp>
        <p:cxnSp>
          <p:nvCxnSpPr>
            <p:cNvPr id="58" name="Straight Arrow Connector 57"/>
            <p:cNvCxnSpPr>
              <a:cxnSpLocks/>
              <a:stCxn id="87" idx="3"/>
            </p:cNvCxnSpPr>
            <p:nvPr/>
          </p:nvCxnSpPr>
          <p:spPr>
            <a:xfrm>
              <a:off x="5535287" y="2720219"/>
              <a:ext cx="1351105" cy="41549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>
              <a:glow rad="101600">
                <a:sysClr val="window" lastClr="FFFFFF">
                  <a:alpha val="60000"/>
                </a:sysClr>
              </a:glow>
            </a:effectLst>
          </p:spPr>
        </p:cxnSp>
        <p:cxnSp>
          <p:nvCxnSpPr>
            <p:cNvPr id="63" name="Straight Arrow Connector 62"/>
            <p:cNvCxnSpPr/>
            <p:nvPr/>
          </p:nvCxnSpPr>
          <p:spPr>
            <a:xfrm>
              <a:off x="5182756" y="3667304"/>
              <a:ext cx="910395" cy="2344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>
              <a:glow rad="101600">
                <a:sysClr val="window" lastClr="FFFFFF">
                  <a:alpha val="60000"/>
                </a:sysClr>
              </a:glow>
            </a:effectLst>
          </p:spPr>
        </p:cxnSp>
      </p:grpSp>
      <p:cxnSp>
        <p:nvCxnSpPr>
          <p:cNvPr id="66" name="Straight Arrow Connector 65"/>
          <p:cNvCxnSpPr>
            <a:stCxn id="87" idx="1"/>
          </p:cNvCxnSpPr>
          <p:nvPr/>
        </p:nvCxnSpPr>
        <p:spPr>
          <a:xfrm flipH="1">
            <a:off x="1811708" y="2607031"/>
            <a:ext cx="2094964" cy="10577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01600">
              <a:sysClr val="window" lastClr="FFFFFF">
                <a:alpha val="60000"/>
              </a:sys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621252" y="4232239"/>
                <a:ext cx="2209900" cy="1977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Thermal resistivity: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acc>
                            <m:accPr>
                              <m:chr m:val="̇"/>
                              <m:ctrlPr>
                                <a:rPr lang="pl-PL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pl-PL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pl-PL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r>
                        <a:rPr lang="pl-PL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l-PL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pl-P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252" y="4232239"/>
                <a:ext cx="2209900" cy="1977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4DFD23A-F8A7-2D4A-97DF-2AF523537B1B}"/>
              </a:ext>
            </a:extLst>
          </p:cNvPr>
          <p:cNvGrpSpPr/>
          <p:nvPr/>
        </p:nvGrpSpPr>
        <p:grpSpPr>
          <a:xfrm>
            <a:off x="6914100" y="1787315"/>
            <a:ext cx="1483279" cy="3172994"/>
            <a:chOff x="6914100" y="1787315"/>
            <a:chExt cx="1483279" cy="3172994"/>
          </a:xfrm>
        </p:grpSpPr>
        <p:grpSp>
          <p:nvGrpSpPr>
            <p:cNvPr id="121" name="Group 120"/>
            <p:cNvGrpSpPr/>
            <p:nvPr/>
          </p:nvGrpSpPr>
          <p:grpSpPr>
            <a:xfrm>
              <a:off x="6914100" y="1787315"/>
              <a:ext cx="1483279" cy="2248064"/>
              <a:chOff x="6914100" y="1787315"/>
              <a:chExt cx="1483279" cy="224806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914100" y="1787315"/>
                <a:ext cx="1483279" cy="2248064"/>
                <a:chOff x="6914100" y="1879594"/>
                <a:chExt cx="1483279" cy="2248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Down Arrow 64"/>
                    <p:cNvSpPr/>
                    <p:nvPr/>
                  </p:nvSpPr>
                  <p:spPr>
                    <a:xfrm>
                      <a:off x="7466960" y="1879594"/>
                      <a:ext cx="502302" cy="478172"/>
                    </a:xfrm>
                    <a:prstGeom prst="downArrow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pl-PL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</m:oMath>
                        </m:oMathPara>
                      </a14:m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Down Arrow 6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6960" y="1879594"/>
                      <a:ext cx="502302" cy="478172"/>
                    </a:xfrm>
                    <a:prstGeom prst="downArrow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rgbClr val="C0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6914100" y="2043864"/>
                      <a:ext cx="432227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pl-PL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000" b="1" dirty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14100" y="2043864"/>
                      <a:ext cx="432227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7969262" y="3727548"/>
                      <a:ext cx="428117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pl-PL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000" b="1" dirty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9262" y="3727548"/>
                      <a:ext cx="428117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4545"/>
                      </a:stretch>
                    </a:blipFill>
                    <a:effectLst/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0" name="Oval 119"/>
              <p:cNvSpPr/>
              <p:nvPr/>
            </p:nvSpPr>
            <p:spPr>
              <a:xfrm>
                <a:off x="7854084" y="2814655"/>
                <a:ext cx="447830" cy="4222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b="1" i="1" dirty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GB" b="1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50E555-12E5-044B-BAFF-50FD534F4FEC}"/>
                </a:ext>
              </a:extLst>
            </p:cNvPr>
            <p:cNvSpPr/>
            <p:nvPr/>
          </p:nvSpPr>
          <p:spPr>
            <a:xfrm>
              <a:off x="7428774" y="4590977"/>
              <a:ext cx="502061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pl-PL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MC</a:t>
              </a:r>
              <a:endParaRPr lang="en-GB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4022" y="538398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Clamping force can be removed!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0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rmAutofit/>
          </a:bodyPr>
          <a:lstStyle/>
          <a:p>
            <a:r>
              <a:rPr lang="pl-PL" sz="3200" dirty="0"/>
              <a:t>CERN Cryolab Dilution Refrigerator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3935"/>
            <a:ext cx="3645212" cy="4860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7990" y="1166786"/>
            <a:ext cx="484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Lowest recorded temperature 9.85 mK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Cooling</a:t>
            </a:r>
            <a:r>
              <a:rPr lang="pl-PL" dirty="0"/>
              <a:t> power: 100 </a:t>
            </a:r>
            <a:r>
              <a:rPr lang="el-GR" dirty="0"/>
              <a:t>μ</a:t>
            </a:r>
            <a:r>
              <a:rPr lang="pl-PL" dirty="0"/>
              <a:t>W at 60 mK,</a:t>
            </a:r>
          </a:p>
          <a:p>
            <a:r>
              <a:rPr lang="pl-PL" dirty="0"/>
              <a:t>     ~500 </a:t>
            </a:r>
            <a:r>
              <a:rPr lang="el-GR" dirty="0"/>
              <a:t>μ</a:t>
            </a:r>
            <a:r>
              <a:rPr lang="pl-PL" dirty="0"/>
              <a:t>W at 90 mK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Mixing chamber of 120 mm diameter enables placing the samples in the mixture</a:t>
            </a:r>
          </a:p>
          <a:p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6063" r="608" b="2934"/>
          <a:stretch/>
        </p:blipFill>
        <p:spPr>
          <a:xfrm>
            <a:off x="4728606" y="3224342"/>
            <a:ext cx="37719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9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5082" y="1017301"/>
            <a:ext cx="6982395" cy="5141266"/>
            <a:chOff x="225082" y="1134406"/>
            <a:chExt cx="6982395" cy="5141266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25082" y="1134406"/>
              <a:ext cx="6982395" cy="5141266"/>
              <a:chOff x="2267428" y="609952"/>
              <a:chExt cx="7657143" cy="563809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7428" y="609952"/>
                <a:ext cx="7657143" cy="563809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20712463">
                <a:off x="4261342" y="3190192"/>
                <a:ext cx="1631693" cy="337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Sapphire – In nc</a:t>
                </a:r>
                <a:endParaRPr lang="en-GB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799131">
                <a:off x="4294449" y="1508171"/>
                <a:ext cx="2123274" cy="337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Sapphire – Ti nc – Au </a:t>
                </a:r>
                <a:endParaRPr lang="en-GB" sz="1400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71787" y="4337108"/>
              <a:ext cx="3942826" cy="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71787" y="4657288"/>
              <a:ext cx="3942826" cy="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Steady state measurement results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06/09/2018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ICEC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33648" y="2498703"/>
            <a:ext cx="3647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Magnetic field B=32.3 mT</a:t>
            </a:r>
          </a:p>
          <a:p>
            <a:pPr algn="ctr"/>
            <a:r>
              <a:rPr lang="pl-PL" sz="1600" dirty="0"/>
              <a:t>↓</a:t>
            </a:r>
          </a:p>
          <a:p>
            <a:pPr algn="ctr"/>
            <a:r>
              <a:rPr lang="pl-PL" sz="1600" dirty="0"/>
              <a:t> In and Ti nc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57172" y="5032012"/>
                <a:ext cx="1427699" cy="514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sapphire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</m:t>
                          </m:r>
                          <m: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16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l-PL" sz="1600" b="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pl-PL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18.3 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l-PL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172" y="5032012"/>
                <a:ext cx="1427699" cy="514372"/>
              </a:xfrm>
              <a:prstGeom prst="rect">
                <a:avLst/>
              </a:prstGeom>
              <a:blipFill>
                <a:blip r:embed="rId3"/>
                <a:stretch>
                  <a:fillRect l="-7895" r="-3509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36603" y="1171600"/>
                <a:ext cx="2041136" cy="12538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Thermal resistivity: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pl-PL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pl-PL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acc>
                            <m:accPr>
                              <m:chr m:val="̇"/>
                              <m:ctrlPr>
                                <a:rPr lang="pl-PL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pl-PL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pl-PL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pl-PL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pl-PL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sz="16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pl-PL" sz="1600" dirty="0">
                  <a:solidFill>
                    <a:schemeClr val="tx1"/>
                  </a:solidFill>
                </a:endParaRP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603" y="1171600"/>
                <a:ext cx="2041136" cy="1253869"/>
              </a:xfrm>
              <a:prstGeom prst="rect">
                <a:avLst/>
              </a:prstGeom>
              <a:blipFill>
                <a:blip r:embed="rId4"/>
                <a:stretch>
                  <a:fillRect t="-4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3BF528A-DAE6-DA41-B091-56586CF81216}"/>
              </a:ext>
            </a:extLst>
          </p:cNvPr>
          <p:cNvGrpSpPr/>
          <p:nvPr/>
        </p:nvGrpSpPr>
        <p:grpSpPr>
          <a:xfrm>
            <a:off x="7085135" y="3727533"/>
            <a:ext cx="1986441" cy="997471"/>
            <a:chOff x="7085135" y="3727533"/>
            <a:chExt cx="1986441" cy="997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82985" y="4210632"/>
                  <a:ext cx="1576072" cy="5143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sapphire</m:t>
                            </m:r>
                            <m: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m:rPr>
                                <m:sty m:val="p"/>
                              </m:rP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pl-P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l-PL" sz="16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=22.9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pl-PL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l-PL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l-PL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985" y="4210632"/>
                  <a:ext cx="1576072" cy="514372"/>
                </a:xfrm>
                <a:prstGeom prst="rect">
                  <a:avLst/>
                </a:prstGeom>
                <a:blipFill>
                  <a:blip r:embed="rId5"/>
                  <a:stretch>
                    <a:fillRect r="-1587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35883E-BBB2-B345-AE60-CBC9146F375A}"/>
                </a:ext>
              </a:extLst>
            </p:cNvPr>
            <p:cNvSpPr txBox="1"/>
            <p:nvPr/>
          </p:nvSpPr>
          <p:spPr>
            <a:xfrm>
              <a:off x="7085135" y="3727533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 single interface: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4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heme/theme1.xml><?xml version="1.0" encoding="utf-8"?>
<a:theme xmlns:a="http://schemas.openxmlformats.org/drawingml/2006/main" name="CERNCobranding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CERNCobranding4-3.potx</Template>
  <TotalTime>2015</TotalTime>
  <Words>576</Words>
  <Application>Microsoft Macintosh PowerPoint</Application>
  <PresentationFormat>On-screen Show (4:3)</PresentationFormat>
  <Paragraphs>145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Optima</vt:lpstr>
      <vt:lpstr>Times New Roman</vt:lpstr>
      <vt:lpstr>CERNCobranding4-3</vt:lpstr>
      <vt:lpstr>PowerPoint Presentation</vt:lpstr>
      <vt:lpstr>Heat transfer at dielectric – metallic interfaces in the ultra-low temperature range</vt:lpstr>
      <vt:lpstr>Content</vt:lpstr>
      <vt:lpstr>AEgIS at CERN</vt:lpstr>
      <vt:lpstr>AEgIS ultra–cold electrodes</vt:lpstr>
      <vt:lpstr>Experimental setup – two types of sandwich </vt:lpstr>
      <vt:lpstr>Experimental setup – preparation and measurements</vt:lpstr>
      <vt:lpstr>CERN Cryolab Dilution Refrigerator</vt:lpstr>
      <vt:lpstr>Steady state measurement results </vt:lpstr>
      <vt:lpstr>The effective thermal resistivity depends on:</vt:lpstr>
      <vt:lpstr>Steady state measurement results</vt:lpstr>
      <vt:lpstr>Conclusions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/>
  <cp:revision>82</cp:revision>
  <dcterms:created xsi:type="dcterms:W3CDTF">2012-11-30T11:04:26Z</dcterms:created>
  <dcterms:modified xsi:type="dcterms:W3CDTF">2018-09-02T18:36:46Z</dcterms:modified>
</cp:coreProperties>
</file>