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684" r:id="rId6"/>
  </p:sldMasterIdLst>
  <p:notesMasterIdLst>
    <p:notesMasterId r:id="rId23"/>
  </p:notesMasterIdLst>
  <p:sldIdLst>
    <p:sldId id="405" r:id="rId7"/>
    <p:sldId id="423" r:id="rId8"/>
    <p:sldId id="411" r:id="rId9"/>
    <p:sldId id="413" r:id="rId10"/>
    <p:sldId id="419" r:id="rId11"/>
    <p:sldId id="415" r:id="rId12"/>
    <p:sldId id="406" r:id="rId13"/>
    <p:sldId id="416" r:id="rId14"/>
    <p:sldId id="414" r:id="rId15"/>
    <p:sldId id="420" r:id="rId16"/>
    <p:sldId id="417" r:id="rId17"/>
    <p:sldId id="418" r:id="rId18"/>
    <p:sldId id="425" r:id="rId19"/>
    <p:sldId id="421" r:id="rId20"/>
    <p:sldId id="424" r:id="rId21"/>
    <p:sldId id="410" r:id="rId2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9900"/>
    <a:srgbClr val="FFCC66"/>
    <a:srgbClr val="FF33CC"/>
    <a:srgbClr val="FF3300"/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901" autoAdjust="0"/>
  </p:normalViewPr>
  <p:slideViewPr>
    <p:cSldViewPr>
      <p:cViewPr varScale="1">
        <p:scale>
          <a:sx n="93" d="100"/>
          <a:sy n="93" d="100"/>
        </p:scale>
        <p:origin x="189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6A3DF79-649F-4C61-BB70-58816A94C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617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SNSPDs (and other technologies)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Context (other cooling systems)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Cooler design and heritage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Results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err="1" smtClean="0"/>
              <a:t>Cooldown</a:t>
            </a:r>
            <a:endParaRPr lang="en-GB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/>
              <a:t>Detector characterisation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/>
              <a:t>Application demonstrations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Future developments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3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Skip</a:t>
            </a:r>
            <a:r>
              <a:rPr lang="en-GB" baseline="0" dirty="0" smtClean="0"/>
              <a:t> through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34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Mass</a:t>
            </a:r>
            <a:r>
              <a:rPr lang="en-GB" baseline="0" dirty="0" smtClean="0"/>
              <a:t> production of Stirling cooler – designed for manufacture</a:t>
            </a:r>
          </a:p>
          <a:p>
            <a:r>
              <a:rPr lang="en-GB" baseline="0" dirty="0" smtClean="0"/>
              <a:t>More cooling power could mean more detectors for bigger arrays…..</a:t>
            </a:r>
          </a:p>
          <a:p>
            <a:r>
              <a:rPr lang="en-GB" baseline="0" dirty="0" smtClean="0"/>
              <a:t>Space cooler technology is truly 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50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Infrared single photon counting</a:t>
            </a:r>
          </a:p>
          <a:p>
            <a:r>
              <a:rPr lang="en-GB" dirty="0" smtClean="0"/>
              <a:t>Technologies</a:t>
            </a:r>
            <a:r>
              <a:rPr lang="en-GB" baseline="0" dirty="0" smtClean="0"/>
              <a:t> are alternatives to off-the-shelf photomultipliers/photo avalanche </a:t>
            </a:r>
            <a:r>
              <a:rPr lang="en-GB" baseline="0" dirty="0" smtClean="0"/>
              <a:t>diodes</a:t>
            </a:r>
          </a:p>
          <a:p>
            <a:r>
              <a:rPr lang="en-GB" baseline="0" dirty="0" smtClean="0"/>
              <a:t>Not achieving the operating temperatures, but doing so with a compact and portable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8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Highlight</a:t>
            </a:r>
            <a:r>
              <a:rPr lang="en-GB" baseline="0" dirty="0" smtClean="0"/>
              <a:t> operating temperature – this is why we’re interested in this. Operates at a few K not </a:t>
            </a:r>
            <a:r>
              <a:rPr lang="en-GB" baseline="0" dirty="0" err="1" smtClean="0"/>
              <a:t>mK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05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List companies – Single</a:t>
            </a:r>
            <a:r>
              <a:rPr lang="en-GB" baseline="0" dirty="0" smtClean="0"/>
              <a:t> Quantum, Quantum Opus, </a:t>
            </a:r>
          </a:p>
          <a:p>
            <a:r>
              <a:rPr lang="en-GB" baseline="0" dirty="0" smtClean="0"/>
              <a:t>NIST logo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1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Small compressors</a:t>
            </a:r>
            <a:r>
              <a:rPr lang="en-GB" baseline="0" dirty="0" smtClean="0"/>
              <a:t> – hybrid coolers</a:t>
            </a:r>
          </a:p>
          <a:p>
            <a:r>
              <a:rPr lang="en-GB" baseline="0" dirty="0" smtClean="0"/>
              <a:t>Appropriate for use with SNSPDs</a:t>
            </a:r>
            <a:endParaRPr lang="en-GB" dirty="0" smtClean="0"/>
          </a:p>
          <a:p>
            <a:r>
              <a:rPr lang="en-GB" dirty="0" smtClean="0"/>
              <a:t>We</a:t>
            </a:r>
            <a:r>
              <a:rPr lang="en-GB" baseline="0" dirty="0" smtClean="0"/>
              <a:t> </a:t>
            </a:r>
            <a:r>
              <a:rPr lang="en-GB" baseline="0" dirty="0" smtClean="0"/>
              <a:t>were first!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2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Demonstrator</a:t>
            </a:r>
            <a:r>
              <a:rPr lang="en-GB" baseline="0" dirty="0" smtClean="0"/>
              <a:t> re-purposed for this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30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ease of access,</a:t>
            </a:r>
            <a:r>
              <a:rPr lang="en-GB" baseline="0" dirty="0" smtClean="0"/>
              <a:t> </a:t>
            </a:r>
            <a:endParaRPr lang="en-GB" baseline="0" dirty="0" smtClean="0"/>
          </a:p>
          <a:p>
            <a:r>
              <a:rPr lang="en-GB" baseline="0" dirty="0" smtClean="0"/>
              <a:t>cryostat </a:t>
            </a:r>
            <a:r>
              <a:rPr lang="en-GB" baseline="0" dirty="0" smtClean="0"/>
              <a:t>feedthroughs and vacuum connections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73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kHz in free running</a:t>
            </a:r>
          </a:p>
          <a:p>
            <a:r>
              <a:rPr lang="en-GB" dirty="0" smtClean="0"/>
              <a:t>Could be gated down to the timing resolution of</a:t>
            </a:r>
            <a:r>
              <a:rPr lang="en-GB" baseline="0" dirty="0" smtClean="0"/>
              <a:t> the detector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7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</a:t>
            </a:r>
            <a:r>
              <a:rPr lang="en-GB" baseline="0" dirty="0" smtClean="0"/>
              <a:t> that this is an annual event.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F79-649F-4C61-BB70-58816A94C58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8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B2817-879C-4B2C-AA6A-30057D92C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90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544816"/>
            <a:ext cx="1905000" cy="2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7526820-948B-422C-B6C3-737FA6EE27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8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544816"/>
            <a:ext cx="1905000" cy="2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7526820-948B-422C-B6C3-737FA6EE27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3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C37E6-1082-4932-89DE-4D279CB57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32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F1511-30FE-4289-A982-68FC60C40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5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544816"/>
            <a:ext cx="1905000" cy="2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7526820-948B-422C-B6C3-737FA6EE27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8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544816"/>
            <a:ext cx="1905000" cy="2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7526820-948B-422C-B6C3-737FA6EE27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3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544816"/>
            <a:ext cx="1905000" cy="2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7526820-948B-422C-B6C3-737FA6EE27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544816"/>
            <a:ext cx="1905000" cy="2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7526820-948B-422C-B6C3-737FA6EE27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5496" y="6544816"/>
            <a:ext cx="1905000" cy="2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7526820-948B-422C-B6C3-737FA6EE27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7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544816"/>
            <a:ext cx="1905000" cy="2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7526820-948B-422C-B6C3-737FA6EE27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7804" y="6530472"/>
            <a:ext cx="3528392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9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9" r="51477" b="36159"/>
          <a:stretch>
            <a:fillRect/>
          </a:stretch>
        </p:blipFill>
        <p:spPr bwMode="auto">
          <a:xfrm>
            <a:off x="-36513" y="-96838"/>
            <a:ext cx="9242426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F19117-F1A8-4CE5-BDFB-FF9821D2CF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189"/>
          <a:stretch>
            <a:fillRect/>
          </a:stretch>
        </p:blipFill>
        <p:spPr bwMode="auto">
          <a:xfrm>
            <a:off x="1225550" y="5570538"/>
            <a:ext cx="80057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6th Sept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ICEC27-ICMC 6th September 2018, Oxford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7526820-948B-422C-B6C3-737FA6EE27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7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12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jpeg"/><Relationship Id="rId9" Type="http://schemas.openxmlformats.org/officeDocument/2006/relationships/image" Target="../media/image6.jpe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93258"/>
            <a:ext cx="2992412" cy="863074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rgbClr val="3C8C93"/>
                </a:solidFill>
                <a:latin typeface="Calibri" panose="020F0502020204030204" pitchFamily="34" charset="0"/>
              </a:rPr>
              <a:t>A compact 4 K cooling system for superconducting nanowire single photon detectors</a:t>
            </a:r>
            <a:endParaRPr lang="en-US" altLang="en-US" dirty="0" smtClean="0">
              <a:solidFill>
                <a:srgbClr val="3C8C93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467544" y="4080877"/>
            <a:ext cx="8424936" cy="156172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</a:rPr>
              <a:t>STFC Rutherford Appleton Laboratory </a:t>
            </a:r>
            <a:r>
              <a:rPr lang="en-US" altLang="en-US" dirty="0" smtClean="0">
                <a:latin typeface="Calibri" panose="020F0502020204030204" pitchFamily="34" charset="0"/>
              </a:rPr>
              <a:t>- </a:t>
            </a:r>
            <a:r>
              <a:rPr lang="en-US" altLang="en-US" u="sng" dirty="0" smtClean="0">
                <a:latin typeface="Calibri" panose="020F0502020204030204" pitchFamily="34" charset="0"/>
              </a:rPr>
              <a:t>M Hills</a:t>
            </a:r>
            <a:r>
              <a:rPr lang="en-US" altLang="en-US" dirty="0" smtClean="0">
                <a:latin typeface="Calibri" panose="020F0502020204030204" pitchFamily="34" charset="0"/>
              </a:rPr>
              <a:t>, T W Bradshaw, M Crook, B Green, T Rawlings</a:t>
            </a:r>
          </a:p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</a:rPr>
              <a:t>University of Glasgow </a:t>
            </a:r>
            <a:r>
              <a:rPr lang="en-US" altLang="en-US" dirty="0" smtClean="0">
                <a:latin typeface="Calibri" panose="020F0502020204030204" pitchFamily="34" charset="0"/>
              </a:rPr>
              <a:t>- N R </a:t>
            </a:r>
            <a:r>
              <a:rPr lang="en-US" altLang="en-US" dirty="0" err="1" smtClean="0">
                <a:latin typeface="Calibri" panose="020F0502020204030204" pitchFamily="34" charset="0"/>
              </a:rPr>
              <a:t>Gemmell</a:t>
            </a:r>
            <a:r>
              <a:rPr lang="en-US" altLang="en-US" dirty="0" smtClean="0">
                <a:latin typeface="Calibri" panose="020F0502020204030204" pitchFamily="34" charset="0"/>
              </a:rPr>
              <a:t>, R H Hadfield, R M Heath, K </a:t>
            </a:r>
            <a:r>
              <a:rPr lang="en-US" altLang="en-US" dirty="0" err="1" smtClean="0">
                <a:latin typeface="Calibri" panose="020F0502020204030204" pitchFamily="34" charset="0"/>
              </a:rPr>
              <a:t>Tsimvrakidis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</a:rPr>
              <a:t>Single Quantum </a:t>
            </a:r>
            <a:r>
              <a:rPr lang="en-US" altLang="en-US" dirty="0" smtClean="0">
                <a:latin typeface="Calibri" panose="020F0502020204030204" pitchFamily="34" charset="0"/>
              </a:rPr>
              <a:t>- </a:t>
            </a:r>
            <a:r>
              <a:rPr lang="en-US" altLang="en-US" dirty="0">
                <a:latin typeface="Calibri" panose="020F0502020204030204" pitchFamily="34" charset="0"/>
              </a:rPr>
              <a:t>S </a:t>
            </a:r>
            <a:r>
              <a:rPr lang="en-US" altLang="en-US" dirty="0" err="1">
                <a:latin typeface="Calibri" panose="020F0502020204030204" pitchFamily="34" charset="0"/>
              </a:rPr>
              <a:t>Dobrovolskiy</a:t>
            </a:r>
            <a:r>
              <a:rPr lang="en-US" altLang="en-US" dirty="0">
                <a:latin typeface="Calibri" panose="020F0502020204030204" pitchFamily="34" charset="0"/>
              </a:rPr>
              <a:t>, </a:t>
            </a:r>
            <a:r>
              <a:rPr lang="en-US" altLang="en-US" dirty="0" smtClean="0">
                <a:latin typeface="Calibri" panose="020F0502020204030204" pitchFamily="34" charset="0"/>
              </a:rPr>
              <a:t>S </a:t>
            </a:r>
            <a:r>
              <a:rPr lang="en-US" altLang="en-US" dirty="0">
                <a:latin typeface="Calibri" panose="020F0502020204030204" pitchFamily="34" charset="0"/>
              </a:rPr>
              <a:t>N </a:t>
            </a:r>
            <a:r>
              <a:rPr lang="en-US" altLang="en-US" dirty="0" err="1">
                <a:latin typeface="Calibri" panose="020F0502020204030204" pitchFamily="34" charset="0"/>
              </a:rPr>
              <a:t>Dorenbos</a:t>
            </a:r>
            <a:r>
              <a:rPr lang="en-US" altLang="en-US" dirty="0" smtClean="0">
                <a:latin typeface="Calibri" panose="020F0502020204030204" pitchFamily="34" charset="0"/>
              </a:rPr>
              <a:t>, </a:t>
            </a:r>
            <a:r>
              <a:rPr lang="en-US" altLang="en-US" dirty="0">
                <a:latin typeface="Calibri" panose="020F0502020204030204" pitchFamily="34" charset="0"/>
              </a:rPr>
              <a:t>V </a:t>
            </a:r>
            <a:r>
              <a:rPr lang="en-US" altLang="en-US" dirty="0" err="1" smtClean="0">
                <a:latin typeface="Calibri" panose="020F0502020204030204" pitchFamily="34" charset="0"/>
              </a:rPr>
              <a:t>Zwiller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6637"/>
            <a:ext cx="1440160" cy="103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quantic.ac.uk/wp-content/themes/quantic/images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61" y="5994115"/>
            <a:ext cx="2647107" cy="6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98" y="5963735"/>
            <a:ext cx="1444240" cy="72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0" y="196251"/>
            <a:ext cx="91440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3C8C93"/>
                </a:solidFill>
              </a:rPr>
              <a:t>National Quantum Technologies Showcase November 2016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3487"/>
            <a:ext cx="5544462" cy="415612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257076" cy="255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4330785"/>
            <a:ext cx="3024336" cy="1438877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Entire system including ancillary equipment contained in mobile 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Displayed at Queen Elizabeth Exhibition Centre, London</a:t>
            </a:r>
            <a:endParaRPr lang="en-GB" sz="1800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69663"/>
            <a:ext cx="1616968" cy="8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069"/>
            <a:ext cx="9144000" cy="1143000"/>
          </a:xfrm>
        </p:spPr>
        <p:txBody>
          <a:bodyPr/>
          <a:lstStyle/>
          <a:p>
            <a:r>
              <a:rPr lang="en-GB" dirty="0" smtClean="0"/>
              <a:t>Applications: LIDAR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365104"/>
            <a:ext cx="7772400" cy="1568240"/>
          </a:xfrm>
        </p:spPr>
        <p:txBody>
          <a:bodyPr/>
          <a:lstStyle/>
          <a:p>
            <a:r>
              <a:rPr lang="en-GB" dirty="0" smtClean="0"/>
              <a:t>Discrimination of two targets at 1.5m distance</a:t>
            </a:r>
          </a:p>
          <a:p>
            <a:r>
              <a:rPr lang="en-GB" dirty="0" smtClean="0"/>
              <a:t>Range uncertainty reduces with acquisition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Potential application in driverless cars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image10.png" descr="Fig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644" y="941026"/>
            <a:ext cx="8250711" cy="3208054"/>
          </a:xfrm>
          <a:prstGeom prst="rect">
            <a:avLst/>
          </a:prstGeom>
          <a:ln/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020"/>
            <a:ext cx="9144000" cy="1143000"/>
          </a:xfrm>
        </p:spPr>
        <p:txBody>
          <a:bodyPr/>
          <a:lstStyle/>
          <a:p>
            <a:r>
              <a:rPr lang="en-GB" sz="3600" dirty="0" smtClean="0"/>
              <a:t>Applications: Photodynamic Therapy (PDT) in the treatment of </a:t>
            </a:r>
            <a:r>
              <a:rPr lang="en-GB" sz="3600" dirty="0"/>
              <a:t>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4437112"/>
            <a:ext cx="8136903" cy="1728192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P</a:t>
            </a:r>
            <a:r>
              <a:rPr lang="en-GB" dirty="0" err="1" smtClean="0"/>
              <a:t>hotosensitiser</a:t>
            </a:r>
            <a:r>
              <a:rPr lang="en-GB" dirty="0" smtClean="0"/>
              <a:t> </a:t>
            </a:r>
            <a:r>
              <a:rPr lang="en-GB" dirty="0"/>
              <a:t>treatment drug </a:t>
            </a:r>
            <a:r>
              <a:rPr lang="en-GB" dirty="0" smtClean="0"/>
              <a:t>exchanges </a:t>
            </a:r>
            <a:r>
              <a:rPr lang="en-GB" dirty="0"/>
              <a:t>energy with surrounding oxygen molecules on optical excitation, creating singlet oxygen radicals which kill tumour </a:t>
            </a:r>
            <a:r>
              <a:rPr lang="en-GB" dirty="0" smtClean="0"/>
              <a:t>cells</a:t>
            </a:r>
          </a:p>
          <a:p>
            <a:r>
              <a:rPr lang="en-GB" dirty="0" smtClean="0"/>
              <a:t>Singlet oxygen detection crucial for dose monitoring</a:t>
            </a:r>
          </a:p>
          <a:p>
            <a:r>
              <a:rPr lang="en-GB" dirty="0" smtClean="0"/>
              <a:t>System able to </a:t>
            </a:r>
            <a:r>
              <a:rPr lang="en-GB" dirty="0"/>
              <a:t>detect the weak 1270 nm </a:t>
            </a:r>
            <a:r>
              <a:rPr lang="en-GB" dirty="0" smtClean="0"/>
              <a:t>signal of singlet oxygen transition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image3.png" descr="SOLD combined low r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592" y="1223020"/>
            <a:ext cx="6984776" cy="3044646"/>
          </a:xfrm>
          <a:prstGeom prst="rect">
            <a:avLst/>
          </a:prstGeom>
          <a:ln/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DDC42F-6FC3-49EE-AC22-B078E54C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028951" cy="396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49" y="141843"/>
            <a:ext cx="9144000" cy="62286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53061C-1A9B-44B7-AAA8-8A76ADDC2E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9632" y="4922117"/>
            <a:ext cx="74502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1800" dirty="0"/>
              <a:t>See also: Nature Photonics Research Highlight, Physics World, Laser Focus World, </a:t>
            </a:r>
            <a:r>
              <a:rPr lang="en-GB" sz="1800" dirty="0" err="1"/>
              <a:t>NanoWerk</a:t>
            </a:r>
            <a:r>
              <a:rPr lang="en-GB" sz="1800" dirty="0"/>
              <a:t> etc.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472"/>
            <a:ext cx="9144000" cy="1143000"/>
          </a:xfrm>
        </p:spPr>
        <p:txBody>
          <a:bodyPr/>
          <a:lstStyle/>
          <a:p>
            <a:r>
              <a:rPr lang="en-GB" dirty="0" smtClean="0"/>
              <a:t>Future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7338"/>
            <a:ext cx="5184576" cy="431993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Stirling cooler optimisation</a:t>
            </a:r>
          </a:p>
          <a:p>
            <a:pPr lvl="1"/>
            <a:r>
              <a:rPr lang="en-GB" dirty="0" smtClean="0"/>
              <a:t>Temperature and heat lift tailored to SNSPD requirements</a:t>
            </a:r>
          </a:p>
          <a:p>
            <a:pPr lvl="1"/>
            <a:r>
              <a:rPr lang="en-GB" dirty="0" smtClean="0"/>
              <a:t>Designed with production engineering in mind</a:t>
            </a:r>
          </a:p>
          <a:p>
            <a:pPr lvl="1"/>
            <a:r>
              <a:rPr lang="en-GB" dirty="0" smtClean="0"/>
              <a:t>Prototype cooler under construction</a:t>
            </a:r>
          </a:p>
          <a:p>
            <a:endParaRPr lang="en-GB" dirty="0"/>
          </a:p>
          <a:p>
            <a:r>
              <a:rPr lang="en-GB" dirty="0" smtClean="0"/>
              <a:t>Joule-Thomson compressor developments to achieve 2 K (and below)</a:t>
            </a:r>
          </a:p>
          <a:p>
            <a:pPr lvl="1"/>
            <a:r>
              <a:rPr lang="en-GB" dirty="0" smtClean="0"/>
              <a:t>Demonstrator cooler currently under test</a:t>
            </a:r>
          </a:p>
          <a:p>
            <a:endParaRPr lang="en-GB" dirty="0"/>
          </a:p>
          <a:p>
            <a:r>
              <a:rPr lang="en-GB" dirty="0" smtClean="0"/>
              <a:t>Cooler drive electronics miniaturisation</a:t>
            </a:r>
          </a:p>
          <a:p>
            <a:endParaRPr lang="en-GB" dirty="0"/>
          </a:p>
          <a:p>
            <a:r>
              <a:rPr lang="en-GB" dirty="0" smtClean="0"/>
              <a:t>Reduction/elimination of ancillary equipment</a:t>
            </a:r>
          </a:p>
          <a:p>
            <a:pPr lvl="1"/>
            <a:r>
              <a:rPr lang="en-GB" dirty="0" smtClean="0"/>
              <a:t>Air cooling</a:t>
            </a:r>
          </a:p>
          <a:p>
            <a:pPr lvl="1"/>
            <a:r>
              <a:rPr lang="en-GB" dirty="0" smtClean="0"/>
              <a:t>Miniature/passive vacuum syste</a:t>
            </a:r>
            <a:r>
              <a:rPr lang="en-GB" dirty="0"/>
              <a:t>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2044654" cy="30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66" y="4235940"/>
            <a:ext cx="3121152" cy="131673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45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dirty="0" err="1"/>
              <a:t>Stirling</a:t>
            </a:r>
            <a:r>
              <a:rPr lang="en-US" dirty="0"/>
              <a:t>–Joule-Thomson </a:t>
            </a:r>
            <a:r>
              <a:rPr lang="en-US" dirty="0" smtClean="0"/>
              <a:t>cooling system, </a:t>
            </a:r>
            <a:r>
              <a:rPr lang="en-US" dirty="0"/>
              <a:t>based on proven space cooler technology, </a:t>
            </a:r>
            <a:r>
              <a:rPr lang="en-US" dirty="0" smtClean="0"/>
              <a:t>has been constructed for use with SNSPDs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system delivers </a:t>
            </a:r>
            <a:r>
              <a:rPr lang="en-US" dirty="0"/>
              <a:t>&gt; 4 </a:t>
            </a:r>
            <a:r>
              <a:rPr lang="en-US" dirty="0" err="1"/>
              <a:t>mW</a:t>
            </a:r>
            <a:r>
              <a:rPr lang="en-US" dirty="0"/>
              <a:t> of cooling at 4.7 </a:t>
            </a:r>
            <a:r>
              <a:rPr lang="en-US" dirty="0" smtClean="0"/>
              <a:t>K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Detector performance in the system has been </a:t>
            </a:r>
            <a:r>
              <a:rPr lang="en-US" dirty="0" err="1" smtClean="0"/>
              <a:t>characterised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Application demonstrations have been performed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LIDAR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Photodynamic </a:t>
            </a:r>
            <a:r>
              <a:rPr lang="en-GB" sz="2400" dirty="0" smtClean="0"/>
              <a:t>Therapy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Work to further optimise such systems for SNSPDs is ongoing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4946959"/>
            <a:ext cx="1068388" cy="53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5884" y="6400800"/>
            <a:ext cx="1905000" cy="457200"/>
          </a:xfrm>
        </p:spPr>
        <p:txBody>
          <a:bodyPr/>
          <a:lstStyle/>
          <a:p>
            <a:fld id="{5B9F1511-30FE-4289-A982-68FC60C40EA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1167"/>
            <a:ext cx="4581315" cy="3363267"/>
          </a:xfrm>
          <a:prstGeom prst="rect">
            <a:avLst/>
          </a:prstGeom>
        </p:spPr>
      </p:pic>
      <p:pic>
        <p:nvPicPr>
          <p:cNvPr id="6" name="Picture 2" descr="Robert Hadfield"/>
          <p:cNvPicPr>
            <a:picLocks noChangeAspect="1" noChangeArrowheads="1"/>
          </p:cNvPicPr>
          <p:nvPr/>
        </p:nvPicPr>
        <p:blipFill>
          <a:blip r:embed="rId4" cstate="print"/>
          <a:srcRect l="15001" t="5657" r="17493" b="26460"/>
          <a:stretch>
            <a:fillRect/>
          </a:stretch>
        </p:blipFill>
        <p:spPr bwMode="auto">
          <a:xfrm>
            <a:off x="5124386" y="3098482"/>
            <a:ext cx="1082155" cy="144287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98133"/>
            <a:ext cx="1040774" cy="138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99666"/>
            <a:ext cx="1005129" cy="1287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85" y="1628207"/>
            <a:ext cx="1003371" cy="132174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74" y="3216254"/>
            <a:ext cx="1440160" cy="103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quantic.ac.uk/wp-content/themes/quantic/images/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96" y="5359842"/>
            <a:ext cx="2232248" cy="5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4434"/>
            <a:ext cx="1939281" cy="10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80068"/>
            <a:ext cx="1695122" cy="84146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6" y="4725144"/>
            <a:ext cx="1428751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65" y="4725144"/>
            <a:ext cx="14160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O:\pictures\Personnel\MartinC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6" y="1598132"/>
            <a:ext cx="1082155" cy="138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2" y="115751"/>
            <a:ext cx="91440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58751"/>
            <a:ext cx="5112568" cy="497856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Infrared single photon </a:t>
            </a:r>
            <a:r>
              <a:rPr lang="en-GB" dirty="0" smtClean="0"/>
              <a:t>detection is </a:t>
            </a:r>
            <a:r>
              <a:rPr lang="en-GB" dirty="0" smtClean="0"/>
              <a:t>an important emerging quantum technology</a:t>
            </a:r>
          </a:p>
          <a:p>
            <a:r>
              <a:rPr lang="en-GB" dirty="0"/>
              <a:t>Various superconducting detector types are promising alternatives to conventional photomultipliers (PMTs) and semiconductor avalanche photodiodes (SPADs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Superconducting Tunnel Junctions (STJs)</a:t>
            </a:r>
          </a:p>
          <a:p>
            <a:pPr lvl="1"/>
            <a:r>
              <a:rPr lang="en-GB" dirty="0" smtClean="0"/>
              <a:t>Transition Edge Sensors (TESs)</a:t>
            </a:r>
          </a:p>
          <a:p>
            <a:pPr lvl="1"/>
            <a:r>
              <a:rPr lang="en-GB" dirty="0" smtClean="0"/>
              <a:t>Kinetic Inductance Detectors (KIDs)</a:t>
            </a:r>
          </a:p>
          <a:p>
            <a:pPr lvl="1"/>
            <a:r>
              <a:rPr lang="en-GB" dirty="0" smtClean="0"/>
              <a:t>Superconducting Nanowire Single Photon Detectors (SNSPDs)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Applications for these technologies are growing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stronomy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pace-to-ground communications</a:t>
            </a:r>
          </a:p>
          <a:p>
            <a:pPr lvl="1"/>
            <a:r>
              <a:rPr lang="en-GB" dirty="0" smtClean="0"/>
              <a:t>quantum key distribution</a:t>
            </a:r>
          </a:p>
          <a:p>
            <a:pPr lvl="1"/>
            <a:r>
              <a:rPr lang="en-GB" dirty="0" smtClean="0"/>
              <a:t>imaging and remote sensing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osimetry for laser medicine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But cooling the detectors to their operating temperature remains a challenge….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94" y="79111"/>
            <a:ext cx="2220312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90" y="2306577"/>
            <a:ext cx="1656182" cy="15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72" y="2296849"/>
            <a:ext cx="1711134" cy="15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954" y="3905410"/>
            <a:ext cx="3074606" cy="206894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Superconducting Nanowire Single Photon Detectors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675695" y="1880166"/>
            <a:ext cx="4337768" cy="3637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Key properties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Operate at 4K </a:t>
            </a:r>
          </a:p>
          <a:p>
            <a:pPr lvl="1"/>
            <a:r>
              <a:rPr lang="en-GB" u="sng" dirty="0" smtClean="0"/>
              <a:t>not</a:t>
            </a:r>
            <a:r>
              <a:rPr lang="en-GB" dirty="0" smtClean="0"/>
              <a:t> </a:t>
            </a:r>
            <a:r>
              <a:rPr lang="en-GB" dirty="0" err="1" smtClean="0"/>
              <a:t>mK</a:t>
            </a:r>
            <a:endParaRPr lang="en-GB" dirty="0" smtClean="0"/>
          </a:p>
          <a:p>
            <a:r>
              <a:rPr lang="en-GB" dirty="0" smtClean="0"/>
              <a:t>Wide spectral range </a:t>
            </a:r>
          </a:p>
          <a:p>
            <a:pPr lvl="1"/>
            <a:r>
              <a:rPr lang="en-GB" dirty="0" smtClean="0"/>
              <a:t>UV – mid IR</a:t>
            </a:r>
          </a:p>
          <a:p>
            <a:r>
              <a:rPr lang="en-GB" dirty="0" smtClean="0"/>
              <a:t>Low dark counts</a:t>
            </a:r>
          </a:p>
          <a:p>
            <a:r>
              <a:rPr lang="en-GB" dirty="0" smtClean="0"/>
              <a:t>Low timing jitter</a:t>
            </a:r>
          </a:p>
          <a:p>
            <a:r>
              <a:rPr lang="en-GB" dirty="0" smtClean="0"/>
              <a:t>Short recovery time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84292" y="2276872"/>
            <a:ext cx="3979800" cy="2520280"/>
            <a:chOff x="1111" y="1434"/>
            <a:chExt cx="4082" cy="2585"/>
          </a:xfrm>
        </p:grpSpPr>
        <p:sp>
          <p:nvSpPr>
            <p:cNvPr id="5" name="Rectangle 4"/>
            <p:cNvSpPr/>
            <p:nvPr/>
          </p:nvSpPr>
          <p:spPr>
            <a:xfrm>
              <a:off x="1724" y="975"/>
              <a:ext cx="2743" cy="265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49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sysClr val="window" lastClr="FFFFFF"/>
                </a:solidFill>
              </a:endParaRPr>
            </a:p>
          </p:txBody>
        </p:sp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3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936" y="1739"/>
              <a:ext cx="2229" cy="1498"/>
            </a:xfrm>
            <a:prstGeom prst="rect">
              <a:avLst/>
            </a:prstGeom>
            <a:noFill/>
          </p:spPr>
        </p:pic>
        <p:pic>
          <p:nvPicPr>
            <p:cNvPr id="7" name="Straight Arrow Connector 24"/>
            <p:cNvPicPr>
              <a:picLocks noChangeArrowheads="1"/>
            </p:cNvPicPr>
            <p:nvPr/>
          </p:nvPicPr>
          <p:blipFill>
            <a:blip r:embed="rId4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289" y="2055"/>
              <a:ext cx="956" cy="903"/>
            </a:xfrm>
            <a:prstGeom prst="rect">
              <a:avLst/>
            </a:prstGeom>
            <a:noFill/>
          </p:spPr>
        </p:pic>
        <p:pic>
          <p:nvPicPr>
            <p:cNvPr id="8" name="Straight Arrow Connector 26"/>
            <p:cNvPicPr>
              <a:picLocks noChangeArrowheads="1"/>
            </p:cNvPicPr>
            <p:nvPr/>
          </p:nvPicPr>
          <p:blipFill>
            <a:blip r:embed="rId5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426" y="2010"/>
              <a:ext cx="954" cy="903"/>
            </a:xfrm>
            <a:prstGeom prst="rect">
              <a:avLst/>
            </a:prstGeom>
            <a:noFill/>
          </p:spPr>
        </p:pic>
        <p:pic>
          <p:nvPicPr>
            <p:cNvPr id="9" name="Straight Arrow Connector 27"/>
            <p:cNvPicPr>
              <a:picLocks noChangeArrowheads="1"/>
            </p:cNvPicPr>
            <p:nvPr/>
          </p:nvPicPr>
          <p:blipFill>
            <a:blip r:embed="rId6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540" y="1954"/>
              <a:ext cx="353" cy="366"/>
            </a:xfrm>
            <a:prstGeom prst="rect">
              <a:avLst/>
            </a:prstGeom>
            <a:noFill/>
          </p:spPr>
        </p:pic>
        <p:pic>
          <p:nvPicPr>
            <p:cNvPr id="10" name="Straight Arrow Connector 28"/>
            <p:cNvPicPr>
              <a:picLocks noChangeArrowheads="1"/>
            </p:cNvPicPr>
            <p:nvPr/>
          </p:nvPicPr>
          <p:blipFill>
            <a:blip r:embed="rId7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642" y="1891"/>
              <a:ext cx="1012" cy="904"/>
            </a:xfrm>
            <a:prstGeom prst="rect">
              <a:avLst/>
            </a:prstGeom>
            <a:noFill/>
          </p:spPr>
        </p:pic>
        <p:pic>
          <p:nvPicPr>
            <p:cNvPr id="11" name="Straight Arrow Connector 29"/>
            <p:cNvPicPr>
              <a:picLocks noChangeArrowheads="1"/>
            </p:cNvPicPr>
            <p:nvPr/>
          </p:nvPicPr>
          <p:blipFill>
            <a:blip r:embed="rId8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769" y="1819"/>
              <a:ext cx="990" cy="931"/>
            </a:xfrm>
            <a:prstGeom prst="rect">
              <a:avLst/>
            </a:prstGeom>
            <a:noFill/>
          </p:spPr>
        </p:pic>
        <p:pic>
          <p:nvPicPr>
            <p:cNvPr id="12" name="Straight Arrow Connector 11"/>
            <p:cNvPicPr>
              <a:picLocks noChangeArrowheads="1"/>
            </p:cNvPicPr>
            <p:nvPr/>
          </p:nvPicPr>
          <p:blipFill>
            <a:blip r:embed="rId9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3078" y="2432"/>
              <a:ext cx="412" cy="415"/>
            </a:xfrm>
            <a:prstGeom prst="rect">
              <a:avLst/>
            </a:prstGeom>
            <a:noFill/>
          </p:spPr>
        </p:pic>
        <p:grpSp>
          <p:nvGrpSpPr>
            <p:cNvPr id="13" name="Flowchart: Connector 13"/>
            <p:cNvGrpSpPr>
              <a:grpSpLocks/>
            </p:cNvGrpSpPr>
            <p:nvPr/>
          </p:nvGrpSpPr>
          <p:grpSpPr bwMode="auto">
            <a:xfrm>
              <a:off x="2876" y="2268"/>
              <a:ext cx="178" cy="125"/>
              <a:chOff x="2442" y="2112"/>
              <a:chExt cx="261" cy="173"/>
            </a:xfrm>
          </p:grpSpPr>
          <p:pic>
            <p:nvPicPr>
              <p:cNvPr id="15" name="Flowchart: Connector 13"/>
              <p:cNvPicPr>
                <a:picLocks noChangeArrowheads="1"/>
              </p:cNvPicPr>
              <p:nvPr/>
            </p:nvPicPr>
            <p:blipFill>
              <a:blip r:embed="rId10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2442" y="2112"/>
                <a:ext cx="261" cy="173"/>
              </a:xfrm>
              <a:prstGeom prst="rect">
                <a:avLst/>
              </a:prstGeom>
              <a:noFill/>
            </p:spPr>
          </p:pic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2495" y="2153"/>
                <a:ext cx="16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3043" y="1663"/>
              <a:ext cx="322" cy="543"/>
            </a:xfrm>
            <a:custGeom>
              <a:avLst/>
              <a:gdLst>
                <a:gd name="T0" fmla="*/ 192 w 283"/>
                <a:gd name="T1" fmla="*/ 0 h 379"/>
                <a:gd name="T2" fmla="*/ 262 w 283"/>
                <a:gd name="T3" fmla="*/ 86 h 379"/>
                <a:gd name="T4" fmla="*/ 69 w 283"/>
                <a:gd name="T5" fmla="*/ 54 h 379"/>
                <a:gd name="T6" fmla="*/ 237 w 283"/>
                <a:gd name="T7" fmla="*/ 194 h 379"/>
                <a:gd name="T8" fmla="*/ 42 w 283"/>
                <a:gd name="T9" fmla="*/ 161 h 379"/>
                <a:gd name="T10" fmla="*/ 135 w 283"/>
                <a:gd name="T11" fmla="*/ 277 h 379"/>
                <a:gd name="T12" fmla="*/ 61 w 283"/>
                <a:gd name="T13" fmla="*/ 280 h 379"/>
                <a:gd name="T14" fmla="*/ 26 w 283"/>
                <a:gd name="T15" fmla="*/ 335 h 379"/>
                <a:gd name="T16" fmla="*/ 0 w 283"/>
                <a:gd name="T17" fmla="*/ 379 h 3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379"/>
                <a:gd name="T29" fmla="*/ 283 w 283"/>
                <a:gd name="T30" fmla="*/ 379 h 3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379">
                  <a:moveTo>
                    <a:pt x="192" y="0"/>
                  </a:moveTo>
                  <a:cubicBezTo>
                    <a:pt x="205" y="13"/>
                    <a:pt x="283" y="78"/>
                    <a:pt x="262" y="86"/>
                  </a:cubicBezTo>
                  <a:cubicBezTo>
                    <a:pt x="242" y="95"/>
                    <a:pt x="73" y="36"/>
                    <a:pt x="69" y="54"/>
                  </a:cubicBezTo>
                  <a:cubicBezTo>
                    <a:pt x="65" y="73"/>
                    <a:pt x="241" y="176"/>
                    <a:pt x="237" y="194"/>
                  </a:cubicBezTo>
                  <a:cubicBezTo>
                    <a:pt x="233" y="211"/>
                    <a:pt x="60" y="148"/>
                    <a:pt x="42" y="161"/>
                  </a:cubicBezTo>
                  <a:cubicBezTo>
                    <a:pt x="26" y="175"/>
                    <a:pt x="132" y="259"/>
                    <a:pt x="135" y="277"/>
                  </a:cubicBezTo>
                  <a:cubicBezTo>
                    <a:pt x="138" y="297"/>
                    <a:pt x="79" y="270"/>
                    <a:pt x="61" y="280"/>
                  </a:cubicBezTo>
                  <a:cubicBezTo>
                    <a:pt x="43" y="290"/>
                    <a:pt x="36" y="318"/>
                    <a:pt x="26" y="335"/>
                  </a:cubicBezTo>
                  <a:cubicBezTo>
                    <a:pt x="16" y="352"/>
                    <a:pt x="5" y="370"/>
                    <a:pt x="0" y="37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835424" y="5033088"/>
            <a:ext cx="4079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See: </a:t>
            </a:r>
            <a:r>
              <a:rPr lang="en-GB" sz="1100" i="1" dirty="0" smtClean="0"/>
              <a:t>Natarajan </a:t>
            </a:r>
            <a:r>
              <a:rPr lang="en-GB" sz="1100" i="1" dirty="0"/>
              <a:t>et al Superconductor Science and Technology 25 063001 (2012) Open Access</a:t>
            </a:r>
          </a:p>
          <a:p>
            <a:endParaRPr lang="en-GB" sz="1100" i="1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3" y="115108"/>
            <a:ext cx="9144000" cy="1143000"/>
          </a:xfrm>
        </p:spPr>
        <p:txBody>
          <a:bodyPr/>
          <a:lstStyle/>
          <a:p>
            <a:r>
              <a:rPr lang="en-GB" dirty="0" smtClean="0"/>
              <a:t>Laboratory cooling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552" y="1268760"/>
            <a:ext cx="5506888" cy="4248472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Based on SHI RDK 101D cold head </a:t>
            </a:r>
            <a:r>
              <a:rPr lang="en-GB" dirty="0" smtClean="0">
                <a:solidFill>
                  <a:prstClr val="black"/>
                </a:solidFill>
              </a:rPr>
              <a:t>and CNA </a:t>
            </a:r>
            <a:r>
              <a:rPr lang="en-GB" dirty="0">
                <a:solidFill>
                  <a:prstClr val="black"/>
                </a:solidFill>
              </a:rPr>
              <a:t>11C compressor </a:t>
            </a:r>
            <a:endParaRPr lang="en-GB" dirty="0" smtClean="0">
              <a:solidFill>
                <a:prstClr val="black"/>
              </a:solidFill>
            </a:endParaRPr>
          </a:p>
          <a:p>
            <a:pPr lvl="1"/>
            <a:r>
              <a:rPr lang="en-GB" dirty="0"/>
              <a:t>Cold head/compressor mass ~ 50kg</a:t>
            </a:r>
          </a:p>
          <a:p>
            <a:pPr lvl="1"/>
            <a:r>
              <a:rPr lang="en-GB" dirty="0"/>
              <a:t>Fits into standard 19” rack</a:t>
            </a:r>
          </a:p>
          <a:p>
            <a:pPr lvl="1"/>
            <a:r>
              <a:rPr lang="en-GB" dirty="0"/>
              <a:t>Air cooled</a:t>
            </a:r>
          </a:p>
          <a:p>
            <a:pPr lvl="1"/>
            <a:r>
              <a:rPr lang="en-GB" dirty="0"/>
              <a:t>100 </a:t>
            </a:r>
            <a:r>
              <a:rPr lang="en-GB" dirty="0" err="1"/>
              <a:t>mW</a:t>
            </a:r>
            <a:r>
              <a:rPr lang="en-GB" dirty="0"/>
              <a:t> cooling power at 4.2 K</a:t>
            </a:r>
          </a:p>
          <a:p>
            <a:pPr lvl="1"/>
            <a:r>
              <a:rPr lang="en-GB" dirty="0"/>
              <a:t>1 kW from 13 A plug 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/>
              <a:t>Several international companies are commercialising SNSPDs in systems of this type:</a:t>
            </a:r>
          </a:p>
          <a:p>
            <a:pPr lvl="1"/>
            <a:r>
              <a:rPr lang="en-GB" dirty="0" err="1" smtClean="0"/>
              <a:t>Scontel</a:t>
            </a:r>
            <a:r>
              <a:rPr lang="en-GB" dirty="0" smtClean="0"/>
              <a:t> (Russia)</a:t>
            </a:r>
          </a:p>
          <a:p>
            <a:pPr lvl="1"/>
            <a:r>
              <a:rPr lang="en-GB" dirty="0" smtClean="0"/>
              <a:t>Single Quantum (NL)</a:t>
            </a:r>
          </a:p>
          <a:p>
            <a:pPr lvl="1"/>
            <a:r>
              <a:rPr lang="en-GB" dirty="0" smtClean="0"/>
              <a:t>Quantum </a:t>
            </a:r>
            <a:r>
              <a:rPr lang="en-GB" dirty="0"/>
              <a:t>Opus (USA)</a:t>
            </a:r>
          </a:p>
          <a:p>
            <a:pPr lvl="1"/>
            <a:r>
              <a:rPr lang="en-GB" dirty="0"/>
              <a:t>Photon Technologies (China</a:t>
            </a:r>
            <a:r>
              <a:rPr lang="en-GB" dirty="0" smtClean="0"/>
              <a:t>)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26" descr="SSPDcr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" y="1340768"/>
            <a:ext cx="2520280" cy="51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263" y="5598422"/>
            <a:ext cx="996561" cy="49163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83" y="5611034"/>
            <a:ext cx="1427580" cy="5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033"/>
            <a:ext cx="9144000" cy="1143000"/>
          </a:xfrm>
        </p:spPr>
        <p:txBody>
          <a:bodyPr/>
          <a:lstStyle/>
          <a:p>
            <a:r>
              <a:rPr lang="en-GB" dirty="0" smtClean="0"/>
              <a:t>Compact 4K cooling technology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14" y="1412776"/>
            <a:ext cx="3850370" cy="513204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Hybrid coolers</a:t>
            </a:r>
          </a:p>
          <a:p>
            <a:pPr lvl="1"/>
            <a:r>
              <a:rPr lang="en-GB" dirty="0" smtClean="0"/>
              <a:t>Pulse tube &amp; Joule-Thomson</a:t>
            </a:r>
          </a:p>
          <a:p>
            <a:pPr lvl="1"/>
            <a:r>
              <a:rPr lang="en-GB" dirty="0" smtClean="0"/>
              <a:t>Stirling &amp; Joule-Thomson</a:t>
            </a:r>
          </a:p>
          <a:p>
            <a:endParaRPr lang="en-GB" dirty="0"/>
          </a:p>
          <a:p>
            <a:r>
              <a:rPr lang="en-GB" dirty="0" smtClean="0"/>
              <a:t>Utilise small compressors with low power consumption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Aim to minimise </a:t>
            </a:r>
          </a:p>
          <a:p>
            <a:pPr lvl="1"/>
            <a:r>
              <a:rPr lang="en-GB" dirty="0" smtClean="0"/>
              <a:t>size 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ass</a:t>
            </a:r>
          </a:p>
          <a:p>
            <a:pPr lvl="1"/>
            <a:r>
              <a:rPr lang="en-GB" dirty="0" smtClean="0"/>
              <a:t>input power</a:t>
            </a:r>
          </a:p>
          <a:p>
            <a:endParaRPr lang="en-GB" dirty="0" smtClean="0"/>
          </a:p>
          <a:p>
            <a:r>
              <a:rPr lang="en-GB" dirty="0" smtClean="0"/>
              <a:t>Systems now </a:t>
            </a:r>
            <a:r>
              <a:rPr lang="en-GB" dirty="0"/>
              <a:t>under development by several groups</a:t>
            </a:r>
          </a:p>
          <a:p>
            <a:pPr lvl="1"/>
            <a:r>
              <a:rPr lang="en-GB" dirty="0"/>
              <a:t>National Institute of Standards and Technology (NIST)</a:t>
            </a:r>
          </a:p>
          <a:p>
            <a:pPr lvl="1"/>
            <a:r>
              <a:rPr lang="en-GB" dirty="0"/>
              <a:t>Chinese Academy of Sciences (CAS)</a:t>
            </a: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89" name="TextBox 188"/>
          <p:cNvSpPr txBox="1"/>
          <p:nvPr/>
        </p:nvSpPr>
        <p:spPr>
          <a:xfrm>
            <a:off x="5834851" y="1955602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4K stage</a:t>
            </a:r>
            <a:endParaRPr lang="en-GB" sz="1200" dirty="0"/>
          </a:p>
        </p:txBody>
      </p:sp>
      <p:sp>
        <p:nvSpPr>
          <p:cNvPr id="190" name="TextBox 189"/>
          <p:cNvSpPr txBox="1"/>
          <p:nvPr/>
        </p:nvSpPr>
        <p:spPr>
          <a:xfrm>
            <a:off x="5749891" y="2560918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20K stage</a:t>
            </a:r>
            <a:endParaRPr lang="en-GB" sz="12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664933" y="296968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150K stage</a:t>
            </a:r>
            <a:endParaRPr lang="en-GB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7948277" y="4683926"/>
            <a:ext cx="104911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Stirling cooler</a:t>
            </a:r>
            <a:endParaRPr lang="en-GB" sz="1800" dirty="0"/>
          </a:p>
        </p:txBody>
      </p:sp>
      <p:sp>
        <p:nvSpPr>
          <p:cNvPr id="193" name="TextBox 192"/>
          <p:cNvSpPr txBox="1"/>
          <p:nvPr/>
        </p:nvSpPr>
        <p:spPr>
          <a:xfrm>
            <a:off x="4594369" y="4728071"/>
            <a:ext cx="183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Joule-Thomson cooler</a:t>
            </a:r>
            <a:endParaRPr lang="en-GB" sz="1800" dirty="0"/>
          </a:p>
        </p:txBody>
      </p:sp>
      <p:grpSp>
        <p:nvGrpSpPr>
          <p:cNvPr id="236" name="Group 235"/>
          <p:cNvGrpSpPr/>
          <p:nvPr/>
        </p:nvGrpSpPr>
        <p:grpSpPr>
          <a:xfrm>
            <a:off x="4644008" y="1697273"/>
            <a:ext cx="4011389" cy="2945173"/>
            <a:chOff x="4644008" y="1697273"/>
            <a:chExt cx="4011389" cy="2945173"/>
          </a:xfrm>
        </p:grpSpPr>
        <p:sp>
          <p:nvSpPr>
            <p:cNvPr id="237" name="Freeform 2"/>
            <p:cNvSpPr>
              <a:spLocks/>
            </p:cNvSpPr>
            <p:nvPr/>
          </p:nvSpPr>
          <p:spPr bwMode="auto">
            <a:xfrm>
              <a:off x="6612508" y="2726333"/>
              <a:ext cx="263525" cy="347663"/>
            </a:xfrm>
            <a:custGeom>
              <a:avLst/>
              <a:gdLst>
                <a:gd name="T0" fmla="*/ 0 w 166"/>
                <a:gd name="T1" fmla="*/ 218 h 219"/>
                <a:gd name="T2" fmla="*/ 0 w 166"/>
                <a:gd name="T3" fmla="*/ 169 h 219"/>
                <a:gd name="T4" fmla="*/ 165 w 166"/>
                <a:gd name="T5" fmla="*/ 145 h 219"/>
                <a:gd name="T6" fmla="*/ 0 w 166"/>
                <a:gd name="T7" fmla="*/ 121 h 219"/>
                <a:gd name="T8" fmla="*/ 165 w 166"/>
                <a:gd name="T9" fmla="*/ 97 h 219"/>
                <a:gd name="T10" fmla="*/ 0 w 166"/>
                <a:gd name="T11" fmla="*/ 73 h 219"/>
                <a:gd name="T12" fmla="*/ 165 w 166"/>
                <a:gd name="T13" fmla="*/ 48 h 219"/>
                <a:gd name="T14" fmla="*/ 165 w 166"/>
                <a:gd name="T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219">
                  <a:moveTo>
                    <a:pt x="0" y="218"/>
                  </a:moveTo>
                  <a:lnTo>
                    <a:pt x="0" y="169"/>
                  </a:lnTo>
                  <a:lnTo>
                    <a:pt x="165" y="145"/>
                  </a:lnTo>
                  <a:lnTo>
                    <a:pt x="0" y="121"/>
                  </a:lnTo>
                  <a:lnTo>
                    <a:pt x="165" y="97"/>
                  </a:lnTo>
                  <a:lnTo>
                    <a:pt x="0" y="73"/>
                  </a:lnTo>
                  <a:lnTo>
                    <a:pt x="165" y="48"/>
                  </a:lnTo>
                  <a:lnTo>
                    <a:pt x="165" y="0"/>
                  </a:lnTo>
                </a:path>
              </a:pathLst>
            </a:custGeom>
            <a:noFill/>
            <a:ln w="12700" cap="rnd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Freeform 3"/>
            <p:cNvSpPr>
              <a:spLocks/>
            </p:cNvSpPr>
            <p:nvPr/>
          </p:nvSpPr>
          <p:spPr bwMode="auto">
            <a:xfrm>
              <a:off x="6634733" y="2180233"/>
              <a:ext cx="241300" cy="485775"/>
            </a:xfrm>
            <a:custGeom>
              <a:avLst/>
              <a:gdLst>
                <a:gd name="T0" fmla="*/ 0 w 152"/>
                <a:gd name="T1" fmla="*/ 305 h 306"/>
                <a:gd name="T2" fmla="*/ 0 w 152"/>
                <a:gd name="T3" fmla="*/ 237 h 306"/>
                <a:gd name="T4" fmla="*/ 151 w 152"/>
                <a:gd name="T5" fmla="*/ 203 h 306"/>
                <a:gd name="T6" fmla="*/ 0 w 152"/>
                <a:gd name="T7" fmla="*/ 169 h 306"/>
                <a:gd name="T8" fmla="*/ 151 w 152"/>
                <a:gd name="T9" fmla="*/ 135 h 306"/>
                <a:gd name="T10" fmla="*/ 0 w 152"/>
                <a:gd name="T11" fmla="*/ 101 h 306"/>
                <a:gd name="T12" fmla="*/ 151 w 152"/>
                <a:gd name="T13" fmla="*/ 67 h 306"/>
                <a:gd name="T14" fmla="*/ 151 w 152"/>
                <a:gd name="T1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06">
                  <a:moveTo>
                    <a:pt x="0" y="305"/>
                  </a:moveTo>
                  <a:lnTo>
                    <a:pt x="0" y="237"/>
                  </a:lnTo>
                  <a:lnTo>
                    <a:pt x="151" y="203"/>
                  </a:lnTo>
                  <a:lnTo>
                    <a:pt x="0" y="169"/>
                  </a:lnTo>
                  <a:lnTo>
                    <a:pt x="151" y="135"/>
                  </a:lnTo>
                  <a:lnTo>
                    <a:pt x="0" y="101"/>
                  </a:lnTo>
                  <a:lnTo>
                    <a:pt x="151" y="67"/>
                  </a:lnTo>
                  <a:lnTo>
                    <a:pt x="151" y="0"/>
                  </a:lnTo>
                </a:path>
              </a:pathLst>
            </a:custGeom>
            <a:noFill/>
            <a:ln w="12700" cap="rnd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Freeform 4"/>
            <p:cNvSpPr>
              <a:spLocks/>
            </p:cNvSpPr>
            <p:nvPr/>
          </p:nvSpPr>
          <p:spPr bwMode="auto">
            <a:xfrm>
              <a:off x="6612508" y="3139083"/>
              <a:ext cx="276225" cy="325438"/>
            </a:xfrm>
            <a:custGeom>
              <a:avLst/>
              <a:gdLst>
                <a:gd name="T0" fmla="*/ 0 w 174"/>
                <a:gd name="T1" fmla="*/ 204 h 205"/>
                <a:gd name="T2" fmla="*/ 0 w 174"/>
                <a:gd name="T3" fmla="*/ 158 h 205"/>
                <a:gd name="T4" fmla="*/ 173 w 174"/>
                <a:gd name="T5" fmla="*/ 136 h 205"/>
                <a:gd name="T6" fmla="*/ 0 w 174"/>
                <a:gd name="T7" fmla="*/ 113 h 205"/>
                <a:gd name="T8" fmla="*/ 173 w 174"/>
                <a:gd name="T9" fmla="*/ 91 h 205"/>
                <a:gd name="T10" fmla="*/ 0 w 174"/>
                <a:gd name="T11" fmla="*/ 68 h 205"/>
                <a:gd name="T12" fmla="*/ 173 w 174"/>
                <a:gd name="T13" fmla="*/ 45 h 205"/>
                <a:gd name="T14" fmla="*/ 173 w 174"/>
                <a:gd name="T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05">
                  <a:moveTo>
                    <a:pt x="0" y="204"/>
                  </a:moveTo>
                  <a:lnTo>
                    <a:pt x="0" y="158"/>
                  </a:lnTo>
                  <a:lnTo>
                    <a:pt x="173" y="136"/>
                  </a:lnTo>
                  <a:lnTo>
                    <a:pt x="0" y="113"/>
                  </a:lnTo>
                  <a:lnTo>
                    <a:pt x="173" y="91"/>
                  </a:lnTo>
                  <a:lnTo>
                    <a:pt x="0" y="68"/>
                  </a:lnTo>
                  <a:lnTo>
                    <a:pt x="173" y="45"/>
                  </a:lnTo>
                  <a:lnTo>
                    <a:pt x="173" y="0"/>
                  </a:lnTo>
                </a:path>
              </a:pathLst>
            </a:custGeom>
            <a:noFill/>
            <a:ln w="12700" cap="rnd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Line 6"/>
            <p:cNvSpPr>
              <a:spLocks noChangeShapeType="1"/>
            </p:cNvSpPr>
            <p:nvPr/>
          </p:nvSpPr>
          <p:spPr bwMode="auto">
            <a:xfrm>
              <a:off x="5123433" y="3672483"/>
              <a:ext cx="0" cy="173038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Line 7"/>
            <p:cNvSpPr>
              <a:spLocks noChangeShapeType="1"/>
            </p:cNvSpPr>
            <p:nvPr/>
          </p:nvSpPr>
          <p:spPr bwMode="auto">
            <a:xfrm>
              <a:off x="4894833" y="3672483"/>
              <a:ext cx="0" cy="1730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Line 8"/>
            <p:cNvSpPr>
              <a:spLocks noChangeShapeType="1"/>
            </p:cNvSpPr>
            <p:nvPr/>
          </p:nvSpPr>
          <p:spPr bwMode="auto">
            <a:xfrm>
              <a:off x="4894833" y="3151783"/>
              <a:ext cx="0" cy="2603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Line 9"/>
            <p:cNvSpPr>
              <a:spLocks noChangeShapeType="1"/>
            </p:cNvSpPr>
            <p:nvPr/>
          </p:nvSpPr>
          <p:spPr bwMode="auto">
            <a:xfrm flipH="1">
              <a:off x="4758308" y="3412133"/>
              <a:ext cx="1365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Line 10"/>
            <p:cNvSpPr>
              <a:spLocks noChangeShapeType="1"/>
            </p:cNvSpPr>
            <p:nvPr/>
          </p:nvSpPr>
          <p:spPr bwMode="auto">
            <a:xfrm flipH="1">
              <a:off x="4758308" y="3670896"/>
              <a:ext cx="1365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Rectangle 244"/>
            <p:cNvSpPr>
              <a:spLocks noChangeArrowheads="1"/>
            </p:cNvSpPr>
            <p:nvPr/>
          </p:nvSpPr>
          <p:spPr bwMode="auto">
            <a:xfrm>
              <a:off x="4644008" y="3324821"/>
              <a:ext cx="114300" cy="4333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4644008" y="3324821"/>
              <a:ext cx="115887" cy="434975"/>
            </a:xfrm>
            <a:custGeom>
              <a:avLst/>
              <a:gdLst>
                <a:gd name="T0" fmla="*/ 0 w 73"/>
                <a:gd name="T1" fmla="*/ 0 h 274"/>
                <a:gd name="T2" fmla="*/ 72 w 73"/>
                <a:gd name="T3" fmla="*/ 0 h 274"/>
                <a:gd name="T4" fmla="*/ 72 w 73"/>
                <a:gd name="T5" fmla="*/ 273 h 274"/>
                <a:gd name="T6" fmla="*/ 0 w 73"/>
                <a:gd name="T7" fmla="*/ 273 h 274"/>
                <a:gd name="T8" fmla="*/ 0 w 73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74">
                  <a:moveTo>
                    <a:pt x="0" y="0"/>
                  </a:moveTo>
                  <a:lnTo>
                    <a:pt x="72" y="0"/>
                  </a:lnTo>
                  <a:lnTo>
                    <a:pt x="72" y="273"/>
                  </a:lnTo>
                  <a:lnTo>
                    <a:pt x="0" y="27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Line 13"/>
            <p:cNvSpPr>
              <a:spLocks noChangeShapeType="1"/>
            </p:cNvSpPr>
            <p:nvPr/>
          </p:nvSpPr>
          <p:spPr bwMode="auto">
            <a:xfrm>
              <a:off x="5123433" y="3151783"/>
              <a:ext cx="0" cy="260350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5078983" y="3194646"/>
              <a:ext cx="92075" cy="88900"/>
            </a:xfrm>
            <a:custGeom>
              <a:avLst/>
              <a:gdLst>
                <a:gd name="T0" fmla="*/ 28 w 58"/>
                <a:gd name="T1" fmla="*/ 0 h 56"/>
                <a:gd name="T2" fmla="*/ 0 w 58"/>
                <a:gd name="T3" fmla="*/ 55 h 56"/>
                <a:gd name="T4" fmla="*/ 57 w 58"/>
                <a:gd name="T5" fmla="*/ 55 h 56"/>
                <a:gd name="T6" fmla="*/ 28 w 5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6">
                  <a:moveTo>
                    <a:pt x="28" y="0"/>
                  </a:moveTo>
                  <a:lnTo>
                    <a:pt x="0" y="55"/>
                  </a:lnTo>
                  <a:lnTo>
                    <a:pt x="57" y="55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4850383" y="3194646"/>
              <a:ext cx="92075" cy="88900"/>
            </a:xfrm>
            <a:custGeom>
              <a:avLst/>
              <a:gdLst>
                <a:gd name="T0" fmla="*/ 29 w 58"/>
                <a:gd name="T1" fmla="*/ 55 h 56"/>
                <a:gd name="T2" fmla="*/ 0 w 58"/>
                <a:gd name="T3" fmla="*/ 0 h 56"/>
                <a:gd name="T4" fmla="*/ 57 w 58"/>
                <a:gd name="T5" fmla="*/ 0 h 56"/>
                <a:gd name="T6" fmla="*/ 29 w 58"/>
                <a:gd name="T7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6">
                  <a:moveTo>
                    <a:pt x="29" y="55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4850383" y="3715346"/>
              <a:ext cx="92075" cy="87312"/>
            </a:xfrm>
            <a:custGeom>
              <a:avLst/>
              <a:gdLst>
                <a:gd name="T0" fmla="*/ 29 w 58"/>
                <a:gd name="T1" fmla="*/ 54 h 55"/>
                <a:gd name="T2" fmla="*/ 0 w 58"/>
                <a:gd name="T3" fmla="*/ 0 h 55"/>
                <a:gd name="T4" fmla="*/ 57 w 58"/>
                <a:gd name="T5" fmla="*/ 0 h 55"/>
                <a:gd name="T6" fmla="*/ 29 w 58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5">
                  <a:moveTo>
                    <a:pt x="29" y="5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5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5078983" y="3715346"/>
              <a:ext cx="92075" cy="88900"/>
            </a:xfrm>
            <a:custGeom>
              <a:avLst/>
              <a:gdLst>
                <a:gd name="T0" fmla="*/ 28 w 58"/>
                <a:gd name="T1" fmla="*/ 0 h 56"/>
                <a:gd name="T2" fmla="*/ 0 w 58"/>
                <a:gd name="T3" fmla="*/ 55 h 56"/>
                <a:gd name="T4" fmla="*/ 57 w 58"/>
                <a:gd name="T5" fmla="*/ 55 h 56"/>
                <a:gd name="T6" fmla="*/ 28 w 5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6">
                  <a:moveTo>
                    <a:pt x="28" y="0"/>
                  </a:moveTo>
                  <a:lnTo>
                    <a:pt x="0" y="55"/>
                  </a:lnTo>
                  <a:lnTo>
                    <a:pt x="57" y="55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4713858" y="4104283"/>
              <a:ext cx="593725" cy="522288"/>
            </a:xfrm>
            <a:custGeom>
              <a:avLst/>
              <a:gdLst>
                <a:gd name="T0" fmla="*/ 373 w 374"/>
                <a:gd name="T1" fmla="*/ 164 h 329"/>
                <a:gd name="T2" fmla="*/ 369 w 374"/>
                <a:gd name="T3" fmla="*/ 131 h 329"/>
                <a:gd name="T4" fmla="*/ 359 w 374"/>
                <a:gd name="T5" fmla="*/ 100 h 329"/>
                <a:gd name="T6" fmla="*/ 341 w 374"/>
                <a:gd name="T7" fmla="*/ 73 h 329"/>
                <a:gd name="T8" fmla="*/ 319 w 374"/>
                <a:gd name="T9" fmla="*/ 48 h 329"/>
                <a:gd name="T10" fmla="*/ 291 w 374"/>
                <a:gd name="T11" fmla="*/ 28 h 329"/>
                <a:gd name="T12" fmla="*/ 259 w 374"/>
                <a:gd name="T13" fmla="*/ 13 h 329"/>
                <a:gd name="T14" fmla="*/ 224 w 374"/>
                <a:gd name="T15" fmla="*/ 4 h 329"/>
                <a:gd name="T16" fmla="*/ 186 w 374"/>
                <a:gd name="T17" fmla="*/ 0 h 329"/>
                <a:gd name="T18" fmla="*/ 149 w 374"/>
                <a:gd name="T19" fmla="*/ 4 h 329"/>
                <a:gd name="T20" fmla="*/ 114 w 374"/>
                <a:gd name="T21" fmla="*/ 13 h 329"/>
                <a:gd name="T22" fmla="*/ 82 w 374"/>
                <a:gd name="T23" fmla="*/ 28 h 329"/>
                <a:gd name="T24" fmla="*/ 54 w 374"/>
                <a:gd name="T25" fmla="*/ 48 h 329"/>
                <a:gd name="T26" fmla="*/ 31 w 374"/>
                <a:gd name="T27" fmla="*/ 73 h 329"/>
                <a:gd name="T28" fmla="*/ 14 w 374"/>
                <a:gd name="T29" fmla="*/ 100 h 329"/>
                <a:gd name="T30" fmla="*/ 3 w 374"/>
                <a:gd name="T31" fmla="*/ 131 h 329"/>
                <a:gd name="T32" fmla="*/ 0 w 374"/>
                <a:gd name="T33" fmla="*/ 164 h 329"/>
                <a:gd name="T34" fmla="*/ 3 w 374"/>
                <a:gd name="T35" fmla="*/ 197 h 329"/>
                <a:gd name="T36" fmla="*/ 14 w 374"/>
                <a:gd name="T37" fmla="*/ 228 h 329"/>
                <a:gd name="T38" fmla="*/ 31 w 374"/>
                <a:gd name="T39" fmla="*/ 256 h 329"/>
                <a:gd name="T40" fmla="*/ 54 w 374"/>
                <a:gd name="T41" fmla="*/ 280 h 329"/>
                <a:gd name="T42" fmla="*/ 82 w 374"/>
                <a:gd name="T43" fmla="*/ 300 h 329"/>
                <a:gd name="T44" fmla="*/ 114 w 374"/>
                <a:gd name="T45" fmla="*/ 315 h 329"/>
                <a:gd name="T46" fmla="*/ 149 w 374"/>
                <a:gd name="T47" fmla="*/ 325 h 329"/>
                <a:gd name="T48" fmla="*/ 186 w 374"/>
                <a:gd name="T49" fmla="*/ 328 h 329"/>
                <a:gd name="T50" fmla="*/ 224 w 374"/>
                <a:gd name="T51" fmla="*/ 325 h 329"/>
                <a:gd name="T52" fmla="*/ 259 w 374"/>
                <a:gd name="T53" fmla="*/ 315 h 329"/>
                <a:gd name="T54" fmla="*/ 291 w 374"/>
                <a:gd name="T55" fmla="*/ 300 h 329"/>
                <a:gd name="T56" fmla="*/ 319 w 374"/>
                <a:gd name="T57" fmla="*/ 280 h 329"/>
                <a:gd name="T58" fmla="*/ 341 w 374"/>
                <a:gd name="T59" fmla="*/ 256 h 329"/>
                <a:gd name="T60" fmla="*/ 359 w 374"/>
                <a:gd name="T61" fmla="*/ 228 h 329"/>
                <a:gd name="T62" fmla="*/ 369 w 374"/>
                <a:gd name="T63" fmla="*/ 197 h 329"/>
                <a:gd name="T64" fmla="*/ 373 w 374"/>
                <a:gd name="T65" fmla="*/ 16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4" h="329">
                  <a:moveTo>
                    <a:pt x="373" y="164"/>
                  </a:moveTo>
                  <a:lnTo>
                    <a:pt x="369" y="131"/>
                  </a:lnTo>
                  <a:lnTo>
                    <a:pt x="359" y="100"/>
                  </a:lnTo>
                  <a:lnTo>
                    <a:pt x="341" y="73"/>
                  </a:lnTo>
                  <a:lnTo>
                    <a:pt x="319" y="48"/>
                  </a:lnTo>
                  <a:lnTo>
                    <a:pt x="291" y="28"/>
                  </a:lnTo>
                  <a:lnTo>
                    <a:pt x="259" y="13"/>
                  </a:lnTo>
                  <a:lnTo>
                    <a:pt x="224" y="4"/>
                  </a:lnTo>
                  <a:lnTo>
                    <a:pt x="186" y="0"/>
                  </a:lnTo>
                  <a:lnTo>
                    <a:pt x="149" y="4"/>
                  </a:lnTo>
                  <a:lnTo>
                    <a:pt x="114" y="13"/>
                  </a:lnTo>
                  <a:lnTo>
                    <a:pt x="82" y="28"/>
                  </a:lnTo>
                  <a:lnTo>
                    <a:pt x="54" y="48"/>
                  </a:lnTo>
                  <a:lnTo>
                    <a:pt x="31" y="73"/>
                  </a:lnTo>
                  <a:lnTo>
                    <a:pt x="14" y="100"/>
                  </a:lnTo>
                  <a:lnTo>
                    <a:pt x="3" y="131"/>
                  </a:lnTo>
                  <a:lnTo>
                    <a:pt x="0" y="164"/>
                  </a:lnTo>
                  <a:lnTo>
                    <a:pt x="3" y="197"/>
                  </a:lnTo>
                  <a:lnTo>
                    <a:pt x="14" y="228"/>
                  </a:lnTo>
                  <a:lnTo>
                    <a:pt x="31" y="256"/>
                  </a:lnTo>
                  <a:lnTo>
                    <a:pt x="54" y="280"/>
                  </a:lnTo>
                  <a:lnTo>
                    <a:pt x="82" y="300"/>
                  </a:lnTo>
                  <a:lnTo>
                    <a:pt x="114" y="315"/>
                  </a:lnTo>
                  <a:lnTo>
                    <a:pt x="149" y="325"/>
                  </a:lnTo>
                  <a:lnTo>
                    <a:pt x="186" y="328"/>
                  </a:lnTo>
                  <a:lnTo>
                    <a:pt x="224" y="325"/>
                  </a:lnTo>
                  <a:lnTo>
                    <a:pt x="259" y="315"/>
                  </a:lnTo>
                  <a:lnTo>
                    <a:pt x="291" y="300"/>
                  </a:lnTo>
                  <a:lnTo>
                    <a:pt x="319" y="280"/>
                  </a:lnTo>
                  <a:lnTo>
                    <a:pt x="341" y="256"/>
                  </a:lnTo>
                  <a:lnTo>
                    <a:pt x="359" y="228"/>
                  </a:lnTo>
                  <a:lnTo>
                    <a:pt x="369" y="197"/>
                  </a:lnTo>
                  <a:lnTo>
                    <a:pt x="373" y="16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4718620" y="4069358"/>
              <a:ext cx="581025" cy="28733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4856733" y="3851871"/>
              <a:ext cx="306387" cy="730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4674170" y="3937596"/>
              <a:ext cx="671513" cy="1206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4713858" y="2372321"/>
              <a:ext cx="593725" cy="522287"/>
            </a:xfrm>
            <a:custGeom>
              <a:avLst/>
              <a:gdLst>
                <a:gd name="T0" fmla="*/ 373 w 374"/>
                <a:gd name="T1" fmla="*/ 164 h 329"/>
                <a:gd name="T2" fmla="*/ 369 w 374"/>
                <a:gd name="T3" fmla="*/ 197 h 329"/>
                <a:gd name="T4" fmla="*/ 359 w 374"/>
                <a:gd name="T5" fmla="*/ 227 h 329"/>
                <a:gd name="T6" fmla="*/ 341 w 374"/>
                <a:gd name="T7" fmla="*/ 255 h 329"/>
                <a:gd name="T8" fmla="*/ 319 w 374"/>
                <a:gd name="T9" fmla="*/ 280 h 329"/>
                <a:gd name="T10" fmla="*/ 291 w 374"/>
                <a:gd name="T11" fmla="*/ 300 h 329"/>
                <a:gd name="T12" fmla="*/ 259 w 374"/>
                <a:gd name="T13" fmla="*/ 315 h 329"/>
                <a:gd name="T14" fmla="*/ 224 w 374"/>
                <a:gd name="T15" fmla="*/ 324 h 329"/>
                <a:gd name="T16" fmla="*/ 186 w 374"/>
                <a:gd name="T17" fmla="*/ 328 h 329"/>
                <a:gd name="T18" fmla="*/ 149 w 374"/>
                <a:gd name="T19" fmla="*/ 324 h 329"/>
                <a:gd name="T20" fmla="*/ 114 w 374"/>
                <a:gd name="T21" fmla="*/ 315 h 329"/>
                <a:gd name="T22" fmla="*/ 82 w 374"/>
                <a:gd name="T23" fmla="*/ 300 h 329"/>
                <a:gd name="T24" fmla="*/ 54 w 374"/>
                <a:gd name="T25" fmla="*/ 280 h 329"/>
                <a:gd name="T26" fmla="*/ 31 w 374"/>
                <a:gd name="T27" fmla="*/ 255 h 329"/>
                <a:gd name="T28" fmla="*/ 14 w 374"/>
                <a:gd name="T29" fmla="*/ 227 h 329"/>
                <a:gd name="T30" fmla="*/ 3 w 374"/>
                <a:gd name="T31" fmla="*/ 197 h 329"/>
                <a:gd name="T32" fmla="*/ 0 w 374"/>
                <a:gd name="T33" fmla="*/ 164 h 329"/>
                <a:gd name="T34" fmla="*/ 3 w 374"/>
                <a:gd name="T35" fmla="*/ 131 h 329"/>
                <a:gd name="T36" fmla="*/ 14 w 374"/>
                <a:gd name="T37" fmla="*/ 100 h 329"/>
                <a:gd name="T38" fmla="*/ 31 w 374"/>
                <a:gd name="T39" fmla="*/ 72 h 329"/>
                <a:gd name="T40" fmla="*/ 54 w 374"/>
                <a:gd name="T41" fmla="*/ 48 h 329"/>
                <a:gd name="T42" fmla="*/ 82 w 374"/>
                <a:gd name="T43" fmla="*/ 28 h 329"/>
                <a:gd name="T44" fmla="*/ 114 w 374"/>
                <a:gd name="T45" fmla="*/ 13 h 329"/>
                <a:gd name="T46" fmla="*/ 149 w 374"/>
                <a:gd name="T47" fmla="*/ 3 h 329"/>
                <a:gd name="T48" fmla="*/ 186 w 374"/>
                <a:gd name="T49" fmla="*/ 0 h 329"/>
                <a:gd name="T50" fmla="*/ 224 w 374"/>
                <a:gd name="T51" fmla="*/ 3 h 329"/>
                <a:gd name="T52" fmla="*/ 259 w 374"/>
                <a:gd name="T53" fmla="*/ 13 h 329"/>
                <a:gd name="T54" fmla="*/ 291 w 374"/>
                <a:gd name="T55" fmla="*/ 28 h 329"/>
                <a:gd name="T56" fmla="*/ 319 w 374"/>
                <a:gd name="T57" fmla="*/ 48 h 329"/>
                <a:gd name="T58" fmla="*/ 341 w 374"/>
                <a:gd name="T59" fmla="*/ 72 h 329"/>
                <a:gd name="T60" fmla="*/ 359 w 374"/>
                <a:gd name="T61" fmla="*/ 100 h 329"/>
                <a:gd name="T62" fmla="*/ 369 w 374"/>
                <a:gd name="T63" fmla="*/ 131 h 329"/>
                <a:gd name="T64" fmla="*/ 373 w 374"/>
                <a:gd name="T65" fmla="*/ 16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4" h="329">
                  <a:moveTo>
                    <a:pt x="373" y="164"/>
                  </a:moveTo>
                  <a:lnTo>
                    <a:pt x="369" y="197"/>
                  </a:lnTo>
                  <a:lnTo>
                    <a:pt x="359" y="227"/>
                  </a:lnTo>
                  <a:lnTo>
                    <a:pt x="341" y="255"/>
                  </a:lnTo>
                  <a:lnTo>
                    <a:pt x="319" y="280"/>
                  </a:lnTo>
                  <a:lnTo>
                    <a:pt x="291" y="300"/>
                  </a:lnTo>
                  <a:lnTo>
                    <a:pt x="259" y="315"/>
                  </a:lnTo>
                  <a:lnTo>
                    <a:pt x="224" y="324"/>
                  </a:lnTo>
                  <a:lnTo>
                    <a:pt x="186" y="328"/>
                  </a:lnTo>
                  <a:lnTo>
                    <a:pt x="149" y="324"/>
                  </a:lnTo>
                  <a:lnTo>
                    <a:pt x="114" y="315"/>
                  </a:lnTo>
                  <a:lnTo>
                    <a:pt x="82" y="300"/>
                  </a:lnTo>
                  <a:lnTo>
                    <a:pt x="54" y="280"/>
                  </a:lnTo>
                  <a:lnTo>
                    <a:pt x="31" y="255"/>
                  </a:lnTo>
                  <a:lnTo>
                    <a:pt x="14" y="227"/>
                  </a:lnTo>
                  <a:lnTo>
                    <a:pt x="3" y="197"/>
                  </a:lnTo>
                  <a:lnTo>
                    <a:pt x="0" y="164"/>
                  </a:lnTo>
                  <a:lnTo>
                    <a:pt x="3" y="131"/>
                  </a:lnTo>
                  <a:lnTo>
                    <a:pt x="14" y="100"/>
                  </a:lnTo>
                  <a:lnTo>
                    <a:pt x="31" y="72"/>
                  </a:lnTo>
                  <a:lnTo>
                    <a:pt x="54" y="48"/>
                  </a:lnTo>
                  <a:lnTo>
                    <a:pt x="82" y="28"/>
                  </a:lnTo>
                  <a:lnTo>
                    <a:pt x="114" y="13"/>
                  </a:lnTo>
                  <a:lnTo>
                    <a:pt x="149" y="3"/>
                  </a:lnTo>
                  <a:lnTo>
                    <a:pt x="186" y="0"/>
                  </a:lnTo>
                  <a:lnTo>
                    <a:pt x="224" y="3"/>
                  </a:lnTo>
                  <a:lnTo>
                    <a:pt x="259" y="13"/>
                  </a:lnTo>
                  <a:lnTo>
                    <a:pt x="291" y="28"/>
                  </a:lnTo>
                  <a:lnTo>
                    <a:pt x="319" y="48"/>
                  </a:lnTo>
                  <a:lnTo>
                    <a:pt x="341" y="72"/>
                  </a:lnTo>
                  <a:lnTo>
                    <a:pt x="359" y="100"/>
                  </a:lnTo>
                  <a:lnTo>
                    <a:pt x="369" y="131"/>
                  </a:lnTo>
                  <a:lnTo>
                    <a:pt x="373" y="16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4718620" y="2640608"/>
              <a:ext cx="581025" cy="28733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" name="Rectangle 257"/>
            <p:cNvSpPr>
              <a:spLocks noChangeArrowheads="1"/>
            </p:cNvSpPr>
            <p:nvPr/>
          </p:nvSpPr>
          <p:spPr bwMode="auto">
            <a:xfrm>
              <a:off x="4856733" y="3072408"/>
              <a:ext cx="306387" cy="730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4674170" y="2939058"/>
              <a:ext cx="671513" cy="1206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" name="Rectangle 142"/>
            <p:cNvSpPr>
              <a:spLocks noChangeArrowheads="1"/>
            </p:cNvSpPr>
            <p:nvPr/>
          </p:nvSpPr>
          <p:spPr bwMode="auto">
            <a:xfrm>
              <a:off x="6612508" y="3083521"/>
              <a:ext cx="274637" cy="8572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1" name="Rectangle 144"/>
            <p:cNvSpPr>
              <a:spLocks noChangeArrowheads="1"/>
            </p:cNvSpPr>
            <p:nvPr/>
          </p:nvSpPr>
          <p:spPr bwMode="auto">
            <a:xfrm>
              <a:off x="6610920" y="3472458"/>
              <a:ext cx="274638" cy="87313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" name="Freeform 145"/>
            <p:cNvSpPr>
              <a:spLocks/>
            </p:cNvSpPr>
            <p:nvPr/>
          </p:nvSpPr>
          <p:spPr bwMode="auto">
            <a:xfrm>
              <a:off x="6610920" y="3472458"/>
              <a:ext cx="276225" cy="87313"/>
            </a:xfrm>
            <a:custGeom>
              <a:avLst/>
              <a:gdLst>
                <a:gd name="T0" fmla="*/ 0 w 174"/>
                <a:gd name="T1" fmla="*/ 0 h 55"/>
                <a:gd name="T2" fmla="*/ 173 w 174"/>
                <a:gd name="T3" fmla="*/ 0 h 55"/>
                <a:gd name="T4" fmla="*/ 173 w 174"/>
                <a:gd name="T5" fmla="*/ 54 h 55"/>
                <a:gd name="T6" fmla="*/ 0 w 174"/>
                <a:gd name="T7" fmla="*/ 54 h 55"/>
                <a:gd name="T8" fmla="*/ 0 w 17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5">
                  <a:moveTo>
                    <a:pt x="0" y="0"/>
                  </a:moveTo>
                  <a:lnTo>
                    <a:pt x="173" y="0"/>
                  </a:lnTo>
                  <a:lnTo>
                    <a:pt x="173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Rectangle 146"/>
            <p:cNvSpPr>
              <a:spLocks noChangeArrowheads="1"/>
            </p:cNvSpPr>
            <p:nvPr/>
          </p:nvSpPr>
          <p:spPr bwMode="auto">
            <a:xfrm>
              <a:off x="5607620" y="4209058"/>
              <a:ext cx="365125" cy="2603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4" name="Freeform 147"/>
            <p:cNvSpPr>
              <a:spLocks/>
            </p:cNvSpPr>
            <p:nvPr/>
          </p:nvSpPr>
          <p:spPr bwMode="auto">
            <a:xfrm>
              <a:off x="5607620" y="4209058"/>
              <a:ext cx="366713" cy="261938"/>
            </a:xfrm>
            <a:custGeom>
              <a:avLst/>
              <a:gdLst>
                <a:gd name="T0" fmla="*/ 0 w 231"/>
                <a:gd name="T1" fmla="*/ 0 h 165"/>
                <a:gd name="T2" fmla="*/ 230 w 231"/>
                <a:gd name="T3" fmla="*/ 0 h 165"/>
                <a:gd name="T4" fmla="*/ 230 w 231"/>
                <a:gd name="T5" fmla="*/ 164 h 165"/>
                <a:gd name="T6" fmla="*/ 0 w 231"/>
                <a:gd name="T7" fmla="*/ 164 h 165"/>
                <a:gd name="T8" fmla="*/ 0 w 231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5">
                  <a:moveTo>
                    <a:pt x="0" y="0"/>
                  </a:moveTo>
                  <a:lnTo>
                    <a:pt x="230" y="0"/>
                  </a:lnTo>
                  <a:lnTo>
                    <a:pt x="230" y="164"/>
                  </a:lnTo>
                  <a:lnTo>
                    <a:pt x="0" y="16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Freeform 148"/>
            <p:cNvSpPr>
              <a:spLocks/>
            </p:cNvSpPr>
            <p:nvPr/>
          </p:nvSpPr>
          <p:spPr bwMode="auto">
            <a:xfrm>
              <a:off x="6337870" y="4424958"/>
              <a:ext cx="92075" cy="88900"/>
            </a:xfrm>
            <a:custGeom>
              <a:avLst/>
              <a:gdLst>
                <a:gd name="T0" fmla="*/ 57 w 58"/>
                <a:gd name="T1" fmla="*/ 28 h 56"/>
                <a:gd name="T2" fmla="*/ 55 w 58"/>
                <a:gd name="T3" fmla="*/ 17 h 56"/>
                <a:gd name="T4" fmla="*/ 49 w 58"/>
                <a:gd name="T5" fmla="*/ 8 h 56"/>
                <a:gd name="T6" fmla="*/ 40 w 58"/>
                <a:gd name="T7" fmla="*/ 2 h 56"/>
                <a:gd name="T8" fmla="*/ 29 w 58"/>
                <a:gd name="T9" fmla="*/ 0 h 56"/>
                <a:gd name="T10" fmla="*/ 17 w 58"/>
                <a:gd name="T11" fmla="*/ 2 h 56"/>
                <a:gd name="T12" fmla="*/ 8 w 58"/>
                <a:gd name="T13" fmla="*/ 8 h 56"/>
                <a:gd name="T14" fmla="*/ 2 w 58"/>
                <a:gd name="T15" fmla="*/ 17 h 56"/>
                <a:gd name="T16" fmla="*/ 0 w 58"/>
                <a:gd name="T17" fmla="*/ 28 h 56"/>
                <a:gd name="T18" fmla="*/ 2 w 58"/>
                <a:gd name="T19" fmla="*/ 38 h 56"/>
                <a:gd name="T20" fmla="*/ 8 w 58"/>
                <a:gd name="T21" fmla="*/ 47 h 56"/>
                <a:gd name="T22" fmla="*/ 17 w 58"/>
                <a:gd name="T23" fmla="*/ 52 h 56"/>
                <a:gd name="T24" fmla="*/ 29 w 58"/>
                <a:gd name="T25" fmla="*/ 55 h 56"/>
                <a:gd name="T26" fmla="*/ 40 w 58"/>
                <a:gd name="T27" fmla="*/ 52 h 56"/>
                <a:gd name="T28" fmla="*/ 49 w 58"/>
                <a:gd name="T29" fmla="*/ 47 h 56"/>
                <a:gd name="T30" fmla="*/ 55 w 58"/>
                <a:gd name="T31" fmla="*/ 38 h 56"/>
                <a:gd name="T32" fmla="*/ 57 w 58"/>
                <a:gd name="T33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57" y="28"/>
                  </a:moveTo>
                  <a:lnTo>
                    <a:pt x="55" y="17"/>
                  </a:lnTo>
                  <a:lnTo>
                    <a:pt x="49" y="8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2"/>
                  </a:lnTo>
                  <a:lnTo>
                    <a:pt x="29" y="55"/>
                  </a:lnTo>
                  <a:lnTo>
                    <a:pt x="40" y="52"/>
                  </a:lnTo>
                  <a:lnTo>
                    <a:pt x="49" y="47"/>
                  </a:lnTo>
                  <a:lnTo>
                    <a:pt x="55" y="38"/>
                  </a:lnTo>
                  <a:lnTo>
                    <a:pt x="57" y="28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Rectangle 149"/>
            <p:cNvSpPr>
              <a:spLocks noChangeArrowheads="1"/>
            </p:cNvSpPr>
            <p:nvPr/>
          </p:nvSpPr>
          <p:spPr bwMode="auto">
            <a:xfrm>
              <a:off x="6990333" y="1700808"/>
              <a:ext cx="169862" cy="1603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" name="Line 156"/>
            <p:cNvSpPr>
              <a:spLocks noChangeShapeType="1"/>
            </p:cNvSpPr>
            <p:nvPr/>
          </p:nvSpPr>
          <p:spPr bwMode="auto">
            <a:xfrm>
              <a:off x="7303070" y="2170708"/>
              <a:ext cx="0" cy="4127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Line 158"/>
            <p:cNvSpPr>
              <a:spLocks noChangeShapeType="1"/>
            </p:cNvSpPr>
            <p:nvPr/>
          </p:nvSpPr>
          <p:spPr bwMode="auto">
            <a:xfrm flipV="1">
              <a:off x="6845870" y="2170708"/>
              <a:ext cx="0" cy="4127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Rectangle 208"/>
            <p:cNvSpPr>
              <a:spLocks noChangeArrowheads="1"/>
            </p:cNvSpPr>
            <p:nvPr/>
          </p:nvSpPr>
          <p:spPr bwMode="auto">
            <a:xfrm>
              <a:off x="6629970" y="2132608"/>
              <a:ext cx="758825" cy="7302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0" name="Freeform 269"/>
            <p:cNvSpPr>
              <a:spLocks/>
            </p:cNvSpPr>
            <p:nvPr/>
          </p:nvSpPr>
          <p:spPr bwMode="auto">
            <a:xfrm>
              <a:off x="8023572" y="4120158"/>
              <a:ext cx="593725" cy="522288"/>
            </a:xfrm>
            <a:custGeom>
              <a:avLst/>
              <a:gdLst>
                <a:gd name="T0" fmla="*/ 373 w 374"/>
                <a:gd name="T1" fmla="*/ 164 h 329"/>
                <a:gd name="T2" fmla="*/ 369 w 374"/>
                <a:gd name="T3" fmla="*/ 131 h 329"/>
                <a:gd name="T4" fmla="*/ 359 w 374"/>
                <a:gd name="T5" fmla="*/ 100 h 329"/>
                <a:gd name="T6" fmla="*/ 341 w 374"/>
                <a:gd name="T7" fmla="*/ 73 h 329"/>
                <a:gd name="T8" fmla="*/ 319 w 374"/>
                <a:gd name="T9" fmla="*/ 48 h 329"/>
                <a:gd name="T10" fmla="*/ 291 w 374"/>
                <a:gd name="T11" fmla="*/ 28 h 329"/>
                <a:gd name="T12" fmla="*/ 259 w 374"/>
                <a:gd name="T13" fmla="*/ 13 h 329"/>
                <a:gd name="T14" fmla="*/ 224 w 374"/>
                <a:gd name="T15" fmla="*/ 4 h 329"/>
                <a:gd name="T16" fmla="*/ 186 w 374"/>
                <a:gd name="T17" fmla="*/ 0 h 329"/>
                <a:gd name="T18" fmla="*/ 149 w 374"/>
                <a:gd name="T19" fmla="*/ 4 h 329"/>
                <a:gd name="T20" fmla="*/ 114 w 374"/>
                <a:gd name="T21" fmla="*/ 13 h 329"/>
                <a:gd name="T22" fmla="*/ 82 w 374"/>
                <a:gd name="T23" fmla="*/ 28 h 329"/>
                <a:gd name="T24" fmla="*/ 54 w 374"/>
                <a:gd name="T25" fmla="*/ 48 h 329"/>
                <a:gd name="T26" fmla="*/ 31 w 374"/>
                <a:gd name="T27" fmla="*/ 73 h 329"/>
                <a:gd name="T28" fmla="*/ 14 w 374"/>
                <a:gd name="T29" fmla="*/ 100 h 329"/>
                <a:gd name="T30" fmla="*/ 3 w 374"/>
                <a:gd name="T31" fmla="*/ 131 h 329"/>
                <a:gd name="T32" fmla="*/ 0 w 374"/>
                <a:gd name="T33" fmla="*/ 164 h 329"/>
                <a:gd name="T34" fmla="*/ 3 w 374"/>
                <a:gd name="T35" fmla="*/ 197 h 329"/>
                <a:gd name="T36" fmla="*/ 14 w 374"/>
                <a:gd name="T37" fmla="*/ 228 h 329"/>
                <a:gd name="T38" fmla="*/ 31 w 374"/>
                <a:gd name="T39" fmla="*/ 256 h 329"/>
                <a:gd name="T40" fmla="*/ 54 w 374"/>
                <a:gd name="T41" fmla="*/ 280 h 329"/>
                <a:gd name="T42" fmla="*/ 82 w 374"/>
                <a:gd name="T43" fmla="*/ 300 h 329"/>
                <a:gd name="T44" fmla="*/ 114 w 374"/>
                <a:gd name="T45" fmla="*/ 315 h 329"/>
                <a:gd name="T46" fmla="*/ 149 w 374"/>
                <a:gd name="T47" fmla="*/ 325 h 329"/>
                <a:gd name="T48" fmla="*/ 186 w 374"/>
                <a:gd name="T49" fmla="*/ 328 h 329"/>
                <a:gd name="T50" fmla="*/ 224 w 374"/>
                <a:gd name="T51" fmla="*/ 325 h 329"/>
                <a:gd name="T52" fmla="*/ 259 w 374"/>
                <a:gd name="T53" fmla="*/ 315 h 329"/>
                <a:gd name="T54" fmla="*/ 291 w 374"/>
                <a:gd name="T55" fmla="*/ 300 h 329"/>
                <a:gd name="T56" fmla="*/ 319 w 374"/>
                <a:gd name="T57" fmla="*/ 280 h 329"/>
                <a:gd name="T58" fmla="*/ 341 w 374"/>
                <a:gd name="T59" fmla="*/ 256 h 329"/>
                <a:gd name="T60" fmla="*/ 359 w 374"/>
                <a:gd name="T61" fmla="*/ 228 h 329"/>
                <a:gd name="T62" fmla="*/ 369 w 374"/>
                <a:gd name="T63" fmla="*/ 197 h 329"/>
                <a:gd name="T64" fmla="*/ 373 w 374"/>
                <a:gd name="T65" fmla="*/ 16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4" h="329">
                  <a:moveTo>
                    <a:pt x="373" y="164"/>
                  </a:moveTo>
                  <a:lnTo>
                    <a:pt x="369" y="131"/>
                  </a:lnTo>
                  <a:lnTo>
                    <a:pt x="359" y="100"/>
                  </a:lnTo>
                  <a:lnTo>
                    <a:pt x="341" y="73"/>
                  </a:lnTo>
                  <a:lnTo>
                    <a:pt x="319" y="48"/>
                  </a:lnTo>
                  <a:lnTo>
                    <a:pt x="291" y="28"/>
                  </a:lnTo>
                  <a:lnTo>
                    <a:pt x="259" y="13"/>
                  </a:lnTo>
                  <a:lnTo>
                    <a:pt x="224" y="4"/>
                  </a:lnTo>
                  <a:lnTo>
                    <a:pt x="186" y="0"/>
                  </a:lnTo>
                  <a:lnTo>
                    <a:pt x="149" y="4"/>
                  </a:lnTo>
                  <a:lnTo>
                    <a:pt x="114" y="13"/>
                  </a:lnTo>
                  <a:lnTo>
                    <a:pt x="82" y="28"/>
                  </a:lnTo>
                  <a:lnTo>
                    <a:pt x="54" y="48"/>
                  </a:lnTo>
                  <a:lnTo>
                    <a:pt x="31" y="73"/>
                  </a:lnTo>
                  <a:lnTo>
                    <a:pt x="14" y="100"/>
                  </a:lnTo>
                  <a:lnTo>
                    <a:pt x="3" y="131"/>
                  </a:lnTo>
                  <a:lnTo>
                    <a:pt x="0" y="164"/>
                  </a:lnTo>
                  <a:lnTo>
                    <a:pt x="3" y="197"/>
                  </a:lnTo>
                  <a:lnTo>
                    <a:pt x="14" y="228"/>
                  </a:lnTo>
                  <a:lnTo>
                    <a:pt x="31" y="256"/>
                  </a:lnTo>
                  <a:lnTo>
                    <a:pt x="54" y="280"/>
                  </a:lnTo>
                  <a:lnTo>
                    <a:pt x="82" y="300"/>
                  </a:lnTo>
                  <a:lnTo>
                    <a:pt x="114" y="315"/>
                  </a:lnTo>
                  <a:lnTo>
                    <a:pt x="149" y="325"/>
                  </a:lnTo>
                  <a:lnTo>
                    <a:pt x="186" y="328"/>
                  </a:lnTo>
                  <a:lnTo>
                    <a:pt x="224" y="325"/>
                  </a:lnTo>
                  <a:lnTo>
                    <a:pt x="259" y="315"/>
                  </a:lnTo>
                  <a:lnTo>
                    <a:pt x="291" y="300"/>
                  </a:lnTo>
                  <a:lnTo>
                    <a:pt x="319" y="280"/>
                  </a:lnTo>
                  <a:lnTo>
                    <a:pt x="341" y="256"/>
                  </a:lnTo>
                  <a:lnTo>
                    <a:pt x="359" y="228"/>
                  </a:lnTo>
                  <a:lnTo>
                    <a:pt x="369" y="197"/>
                  </a:lnTo>
                  <a:lnTo>
                    <a:pt x="373" y="16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8028334" y="4085233"/>
              <a:ext cx="581025" cy="28733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8166447" y="3867746"/>
              <a:ext cx="306387" cy="730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7983884" y="3953471"/>
              <a:ext cx="671513" cy="1206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8023572" y="2388196"/>
              <a:ext cx="593725" cy="522287"/>
            </a:xfrm>
            <a:custGeom>
              <a:avLst/>
              <a:gdLst>
                <a:gd name="T0" fmla="*/ 373 w 374"/>
                <a:gd name="T1" fmla="*/ 164 h 329"/>
                <a:gd name="T2" fmla="*/ 369 w 374"/>
                <a:gd name="T3" fmla="*/ 197 h 329"/>
                <a:gd name="T4" fmla="*/ 359 w 374"/>
                <a:gd name="T5" fmla="*/ 227 h 329"/>
                <a:gd name="T6" fmla="*/ 341 w 374"/>
                <a:gd name="T7" fmla="*/ 255 h 329"/>
                <a:gd name="T8" fmla="*/ 319 w 374"/>
                <a:gd name="T9" fmla="*/ 280 h 329"/>
                <a:gd name="T10" fmla="*/ 291 w 374"/>
                <a:gd name="T11" fmla="*/ 300 h 329"/>
                <a:gd name="T12" fmla="*/ 259 w 374"/>
                <a:gd name="T13" fmla="*/ 315 h 329"/>
                <a:gd name="T14" fmla="*/ 224 w 374"/>
                <a:gd name="T15" fmla="*/ 324 h 329"/>
                <a:gd name="T16" fmla="*/ 186 w 374"/>
                <a:gd name="T17" fmla="*/ 328 h 329"/>
                <a:gd name="T18" fmla="*/ 149 w 374"/>
                <a:gd name="T19" fmla="*/ 324 h 329"/>
                <a:gd name="T20" fmla="*/ 114 w 374"/>
                <a:gd name="T21" fmla="*/ 315 h 329"/>
                <a:gd name="T22" fmla="*/ 82 w 374"/>
                <a:gd name="T23" fmla="*/ 300 h 329"/>
                <a:gd name="T24" fmla="*/ 54 w 374"/>
                <a:gd name="T25" fmla="*/ 280 h 329"/>
                <a:gd name="T26" fmla="*/ 31 w 374"/>
                <a:gd name="T27" fmla="*/ 255 h 329"/>
                <a:gd name="T28" fmla="*/ 14 w 374"/>
                <a:gd name="T29" fmla="*/ 227 h 329"/>
                <a:gd name="T30" fmla="*/ 3 w 374"/>
                <a:gd name="T31" fmla="*/ 197 h 329"/>
                <a:gd name="T32" fmla="*/ 0 w 374"/>
                <a:gd name="T33" fmla="*/ 164 h 329"/>
                <a:gd name="T34" fmla="*/ 3 w 374"/>
                <a:gd name="T35" fmla="*/ 131 h 329"/>
                <a:gd name="T36" fmla="*/ 14 w 374"/>
                <a:gd name="T37" fmla="*/ 100 h 329"/>
                <a:gd name="T38" fmla="*/ 31 w 374"/>
                <a:gd name="T39" fmla="*/ 72 h 329"/>
                <a:gd name="T40" fmla="*/ 54 w 374"/>
                <a:gd name="T41" fmla="*/ 48 h 329"/>
                <a:gd name="T42" fmla="*/ 82 w 374"/>
                <a:gd name="T43" fmla="*/ 28 h 329"/>
                <a:gd name="T44" fmla="*/ 114 w 374"/>
                <a:gd name="T45" fmla="*/ 13 h 329"/>
                <a:gd name="T46" fmla="*/ 149 w 374"/>
                <a:gd name="T47" fmla="*/ 3 h 329"/>
                <a:gd name="T48" fmla="*/ 186 w 374"/>
                <a:gd name="T49" fmla="*/ 0 h 329"/>
                <a:gd name="T50" fmla="*/ 224 w 374"/>
                <a:gd name="T51" fmla="*/ 3 h 329"/>
                <a:gd name="T52" fmla="*/ 259 w 374"/>
                <a:gd name="T53" fmla="*/ 13 h 329"/>
                <a:gd name="T54" fmla="*/ 291 w 374"/>
                <a:gd name="T55" fmla="*/ 28 h 329"/>
                <a:gd name="T56" fmla="*/ 319 w 374"/>
                <a:gd name="T57" fmla="*/ 48 h 329"/>
                <a:gd name="T58" fmla="*/ 341 w 374"/>
                <a:gd name="T59" fmla="*/ 72 h 329"/>
                <a:gd name="T60" fmla="*/ 359 w 374"/>
                <a:gd name="T61" fmla="*/ 100 h 329"/>
                <a:gd name="T62" fmla="*/ 369 w 374"/>
                <a:gd name="T63" fmla="*/ 131 h 329"/>
                <a:gd name="T64" fmla="*/ 373 w 374"/>
                <a:gd name="T65" fmla="*/ 16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4" h="329">
                  <a:moveTo>
                    <a:pt x="373" y="164"/>
                  </a:moveTo>
                  <a:lnTo>
                    <a:pt x="369" y="197"/>
                  </a:lnTo>
                  <a:lnTo>
                    <a:pt x="359" y="227"/>
                  </a:lnTo>
                  <a:lnTo>
                    <a:pt x="341" y="255"/>
                  </a:lnTo>
                  <a:lnTo>
                    <a:pt x="319" y="280"/>
                  </a:lnTo>
                  <a:lnTo>
                    <a:pt x="291" y="300"/>
                  </a:lnTo>
                  <a:lnTo>
                    <a:pt x="259" y="315"/>
                  </a:lnTo>
                  <a:lnTo>
                    <a:pt x="224" y="324"/>
                  </a:lnTo>
                  <a:lnTo>
                    <a:pt x="186" y="328"/>
                  </a:lnTo>
                  <a:lnTo>
                    <a:pt x="149" y="324"/>
                  </a:lnTo>
                  <a:lnTo>
                    <a:pt x="114" y="315"/>
                  </a:lnTo>
                  <a:lnTo>
                    <a:pt x="82" y="300"/>
                  </a:lnTo>
                  <a:lnTo>
                    <a:pt x="54" y="280"/>
                  </a:lnTo>
                  <a:lnTo>
                    <a:pt x="31" y="255"/>
                  </a:lnTo>
                  <a:lnTo>
                    <a:pt x="14" y="227"/>
                  </a:lnTo>
                  <a:lnTo>
                    <a:pt x="3" y="197"/>
                  </a:lnTo>
                  <a:lnTo>
                    <a:pt x="0" y="164"/>
                  </a:lnTo>
                  <a:lnTo>
                    <a:pt x="3" y="131"/>
                  </a:lnTo>
                  <a:lnTo>
                    <a:pt x="14" y="100"/>
                  </a:lnTo>
                  <a:lnTo>
                    <a:pt x="31" y="72"/>
                  </a:lnTo>
                  <a:lnTo>
                    <a:pt x="54" y="48"/>
                  </a:lnTo>
                  <a:lnTo>
                    <a:pt x="82" y="28"/>
                  </a:lnTo>
                  <a:lnTo>
                    <a:pt x="114" y="13"/>
                  </a:lnTo>
                  <a:lnTo>
                    <a:pt x="149" y="3"/>
                  </a:lnTo>
                  <a:lnTo>
                    <a:pt x="186" y="0"/>
                  </a:lnTo>
                  <a:lnTo>
                    <a:pt x="224" y="3"/>
                  </a:lnTo>
                  <a:lnTo>
                    <a:pt x="259" y="13"/>
                  </a:lnTo>
                  <a:lnTo>
                    <a:pt x="291" y="28"/>
                  </a:lnTo>
                  <a:lnTo>
                    <a:pt x="319" y="48"/>
                  </a:lnTo>
                  <a:lnTo>
                    <a:pt x="341" y="72"/>
                  </a:lnTo>
                  <a:lnTo>
                    <a:pt x="359" y="100"/>
                  </a:lnTo>
                  <a:lnTo>
                    <a:pt x="369" y="131"/>
                  </a:lnTo>
                  <a:lnTo>
                    <a:pt x="373" y="16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8028334" y="2656483"/>
              <a:ext cx="581025" cy="28733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" name="Rectangle 275"/>
            <p:cNvSpPr>
              <a:spLocks noChangeArrowheads="1"/>
            </p:cNvSpPr>
            <p:nvPr/>
          </p:nvSpPr>
          <p:spPr bwMode="auto">
            <a:xfrm>
              <a:off x="8166447" y="3088283"/>
              <a:ext cx="306387" cy="730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" name="Rectangle 276"/>
            <p:cNvSpPr>
              <a:spLocks noChangeArrowheads="1"/>
            </p:cNvSpPr>
            <p:nvPr/>
          </p:nvSpPr>
          <p:spPr bwMode="auto">
            <a:xfrm>
              <a:off x="7983884" y="2954933"/>
              <a:ext cx="671513" cy="1206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7179245" y="3540797"/>
              <a:ext cx="530226" cy="522288"/>
            </a:xfrm>
            <a:custGeom>
              <a:avLst/>
              <a:gdLst>
                <a:gd name="T0" fmla="*/ 373 w 374"/>
                <a:gd name="T1" fmla="*/ 164 h 329"/>
                <a:gd name="T2" fmla="*/ 369 w 374"/>
                <a:gd name="T3" fmla="*/ 131 h 329"/>
                <a:gd name="T4" fmla="*/ 359 w 374"/>
                <a:gd name="T5" fmla="*/ 100 h 329"/>
                <a:gd name="T6" fmla="*/ 341 w 374"/>
                <a:gd name="T7" fmla="*/ 73 h 329"/>
                <a:gd name="T8" fmla="*/ 319 w 374"/>
                <a:gd name="T9" fmla="*/ 48 h 329"/>
                <a:gd name="T10" fmla="*/ 291 w 374"/>
                <a:gd name="T11" fmla="*/ 28 h 329"/>
                <a:gd name="T12" fmla="*/ 259 w 374"/>
                <a:gd name="T13" fmla="*/ 13 h 329"/>
                <a:gd name="T14" fmla="*/ 224 w 374"/>
                <a:gd name="T15" fmla="*/ 4 h 329"/>
                <a:gd name="T16" fmla="*/ 186 w 374"/>
                <a:gd name="T17" fmla="*/ 0 h 329"/>
                <a:gd name="T18" fmla="*/ 149 w 374"/>
                <a:gd name="T19" fmla="*/ 4 h 329"/>
                <a:gd name="T20" fmla="*/ 114 w 374"/>
                <a:gd name="T21" fmla="*/ 13 h 329"/>
                <a:gd name="T22" fmla="*/ 82 w 374"/>
                <a:gd name="T23" fmla="*/ 28 h 329"/>
                <a:gd name="T24" fmla="*/ 54 w 374"/>
                <a:gd name="T25" fmla="*/ 48 h 329"/>
                <a:gd name="T26" fmla="*/ 31 w 374"/>
                <a:gd name="T27" fmla="*/ 73 h 329"/>
                <a:gd name="T28" fmla="*/ 14 w 374"/>
                <a:gd name="T29" fmla="*/ 100 h 329"/>
                <a:gd name="T30" fmla="*/ 3 w 374"/>
                <a:gd name="T31" fmla="*/ 131 h 329"/>
                <a:gd name="T32" fmla="*/ 0 w 374"/>
                <a:gd name="T33" fmla="*/ 164 h 329"/>
                <a:gd name="T34" fmla="*/ 3 w 374"/>
                <a:gd name="T35" fmla="*/ 197 h 329"/>
                <a:gd name="T36" fmla="*/ 14 w 374"/>
                <a:gd name="T37" fmla="*/ 228 h 329"/>
                <a:gd name="T38" fmla="*/ 31 w 374"/>
                <a:gd name="T39" fmla="*/ 256 h 329"/>
                <a:gd name="T40" fmla="*/ 54 w 374"/>
                <a:gd name="T41" fmla="*/ 280 h 329"/>
                <a:gd name="T42" fmla="*/ 82 w 374"/>
                <a:gd name="T43" fmla="*/ 300 h 329"/>
                <a:gd name="T44" fmla="*/ 114 w 374"/>
                <a:gd name="T45" fmla="*/ 315 h 329"/>
                <a:gd name="T46" fmla="*/ 149 w 374"/>
                <a:gd name="T47" fmla="*/ 325 h 329"/>
                <a:gd name="T48" fmla="*/ 186 w 374"/>
                <a:gd name="T49" fmla="*/ 328 h 329"/>
                <a:gd name="T50" fmla="*/ 224 w 374"/>
                <a:gd name="T51" fmla="*/ 325 h 329"/>
                <a:gd name="T52" fmla="*/ 259 w 374"/>
                <a:gd name="T53" fmla="*/ 315 h 329"/>
                <a:gd name="T54" fmla="*/ 291 w 374"/>
                <a:gd name="T55" fmla="*/ 300 h 329"/>
                <a:gd name="T56" fmla="*/ 319 w 374"/>
                <a:gd name="T57" fmla="*/ 280 h 329"/>
                <a:gd name="T58" fmla="*/ 341 w 374"/>
                <a:gd name="T59" fmla="*/ 256 h 329"/>
                <a:gd name="T60" fmla="*/ 359 w 374"/>
                <a:gd name="T61" fmla="*/ 228 h 329"/>
                <a:gd name="T62" fmla="*/ 369 w 374"/>
                <a:gd name="T63" fmla="*/ 197 h 329"/>
                <a:gd name="T64" fmla="*/ 373 w 374"/>
                <a:gd name="T65" fmla="*/ 16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4" h="329">
                  <a:moveTo>
                    <a:pt x="373" y="164"/>
                  </a:moveTo>
                  <a:lnTo>
                    <a:pt x="369" y="131"/>
                  </a:lnTo>
                  <a:lnTo>
                    <a:pt x="359" y="100"/>
                  </a:lnTo>
                  <a:lnTo>
                    <a:pt x="341" y="73"/>
                  </a:lnTo>
                  <a:lnTo>
                    <a:pt x="319" y="48"/>
                  </a:lnTo>
                  <a:lnTo>
                    <a:pt x="291" y="28"/>
                  </a:lnTo>
                  <a:lnTo>
                    <a:pt x="259" y="13"/>
                  </a:lnTo>
                  <a:lnTo>
                    <a:pt x="224" y="4"/>
                  </a:lnTo>
                  <a:lnTo>
                    <a:pt x="186" y="0"/>
                  </a:lnTo>
                  <a:lnTo>
                    <a:pt x="149" y="4"/>
                  </a:lnTo>
                  <a:lnTo>
                    <a:pt x="114" y="13"/>
                  </a:lnTo>
                  <a:lnTo>
                    <a:pt x="82" y="28"/>
                  </a:lnTo>
                  <a:lnTo>
                    <a:pt x="54" y="48"/>
                  </a:lnTo>
                  <a:lnTo>
                    <a:pt x="31" y="73"/>
                  </a:lnTo>
                  <a:lnTo>
                    <a:pt x="14" y="100"/>
                  </a:lnTo>
                  <a:lnTo>
                    <a:pt x="3" y="131"/>
                  </a:lnTo>
                  <a:lnTo>
                    <a:pt x="0" y="164"/>
                  </a:lnTo>
                  <a:lnTo>
                    <a:pt x="3" y="197"/>
                  </a:lnTo>
                  <a:lnTo>
                    <a:pt x="14" y="228"/>
                  </a:lnTo>
                  <a:lnTo>
                    <a:pt x="31" y="256"/>
                  </a:lnTo>
                  <a:lnTo>
                    <a:pt x="54" y="280"/>
                  </a:lnTo>
                  <a:lnTo>
                    <a:pt x="82" y="300"/>
                  </a:lnTo>
                  <a:lnTo>
                    <a:pt x="114" y="315"/>
                  </a:lnTo>
                  <a:lnTo>
                    <a:pt x="149" y="325"/>
                  </a:lnTo>
                  <a:lnTo>
                    <a:pt x="186" y="328"/>
                  </a:lnTo>
                  <a:lnTo>
                    <a:pt x="224" y="325"/>
                  </a:lnTo>
                  <a:lnTo>
                    <a:pt x="259" y="315"/>
                  </a:lnTo>
                  <a:lnTo>
                    <a:pt x="291" y="300"/>
                  </a:lnTo>
                  <a:lnTo>
                    <a:pt x="319" y="280"/>
                  </a:lnTo>
                  <a:lnTo>
                    <a:pt x="341" y="256"/>
                  </a:lnTo>
                  <a:lnTo>
                    <a:pt x="359" y="228"/>
                  </a:lnTo>
                  <a:lnTo>
                    <a:pt x="369" y="197"/>
                  </a:lnTo>
                  <a:lnTo>
                    <a:pt x="373" y="16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79" name="Rectangle 278"/>
            <p:cNvSpPr>
              <a:spLocks noChangeArrowheads="1"/>
            </p:cNvSpPr>
            <p:nvPr/>
          </p:nvSpPr>
          <p:spPr bwMode="auto">
            <a:xfrm>
              <a:off x="7180832" y="3538416"/>
              <a:ext cx="528638" cy="2686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0" name="Rectangle 279"/>
            <p:cNvSpPr>
              <a:spLocks noChangeArrowheads="1"/>
            </p:cNvSpPr>
            <p:nvPr/>
          </p:nvSpPr>
          <p:spPr bwMode="auto">
            <a:xfrm>
              <a:off x="7331644" y="3332681"/>
              <a:ext cx="222250" cy="7945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1" name="Rectangle 280"/>
            <p:cNvSpPr>
              <a:spLocks noChangeArrowheads="1"/>
            </p:cNvSpPr>
            <p:nvPr/>
          </p:nvSpPr>
          <p:spPr bwMode="auto">
            <a:xfrm>
              <a:off x="7179245" y="3412133"/>
              <a:ext cx="530225" cy="1366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7335614" y="2726334"/>
              <a:ext cx="214313" cy="60634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7295132" y="3081933"/>
              <a:ext cx="291784" cy="93663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7307991" y="2646957"/>
              <a:ext cx="291784" cy="93663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85" name="Straight Connector 284"/>
            <p:cNvCxnSpPr/>
            <p:nvPr/>
          </p:nvCxnSpPr>
          <p:spPr>
            <a:xfrm flipH="1" flipV="1">
              <a:off x="6882950" y="3130948"/>
              <a:ext cx="407987" cy="2381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4" idx="1"/>
            </p:cNvCxnSpPr>
            <p:nvPr/>
          </p:nvCxnSpPr>
          <p:spPr>
            <a:xfrm flipH="1" flipV="1">
              <a:off x="6887145" y="2692996"/>
              <a:ext cx="420846" cy="793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Rectangle 140"/>
            <p:cNvSpPr>
              <a:spLocks noChangeArrowheads="1"/>
            </p:cNvSpPr>
            <p:nvPr/>
          </p:nvSpPr>
          <p:spPr bwMode="auto">
            <a:xfrm>
              <a:off x="6613576" y="2660935"/>
              <a:ext cx="274637" cy="8572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8" name="Rectangle 152"/>
            <p:cNvSpPr>
              <a:spLocks noChangeArrowheads="1"/>
            </p:cNvSpPr>
            <p:nvPr/>
          </p:nvSpPr>
          <p:spPr bwMode="auto">
            <a:xfrm>
              <a:off x="7195120" y="1955602"/>
              <a:ext cx="193675" cy="17145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" name="Rectangle 209"/>
            <p:cNvSpPr>
              <a:spLocks noChangeArrowheads="1"/>
            </p:cNvSpPr>
            <p:nvPr/>
          </p:nvSpPr>
          <p:spPr bwMode="auto">
            <a:xfrm>
              <a:off x="6625432" y="2040533"/>
              <a:ext cx="274637" cy="8572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0" name="Isosceles Triangle 289"/>
            <p:cNvSpPr/>
            <p:nvPr/>
          </p:nvSpPr>
          <p:spPr bwMode="auto">
            <a:xfrm rot="16200000">
              <a:off x="7039596" y="1745463"/>
              <a:ext cx="63847" cy="7200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291" name="Elbow Connector 290"/>
            <p:cNvCxnSpPr>
              <a:endCxn id="263" idx="1"/>
            </p:cNvCxnSpPr>
            <p:nvPr/>
          </p:nvCxnSpPr>
          <p:spPr bwMode="auto">
            <a:xfrm rot="16200000" flipH="1">
              <a:off x="5184156" y="3915769"/>
              <a:ext cx="668336" cy="178591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2" name="Elbow Connector 291"/>
            <p:cNvCxnSpPr>
              <a:stCxn id="289" idx="0"/>
              <a:endCxn id="266" idx="1"/>
            </p:cNvCxnSpPr>
            <p:nvPr/>
          </p:nvCxnSpPr>
          <p:spPr bwMode="auto">
            <a:xfrm rot="5400000" flipH="1" flipV="1">
              <a:off x="6746764" y="1796964"/>
              <a:ext cx="259556" cy="22758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Elbow Connector 292"/>
            <p:cNvCxnSpPr>
              <a:stCxn id="266" idx="3"/>
              <a:endCxn id="288" idx="0"/>
            </p:cNvCxnSpPr>
            <p:nvPr/>
          </p:nvCxnSpPr>
          <p:spPr bwMode="auto">
            <a:xfrm>
              <a:off x="7160195" y="1780977"/>
              <a:ext cx="131763" cy="17462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endCxn id="240" idx="0"/>
            </p:cNvCxnSpPr>
            <p:nvPr/>
          </p:nvCxnSpPr>
          <p:spPr bwMode="auto">
            <a:xfrm flipH="1">
              <a:off x="5123433" y="3672483"/>
              <a:ext cx="31115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Elbow Connector 294"/>
            <p:cNvCxnSpPr>
              <a:stCxn id="263" idx="3"/>
              <a:endCxn id="261" idx="2"/>
            </p:cNvCxnSpPr>
            <p:nvPr/>
          </p:nvCxnSpPr>
          <p:spPr bwMode="auto">
            <a:xfrm flipV="1">
              <a:off x="5972745" y="3559771"/>
              <a:ext cx="775494" cy="77946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6" name="Elbow Connector 295"/>
            <p:cNvCxnSpPr>
              <a:endCxn id="265" idx="8"/>
            </p:cNvCxnSpPr>
            <p:nvPr/>
          </p:nvCxnSpPr>
          <p:spPr bwMode="auto">
            <a:xfrm>
              <a:off x="6156176" y="4339233"/>
              <a:ext cx="181694" cy="130175"/>
            </a:xfrm>
            <a:prstGeom prst="bentConnector3">
              <a:avLst>
                <a:gd name="adj1" fmla="val 488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>
              <a:stCxn id="265" idx="0"/>
            </p:cNvCxnSpPr>
            <p:nvPr/>
          </p:nvCxnSpPr>
          <p:spPr bwMode="auto">
            <a:xfrm>
              <a:off x="6428358" y="4469408"/>
              <a:ext cx="4175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297"/>
            <p:cNvCxnSpPr/>
            <p:nvPr/>
          </p:nvCxnSpPr>
          <p:spPr bwMode="auto">
            <a:xfrm flipH="1" flipV="1">
              <a:off x="6839408" y="3558780"/>
              <a:ext cx="6462" cy="910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/>
            <p:cNvCxnSpPr>
              <a:stCxn id="247" idx="1"/>
            </p:cNvCxnSpPr>
            <p:nvPr/>
          </p:nvCxnSpPr>
          <p:spPr bwMode="auto">
            <a:xfrm>
              <a:off x="5123434" y="3412133"/>
              <a:ext cx="48418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>
              <a:off x="5607620" y="3412133"/>
              <a:ext cx="0" cy="6016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01" name="Straight Connector 300"/>
            <p:cNvCxnSpPr/>
            <p:nvPr/>
          </p:nvCxnSpPr>
          <p:spPr bwMode="auto">
            <a:xfrm>
              <a:off x="5607620" y="4013796"/>
              <a:ext cx="102711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301"/>
            <p:cNvCxnSpPr/>
            <p:nvPr/>
          </p:nvCxnSpPr>
          <p:spPr bwMode="auto">
            <a:xfrm flipV="1">
              <a:off x="6634733" y="3558780"/>
              <a:ext cx="0" cy="4550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>
              <a:stCxn id="276" idx="2"/>
              <a:endCxn id="272" idx="0"/>
            </p:cNvCxnSpPr>
            <p:nvPr/>
          </p:nvCxnSpPr>
          <p:spPr bwMode="auto">
            <a:xfrm>
              <a:off x="8319641" y="3161308"/>
              <a:ext cx="0" cy="70643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Elbow Connector 303"/>
            <p:cNvCxnSpPr/>
            <p:nvPr/>
          </p:nvCxnSpPr>
          <p:spPr bwMode="auto">
            <a:xfrm rot="10800000">
              <a:off x="7549928" y="3239097"/>
              <a:ext cx="768919" cy="275431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 bwMode="auto">
            <a:xfrm>
              <a:off x="7335614" y="1697273"/>
              <a:ext cx="188714" cy="35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>
              <a:off x="7524328" y="1700808"/>
              <a:ext cx="0" cy="8640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 flipV="1">
              <a:off x="6845870" y="2591801"/>
              <a:ext cx="0" cy="742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6845870" y="2564904"/>
              <a:ext cx="6784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>
              <a:off x="7344629" y="1697273"/>
              <a:ext cx="1519" cy="255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/>
          <a:lstStyle/>
          <a:p>
            <a:r>
              <a:rPr lang="en-GB" dirty="0" smtClean="0"/>
              <a:t>Space heritage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7944" y="1341069"/>
            <a:ext cx="4752528" cy="44641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en-GB" dirty="0" smtClean="0"/>
              <a:t>Cooler </a:t>
            </a:r>
            <a:r>
              <a:rPr lang="en-GB" dirty="0"/>
              <a:t>technology developed by Rutherford Appleton Laboratory UK for many years </a:t>
            </a:r>
          </a:p>
          <a:p>
            <a:pPr lvl="1"/>
            <a:r>
              <a:rPr lang="en-GB" dirty="0" smtClean="0"/>
              <a:t>4 K cooler for Planck (~</a:t>
            </a:r>
            <a:r>
              <a:rPr lang="en-GB" dirty="0" smtClean="0"/>
              <a:t>4.5 years </a:t>
            </a:r>
            <a:r>
              <a:rPr lang="en-GB" dirty="0" smtClean="0"/>
              <a:t>of in-orbit operation)</a:t>
            </a:r>
            <a:endParaRPr lang="en-GB" dirty="0"/>
          </a:p>
          <a:p>
            <a:endParaRPr lang="en-GB" dirty="0"/>
          </a:p>
          <a:p>
            <a:r>
              <a:rPr lang="en-GB" dirty="0"/>
              <a:t>Combined Stirling/Joule-Thomson mechanism</a:t>
            </a:r>
          </a:p>
          <a:p>
            <a:endParaRPr lang="en-GB" dirty="0"/>
          </a:p>
          <a:p>
            <a:r>
              <a:rPr lang="en-GB" dirty="0"/>
              <a:t>Weight of cold head/compressor 5kg</a:t>
            </a:r>
          </a:p>
          <a:p>
            <a:endParaRPr lang="en-GB" dirty="0"/>
          </a:p>
          <a:p>
            <a:r>
              <a:rPr lang="en-GB" dirty="0"/>
              <a:t>~3 </a:t>
            </a:r>
            <a:r>
              <a:rPr lang="en-GB" dirty="0" err="1"/>
              <a:t>mW</a:t>
            </a:r>
            <a:r>
              <a:rPr lang="en-GB" dirty="0"/>
              <a:t> cooling power at 4.2 K</a:t>
            </a:r>
          </a:p>
          <a:p>
            <a:endParaRPr lang="en-GB" dirty="0"/>
          </a:p>
          <a:p>
            <a:r>
              <a:rPr lang="en-GB" dirty="0"/>
              <a:t>~120 W input power to compressors</a:t>
            </a:r>
          </a:p>
          <a:p>
            <a:endParaRPr lang="en-GB" dirty="0"/>
          </a:p>
          <a:p>
            <a:r>
              <a:rPr lang="en-GB" dirty="0"/>
              <a:t>Mobile (and able to withstand a rocket launch!)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1726"/>
            <a:ext cx="3384376" cy="2614560"/>
          </a:xfrm>
          <a:prstGeom prst="rect">
            <a:avLst/>
          </a:prstGeom>
        </p:spPr>
      </p:pic>
      <p:pic>
        <p:nvPicPr>
          <p:cNvPr id="8" name="Picture 2" descr="C:\Users\rh167y\Desktop\Plan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6592"/>
            <a:ext cx="3384376" cy="25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58"/>
            <a:ext cx="9144000" cy="939378"/>
          </a:xfrm>
        </p:spPr>
        <p:txBody>
          <a:bodyPr/>
          <a:lstStyle/>
          <a:p>
            <a:r>
              <a:rPr lang="en-GB" dirty="0" smtClean="0"/>
              <a:t>Cryogenic </a:t>
            </a:r>
            <a:r>
              <a:rPr lang="en-GB" dirty="0" smtClean="0"/>
              <a:t>design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r="29509"/>
          <a:stretch/>
        </p:blipFill>
        <p:spPr>
          <a:xfrm>
            <a:off x="9828584" y="3480725"/>
            <a:ext cx="1872208" cy="247077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104456" cy="453650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Bespoke cryostat for SNSPD integration</a:t>
            </a:r>
          </a:p>
          <a:p>
            <a:pPr lvl="1"/>
            <a:r>
              <a:rPr lang="en-GB" dirty="0" smtClean="0"/>
              <a:t>Fibre optic feedthrough</a:t>
            </a:r>
          </a:p>
          <a:p>
            <a:pPr lvl="1"/>
            <a:r>
              <a:rPr lang="en-GB" dirty="0" smtClean="0"/>
              <a:t>Coax feedthroughs</a:t>
            </a:r>
          </a:p>
          <a:p>
            <a:endParaRPr lang="en-GB" dirty="0" smtClean="0"/>
          </a:p>
          <a:p>
            <a:r>
              <a:rPr lang="en-GB" dirty="0" smtClean="0"/>
              <a:t>2-stage Stirling pre-cooler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170K</a:t>
            </a:r>
          </a:p>
          <a:p>
            <a:pPr lvl="1"/>
            <a:r>
              <a:rPr lang="en-GB" dirty="0" smtClean="0"/>
              <a:t>20K</a:t>
            </a:r>
          </a:p>
          <a:p>
            <a:endParaRPr lang="en-GB" dirty="0" smtClean="0"/>
          </a:p>
          <a:p>
            <a:r>
              <a:rPr lang="en-GB" dirty="0" smtClean="0"/>
              <a:t>4K JT stage for detector </a:t>
            </a:r>
            <a:r>
              <a:rPr lang="en-GB" dirty="0" smtClean="0"/>
              <a:t>cooling</a:t>
            </a:r>
          </a:p>
          <a:p>
            <a:endParaRPr lang="en-GB" dirty="0"/>
          </a:p>
          <a:p>
            <a:r>
              <a:rPr lang="en-GB" dirty="0" smtClean="0"/>
              <a:t>Controlled through </a:t>
            </a:r>
            <a:r>
              <a:rPr lang="en-GB" dirty="0" err="1" smtClean="0"/>
              <a:t>LabView</a:t>
            </a:r>
            <a:r>
              <a:rPr lang="en-GB" dirty="0" smtClean="0"/>
              <a:t> interface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45973"/>
          <a:stretch/>
        </p:blipFill>
        <p:spPr bwMode="auto">
          <a:xfrm>
            <a:off x="143508" y="738723"/>
            <a:ext cx="4356484" cy="2906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95005" y="3103484"/>
            <a:ext cx="2304256" cy="82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Radiation shielding and harness heat sinking at these temperatures</a:t>
            </a:r>
            <a:endParaRPr lang="en-GB" sz="1600" dirty="0"/>
          </a:p>
        </p:txBody>
      </p:sp>
      <p:sp>
        <p:nvSpPr>
          <p:cNvPr id="14" name="Right Brace 13"/>
          <p:cNvSpPr/>
          <p:nvPr/>
        </p:nvSpPr>
        <p:spPr bwMode="auto">
          <a:xfrm>
            <a:off x="6290846" y="3158230"/>
            <a:ext cx="294813" cy="720080"/>
          </a:xfrm>
          <a:prstGeom prst="rightBrace">
            <a:avLst>
              <a:gd name="adj1" fmla="val 8333"/>
              <a:gd name="adj2" fmla="val 5198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E760B4-B725-43DC-841B-C198D7CB1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" y="3736528"/>
            <a:ext cx="1944216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6" b="15283"/>
          <a:stretch/>
        </p:blipFill>
        <p:spPr>
          <a:xfrm>
            <a:off x="2195736" y="3736528"/>
            <a:ext cx="2520280" cy="237961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Cryogenic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7338"/>
            <a:ext cx="4028256" cy="4968006"/>
          </a:xfrm>
        </p:spPr>
        <p:txBody>
          <a:bodyPr>
            <a:normAutofit/>
          </a:bodyPr>
          <a:lstStyle/>
          <a:p>
            <a:r>
              <a:rPr lang="en-GB" dirty="0"/>
              <a:t>Base temperature ~ 4K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Measured cooling power</a:t>
            </a:r>
          </a:p>
          <a:p>
            <a:pPr lvl="1"/>
            <a:r>
              <a:rPr lang="en-GB" dirty="0" smtClean="0"/>
              <a:t>4 </a:t>
            </a:r>
            <a:r>
              <a:rPr lang="en-GB" dirty="0" err="1" smtClean="0"/>
              <a:t>mW</a:t>
            </a:r>
            <a:r>
              <a:rPr lang="en-GB" dirty="0" smtClean="0"/>
              <a:t> at 4.7 K</a:t>
            </a:r>
          </a:p>
          <a:p>
            <a:endParaRPr lang="en-GB" dirty="0" smtClean="0"/>
          </a:p>
          <a:p>
            <a:r>
              <a:rPr lang="en-GB" dirty="0" smtClean="0"/>
              <a:t>Base </a:t>
            </a:r>
            <a:r>
              <a:rPr lang="en-GB" dirty="0"/>
              <a:t>temperature reached in less than 30 hours</a:t>
            </a:r>
          </a:p>
          <a:p>
            <a:pPr lvl="1"/>
            <a:r>
              <a:rPr lang="en-GB" dirty="0"/>
              <a:t>Bypass circuit employed to speed up cool-down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60851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" y="188640"/>
            <a:ext cx="9144000" cy="864096"/>
          </a:xfrm>
        </p:spPr>
        <p:txBody>
          <a:bodyPr/>
          <a:lstStyle/>
          <a:p>
            <a:r>
              <a:rPr lang="en-GB" dirty="0" smtClean="0"/>
              <a:t>Detector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293096"/>
            <a:ext cx="7772400" cy="158417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Single photon efficiency tests performed at 1310 nm </a:t>
            </a:r>
            <a:endParaRPr lang="en-GB" dirty="0" smtClean="0"/>
          </a:p>
          <a:p>
            <a:pPr lvl="1"/>
            <a:r>
              <a:rPr lang="en-GB" dirty="0" smtClean="0"/>
              <a:t>peak </a:t>
            </a:r>
            <a:r>
              <a:rPr lang="en-GB" dirty="0"/>
              <a:t>design wavelength of the SNSPD optical </a:t>
            </a:r>
            <a:r>
              <a:rPr lang="en-GB" dirty="0" smtClean="0"/>
              <a:t>cavity</a:t>
            </a:r>
          </a:p>
          <a:p>
            <a:r>
              <a:rPr lang="en-GB" dirty="0" smtClean="0"/>
              <a:t>Cooler operating at 4.3 K</a:t>
            </a:r>
          </a:p>
          <a:p>
            <a:r>
              <a:rPr lang="en-GB" dirty="0"/>
              <a:t>E</a:t>
            </a:r>
            <a:r>
              <a:rPr lang="en-GB" dirty="0" smtClean="0"/>
              <a:t>fficiency </a:t>
            </a:r>
            <a:r>
              <a:rPr lang="en-GB" dirty="0"/>
              <a:t>of &gt; 20 % at </a:t>
            </a:r>
            <a:r>
              <a:rPr lang="en-GB" dirty="0" smtClean="0"/>
              <a:t>1 kHz </a:t>
            </a:r>
            <a:r>
              <a:rPr lang="en-GB" dirty="0"/>
              <a:t>dark count rate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526820-948B-422C-B6C3-737FA6EE271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9" name="image5.png" descr="QE &amp; pho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60" y="1052736"/>
            <a:ext cx="7730307" cy="3024336"/>
          </a:xfrm>
          <a:prstGeom prst="rect">
            <a:avLst/>
          </a:prstGeom>
          <a:ln/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ICEC27-ICMC 6th September 2018,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098309142ee90672dd325a1bf5abdf8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8EA5A1-49DC-4BF7-9FC5-8EF4622FB9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60A4A3-C5A6-4A0A-937A-5BCFBD0EF23D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13D5620-7132-4407-80DA-ECA52F8DFDC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42BA4417-EAE4-4F10-9DE0-06D03A995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924</TotalTime>
  <Words>946</Words>
  <Application>Microsoft Office PowerPoint</Application>
  <PresentationFormat>On-screen Show (4:3)</PresentationFormat>
  <Paragraphs>212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Lucida Grande</vt:lpstr>
      <vt:lpstr>Wingdings</vt:lpstr>
      <vt:lpstr>ヒラギノ角ゴ Pro W3</vt:lpstr>
      <vt:lpstr>STFC_PowerPoint_template</vt:lpstr>
      <vt:lpstr>1_Blank Presentation</vt:lpstr>
      <vt:lpstr>A compact 4 K cooling system for superconducting nanowire single photon detectors</vt:lpstr>
      <vt:lpstr>Introduction</vt:lpstr>
      <vt:lpstr>Superconducting Nanowire Single Photon Detectors</vt:lpstr>
      <vt:lpstr>Laboratory cooling technology</vt:lpstr>
      <vt:lpstr>Compact 4K cooling technology</vt:lpstr>
      <vt:lpstr>Space heritage</vt:lpstr>
      <vt:lpstr>Cryogenic design</vt:lpstr>
      <vt:lpstr>Cryogenic performance</vt:lpstr>
      <vt:lpstr>Detector performance</vt:lpstr>
      <vt:lpstr>National Quantum Technologies Showcase November 2016</vt:lpstr>
      <vt:lpstr>Applications: LIDAR</vt:lpstr>
      <vt:lpstr>Applications: Photodynamic Therapy (PDT) in the treatment of cancer</vt:lpstr>
      <vt:lpstr>PowerPoint Presentation</vt:lpstr>
      <vt:lpstr>Future developments</vt:lpstr>
      <vt:lpstr>Conclusions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STFC UKRI Powerpoint (ppt)</dc:title>
  <dc:creator>kw77</dc:creator>
  <cp:lastModifiedBy>Hills, Matthew (STFC,RAL,TECH)</cp:lastModifiedBy>
  <cp:revision>53</cp:revision>
  <dcterms:created xsi:type="dcterms:W3CDTF">2012-07-12T11:46:55Z</dcterms:created>
  <dcterms:modified xsi:type="dcterms:W3CDTF">2018-09-06T06:25:05Z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