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338" r:id="rId4"/>
    <p:sldId id="290" r:id="rId5"/>
    <p:sldId id="336" r:id="rId6"/>
    <p:sldId id="291" r:id="rId7"/>
    <p:sldId id="343" r:id="rId8"/>
    <p:sldId id="327" r:id="rId9"/>
    <p:sldId id="347" r:id="rId10"/>
    <p:sldId id="333" r:id="rId11"/>
    <p:sldId id="334" r:id="rId12"/>
    <p:sldId id="326" r:id="rId13"/>
    <p:sldId id="345" r:id="rId14"/>
    <p:sldId id="310" r:id="rId15"/>
    <p:sldId id="308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FFFF"/>
    <a:srgbClr val="4F81BD"/>
    <a:srgbClr val="A4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71" autoAdjust="0"/>
  </p:normalViewPr>
  <p:slideViewPr>
    <p:cSldViewPr>
      <p:cViewPr varScale="1">
        <p:scale>
          <a:sx n="64" d="100"/>
          <a:sy n="64" d="100"/>
        </p:scale>
        <p:origin x="13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2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\Google%20&#38642;&#31471;&#30828;&#30879;\A%20CU15&#30332;&#23637;\VAcuum%20Test\Temper%20distribution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\Google%20&#38642;&#31471;&#30828;&#30879;\A%20CU15&#30332;&#23637;\VAcuum%20Test\Temper%20distribution%20V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altLang="zh-TW" sz="20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NO Temperature control</a:t>
            </a:r>
            <a:endParaRPr lang="zh-TW" altLang="zh-TW" sz="2000" dirty="0">
              <a:effectLst/>
            </a:endParaRPr>
          </a:p>
        </c:rich>
      </c:tx>
      <c:layout>
        <c:manualLayout>
          <c:xMode val="edge"/>
          <c:yMode val="edge"/>
          <c:x val="0.19560011566350816"/>
          <c:y val="8.7962962962962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6015659059566706"/>
          <c:y val="5.0925925925925923E-2"/>
          <c:w val="0.78529538680546285"/>
          <c:h val="0.73977653834937296"/>
        </c:manualLayout>
      </c:layout>
      <c:scatterChart>
        <c:scatterStyle val="lineMarker"/>
        <c:varyColors val="0"/>
        <c:ser>
          <c:idx val="1"/>
          <c:order val="0"/>
          <c:tx>
            <c:v>TOP</c:v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6"/>
              </a:solidFill>
              <a:ln w="9525" cap="rnd">
                <a:solidFill>
                  <a:schemeClr val="accent6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trendline>
            <c:spPr>
              <a:ln w="19050" cap="rnd">
                <a:solidFill>
                  <a:schemeClr val="accent6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xVal>
            <c:numRef>
              <c:f>'76K'!$C$2:$C$15</c:f>
              <c:numCache>
                <c:formatCode>General</c:formatCode>
                <c:ptCount val="14"/>
                <c:pt idx="0">
                  <c:v>-1001.25</c:v>
                </c:pt>
                <c:pt idx="1">
                  <c:v>-821.25</c:v>
                </c:pt>
                <c:pt idx="2">
                  <c:v>-641.25</c:v>
                </c:pt>
                <c:pt idx="3">
                  <c:v>-461.25</c:v>
                </c:pt>
                <c:pt idx="4">
                  <c:v>-281.25</c:v>
                </c:pt>
                <c:pt idx="5">
                  <c:v>-161.25</c:v>
                </c:pt>
                <c:pt idx="6">
                  <c:v>-41.25</c:v>
                </c:pt>
                <c:pt idx="7">
                  <c:v>18.75</c:v>
                </c:pt>
                <c:pt idx="8">
                  <c:v>138.75</c:v>
                </c:pt>
                <c:pt idx="9">
                  <c:v>258.75</c:v>
                </c:pt>
                <c:pt idx="10">
                  <c:v>438.75</c:v>
                </c:pt>
                <c:pt idx="11">
                  <c:v>618.75</c:v>
                </c:pt>
                <c:pt idx="12">
                  <c:v>798.75</c:v>
                </c:pt>
                <c:pt idx="13">
                  <c:v>978.75</c:v>
                </c:pt>
              </c:numCache>
            </c:numRef>
          </c:xVal>
          <c:yVal>
            <c:numRef>
              <c:f>'76K'!$D$2:$D$15</c:f>
              <c:numCache>
                <c:formatCode>General</c:formatCode>
                <c:ptCount val="14"/>
                <c:pt idx="0">
                  <c:v>76.099999999999994</c:v>
                </c:pt>
                <c:pt idx="1">
                  <c:v>76.53</c:v>
                </c:pt>
                <c:pt idx="2">
                  <c:v>76.25</c:v>
                </c:pt>
                <c:pt idx="3">
                  <c:v>76.209999999999994</c:v>
                </c:pt>
                <c:pt idx="4">
                  <c:v>76.489999999999995</c:v>
                </c:pt>
                <c:pt idx="5">
                  <c:v>76.16</c:v>
                </c:pt>
                <c:pt idx="6">
                  <c:v>76.569999999999993</c:v>
                </c:pt>
                <c:pt idx="7">
                  <c:v>77.010000000000005</c:v>
                </c:pt>
                <c:pt idx="8">
                  <c:v>76.69</c:v>
                </c:pt>
                <c:pt idx="9">
                  <c:v>77.290000000000006</c:v>
                </c:pt>
                <c:pt idx="10">
                  <c:v>76.599999999999994</c:v>
                </c:pt>
                <c:pt idx="11">
                  <c:v>76.900000000000006</c:v>
                </c:pt>
                <c:pt idx="12">
                  <c:v>76.489999999999995</c:v>
                </c:pt>
                <c:pt idx="13">
                  <c:v>76.94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6A-4E48-A070-101AAF1D211D}"/>
            </c:ext>
          </c:extLst>
        </c:ser>
        <c:ser>
          <c:idx val="0"/>
          <c:order val="1"/>
          <c:tx>
            <c:v>Bottom</c:v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2"/>
              </a:solidFill>
              <a:ln w="9525" cap="rnd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xVal>
            <c:numRef>
              <c:f>'76K'!$G$2:$G$15</c:f>
              <c:numCache>
                <c:formatCode>General</c:formatCode>
                <c:ptCount val="14"/>
                <c:pt idx="0">
                  <c:v>-978.75</c:v>
                </c:pt>
                <c:pt idx="1">
                  <c:v>-798.75</c:v>
                </c:pt>
                <c:pt idx="2">
                  <c:v>-618.75</c:v>
                </c:pt>
                <c:pt idx="3">
                  <c:v>-438.75</c:v>
                </c:pt>
                <c:pt idx="4">
                  <c:v>-258.75</c:v>
                </c:pt>
                <c:pt idx="5">
                  <c:v>-138.75</c:v>
                </c:pt>
                <c:pt idx="6">
                  <c:v>-18.75</c:v>
                </c:pt>
                <c:pt idx="7">
                  <c:v>41.25</c:v>
                </c:pt>
                <c:pt idx="8">
                  <c:v>161.25</c:v>
                </c:pt>
                <c:pt idx="9">
                  <c:v>281.25</c:v>
                </c:pt>
                <c:pt idx="10">
                  <c:v>461.25</c:v>
                </c:pt>
                <c:pt idx="11">
                  <c:v>641.25</c:v>
                </c:pt>
                <c:pt idx="12">
                  <c:v>821.25</c:v>
                </c:pt>
                <c:pt idx="13">
                  <c:v>1001.25</c:v>
                </c:pt>
              </c:numCache>
            </c:numRef>
          </c:xVal>
          <c:yVal>
            <c:numRef>
              <c:f>'76K'!$H$2:$H$15</c:f>
              <c:numCache>
                <c:formatCode>General</c:formatCode>
                <c:ptCount val="14"/>
                <c:pt idx="0">
                  <c:v>77.8</c:v>
                </c:pt>
                <c:pt idx="1">
                  <c:v>77.62</c:v>
                </c:pt>
                <c:pt idx="2">
                  <c:v>77.92</c:v>
                </c:pt>
                <c:pt idx="3">
                  <c:v>77.489999999999995</c:v>
                </c:pt>
                <c:pt idx="4">
                  <c:v>77.319999999999993</c:v>
                </c:pt>
                <c:pt idx="5">
                  <c:v>77.540000000000006</c:v>
                </c:pt>
                <c:pt idx="6">
                  <c:v>77.56</c:v>
                </c:pt>
                <c:pt idx="7">
                  <c:v>77.62</c:v>
                </c:pt>
                <c:pt idx="8">
                  <c:v>77.239999999999995</c:v>
                </c:pt>
                <c:pt idx="9">
                  <c:v>77.569999999999993</c:v>
                </c:pt>
                <c:pt idx="10">
                  <c:v>77.23</c:v>
                </c:pt>
                <c:pt idx="11">
                  <c:v>77.48</c:v>
                </c:pt>
                <c:pt idx="12">
                  <c:v>77.739999999999995</c:v>
                </c:pt>
                <c:pt idx="13">
                  <c:v>77.209999999999994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C6A-4E48-A070-101AAF1D2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6902720"/>
        <c:axId val="1203182152"/>
      </c:scatterChart>
      <c:valAx>
        <c:axId val="906902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[mm]</a:t>
                </a:r>
                <a:endParaRPr lang="zh-TW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03182152"/>
        <c:crosses val="autoZero"/>
        <c:crossBetween val="midCat"/>
      </c:valAx>
      <c:valAx>
        <c:axId val="1203182152"/>
        <c:scaling>
          <c:orientation val="minMax"/>
          <c:max val="80"/>
          <c:min val="7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Temperature (K)</a:t>
                </a:r>
                <a:endParaRPr lang="zh-TW" dirty="0"/>
              </a:p>
            </c:rich>
          </c:tx>
          <c:layout>
            <c:manualLayout>
              <c:xMode val="edge"/>
              <c:yMode val="edge"/>
              <c:x val="2.9507985230659728E-2"/>
              <c:y val="0.187423082531350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06902720"/>
        <c:crossesAt val="-1500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2442991236264955"/>
          <c:y val="0.66094269466316713"/>
          <c:w val="0.29351305663063304"/>
          <c:h val="8.9057305336832884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8092102591851"/>
          <c:y val="5.0925925925925923E-2"/>
          <c:w val="0.78220487098400227"/>
          <c:h val="0.73977653834937296"/>
        </c:manualLayout>
      </c:layout>
      <c:scatterChart>
        <c:scatterStyle val="lineMarker"/>
        <c:varyColors val="0"/>
        <c:ser>
          <c:idx val="2"/>
          <c:order val="0"/>
          <c:tx>
            <c:v>TOP</c:v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'80K  (Temp control)'!$J$2:$J$15</c:f>
              <c:numCache>
                <c:formatCode>General</c:formatCode>
                <c:ptCount val="14"/>
                <c:pt idx="0">
                  <c:v>-1001.25</c:v>
                </c:pt>
                <c:pt idx="1">
                  <c:v>-821.25</c:v>
                </c:pt>
                <c:pt idx="2">
                  <c:v>-641.25</c:v>
                </c:pt>
                <c:pt idx="3">
                  <c:v>-461.25</c:v>
                </c:pt>
                <c:pt idx="4">
                  <c:v>-281.25</c:v>
                </c:pt>
                <c:pt idx="5">
                  <c:v>-161.25</c:v>
                </c:pt>
                <c:pt idx="6">
                  <c:v>-41.25</c:v>
                </c:pt>
                <c:pt idx="7">
                  <c:v>18.75</c:v>
                </c:pt>
                <c:pt idx="8">
                  <c:v>138.75</c:v>
                </c:pt>
                <c:pt idx="9">
                  <c:v>258.75</c:v>
                </c:pt>
                <c:pt idx="10">
                  <c:v>438.75</c:v>
                </c:pt>
                <c:pt idx="11">
                  <c:v>618.75</c:v>
                </c:pt>
                <c:pt idx="12">
                  <c:v>798.75</c:v>
                </c:pt>
                <c:pt idx="13">
                  <c:v>978.75</c:v>
                </c:pt>
              </c:numCache>
            </c:numRef>
          </c:xVal>
          <c:yVal>
            <c:numRef>
              <c:f>'80K  (Temp control)'!$K$2:$K$15</c:f>
              <c:numCache>
                <c:formatCode>General</c:formatCode>
                <c:ptCount val="14"/>
                <c:pt idx="0">
                  <c:v>77.400000000000006</c:v>
                </c:pt>
                <c:pt idx="1">
                  <c:v>77.709999999999994</c:v>
                </c:pt>
                <c:pt idx="2">
                  <c:v>77.540000000000006</c:v>
                </c:pt>
                <c:pt idx="3">
                  <c:v>77.48</c:v>
                </c:pt>
                <c:pt idx="4">
                  <c:v>77.7</c:v>
                </c:pt>
                <c:pt idx="5">
                  <c:v>77.38</c:v>
                </c:pt>
                <c:pt idx="6">
                  <c:v>77.72</c:v>
                </c:pt>
                <c:pt idx="7">
                  <c:v>78.02</c:v>
                </c:pt>
                <c:pt idx="8">
                  <c:v>77.73</c:v>
                </c:pt>
                <c:pt idx="9">
                  <c:v>78.22</c:v>
                </c:pt>
                <c:pt idx="10">
                  <c:v>77.52</c:v>
                </c:pt>
                <c:pt idx="11">
                  <c:v>77.709999999999994</c:v>
                </c:pt>
                <c:pt idx="12">
                  <c:v>77.349999999999994</c:v>
                </c:pt>
                <c:pt idx="13">
                  <c:v>77.72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B2-49AF-9B03-071924F91569}"/>
            </c:ext>
          </c:extLst>
        </c:ser>
        <c:ser>
          <c:idx val="3"/>
          <c:order val="1"/>
          <c:tx>
            <c:v>BOTTOM</c:v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2"/>
              </a:solidFill>
              <a:ln w="9525" cap="rnd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'80K  (Temp control)'!$L$2:$L$15</c:f>
              <c:numCache>
                <c:formatCode>General</c:formatCode>
                <c:ptCount val="14"/>
                <c:pt idx="0">
                  <c:v>-978.75</c:v>
                </c:pt>
                <c:pt idx="1">
                  <c:v>-798.75</c:v>
                </c:pt>
                <c:pt idx="2">
                  <c:v>-618.75</c:v>
                </c:pt>
                <c:pt idx="3">
                  <c:v>-438.75</c:v>
                </c:pt>
                <c:pt idx="4">
                  <c:v>-258.75</c:v>
                </c:pt>
                <c:pt idx="5">
                  <c:v>-138.75</c:v>
                </c:pt>
                <c:pt idx="6">
                  <c:v>-18.75</c:v>
                </c:pt>
                <c:pt idx="7">
                  <c:v>-41.25</c:v>
                </c:pt>
                <c:pt idx="8">
                  <c:v>78.75</c:v>
                </c:pt>
                <c:pt idx="9">
                  <c:v>198.75</c:v>
                </c:pt>
                <c:pt idx="10">
                  <c:v>378.75</c:v>
                </c:pt>
                <c:pt idx="11">
                  <c:v>558.75</c:v>
                </c:pt>
                <c:pt idx="12">
                  <c:v>738.75</c:v>
                </c:pt>
                <c:pt idx="13">
                  <c:v>918.75</c:v>
                </c:pt>
              </c:numCache>
            </c:numRef>
          </c:xVal>
          <c:yVal>
            <c:numRef>
              <c:f>'80K  (Temp control)'!$M$2:$M$15</c:f>
              <c:numCache>
                <c:formatCode>General</c:formatCode>
                <c:ptCount val="14"/>
                <c:pt idx="0">
                  <c:v>78.02</c:v>
                </c:pt>
                <c:pt idx="1">
                  <c:v>77.8</c:v>
                </c:pt>
                <c:pt idx="2">
                  <c:v>78.11</c:v>
                </c:pt>
                <c:pt idx="3">
                  <c:v>77.709999999999994</c:v>
                </c:pt>
                <c:pt idx="4">
                  <c:v>77.58</c:v>
                </c:pt>
                <c:pt idx="5">
                  <c:v>77.819999999999993</c:v>
                </c:pt>
                <c:pt idx="6">
                  <c:v>77.87</c:v>
                </c:pt>
                <c:pt idx="7">
                  <c:v>77.930000000000007</c:v>
                </c:pt>
                <c:pt idx="8">
                  <c:v>77.62</c:v>
                </c:pt>
                <c:pt idx="9">
                  <c:v>77.69</c:v>
                </c:pt>
                <c:pt idx="10">
                  <c:v>77.63</c:v>
                </c:pt>
                <c:pt idx="11">
                  <c:v>77.92</c:v>
                </c:pt>
                <c:pt idx="12">
                  <c:v>78.14</c:v>
                </c:pt>
                <c:pt idx="13">
                  <c:v>77.59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B2-49AF-9B03-071924F91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1388784"/>
        <c:axId val="1491389176"/>
      </c:scatterChart>
      <c:valAx>
        <c:axId val="1491388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[mm]</a:t>
                </a:r>
                <a:endParaRPr lang="zh-TW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91389176"/>
        <c:crosses val="autoZero"/>
        <c:crossBetween val="midCat"/>
      </c:valAx>
      <c:valAx>
        <c:axId val="1491389176"/>
        <c:scaling>
          <c:orientation val="minMax"/>
          <c:max val="80"/>
          <c:min val="7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Temperature (K)</a:t>
                </a:r>
                <a:endParaRPr lang="zh-TW" dirty="0"/>
              </a:p>
            </c:rich>
          </c:tx>
          <c:layout>
            <c:manualLayout>
              <c:xMode val="edge"/>
              <c:yMode val="edge"/>
              <c:x val="1.5359479983300816E-2"/>
              <c:y val="0.270756415864683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91388784"/>
        <c:crossesAt val="-1500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466732283464563"/>
          <c:y val="0.68409084281131527"/>
          <c:w val="0.34142270133295105"/>
          <c:h val="8.9057305336832884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0.16689</cdr:x>
      <cdr:y>0.065</cdr:y>
    </cdr:from>
    <cdr:to>
      <cdr:x>1</cdr:x>
      <cdr:y>0.39833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676369" y="178296"/>
          <a:ext cx="337652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2000" b="1" dirty="0">
              <a:solidFill>
                <a:schemeClr val="bg1"/>
              </a:solidFill>
              <a:latin typeface="+mj-lt"/>
            </a:rPr>
            <a:t>With Temperature control</a:t>
          </a:r>
          <a:endParaRPr lang="zh-TW" altLang="en-US" sz="2000" b="1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E28DA-931F-4FE2-869F-E792E1753DB7}" type="datetimeFigureOut">
              <a:rPr lang="zh-TW" altLang="en-US" smtClean="0"/>
              <a:t>2018/9/4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E8A1E-546C-423E-9D81-5CD1650DE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945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6374B-CE4E-44F7-A2C4-E5115CFAF1F2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53F80-19FB-4DCA-A33C-C185434E5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84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3F80-19FB-4DCA-A33C-C185434E533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65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3F80-19FB-4DCA-A33C-C185434E533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36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3F80-19FB-4DCA-A33C-C185434E533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60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3F80-19FB-4DCA-A33C-C185434E533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498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3F80-19FB-4DCA-A33C-C185434E533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499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9CBB-7EE9-4168-A9D9-E925F7CA99CF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333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3F80-19FB-4DCA-A33C-C185434E533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9CBB-7EE9-4168-A9D9-E925F7CA99C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48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3F80-19FB-4DCA-A33C-C185434E533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6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3F80-19FB-4DCA-A33C-C185434E533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52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3F80-19FB-4DCA-A33C-C185434E533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41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3F80-19FB-4DCA-A33C-C185434E533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12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3F80-19FB-4DCA-A33C-C185434E533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38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3F80-19FB-4DCA-A33C-C185434E533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5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9CBB-7EE9-4168-A9D9-E925F7CA99CF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68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0"/>
          <p:cNvGrpSpPr/>
          <p:nvPr userDrawn="1"/>
        </p:nvGrpSpPr>
        <p:grpSpPr>
          <a:xfrm>
            <a:off x="7915" y="-1589"/>
            <a:ext cx="9144000" cy="6859589"/>
            <a:chOff x="0" y="-1588"/>
            <a:chExt cx="12192000" cy="5103524"/>
          </a:xfrm>
        </p:grpSpPr>
        <p:pic>
          <p:nvPicPr>
            <p:cNvPr id="10" name="Picture 2" descr="CW1-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-1588"/>
              <a:ext cx="3962400" cy="481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W1-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598727" cy="510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pic>
        <p:nvPicPr>
          <p:cNvPr id="8" name="Picture 5" descr="TPS-bkgrd-3(ppt-banner)(s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5061038"/>
            <a:ext cx="6876256" cy="18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7542" y="638304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pic>
        <p:nvPicPr>
          <p:cNvPr id="13" name="Picture 2" descr="CW1-2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15" y="39424"/>
            <a:ext cx="9170584" cy="126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TPS-bkgrd-3(ppt-banner)(s)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6584" y="5061038"/>
            <a:ext cx="2294328" cy="18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W1-2"/>
          <p:cNvPicPr>
            <a:picLocks noChangeAspect="1" noChangeArrowheads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96752"/>
            <a:ext cx="4176464" cy="8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7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solidFill>
                  <a:schemeClr val="tx1"/>
                </a:solidFill>
                <a:effectLst/>
                <a:latin typeface="+mj-lt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320" y="1089025"/>
            <a:ext cx="7031116" cy="5037138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effectLst/>
                <a:latin typeface="+mj-lt"/>
                <a:ea typeface="Arial Unicode MS" pitchFamily="34" charset="-120"/>
                <a:cs typeface="Arial Unicode MS" pitchFamily="34" charset="-120"/>
              </a:defRPr>
            </a:lvl1pPr>
            <a:lvl2pPr>
              <a:defRPr sz="2400" b="1">
                <a:solidFill>
                  <a:schemeClr val="tx1"/>
                </a:solidFill>
                <a:effectLst/>
                <a:latin typeface="+mj-lt"/>
                <a:ea typeface="Arial Unicode MS" pitchFamily="34" charset="-120"/>
                <a:cs typeface="Arial Unicode MS" pitchFamily="34" charset="-120"/>
              </a:defRPr>
            </a:lvl2pPr>
            <a:lvl3pPr>
              <a:defRPr b="1">
                <a:solidFill>
                  <a:schemeClr val="tx1"/>
                </a:solidFill>
                <a:effectLst/>
                <a:latin typeface="+mj-lt"/>
                <a:ea typeface="Arial Unicode MS" pitchFamily="34" charset="-120"/>
                <a:cs typeface="Arial Unicode MS" pitchFamily="34" charset="-120"/>
              </a:defRPr>
            </a:lvl3pPr>
            <a:lvl4pPr>
              <a:defRPr b="1">
                <a:solidFill>
                  <a:schemeClr val="tx1"/>
                </a:solidFill>
                <a:effectLst/>
                <a:latin typeface="+mj-lt"/>
                <a:ea typeface="Arial Unicode MS" pitchFamily="34" charset="-120"/>
                <a:cs typeface="Arial Unicode MS" pitchFamily="34" charset="-120"/>
              </a:defRPr>
            </a:lvl4pPr>
            <a:lvl5pPr>
              <a:defRPr b="1">
                <a:solidFill>
                  <a:schemeClr val="tx1"/>
                </a:solidFill>
                <a:effectLst/>
                <a:latin typeface="+mj-lt"/>
                <a:ea typeface="Arial Unicode MS" pitchFamily="34" charset="-120"/>
                <a:cs typeface="Arial Unicode MS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35882"/>
            <a:ext cx="2895600" cy="32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054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248400" y="6525491"/>
            <a:ext cx="2895600" cy="3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2016 IPAC, 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Busan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, Korea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870825" cy="773113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  <a:effectLst/>
                <a:latin typeface="+mj-lt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581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1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63801"/>
            <a:ext cx="854069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0"/>
            <a:ext cx="78708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9025"/>
            <a:ext cx="8229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46204"/>
            <a:ext cx="2895600" cy="31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endParaRPr lang="en-GB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836712"/>
            <a:ext cx="8352928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6938963" y="652145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zh-TW" altLang="zh-TW" sz="16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060849"/>
            <a:ext cx="8208912" cy="1539608"/>
          </a:xfrm>
        </p:spPr>
        <p:txBody>
          <a:bodyPr>
            <a:normAutofit fontScale="90000"/>
          </a:bodyPr>
          <a:lstStyle/>
          <a:p>
            <a:pPr latinLnBrk="0"/>
            <a:r>
              <a:rPr lang="en-US" altLang="zh-TW" b="1" dirty="0"/>
              <a:t>Cryogenic systems for a </a:t>
            </a:r>
            <a:r>
              <a:rPr lang="en-US" altLang="zh-TW" b="1" dirty="0" err="1"/>
              <a:t>PrFeB</a:t>
            </a:r>
            <a:r>
              <a:rPr lang="en-US" altLang="zh-TW" b="1" dirty="0"/>
              <a:t>-based cryogenic permanent magnet undulator at TPS</a:t>
            </a:r>
            <a:endParaRPr lang="en-GB" b="1" dirty="0"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97259" y="3770050"/>
            <a:ext cx="6872808" cy="2520280"/>
          </a:xfrm>
        </p:spPr>
        <p:txBody>
          <a:bodyPr/>
          <a:lstStyle/>
          <a:p>
            <a:r>
              <a:rPr lang="en-US" altLang="zh-TW" sz="2000" b="1" u="sng" dirty="0" err="1">
                <a:ea typeface="標楷體" panose="03000509000000000000" pitchFamily="65" charset="-120"/>
                <a:cs typeface="Times New Roman" pitchFamily="18" charset="0"/>
              </a:rPr>
              <a:t>Jui-Che</a:t>
            </a:r>
            <a:r>
              <a:rPr lang="en-US" altLang="zh-TW" sz="2000" b="1" u="sng" dirty="0">
                <a:ea typeface="標楷體" panose="03000509000000000000" pitchFamily="65" charset="-120"/>
                <a:cs typeface="Times New Roman" pitchFamily="18" charset="0"/>
              </a:rPr>
              <a:t> Huang</a:t>
            </a:r>
            <a:r>
              <a:rPr lang="en-US" altLang="zh-TW" sz="2000" b="1" u="sng" baseline="30000" dirty="0">
                <a:ea typeface="標楷體" panose="03000509000000000000" pitchFamily="65" charset="-120"/>
                <a:cs typeface="Times New Roman" pitchFamily="18" charset="0"/>
              </a:rPr>
              <a:t>1</a:t>
            </a:r>
            <a:r>
              <a:rPr lang="en-US" altLang="zh-TW" sz="2000" dirty="0">
                <a:ea typeface="標楷體" panose="03000509000000000000" pitchFamily="65" charset="-120"/>
                <a:cs typeface="Times New Roman" pitchFamily="18" charset="0"/>
              </a:rPr>
              <a:t>, </a:t>
            </a:r>
            <a:r>
              <a:rPr lang="fr-FR" altLang="zh-TW" sz="2000" dirty="0"/>
              <a:t>Hideo Kitamura</a:t>
            </a:r>
            <a:r>
              <a:rPr lang="fr-FR" altLang="zh-TW" sz="2000" baseline="30000" dirty="0"/>
              <a:t>2</a:t>
            </a:r>
            <a:r>
              <a:rPr lang="fr-FR" altLang="zh-TW" sz="2000" dirty="0"/>
              <a:t>, Chin-Kang Yang</a:t>
            </a:r>
            <a:r>
              <a:rPr lang="fr-FR" altLang="zh-TW" sz="2000" baseline="30000" dirty="0"/>
              <a:t>1</a:t>
            </a:r>
            <a:r>
              <a:rPr lang="fr-FR" altLang="zh-TW" sz="2000" dirty="0"/>
              <a:t>, </a:t>
            </a:r>
            <a:r>
              <a:rPr lang="en-US" altLang="zh-TW" sz="2000" dirty="0" err="1"/>
              <a:t>Chih</a:t>
            </a:r>
            <a:r>
              <a:rPr lang="en-US" altLang="zh-TW" sz="2000" dirty="0"/>
              <a:t>-Sheng</a:t>
            </a:r>
            <a:r>
              <a:rPr lang="zh-TW" altLang="en-US" sz="2000" dirty="0"/>
              <a:t> </a:t>
            </a:r>
            <a:r>
              <a:rPr lang="en-US" altLang="zh-TW" sz="2000" dirty="0"/>
              <a:t>Yang</a:t>
            </a:r>
            <a:r>
              <a:rPr lang="en-US" altLang="zh-TW" sz="2000" baseline="30000" dirty="0"/>
              <a:t>1</a:t>
            </a:r>
            <a:r>
              <a:rPr lang="fr-FR" altLang="zh-TW" sz="2000" dirty="0"/>
              <a:t>,</a:t>
            </a:r>
            <a:r>
              <a:rPr lang="en-US" altLang="zh-TW" sz="2000" dirty="0"/>
              <a:t> </a:t>
            </a:r>
            <a:r>
              <a:rPr lang="fr-FR" altLang="zh-TW" sz="2000" dirty="0"/>
              <a:t>Cheng-Hsing Chang</a:t>
            </a:r>
            <a:r>
              <a:rPr lang="fr-FR" altLang="zh-TW" sz="2000" baseline="30000" dirty="0"/>
              <a:t>1</a:t>
            </a:r>
            <a:r>
              <a:rPr lang="fr-FR" altLang="zh-TW" sz="2000" dirty="0"/>
              <a:t>, Cheng-Hsiang Chang</a:t>
            </a:r>
            <a:r>
              <a:rPr lang="fr-FR" altLang="zh-TW" sz="2000" baseline="30000" dirty="0"/>
              <a:t>1</a:t>
            </a:r>
            <a:r>
              <a:rPr lang="fr-FR" altLang="zh-TW" sz="2000" dirty="0"/>
              <a:t>, Ching-Shiang Hwang</a:t>
            </a:r>
            <a:r>
              <a:rPr lang="fr-FR" altLang="zh-TW" sz="2000" baseline="30000" dirty="0"/>
              <a:t>1</a:t>
            </a:r>
            <a:r>
              <a:rPr lang="fr-FR" altLang="zh-TW" sz="2000" dirty="0"/>
              <a:t> </a:t>
            </a:r>
          </a:p>
          <a:p>
            <a:endParaRPr lang="en-US" altLang="zh-TW" sz="2000" dirty="0">
              <a:ea typeface="標楷體" panose="03000509000000000000" pitchFamily="65" charset="-120"/>
              <a:cs typeface="Times New Roman" pitchFamily="18" charset="0"/>
            </a:endParaRPr>
          </a:p>
          <a:p>
            <a:r>
              <a:rPr lang="en-US" altLang="zh-TW" sz="2000" baseline="30000" dirty="0">
                <a:latin typeface="+mj-lt"/>
                <a:ea typeface="標楷體" panose="03000509000000000000" pitchFamily="65" charset="-120"/>
                <a:cs typeface="Times New Roman" pitchFamily="18" charset="0"/>
              </a:rPr>
              <a:t>1</a:t>
            </a:r>
            <a:r>
              <a:rPr lang="en-US" altLang="zh-TW" sz="2000" dirty="0">
                <a:latin typeface="+mj-lt"/>
                <a:ea typeface="標楷體" panose="03000509000000000000" pitchFamily="65" charset="-120"/>
                <a:cs typeface="Times New Roman" pitchFamily="18" charset="0"/>
              </a:rPr>
              <a:t>National Synchrotron Radiation Research Center, Taiwan</a:t>
            </a:r>
          </a:p>
          <a:p>
            <a:r>
              <a:rPr lang="en-US" altLang="zh-TW" sz="2000" baseline="30000" dirty="0">
                <a:latin typeface="+mj-lt"/>
                <a:ea typeface="標楷體" panose="03000509000000000000" pitchFamily="65" charset="-120"/>
                <a:cs typeface="Times New Roman" pitchFamily="18" charset="0"/>
              </a:rPr>
              <a:t>2</a:t>
            </a:r>
            <a:r>
              <a:rPr lang="en-US" altLang="zh-TW" sz="2000" dirty="0">
                <a:latin typeface="+mj-lt"/>
                <a:ea typeface="標楷體" panose="03000509000000000000" pitchFamily="65" charset="-120"/>
                <a:cs typeface="Times New Roman" pitchFamily="18" charset="0"/>
              </a:rPr>
              <a:t>RIKEN/SPring-8,Japan</a:t>
            </a:r>
          </a:p>
          <a:p>
            <a:endParaRPr lang="en-GB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87824" y="6459923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ICEC27-ICMC 2018, Oxford, U.K.</a:t>
            </a:r>
            <a:endParaRPr lang="en-GB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473" y="0"/>
            <a:ext cx="3616527" cy="1043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TPS CPMU, CU15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077787" y="5201816"/>
            <a:ext cx="41985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TW" b="1" dirty="0">
                <a:solidFill>
                  <a:sysClr val="windowText" lastClr="000000"/>
                </a:solidFill>
              </a:rPr>
              <a:t>Thermal conductor bar</a:t>
            </a:r>
            <a:endParaRPr lang="zh-TW" altLang="en-US" b="1" dirty="0">
              <a:solidFill>
                <a:sysClr val="windowText" lastClr="00000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TW" b="1" dirty="0">
                <a:solidFill>
                  <a:sysClr val="windowText" lastClr="000000"/>
                </a:solidFill>
              </a:rPr>
              <a:t>Heaters</a:t>
            </a:r>
          </a:p>
          <a:p>
            <a:pPr marL="342900" indent="-342900">
              <a:buFontTx/>
              <a:buAutoNum type="arabicPeriod"/>
            </a:pPr>
            <a:r>
              <a:rPr lang="en-US" altLang="zh-TW" b="1" dirty="0">
                <a:solidFill>
                  <a:sysClr val="windowText" lastClr="000000"/>
                </a:solidFill>
              </a:rPr>
              <a:t>Flexible thermal straps</a:t>
            </a:r>
          </a:p>
          <a:p>
            <a:pPr marL="342900" indent="-342900">
              <a:buFontTx/>
              <a:buAutoNum type="arabicPeriod"/>
            </a:pPr>
            <a:r>
              <a:rPr lang="en-US" altLang="zh-TW" b="1" dirty="0">
                <a:solidFill>
                  <a:sysClr val="windowText" lastClr="000000"/>
                </a:solidFill>
              </a:rPr>
              <a:t>Separated and Insulated vacuum </a:t>
            </a:r>
          </a:p>
          <a:p>
            <a:r>
              <a:rPr lang="en-US" altLang="zh-TW" b="1" dirty="0">
                <a:solidFill>
                  <a:sysClr val="windowText" lastClr="000000"/>
                </a:solidFill>
              </a:rPr>
              <a:t>     for cold-heads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070" y="1772816"/>
            <a:ext cx="407742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7431659" y="1403484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TW" dirty="0"/>
              <a:t>Inner structure 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538566" y="6402145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TW" dirty="0"/>
              <a:t>Overall structure 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87" b="2989"/>
          <a:stretch/>
        </p:blipFill>
        <p:spPr>
          <a:xfrm>
            <a:off x="169085" y="908718"/>
            <a:ext cx="4680520" cy="54934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字方塊 11"/>
          <p:cNvSpPr txBox="1"/>
          <p:nvPr/>
        </p:nvSpPr>
        <p:spPr>
          <a:xfrm>
            <a:off x="7932522" y="212492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Cold-head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923283" y="2011977"/>
            <a:ext cx="1851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C</a:t>
            </a:r>
            <a:r>
              <a:rPr lang="en-US" altLang="zh-TW" dirty="0" smtClean="0">
                <a:solidFill>
                  <a:schemeClr val="bg1"/>
                </a:solidFill>
              </a:rPr>
              <a:t>onnected </a:t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en-US" altLang="zh-TW" dirty="0" smtClean="0">
                <a:solidFill>
                  <a:schemeClr val="bg1"/>
                </a:solidFill>
              </a:rPr>
              <a:t>to a storage ring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3317"/>
            <a:ext cx="7870825" cy="773113"/>
          </a:xfrm>
        </p:spPr>
        <p:txBody>
          <a:bodyPr/>
          <a:lstStyle/>
          <a:p>
            <a:r>
              <a:rPr lang="en-US" altLang="zh-TW" sz="4000" dirty="0"/>
              <a:t>Temperature Control System</a:t>
            </a:r>
            <a:endParaRPr lang="zh-TW" altLang="en-US" sz="4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19672" y="9555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1941" y="979254"/>
            <a:ext cx="830652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000" b="1" dirty="0"/>
              <a:t>A temperature control system is mandatory for a NdFeB-CPMU operating at 140~150K. But, temperature control is optional for a </a:t>
            </a:r>
            <a:r>
              <a:rPr lang="en-US" altLang="zh-TW" sz="2000" b="1" dirty="0" err="1">
                <a:ea typeface="新細明體" panose="02020500000000000000" pitchFamily="18" charset="-120"/>
              </a:rPr>
              <a:t>PrFeB</a:t>
            </a:r>
            <a:r>
              <a:rPr lang="en-US" altLang="zh-TW" sz="2000" b="1" dirty="0">
                <a:ea typeface="新細明體" panose="02020500000000000000" pitchFamily="18" charset="-120"/>
              </a:rPr>
              <a:t>-CPMU, the reason we use it is because</a:t>
            </a:r>
            <a:r>
              <a:rPr lang="en-US" altLang="zh-TW" sz="2000" b="1" dirty="0" smtClean="0">
                <a:ea typeface="新細明體" panose="02020500000000000000" pitchFamily="18" charset="-120"/>
              </a:rPr>
              <a:t>:</a:t>
            </a:r>
          </a:p>
          <a:p>
            <a:pPr algn="just"/>
            <a:r>
              <a:rPr lang="en-US" altLang="zh-TW" sz="1000" b="1" dirty="0" smtClean="0">
                <a:ea typeface="新細明體" panose="02020500000000000000" pitchFamily="18" charset="-120"/>
              </a:rPr>
              <a:t> </a:t>
            </a:r>
            <a:endParaRPr lang="en-US" altLang="zh-TW" sz="1000" b="1" dirty="0">
              <a:ea typeface="新細明體" panose="02020500000000000000" pitchFamily="18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2000" dirty="0"/>
              <a:t>We can obtain a reproducible energy spectrum under various beam conditions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TW" sz="2000" dirty="0"/>
              <a:t>Compensate any residual temperature gradient to minimize </a:t>
            </a:r>
            <a:r>
              <a:rPr lang="en-US" altLang="zh-TW" sz="2000" dirty="0" smtClean="0"/>
              <a:t>field </a:t>
            </a:r>
            <a:r>
              <a:rPr lang="en-US" altLang="zh-TW" sz="2000" dirty="0"/>
              <a:t>errors. 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1941" y="3299750"/>
            <a:ext cx="8184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TW" sz="2000" dirty="0" smtClean="0"/>
              <a:t>Heaters </a:t>
            </a:r>
            <a:r>
              <a:rPr lang="en-US" altLang="zh-TW" sz="2000" dirty="0"/>
              <a:t>are installed along the side of the magnet arrays with </a:t>
            </a:r>
            <a:r>
              <a:rPr lang="en-GB" altLang="zh-TW" sz="2000" dirty="0"/>
              <a:t>high speed PID temperature controllers</a:t>
            </a:r>
            <a:r>
              <a:rPr lang="en-US" altLang="zh-TW" sz="2000" dirty="0"/>
              <a:t> . </a:t>
            </a:r>
            <a:endParaRPr lang="en-US" altLang="zh-TW" sz="2000" dirty="0" smtClean="0"/>
          </a:p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TW" sz="2000" dirty="0" smtClean="0"/>
              <a:t>An optimum PID parameters of the temperature control is important to minimize the temperature fluctuation of magnets.</a:t>
            </a:r>
            <a:endParaRPr lang="en-US" altLang="zh-TW" sz="2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47291"/>
              </p:ext>
            </p:extLst>
          </p:nvPr>
        </p:nvGraphicFramePr>
        <p:xfrm>
          <a:off x="251021" y="5157192"/>
          <a:ext cx="868836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Magnet </a:t>
                      </a:r>
                      <a:r>
                        <a:rPr lang="en-US" altLang="zh-TW" sz="1600" dirty="0"/>
                        <a:t>[K]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140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120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100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80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55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Cooling bar [K]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111~122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103~108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82~89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68~73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51~54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Cold-head[K]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60.9 / 61.3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56.0 / 57.9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52.7 / 53.1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49.6 / 50.3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44.7 / 45.9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Estimated Heater power [W]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~100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~80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~60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~40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0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595894" y="4807685"/>
            <a:ext cx="6230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Temperature distribution of CU15 at various input of heater power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266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56154"/>
            <a:ext cx="9144000" cy="6001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702592"/>
              </p:ext>
            </p:extLst>
          </p:nvPr>
        </p:nvGraphicFramePr>
        <p:xfrm>
          <a:off x="404812" y="4114800"/>
          <a:ext cx="4220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4812" y="953193"/>
            <a:ext cx="8271644" cy="3002176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TW" sz="2000" b="0" dirty="0">
                <a:solidFill>
                  <a:schemeClr val="bg1"/>
                </a:solidFill>
              </a:rPr>
              <a:t>The lowest achievable temperature of PMs is ~ </a:t>
            </a:r>
            <a:r>
              <a:rPr lang="en-US" altLang="zh-TW" sz="2000" b="0" dirty="0" smtClean="0">
                <a:solidFill>
                  <a:schemeClr val="bg1"/>
                </a:solidFill>
              </a:rPr>
              <a:t>55 </a:t>
            </a:r>
            <a:r>
              <a:rPr lang="en-US" altLang="zh-TW" sz="2000" b="0" dirty="0">
                <a:solidFill>
                  <a:schemeClr val="bg1"/>
                </a:solidFill>
              </a:rPr>
              <a:t>K in 48 hours.</a:t>
            </a:r>
          </a:p>
          <a:p>
            <a:pPr marL="0" indent="0" algn="just">
              <a:buNone/>
            </a:pPr>
            <a:r>
              <a:rPr lang="en-US" altLang="zh-TW" sz="2000" b="0" dirty="0">
                <a:solidFill>
                  <a:schemeClr val="bg1"/>
                </a:solidFill>
              </a:rPr>
              <a:t>      (cold-head : 45 K, thermal conductor bar: </a:t>
            </a:r>
            <a:r>
              <a:rPr lang="en-US" altLang="zh-TW" sz="2000" b="0" dirty="0" smtClean="0">
                <a:solidFill>
                  <a:schemeClr val="bg1"/>
                </a:solidFill>
              </a:rPr>
              <a:t>52 </a:t>
            </a:r>
            <a:r>
              <a:rPr lang="en-US" altLang="zh-TW" sz="2000" b="0" dirty="0">
                <a:solidFill>
                  <a:schemeClr val="bg1"/>
                </a:solidFill>
              </a:rPr>
              <a:t>K)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TW" sz="2000" b="0" dirty="0">
                <a:solidFill>
                  <a:schemeClr val="bg1"/>
                </a:solidFill>
              </a:rPr>
              <a:t>If the temperature of PMs is controlled to ~ 80 K, the cold head is </a:t>
            </a:r>
            <a:r>
              <a:rPr lang="en-US" altLang="zh-TW" sz="2000" b="0" dirty="0" smtClean="0">
                <a:solidFill>
                  <a:schemeClr val="bg1"/>
                </a:solidFill>
              </a:rPr>
              <a:t>50 </a:t>
            </a:r>
            <a:r>
              <a:rPr lang="en-US" altLang="zh-TW" sz="2000" b="0" dirty="0">
                <a:solidFill>
                  <a:schemeClr val="bg1"/>
                </a:solidFill>
              </a:rPr>
              <a:t>K, thermal conductor bar is 70 K.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TW" sz="2000" b="0" dirty="0">
                <a:solidFill>
                  <a:schemeClr val="bg1"/>
                </a:solidFill>
              </a:rPr>
              <a:t>In magnet arrays, the temperature variation within </a:t>
            </a:r>
            <a:r>
              <a:rPr lang="en-US" altLang="zh-TW" sz="2000" b="0" dirty="0">
                <a:solidFill>
                  <a:schemeClr val="bg1"/>
                </a:solidFill>
                <a:sym typeface="Symbol" panose="05050102010706020507" pitchFamily="18" charset="2"/>
              </a:rPr>
              <a:t></a:t>
            </a:r>
            <a:r>
              <a:rPr lang="en-US" altLang="zh-TW" sz="2000" b="0" dirty="0">
                <a:solidFill>
                  <a:schemeClr val="bg1"/>
                </a:solidFill>
              </a:rPr>
              <a:t> 0.4 K with temperature control system. (PT100 is calibrated , the tolerance is within </a:t>
            </a:r>
            <a:r>
              <a:rPr lang="en-US" altLang="zh-TW" sz="2000" b="0" dirty="0">
                <a:solidFill>
                  <a:schemeClr val="bg1"/>
                </a:solidFill>
                <a:sym typeface="Symbol" panose="05050102010706020507" pitchFamily="18" charset="2"/>
              </a:rPr>
              <a:t></a:t>
            </a:r>
            <a:r>
              <a:rPr lang="en-US" altLang="zh-TW" sz="2000" b="0" dirty="0">
                <a:solidFill>
                  <a:schemeClr val="bg1"/>
                </a:solidFill>
              </a:rPr>
              <a:t> 0.1 K).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TW" sz="2000" b="0" dirty="0">
                <a:solidFill>
                  <a:schemeClr val="bg1"/>
                </a:solidFill>
              </a:rPr>
              <a:t>At ~ 80 K, the magnet gap is 0.99 mm wider.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TW" sz="2000" b="0" dirty="0">
                <a:solidFill>
                  <a:schemeClr val="bg1"/>
                </a:solidFill>
              </a:rPr>
              <a:t>Total shrinkage of a 2m-copper-magnet-array is 5.65 mm. </a:t>
            </a:r>
          </a:p>
          <a:p>
            <a:pPr marL="0" indent="0">
              <a:buNone/>
            </a:pPr>
            <a:endParaRPr lang="zh-TW" alt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69" name="圖表 1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746116"/>
              </p:ext>
            </p:extLst>
          </p:nvPr>
        </p:nvGraphicFramePr>
        <p:xfrm>
          <a:off x="4839589" y="4114800"/>
          <a:ext cx="405289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向右箭號 4"/>
          <p:cNvSpPr/>
          <p:nvPr/>
        </p:nvSpPr>
        <p:spPr>
          <a:xfrm>
            <a:off x="4427984" y="5085184"/>
            <a:ext cx="434196" cy="7388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0" y="-27384"/>
            <a:ext cx="9144000" cy="883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/>
                <a:latin typeface="+mj-lt"/>
                <a:ea typeface="Arial Unicode MS" pitchFamily="34" charset="-120"/>
                <a:cs typeface="Arial Unicode MS" pitchFamily="34" charset="-12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40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Cooling performance</a:t>
            </a:r>
            <a:endParaRPr lang="zh-TW" altLang="en-US" sz="40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9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接點 14"/>
          <p:cNvCxnSpPr/>
          <p:nvPr/>
        </p:nvCxnSpPr>
        <p:spPr>
          <a:xfrm>
            <a:off x="466527" y="4905161"/>
            <a:ext cx="85689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73113"/>
          </a:xfrm>
        </p:spPr>
        <p:txBody>
          <a:bodyPr/>
          <a:lstStyle/>
          <a:p>
            <a:r>
              <a:rPr lang="en-US" altLang="zh-TW" sz="4000" dirty="0">
                <a:latin typeface="Calibri" panose="020F0502020204030204" pitchFamily="34" charset="0"/>
              </a:rPr>
              <a:t>Reduction of vibration of </a:t>
            </a:r>
            <a:r>
              <a:rPr lang="en-US" altLang="zh-TW" sz="4000" dirty="0" smtClean="0">
                <a:latin typeface="Calibri" panose="020F0502020204030204" pitchFamily="34" charset="0"/>
              </a:rPr>
              <a:t>chambers </a:t>
            </a:r>
            <a:endParaRPr lang="zh-TW" alt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886771"/>
            <a:ext cx="5946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000" dirty="0" smtClean="0"/>
              <a:t>Using </a:t>
            </a:r>
            <a:r>
              <a:rPr lang="en-US" altLang="zh-TW" sz="2000" dirty="0"/>
              <a:t>Gifford-McMahon </a:t>
            </a:r>
            <a:r>
              <a:rPr lang="en-US" altLang="zh-TW" sz="2000" dirty="0" err="1"/>
              <a:t>cryo</a:t>
            </a:r>
            <a:r>
              <a:rPr lang="en-US" altLang="zh-TW" sz="2000" dirty="0"/>
              <a:t>-coolers, instead of </a:t>
            </a:r>
            <a:r>
              <a:rPr lang="en-US" altLang="zh-TW" sz="2000" dirty="0" err="1" smtClean="0"/>
              <a:t>solvary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cryo</a:t>
            </a:r>
            <a:r>
              <a:rPr lang="en-US" altLang="zh-TW" sz="2000" dirty="0" smtClean="0"/>
              <a:t>-coolers.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 smtClean="0"/>
              <a:t>Using a flexible-straps-adapter </a:t>
            </a:r>
            <a:r>
              <a:rPr lang="en-US" altLang="zh-TW" sz="2000" dirty="0"/>
              <a:t>between </a:t>
            </a:r>
            <a:r>
              <a:rPr lang="en-US" altLang="zh-TW" sz="2000" dirty="0" smtClean="0"/>
              <a:t>cold </a:t>
            </a:r>
            <a:br>
              <a:rPr lang="en-US" altLang="zh-TW" sz="2000" dirty="0" smtClean="0"/>
            </a:br>
            <a:r>
              <a:rPr lang="en-US" altLang="zh-TW" sz="2000" dirty="0" smtClean="0"/>
              <a:t>heads and </a:t>
            </a:r>
            <a:r>
              <a:rPr lang="en-US" altLang="zh-TW" sz="2000" dirty="0"/>
              <a:t>thermal </a:t>
            </a:r>
            <a:r>
              <a:rPr lang="en-US" altLang="zh-TW" sz="2000" dirty="0" smtClean="0"/>
              <a:t>conductance feedthroughs. </a:t>
            </a:r>
            <a:endParaRPr lang="zh-TW" altLang="en-US" sz="20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3191" y="4905161"/>
            <a:ext cx="8530805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b="1" dirty="0"/>
              <a:t>Advantages </a:t>
            </a:r>
            <a:endParaRPr lang="en-US" altLang="zh-TW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Avoid </a:t>
            </a:r>
            <a:r>
              <a:rPr lang="en-US" altLang="zh-TW" dirty="0"/>
              <a:t>vibrations from cold-heads to inner structure of CPMUs.</a:t>
            </a:r>
          </a:p>
          <a:p>
            <a:pPr marL="342900" indent="-342900">
              <a:buAutoNum type="arabicPeriod"/>
            </a:pPr>
            <a:r>
              <a:rPr lang="en-US" altLang="zh-TW" dirty="0"/>
              <a:t>No inner stress between cold-heads and thermal </a:t>
            </a:r>
            <a:r>
              <a:rPr lang="en-US" altLang="zh-TW" dirty="0" smtClean="0"/>
              <a:t>conductance feedthroughs </a:t>
            </a:r>
            <a:r>
              <a:rPr lang="en-US" altLang="zh-TW" dirty="0"/>
              <a:t>.</a:t>
            </a:r>
          </a:p>
          <a:p>
            <a:pPr algn="ctr"/>
            <a:endParaRPr lang="en-US" altLang="zh-TW" sz="1000" b="1" dirty="0" smtClean="0"/>
          </a:p>
          <a:p>
            <a:pPr algn="ctr"/>
            <a:r>
              <a:rPr lang="en-US" altLang="zh-TW" b="1" dirty="0" smtClean="0"/>
              <a:t>Disadvantages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/>
              <a:t>Reduced thermal conductance.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 smtClean="0"/>
              <a:t>Increased thermal contact resistance due to many components.</a:t>
            </a:r>
          </a:p>
        </p:txBody>
      </p:sp>
      <p:sp>
        <p:nvSpPr>
          <p:cNvPr id="6" name="矩形 5"/>
          <p:cNvSpPr/>
          <p:nvPr/>
        </p:nvSpPr>
        <p:spPr>
          <a:xfrm>
            <a:off x="7380312" y="6078641"/>
            <a:ext cx="1763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/>
              <a:t>A </a:t>
            </a:r>
            <a:r>
              <a:rPr lang="en-US" altLang="zh-TW" sz="1600" b="1" dirty="0"/>
              <a:t>temperature </a:t>
            </a:r>
            <a:r>
              <a:rPr lang="en-US" altLang="zh-TW" sz="1600" b="1" dirty="0" smtClean="0"/>
              <a:t/>
            </a:r>
            <a:br>
              <a:rPr lang="en-US" altLang="zh-TW" sz="1600" b="1" dirty="0" smtClean="0"/>
            </a:br>
            <a:r>
              <a:rPr lang="en-US" altLang="zh-TW" sz="1600" b="1" dirty="0" smtClean="0"/>
              <a:t>rise </a:t>
            </a:r>
            <a:r>
              <a:rPr lang="en-US" altLang="zh-TW" sz="1600" b="1" dirty="0" smtClean="0"/>
              <a:t>on </a:t>
            </a:r>
            <a:r>
              <a:rPr lang="en-US" altLang="zh-TW" sz="1600" b="1" dirty="0" smtClean="0"/>
              <a:t>magnets</a:t>
            </a:r>
            <a:endParaRPr lang="zh-TW" altLang="en-US" sz="1600" b="1" dirty="0"/>
          </a:p>
        </p:txBody>
      </p:sp>
      <p:sp>
        <p:nvSpPr>
          <p:cNvPr id="7" name="向右箭號 6"/>
          <p:cNvSpPr/>
          <p:nvPr/>
        </p:nvSpPr>
        <p:spPr>
          <a:xfrm>
            <a:off x="7083342" y="6246375"/>
            <a:ext cx="296970" cy="2493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19971"/>
            <a:ext cx="3544957" cy="277370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718" y="2132856"/>
            <a:ext cx="3596400" cy="278608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268625" y="3606634"/>
            <a:ext cx="439139" cy="335780"/>
          </a:xfrm>
          <a:prstGeom prst="rect">
            <a:avLst/>
          </a:prstGeom>
          <a:solidFill>
            <a:srgbClr val="FFF2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565593" y="275381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Original Design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247860" y="290211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New Design</a:t>
            </a:r>
            <a:endParaRPr lang="zh-TW" alt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6228184" y="972137"/>
            <a:ext cx="2838928" cy="1594013"/>
            <a:chOff x="6152225" y="1548490"/>
            <a:chExt cx="2838928" cy="1594013"/>
          </a:xfrm>
        </p:grpSpPr>
        <p:grpSp>
          <p:nvGrpSpPr>
            <p:cNvPr id="17" name="群組 16"/>
            <p:cNvGrpSpPr/>
            <p:nvPr/>
          </p:nvGrpSpPr>
          <p:grpSpPr>
            <a:xfrm>
              <a:off x="6152225" y="1650707"/>
              <a:ext cx="2838928" cy="1463230"/>
              <a:chOff x="6300192" y="1650707"/>
              <a:chExt cx="2838928" cy="1463230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6300192" y="1650707"/>
                <a:ext cx="2585003" cy="1463230"/>
                <a:chOff x="6618116" y="4326768"/>
                <a:chExt cx="2585003" cy="1463230"/>
              </a:xfrm>
            </p:grpSpPr>
            <p:pic>
              <p:nvPicPr>
                <p:cNvPr id="10" name="圖片 9"/>
                <p:cNvPicPr/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8116" y="4362233"/>
                  <a:ext cx="1628739" cy="1170154"/>
                </a:xfrm>
                <a:prstGeom prst="rect">
                  <a:avLst/>
                </a:prstGeom>
              </p:spPr>
            </p:pic>
            <p:sp>
              <p:nvSpPr>
                <p:cNvPr id="4" name="矩形 3"/>
                <p:cNvSpPr/>
                <p:nvPr/>
              </p:nvSpPr>
              <p:spPr>
                <a:xfrm>
                  <a:off x="6921725" y="5451444"/>
                  <a:ext cx="228139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600" dirty="0" smtClean="0"/>
                    <a:t>Flexible-straps-adapter</a:t>
                  </a:r>
                  <a:endParaRPr lang="en-US" altLang="zh-TW" sz="1600" dirty="0"/>
                </a:p>
              </p:txBody>
            </p:sp>
            <p:pic>
              <p:nvPicPr>
                <p:cNvPr id="5" name="圖片 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16807550">
                  <a:off x="7970035" y="4519291"/>
                  <a:ext cx="1207735" cy="822689"/>
                </a:xfrm>
                <a:prstGeom prst="rect">
                  <a:avLst/>
                </a:prstGeom>
              </p:spPr>
            </p:pic>
          </p:grpSp>
          <p:cxnSp>
            <p:nvCxnSpPr>
              <p:cNvPr id="14" name="直線單箭頭接點 13"/>
              <p:cNvCxnSpPr/>
              <p:nvPr/>
            </p:nvCxnSpPr>
            <p:spPr>
              <a:xfrm>
                <a:off x="8748464" y="1700808"/>
                <a:ext cx="0" cy="1083510"/>
              </a:xfrm>
              <a:prstGeom prst="straightConnector1">
                <a:avLst/>
              </a:prstGeom>
              <a:ln w="28575" cap="flat" cmpd="sng" algn="ctr">
                <a:solidFill>
                  <a:schemeClr val="dk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8508819" y="2311559"/>
                <a:ext cx="6303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5 cm</a:t>
                </a:r>
                <a:endParaRPr lang="zh-TW" altLang="en-US" sz="1600" dirty="0"/>
              </a:p>
            </p:txBody>
          </p:sp>
        </p:grpSp>
        <p:sp>
          <p:nvSpPr>
            <p:cNvPr id="21" name="圓角矩形 20"/>
            <p:cNvSpPr/>
            <p:nvPr/>
          </p:nvSpPr>
          <p:spPr>
            <a:xfrm>
              <a:off x="6255929" y="1548490"/>
              <a:ext cx="2681205" cy="1594013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2521346" y="2343512"/>
            <a:ext cx="1548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err="1"/>
              <a:t>solvary</a:t>
            </a:r>
            <a:r>
              <a:rPr lang="en-US" altLang="zh-TW" sz="1200" dirty="0"/>
              <a:t> </a:t>
            </a:r>
            <a:r>
              <a:rPr lang="en-US" altLang="zh-TW" sz="1200" dirty="0" err="1"/>
              <a:t>cryo</a:t>
            </a:r>
            <a:r>
              <a:rPr lang="en-US" altLang="zh-TW" sz="1200" dirty="0"/>
              <a:t>-coolers</a:t>
            </a:r>
            <a:endParaRPr lang="zh-TW" altLang="en-US" sz="1200" dirty="0"/>
          </a:p>
        </p:txBody>
      </p:sp>
      <p:sp>
        <p:nvSpPr>
          <p:cNvPr id="24" name="矩形 23"/>
          <p:cNvSpPr/>
          <p:nvPr/>
        </p:nvSpPr>
        <p:spPr>
          <a:xfrm>
            <a:off x="5921607" y="2566150"/>
            <a:ext cx="1362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/>
              <a:t>G-M </a:t>
            </a:r>
            <a:r>
              <a:rPr lang="en-US" altLang="zh-TW" sz="1200" dirty="0" err="1"/>
              <a:t>cryo</a:t>
            </a:r>
            <a:r>
              <a:rPr lang="en-US" altLang="zh-TW" sz="1200" dirty="0"/>
              <a:t>-coolers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24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Summary</a:t>
            </a:r>
            <a:endParaRPr lang="en-GB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047811"/>
            <a:ext cx="8712968" cy="1373077"/>
          </a:xfrm>
        </p:spPr>
        <p:txBody>
          <a:bodyPr/>
          <a:lstStyle/>
          <a:p>
            <a:pPr lvl="1" algn="just">
              <a:buFont typeface="Wingdings" panose="05000000000000000000" pitchFamily="2" charset="2"/>
              <a:buChar char="l"/>
            </a:pPr>
            <a:r>
              <a:rPr lang="en-US" altLang="ja-JP" sz="2000" b="0" dirty="0" smtClean="0">
                <a:latin typeface="+mn-lt"/>
              </a:rPr>
              <a:t>A </a:t>
            </a:r>
            <a:r>
              <a:rPr lang="en-US" altLang="ja-JP" sz="2000" b="0" dirty="0">
                <a:latin typeface="+mn-lt"/>
              </a:rPr>
              <a:t>2m</a:t>
            </a:r>
            <a:r>
              <a:rPr lang="en-US" altLang="ja-JP" sz="2000" b="0" dirty="0">
                <a:solidFill>
                  <a:schemeClr val="tx1"/>
                </a:solidFill>
                <a:effectLst/>
                <a:latin typeface="+mn-lt"/>
              </a:rPr>
              <a:t>-CPMU has been tested at NSRRC with a vacuum compatibly in-situ measurement system</a:t>
            </a:r>
            <a:r>
              <a:rPr lang="en-US" altLang="ja-JP" sz="2000" b="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en-US" altLang="ja-JP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000" b="0" dirty="0">
                <a:latin typeface="Arial" panose="020B0604020202020204" pitchFamily="34" charset="0"/>
                <a:cs typeface="Arial" panose="020B0604020202020204" pitchFamily="34" charset="0"/>
              </a:rPr>
              <a:t>PMs can reach 55K with two cold-heads (200W x2 @ 80 K). </a:t>
            </a:r>
            <a:r>
              <a:rPr lang="en-US" altLang="ja-JP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altLang="ja-JP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of TPS-2m-CPMU is estimated around 240 W. </a:t>
            </a:r>
            <a:endParaRPr lang="en-US" altLang="ja-JP" sz="2200" b="0" dirty="0"/>
          </a:p>
        </p:txBody>
      </p:sp>
      <p:sp>
        <p:nvSpPr>
          <p:cNvPr id="5" name="矩形 4"/>
          <p:cNvSpPr/>
          <p:nvPr/>
        </p:nvSpPr>
        <p:spPr>
          <a:xfrm>
            <a:off x="102839" y="2420888"/>
            <a:ext cx="51172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69863" algn="just">
              <a:buFont typeface="Wingdings" panose="05000000000000000000" pitchFamily="2" charset="2"/>
              <a:buChar char="l"/>
            </a:pP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temperature control can reduce the residual temperature gradient to a variation along the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2m-magnet-array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to less than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0.4K. </a:t>
            </a:r>
            <a:endParaRPr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169863" algn="just">
              <a:buFont typeface="Wingdings" panose="05000000000000000000" pitchFamily="2" charset="2"/>
              <a:buChar char="l"/>
            </a:pPr>
            <a:r>
              <a:rPr lang="en-US" altLang="zh-TW" sz="2000" dirty="0" smtClean="0"/>
              <a:t>Using Gifford-McMahon </a:t>
            </a:r>
            <a:r>
              <a:rPr lang="en-US" altLang="zh-TW" sz="2000" dirty="0" err="1" smtClean="0"/>
              <a:t>cryo</a:t>
            </a:r>
            <a:r>
              <a:rPr lang="en-US" altLang="zh-TW" sz="2000" dirty="0" smtClean="0"/>
              <a:t>-cooler and flexible-straps-adapters can </a:t>
            </a:r>
            <a:r>
              <a:rPr lang="en-US" altLang="zh-TW" sz="2000" dirty="0"/>
              <a:t>obtain lower </a:t>
            </a:r>
            <a:r>
              <a:rPr lang="en-US" altLang="zh-TW" sz="2000" dirty="0" smtClean="0"/>
              <a:t>vibration. But, the temperature of magnet may increase 5 K.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169863"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Current design can be easily extended to LN</a:t>
            </a:r>
            <a:r>
              <a:rPr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cooling methods and the system is compatible with </a:t>
            </a:r>
            <a:r>
              <a:rPr lang="en-GB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storage ring ultra-high vacuum regulations.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41" y="2852936"/>
            <a:ext cx="3987789" cy="337326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076827" y="515719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NdFeB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87327620"/>
      </p:ext>
    </p:extLst>
  </p:cSld>
  <p:clrMapOvr>
    <a:masterClrMapping/>
  </p:clrMapOvr>
  <p:transition advTm="5695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53231" y="814244"/>
            <a:ext cx="7963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Thank you very much.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40" y="1645241"/>
            <a:ext cx="9144000" cy="51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接點 13"/>
          <p:cNvCxnSpPr/>
          <p:nvPr/>
        </p:nvCxnSpPr>
        <p:spPr>
          <a:xfrm>
            <a:off x="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992" y="0"/>
            <a:ext cx="9144000" cy="943574"/>
          </a:xfrm>
        </p:spPr>
        <p:txBody>
          <a:bodyPr>
            <a:noAutofit/>
          </a:bodyPr>
          <a:lstStyle/>
          <a:p>
            <a:r>
              <a:rPr lang="en-US" altLang="zh-TW" dirty="0" err="1">
                <a:effectLst/>
              </a:rPr>
              <a:t>Undulators</a:t>
            </a:r>
            <a:endParaRPr lang="zh-TW" altLang="en-US" dirty="0">
              <a:effectLst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97546" name="Rectangle 266"/>
          <p:cNvSpPr>
            <a:spLocks noChangeArrowheads="1"/>
          </p:cNvSpPr>
          <p:nvPr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39552" y="909959"/>
            <a:ext cx="8228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zh-TW" sz="2000" dirty="0"/>
              <a:t>The undulator is designed as a X-ray source from a third-generation light </a:t>
            </a:r>
            <a:r>
              <a:rPr lang="en-GB" altLang="zh-TW" sz="2000" dirty="0" smtClean="0"/>
              <a:t>facility. </a:t>
            </a:r>
            <a:r>
              <a:rPr lang="en-GB" altLang="zh-TW" sz="2000" dirty="0"/>
              <a:t>Main features of an optimized source are;</a:t>
            </a:r>
            <a:endParaRPr lang="en-US" altLang="zh-TW" sz="2000" dirty="0"/>
          </a:p>
        </p:txBody>
      </p:sp>
      <p:sp>
        <p:nvSpPr>
          <p:cNvPr id="3" name="矩形 2"/>
          <p:cNvSpPr/>
          <p:nvPr/>
        </p:nvSpPr>
        <p:spPr>
          <a:xfrm>
            <a:off x="946966" y="3102602"/>
            <a:ext cx="7413453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Most important is the generation of a high magnetic field</a:t>
            </a:r>
            <a:br>
              <a:rPr lang="en-US" altLang="zh-TW" sz="2000" b="1" dirty="0">
                <a:solidFill>
                  <a:srgbClr val="FF0000"/>
                </a:solidFill>
              </a:rPr>
            </a:br>
            <a:r>
              <a:rPr lang="en-US" altLang="zh-TW" sz="2000" b="1" dirty="0">
                <a:solidFill>
                  <a:srgbClr val="FF0000"/>
                </a:solidFill>
              </a:rPr>
              <a:t> in a short period undulator.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4024" y="3984959"/>
            <a:ext cx="2054533" cy="23658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9008" y="1558552"/>
            <a:ext cx="869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268288" algn="just"/>
            <a:r>
              <a:rPr lang="en-GB" altLang="zh-TW" dirty="0"/>
              <a:t>-- </a:t>
            </a:r>
            <a:r>
              <a:rPr lang="en-GB" altLang="zh-TW" b="1" dirty="0"/>
              <a:t>the quality of the electron beam. </a:t>
            </a:r>
            <a:r>
              <a:rPr lang="en-GB" altLang="zh-TW" dirty="0"/>
              <a:t>For example, a low emittance storage ring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endParaRPr lang="en-GB" altLang="zh-TW" dirty="0"/>
          </a:p>
          <a:p>
            <a:pPr marL="628650" indent="-268288" algn="just"/>
            <a:r>
              <a:rPr lang="en-GB" altLang="zh-TW" dirty="0"/>
              <a:t>-- </a:t>
            </a:r>
            <a:r>
              <a:rPr lang="en-GB" altLang="zh-TW" b="1" dirty="0"/>
              <a:t>undulator radiation</a:t>
            </a:r>
            <a:r>
              <a:rPr lang="en-GB" altLang="zh-TW" dirty="0"/>
              <a:t> from </a:t>
            </a:r>
            <a:r>
              <a:rPr lang="en-US" altLang="zh-TW" dirty="0"/>
              <a:t>short period </a:t>
            </a:r>
            <a:r>
              <a:rPr lang="en-US" altLang="zh-TW" dirty="0" err="1"/>
              <a:t>undulators</a:t>
            </a:r>
            <a:r>
              <a:rPr lang="en-US" altLang="zh-TW" dirty="0"/>
              <a:t> with low phase errors: </a:t>
            </a:r>
          </a:p>
          <a:p>
            <a:pPr marL="804863" lvl="1" indent="-176213" algn="just">
              <a:buFont typeface="Arial" panose="020B0604020202020204" pitchFamily="34" charset="0"/>
              <a:buChar char="•"/>
            </a:pPr>
            <a:r>
              <a:rPr lang="en-US" altLang="zh-TW" dirty="0"/>
              <a:t>shorter wavelength radiation.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TW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Hard X-ray</a:t>
            </a:r>
            <a:endParaRPr lang="en-US" altLang="zh-TW" dirty="0">
              <a:solidFill>
                <a:srgbClr val="FF0000"/>
              </a:solidFill>
            </a:endParaRPr>
          </a:p>
          <a:p>
            <a:pPr marL="804863" lvl="1" indent="-176213" algn="just">
              <a:buFont typeface="Arial" panose="020B0604020202020204" pitchFamily="34" charset="0"/>
              <a:buChar char="•"/>
            </a:pPr>
            <a:r>
              <a:rPr lang="en-US" altLang="zh-TW" dirty="0"/>
              <a:t>more periods for a given length.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 </a:t>
            </a:r>
            <a:r>
              <a:rPr lang="en-US" altLang="zh-TW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Higher Brilliance</a:t>
            </a:r>
          </a:p>
          <a:p>
            <a:pPr marL="804863" lvl="1" indent="-176213" algn="just">
              <a:buFont typeface="Arial" panose="020B0604020202020204" pitchFamily="34" charset="0"/>
              <a:buChar char="•"/>
            </a:pPr>
            <a:r>
              <a:rPr lang="en-US" altLang="zh-TW" dirty="0">
                <a:sym typeface="Wingdings" panose="05000000000000000000" pitchFamily="2" charset="2"/>
              </a:rPr>
              <a:t>low degradation of SR.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TW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olidFill>
                  <a:schemeClr val="accent6"/>
                </a:solidFill>
                <a:sym typeface="Wingdings" panose="05000000000000000000" pitchFamily="2" charset="2"/>
              </a:rPr>
              <a:t>H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igher Harmonics can be reached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2039" y="4026398"/>
            <a:ext cx="1778006" cy="227189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45"/>
          <a:stretch/>
        </p:blipFill>
        <p:spPr>
          <a:xfrm>
            <a:off x="159896" y="4433214"/>
            <a:ext cx="2360447" cy="1529508"/>
          </a:xfrm>
          <a:prstGeom prst="rect">
            <a:avLst/>
          </a:prstGeom>
        </p:spPr>
      </p:pic>
      <p:pic>
        <p:nvPicPr>
          <p:cNvPr id="2050" name="Picture 2" descr="C:\Users\JC\AppData\Local\Temp\SNAGHTML5693fc9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9740" y="4423360"/>
            <a:ext cx="2212740" cy="16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6494933" y="6027681"/>
            <a:ext cx="2460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/>
              <a:t>First Cryogenic Permanent Magnet </a:t>
            </a:r>
            <a:r>
              <a:rPr lang="en-US" altLang="zh-TW" sz="1200" dirty="0" err="1"/>
              <a:t>Undulator</a:t>
            </a:r>
            <a:r>
              <a:rPr lang="en-US" altLang="zh-TW" sz="1200" dirty="0"/>
              <a:t> </a:t>
            </a:r>
            <a:r>
              <a:rPr lang="en-US" altLang="zh-TW" sz="1200" dirty="0" smtClean="0"/>
              <a:t>(</a:t>
            </a:r>
            <a:r>
              <a:rPr lang="en-US" altLang="zh-TW" sz="1200" b="1" dirty="0" smtClean="0"/>
              <a:t>CPMU</a:t>
            </a:r>
            <a:r>
              <a:rPr lang="en-US" altLang="zh-TW" sz="1200" dirty="0" smtClean="0"/>
              <a:t>)</a:t>
            </a:r>
            <a:r>
              <a:rPr lang="en-US" altLang="zh-TW" sz="1200" dirty="0"/>
              <a:t/>
            </a:r>
            <a:br>
              <a:rPr lang="en-US" altLang="zh-TW" sz="1200" dirty="0"/>
            </a:br>
            <a:r>
              <a:rPr lang="en-US" altLang="zh-TW" sz="1200" dirty="0"/>
              <a:t>prototype SPring8 ,2004</a:t>
            </a:r>
            <a:endParaRPr lang="zh-TW" altLang="en-US" sz="1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681512" y="6276884"/>
            <a:ext cx="19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/>
              <a:t>First In-vacuum Undulator </a:t>
            </a:r>
            <a:br>
              <a:rPr lang="en-US" altLang="zh-TW" sz="1200" dirty="0"/>
            </a:br>
            <a:r>
              <a:rPr lang="en-US" altLang="zh-TW" sz="1200" dirty="0"/>
              <a:t>SPring8, 1993</a:t>
            </a:r>
            <a:endParaRPr lang="zh-TW" altLang="en-US" sz="1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520343" y="6323320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 err="1"/>
              <a:t>SuperConducting</a:t>
            </a:r>
            <a:r>
              <a:rPr lang="en-US" altLang="zh-TW" sz="1200" dirty="0"/>
              <a:t> Undulator  </a:t>
            </a:r>
            <a:br>
              <a:rPr lang="en-US" altLang="zh-TW" sz="1200" dirty="0"/>
            </a:br>
            <a:r>
              <a:rPr lang="en-US" altLang="zh-TW" sz="1200" dirty="0" smtClean="0"/>
              <a:t>(</a:t>
            </a:r>
            <a:r>
              <a:rPr lang="en-US" altLang="zh-TW" sz="1200" b="1" dirty="0" smtClean="0"/>
              <a:t>SCU</a:t>
            </a:r>
            <a:r>
              <a:rPr lang="en-US" altLang="zh-TW" sz="1200" dirty="0" smtClean="0"/>
              <a:t>) LURE</a:t>
            </a:r>
            <a:r>
              <a:rPr lang="en-US" altLang="zh-TW" sz="1200" dirty="0"/>
              <a:t>, 1980</a:t>
            </a:r>
            <a:endParaRPr lang="zh-TW" altLang="en-US" sz="1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0659" y="6009158"/>
            <a:ext cx="2626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/>
              <a:t>First </a:t>
            </a:r>
            <a:r>
              <a:rPr lang="en-US" altLang="zh-TW" sz="1200" dirty="0" smtClean="0"/>
              <a:t>permanent magnet </a:t>
            </a:r>
            <a:r>
              <a:rPr lang="en-US" altLang="zh-TW" sz="1200" dirty="0" err="1" smtClean="0"/>
              <a:t>undulator</a:t>
            </a:r>
            <a:r>
              <a:rPr lang="en-US" altLang="zh-TW" sz="1200" dirty="0" smtClean="0"/>
              <a:t/>
            </a:r>
            <a:br>
              <a:rPr lang="en-US" altLang="zh-TW" sz="1200" dirty="0" smtClean="0"/>
            </a:br>
            <a:r>
              <a:rPr lang="en-US" altLang="zh-TW" sz="1200" dirty="0" smtClean="0"/>
              <a:t> </a:t>
            </a:r>
            <a:r>
              <a:rPr lang="en-US" altLang="zh-TW" sz="1200" dirty="0"/>
              <a:t>at </a:t>
            </a:r>
            <a:r>
              <a:rPr lang="en-US" altLang="zh-TW" sz="1200" dirty="0" smtClean="0"/>
              <a:t>SSRL-SLAC,1980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63581226"/>
      </p:ext>
    </p:extLst>
  </p:cSld>
  <p:clrMapOvr>
    <a:masterClrMapping/>
  </p:clrMapOvr>
  <p:transition advTm="6664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SuperConducting</a:t>
            </a:r>
            <a:r>
              <a:rPr lang="en-US" altLang="zh-TW" dirty="0"/>
              <a:t> Undulator 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242" y="954199"/>
            <a:ext cx="2434468" cy="26479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4" t="1008"/>
          <a:stretch/>
        </p:blipFill>
        <p:spPr>
          <a:xfrm>
            <a:off x="1089521" y="954199"/>
            <a:ext cx="2610052" cy="263081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68906" y="5883861"/>
            <a:ext cx="42339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zh-TW" sz="1400" dirty="0">
                <a:latin typeface="+mj-lt"/>
                <a:ea typeface="新細明體" panose="02020500000000000000" pitchFamily="18" charset="-120"/>
                <a:cs typeface="Times New Roman" panose="02020603050405020304" pitchFamily="18" charset="0"/>
              </a:rPr>
              <a:t>SCU0 at APS with a period length of 16 mm and 20.5 periods generating a magnetic field of 0.8T at a magnetic / vacuum gap of 9.5 mm / 7.2 </a:t>
            </a:r>
            <a:r>
              <a:rPr lang="en-GB" altLang="zh-TW" sz="1400" dirty="0" smtClean="0">
                <a:latin typeface="+mj-lt"/>
                <a:ea typeface="新細明體" panose="02020500000000000000" pitchFamily="18" charset="-120"/>
                <a:cs typeface="Times New Roman" panose="02020603050405020304" pitchFamily="18" charset="0"/>
              </a:rPr>
              <a:t>mm.</a:t>
            </a:r>
            <a:endParaRPr lang="zh-TW" altLang="en-US" sz="1400" dirty="0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36612" y="6079659"/>
            <a:ext cx="3865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GB" altLang="zh-TW" sz="1400" dirty="0">
                <a:ea typeface="新細明體" panose="02020500000000000000" pitchFamily="18" charset="-120"/>
                <a:cs typeface="Times New Roman" panose="02020603050405020304" pitchFamily="18" charset="0"/>
              </a:rPr>
              <a:t>SCU15 at </a:t>
            </a:r>
            <a:r>
              <a:rPr lang="en-GB" altLang="zh-TW" sz="14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KARA </a:t>
            </a:r>
            <a:r>
              <a:rPr lang="en-GB" altLang="zh-TW" sz="1400" dirty="0">
                <a:ea typeface="新細明體" panose="02020500000000000000" pitchFamily="18" charset="-120"/>
                <a:cs typeface="Times New Roman" panose="02020603050405020304" pitchFamily="18" charset="0"/>
              </a:rPr>
              <a:t>with a period length of 15 mm, 100.5 periods and a magnetic field of 0.73T at a magnetic/vacuum gap of 8 mm / 7 mm. </a:t>
            </a:r>
            <a:endParaRPr lang="zh-TW" altLang="en-US" sz="1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6" y="3641394"/>
            <a:ext cx="4095917" cy="219965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1530" y="3641394"/>
            <a:ext cx="4194808" cy="25435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87402" y="3892600"/>
            <a:ext cx="1856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2x Sumitomo RDK415D </a:t>
            </a:r>
            <a:endParaRPr lang="zh-TW" altLang="en-US" sz="1200" dirty="0"/>
          </a:p>
        </p:txBody>
      </p:sp>
      <p:sp>
        <p:nvSpPr>
          <p:cNvPr id="16" name="矩形 15"/>
          <p:cNvSpPr/>
          <p:nvPr/>
        </p:nvSpPr>
        <p:spPr>
          <a:xfrm>
            <a:off x="7287402" y="3615601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2x Sumitomo RDK408D2 </a:t>
            </a:r>
            <a:endParaRPr lang="zh-TW" altLang="en-US" sz="1200" dirty="0"/>
          </a:p>
        </p:txBody>
      </p:sp>
      <p:sp>
        <p:nvSpPr>
          <p:cNvPr id="15" name="矩形 14"/>
          <p:cNvSpPr/>
          <p:nvPr/>
        </p:nvSpPr>
        <p:spPr>
          <a:xfrm>
            <a:off x="3275856" y="3614627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Liquid </a:t>
            </a:r>
            <a:r>
              <a:rPr lang="en-US" altLang="zh-TW" sz="1200" dirty="0" smtClean="0"/>
              <a:t>Helium  </a:t>
            </a:r>
            <a:br>
              <a:rPr lang="en-US" altLang="zh-TW" sz="1200" dirty="0" smtClean="0"/>
            </a:br>
            <a:r>
              <a:rPr lang="en-US" altLang="zh-TW" sz="1200" dirty="0" smtClean="0"/>
              <a:t>indirect </a:t>
            </a:r>
            <a:r>
              <a:rPr lang="en-US" altLang="zh-TW" sz="1200" dirty="0"/>
              <a:t>cooling</a:t>
            </a:r>
            <a:endParaRPr lang="zh-TW" altLang="en-US" sz="1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394547" y="32129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APS (USA)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084168" y="322662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KARA(Germany</a:t>
            </a:r>
            <a:r>
              <a:rPr lang="en-US" altLang="zh-TW" dirty="0">
                <a:solidFill>
                  <a:schemeClr val="bg1"/>
                </a:solidFill>
              </a:rPr>
              <a:t>)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-2893" y="135607"/>
            <a:ext cx="9143999" cy="773113"/>
          </a:xfrm>
        </p:spPr>
        <p:txBody>
          <a:bodyPr/>
          <a:lstStyle/>
          <a:p>
            <a:r>
              <a:rPr lang="en-US" altLang="zh-TW" sz="3600" dirty="0"/>
              <a:t>Cryogenic Permanent Magnet </a:t>
            </a:r>
            <a:r>
              <a:rPr lang="en-US" altLang="zh-TW" sz="3600" dirty="0" err="1"/>
              <a:t>Undulator</a:t>
            </a:r>
            <a:endParaRPr lang="en-GB" sz="3600" dirty="0"/>
          </a:p>
        </p:txBody>
      </p:sp>
      <p:pic>
        <p:nvPicPr>
          <p:cNvPr id="138" name="圖片 137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94" y="943544"/>
            <a:ext cx="9144000" cy="58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809184"/>
              </p:ext>
            </p:extLst>
          </p:nvPr>
        </p:nvGraphicFramePr>
        <p:xfrm>
          <a:off x="1187450" y="1854200"/>
          <a:ext cx="6342063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Graph" r:id="rId4" imgW="4131360" imgH="2901600" progId="Origin50.Graph">
                  <p:embed/>
                </p:oleObj>
              </mc:Choice>
              <mc:Fallback>
                <p:oleObj name="Graph" r:id="rId4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450" y="1854200"/>
                        <a:ext cx="6342063" cy="4456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SCU or CPMU at TPS</a:t>
            </a:r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>
            <a:off x="4847411" y="4188192"/>
            <a:ext cx="1898734" cy="1152129"/>
            <a:chOff x="5116327" y="4365104"/>
            <a:chExt cx="1754718" cy="1152129"/>
          </a:xfrm>
        </p:grpSpPr>
        <p:sp>
          <p:nvSpPr>
            <p:cNvPr id="4" name="矩形 3"/>
            <p:cNvSpPr/>
            <p:nvPr/>
          </p:nvSpPr>
          <p:spPr>
            <a:xfrm>
              <a:off x="5364087" y="4597464"/>
              <a:ext cx="1506958" cy="73866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GB" altLang="zh-TW" sz="1400" dirty="0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>SCU15 </a:t>
              </a:r>
              <a:r>
                <a:rPr lang="en-GB" altLang="zh-TW" sz="1400" dirty="0">
                  <a:ea typeface="新細明體" panose="02020500000000000000" pitchFamily="18" charset="-120"/>
                  <a:cs typeface="Times New Roman" panose="02020603050405020304" pitchFamily="18" charset="0"/>
                </a:rPr>
                <a:t>@ gap </a:t>
              </a:r>
              <a:r>
                <a:rPr lang="en-GB" altLang="zh-TW" sz="1400" dirty="0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>8 mm </a:t>
              </a:r>
              <a:r>
                <a:rPr lang="en-GB" altLang="zh-TW" sz="1400" dirty="0">
                  <a:ea typeface="新細明體" panose="02020500000000000000" pitchFamily="18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GB" altLang="zh-TW" sz="1400" dirty="0"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lang="en-GB" altLang="zh-TW" sz="1400" dirty="0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>0.73T</a:t>
              </a:r>
            </a:p>
            <a:p>
              <a:r>
                <a:rPr lang="en-GB" altLang="zh-TW" sz="1400" dirty="0" err="1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>Heatload</a:t>
              </a:r>
              <a:r>
                <a:rPr lang="en-GB" altLang="zh-TW" sz="1400" dirty="0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> &gt; 5.3W</a:t>
              </a:r>
              <a:endParaRPr lang="zh-TW" altLang="en-US" sz="1400" dirty="0"/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5116327" y="4365104"/>
              <a:ext cx="108012" cy="1152129"/>
              <a:chOff x="4597118" y="4365032"/>
              <a:chExt cx="108012" cy="1152129"/>
            </a:xfrm>
          </p:grpSpPr>
          <p:cxnSp>
            <p:nvCxnSpPr>
              <p:cNvPr id="7" name="直線接點 6"/>
              <p:cNvCxnSpPr/>
              <p:nvPr/>
            </p:nvCxnSpPr>
            <p:spPr>
              <a:xfrm flipV="1">
                <a:off x="4651124" y="4365032"/>
                <a:ext cx="0" cy="1152129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" name="橢圓 2"/>
              <p:cNvSpPr/>
              <p:nvPr/>
            </p:nvSpPr>
            <p:spPr>
              <a:xfrm>
                <a:off x="4597118" y="4572277"/>
                <a:ext cx="108012" cy="108012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4597118" y="4858712"/>
                <a:ext cx="108012" cy="108012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4597118" y="5139654"/>
                <a:ext cx="108012" cy="108012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7" name="群組 16"/>
          <p:cNvGrpSpPr/>
          <p:nvPr/>
        </p:nvGrpSpPr>
        <p:grpSpPr>
          <a:xfrm>
            <a:off x="2146310" y="3378638"/>
            <a:ext cx="1599667" cy="1548218"/>
            <a:chOff x="2213107" y="3641507"/>
            <a:chExt cx="1599667" cy="1548218"/>
          </a:xfrm>
        </p:grpSpPr>
        <p:cxnSp>
          <p:nvCxnSpPr>
            <p:cNvPr id="11" name="直線接點 10"/>
            <p:cNvCxnSpPr/>
            <p:nvPr/>
          </p:nvCxnSpPr>
          <p:spPr>
            <a:xfrm>
              <a:off x="3559968" y="3641507"/>
              <a:ext cx="1" cy="99933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213107" y="4451061"/>
              <a:ext cx="1599667" cy="73866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GB" altLang="zh-TW" sz="1400" dirty="0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>CPMU15 </a:t>
              </a:r>
              <a:r>
                <a:rPr lang="en-GB" altLang="zh-TW" sz="1400" dirty="0">
                  <a:ea typeface="新細明體" panose="02020500000000000000" pitchFamily="18" charset="-120"/>
                  <a:cs typeface="Times New Roman" panose="02020603050405020304" pitchFamily="18" charset="0"/>
                </a:rPr>
                <a:t>@ </a:t>
              </a:r>
              <a:r>
                <a:rPr lang="en-GB" altLang="zh-TW" sz="1400" dirty="0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/>
              </a:r>
              <a:br>
                <a:rPr lang="en-GB" altLang="zh-TW" sz="1400" dirty="0" smtClean="0">
                  <a:ea typeface="新細明體" panose="02020500000000000000" pitchFamily="18" charset="-120"/>
                  <a:cs typeface="Times New Roman" panose="02020603050405020304" pitchFamily="18" charset="0"/>
                </a:rPr>
              </a:br>
              <a:r>
                <a:rPr lang="en-GB" altLang="zh-TW" sz="1400" dirty="0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>gap </a:t>
              </a:r>
              <a:r>
                <a:rPr lang="en-GB" altLang="zh-TW" sz="1400" dirty="0">
                  <a:ea typeface="新細明體" panose="02020500000000000000" pitchFamily="18" charset="-120"/>
                  <a:cs typeface="Times New Roman" panose="02020603050405020304" pitchFamily="18" charset="0"/>
                </a:rPr>
                <a:t>4 </a:t>
              </a:r>
              <a:r>
                <a:rPr lang="en-GB" altLang="zh-TW" sz="1400" dirty="0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>mm</a:t>
              </a:r>
              <a:r>
                <a:rPr lang="en-GB" altLang="zh-TW" sz="1400" dirty="0" smtClean="0">
                  <a:ea typeface="新細明體" panose="02020500000000000000" pitchFamily="18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GB" altLang="zh-TW" sz="1400" dirty="0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>1.31T</a:t>
              </a:r>
            </a:p>
            <a:p>
              <a:r>
                <a:rPr lang="en-GB" altLang="zh-TW" sz="1400" dirty="0" err="1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>Heatload</a:t>
              </a:r>
              <a:r>
                <a:rPr lang="en-GB" altLang="zh-TW" sz="1400" dirty="0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> &gt; 25 W</a:t>
              </a:r>
              <a:endParaRPr lang="zh-TW" altLang="en-US" sz="1400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3498278" y="3893550"/>
              <a:ext cx="108012" cy="10801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3505962" y="4253605"/>
              <a:ext cx="108012" cy="10801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3498278" y="4045774"/>
              <a:ext cx="108012" cy="10801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467544" y="867160"/>
            <a:ext cx="8271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/>
              <a:t>Several </a:t>
            </a:r>
            <a:r>
              <a:rPr lang="en-US" altLang="zh-TW" sz="2000" dirty="0" smtClean="0"/>
              <a:t>considerations: </a:t>
            </a:r>
            <a:r>
              <a:rPr lang="en-US" altLang="zh-TW" sz="2000" dirty="0"/>
              <a:t>Magnetic field, Beam-induced heat load, cooling technologies, field measurement, cost …. TPS decided to adopt CPMUs as Phase-II insertion devices.</a:t>
            </a:r>
            <a:endParaRPr lang="zh-TW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6564506" y="2034038"/>
            <a:ext cx="767515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691680" y="5070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794076" y="6239053"/>
            <a:ext cx="794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The calculation is based on TPS parameters, </a:t>
            </a:r>
            <a:r>
              <a:rPr lang="en-US" altLang="zh-TW" sz="1200" dirty="0" err="1"/>
              <a:t>EGeV</a:t>
            </a:r>
            <a:r>
              <a:rPr lang="en-US" altLang="zh-TW" sz="1200" dirty="0"/>
              <a:t> = 3 GeV, </a:t>
            </a:r>
            <a:r>
              <a:rPr lang="en-US" altLang="zh-TW" sz="1200" dirty="0" err="1"/>
              <a:t>Ib</a:t>
            </a:r>
            <a:r>
              <a:rPr lang="en-US" altLang="zh-TW" sz="1200" dirty="0"/>
              <a:t> = 500 mA, number of bunches = 600, bunch length = 4.65 mm (15.5 </a:t>
            </a:r>
            <a:r>
              <a:rPr lang="en-US" altLang="zh-TW" sz="1200" dirty="0" err="1"/>
              <a:t>psec</a:t>
            </a:r>
            <a:r>
              <a:rPr lang="en-US" altLang="zh-TW" sz="1200" dirty="0"/>
              <a:t>), circumference = 518 m, bending radius = 8.353 m and a distance of 5 m from the dipole magnet end to the undulator entrance. 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996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3113"/>
          </a:xfrm>
        </p:spPr>
        <p:txBody>
          <a:bodyPr/>
          <a:lstStyle/>
          <a:p>
            <a:r>
              <a:rPr lang="en-US" altLang="zh-TW" sz="4000" dirty="0"/>
              <a:t>Development of the TPS CU15</a:t>
            </a: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446565" y="841787"/>
            <a:ext cx="8373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zh-TW" sz="2000" dirty="0"/>
              <a:t>Main desired features for the CU15 are low-phase-errors and high thermal stability against various heat loads. </a:t>
            </a:r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2204864"/>
            <a:ext cx="4211960" cy="4029887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83744"/>
              </p:ext>
            </p:extLst>
          </p:nvPr>
        </p:nvGraphicFramePr>
        <p:xfrm>
          <a:off x="491046" y="1549673"/>
          <a:ext cx="4443518" cy="505712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0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   Items</a:t>
                      </a:r>
                      <a:endParaRPr lang="zh-TW" sz="1200" b="1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Unit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Values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Magnet structure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Hybrid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Magnet material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</a:t>
                      </a:r>
                      <a:r>
                        <a:rPr lang="en-GB" sz="1200" baseline="-25000" dirty="0">
                          <a:effectLst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Fe</a:t>
                      </a:r>
                      <a:r>
                        <a:rPr lang="en-GB" sz="1200" baseline="-25000" dirty="0">
                          <a:effectLst/>
                        </a:rPr>
                        <a:t>14</a:t>
                      </a:r>
                      <a:r>
                        <a:rPr lang="en-GB" sz="1200" dirty="0">
                          <a:effectLst/>
                        </a:rPr>
                        <a:t>B 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(NMX-68CU)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Remanence ( Br )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1.40 at 293 K</a:t>
                      </a:r>
                      <a:endParaRPr lang="zh-TW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1.67 at 77 K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</a:t>
                      </a:r>
                      <a:r>
                        <a:rPr lang="en-GB" sz="1200" dirty="0" err="1">
                          <a:effectLst/>
                        </a:rPr>
                        <a:t>Coercivity</a:t>
                      </a:r>
                      <a:r>
                        <a:rPr lang="en-GB" sz="1200" dirty="0">
                          <a:effectLst/>
                        </a:rPr>
                        <a:t> ( </a:t>
                      </a:r>
                      <a:r>
                        <a:rPr lang="en-GB" sz="1200" dirty="0" err="1">
                          <a:effectLst/>
                        </a:rPr>
                        <a:t>Hcj</a:t>
                      </a:r>
                      <a:r>
                        <a:rPr lang="en-GB" sz="1200" dirty="0">
                          <a:effectLst/>
                        </a:rPr>
                        <a:t> )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kA/m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1689 at 295 K</a:t>
                      </a:r>
                      <a:endParaRPr lang="zh-TW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6200 at 77 K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Magnet size (</a:t>
                      </a:r>
                      <a:r>
                        <a:rPr lang="en-GB" sz="1200" dirty="0" err="1">
                          <a:effectLst/>
                        </a:rPr>
                        <a:t>x,y,z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mm</a:t>
                      </a:r>
                      <a:r>
                        <a:rPr lang="en-GB" sz="1200" baseline="30000" dirty="0">
                          <a:effectLst/>
                        </a:rPr>
                        <a:t>3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2.25 × 56 × 20</a:t>
                      </a:r>
                      <a:endParaRPr lang="zh-TW" sz="1200" dirty="0">
                        <a:effectLst/>
                        <a:latin typeface="Times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39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Pole material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Vanadium 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 err="1">
                          <a:effectLst/>
                        </a:rPr>
                        <a:t>Permendur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40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Pole size (</a:t>
                      </a:r>
                      <a:r>
                        <a:rPr lang="en-GB" sz="1200" dirty="0" err="1">
                          <a:effectLst/>
                        </a:rPr>
                        <a:t>x,y,z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mm</a:t>
                      </a:r>
                      <a:r>
                        <a:rPr lang="en-GB" sz="1200" baseline="30000" dirty="0">
                          <a:effectLst/>
                        </a:rPr>
                        <a:t>3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 × 46 × 16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40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Period 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mm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15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40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Min. magnetic gap ,</a:t>
                      </a:r>
                      <a:r>
                        <a:rPr lang="en-GB" sz="1200" dirty="0" err="1">
                          <a:effectLst/>
                        </a:rPr>
                        <a:t>G</a:t>
                      </a:r>
                      <a:r>
                        <a:rPr lang="en-GB" sz="1200" baseline="-25000" dirty="0" err="1">
                          <a:effectLst/>
                        </a:rPr>
                        <a:t>mag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mm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effectLst/>
                        </a:rPr>
                        <a:t>4 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40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Min. vacuum gap ,</a:t>
                      </a:r>
                      <a:r>
                        <a:rPr lang="en-GB" sz="1200" baseline="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G</a:t>
                      </a:r>
                      <a:r>
                        <a:rPr lang="en-GB" sz="1200" baseline="-25000" dirty="0" err="1">
                          <a:effectLst/>
                        </a:rPr>
                        <a:t>vac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mm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3.8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40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Effective magnetic field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1.30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40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Deflection parameter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1.81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40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Number of periods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133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40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Magnetic force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kN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31.8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40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Total length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40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effectLst/>
                        </a:rPr>
                        <a:t>Total cooler capacity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effectLst/>
                        </a:rPr>
                        <a:t>watts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effectLst/>
                        </a:rPr>
                        <a:t>400 at 80K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757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effectLst/>
                        </a:rPr>
                        <a:t>Operating temperature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effectLst/>
                        </a:rPr>
                        <a:t>K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effectLst/>
                        </a:rPr>
                        <a:t>~80</a:t>
                      </a:r>
                      <a:endParaRPr lang="zh-TW" sz="12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47063" marR="47063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2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Cooling </a:t>
            </a:r>
            <a:r>
              <a:rPr lang="en-US" altLang="zh-TW" sz="4000" dirty="0" smtClean="0"/>
              <a:t>system for CPMUs</a:t>
            </a:r>
            <a:endParaRPr lang="zh-TW" altLang="en-US" sz="4000" dirty="0"/>
          </a:p>
        </p:txBody>
      </p:sp>
      <p:grpSp>
        <p:nvGrpSpPr>
          <p:cNvPr id="3" name="群組 2"/>
          <p:cNvGrpSpPr/>
          <p:nvPr/>
        </p:nvGrpSpPr>
        <p:grpSpPr>
          <a:xfrm>
            <a:off x="683568" y="3427082"/>
            <a:ext cx="8557483" cy="3212976"/>
            <a:chOff x="539552" y="3419066"/>
            <a:chExt cx="8557483" cy="3212976"/>
          </a:xfrm>
        </p:grpSpPr>
        <p:grpSp>
          <p:nvGrpSpPr>
            <p:cNvPr id="4" name="群組 3"/>
            <p:cNvGrpSpPr/>
            <p:nvPr/>
          </p:nvGrpSpPr>
          <p:grpSpPr>
            <a:xfrm>
              <a:off x="539552" y="3650556"/>
              <a:ext cx="7677982" cy="2981486"/>
              <a:chOff x="437484" y="2132140"/>
              <a:chExt cx="8246103" cy="3202097"/>
            </a:xfrm>
          </p:grpSpPr>
          <p:pic>
            <p:nvPicPr>
              <p:cNvPr id="5" name="図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484" y="2132140"/>
                <a:ext cx="8246103" cy="2448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3492212" y="4515657"/>
                <a:ext cx="2136647" cy="818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GB" altLang="zh-TW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Indirect cooling of PMs with LN</a:t>
                </a:r>
                <a:r>
                  <a:rPr kumimoji="0" lang="en-GB" altLang="zh-TW" sz="14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2</a:t>
                </a:r>
                <a:r>
                  <a:rPr kumimoji="0" lang="en-GB" altLang="zh-TW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with temperature control</a:t>
                </a:r>
                <a:endParaRPr kumimoji="0" lang="en-GB" altLang="zh-TW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6196438" y="4483399"/>
                <a:ext cx="2487148" cy="818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GB" altLang="zh-TW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Indirect cooling of PMs with cold head and temperature control</a:t>
                </a:r>
                <a:endParaRPr kumimoji="0" lang="en-GB" altLang="zh-TW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437484" y="4483399"/>
                <a:ext cx="2384483" cy="818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GB" altLang="zh-TW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Direct cooling of PMs </a:t>
                </a:r>
                <a:r>
                  <a:rPr lang="en-GB" altLang="zh-TW" sz="1400" dirty="0"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with LN</a:t>
                </a:r>
                <a:r>
                  <a:rPr lang="en-GB" altLang="zh-TW" sz="1400" baseline="-25000" dirty="0"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2</a:t>
                </a:r>
                <a:r>
                  <a:rPr lang="en-GB" altLang="zh-TW" sz="1400" dirty="0"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zh-TW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without temperature control</a:t>
                </a:r>
                <a:endParaRPr kumimoji="0" lang="en-GB" altLang="zh-TW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735638" y="3419066"/>
              <a:ext cx="177656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zh-TW" sz="16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SOLEIL</a:t>
              </a:r>
              <a:br>
                <a:rPr kumimoji="0" lang="en-GB" altLang="zh-TW" sz="16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</a:br>
              <a:r>
                <a:rPr kumimoji="0" lang="en-US" altLang="zh-TW" sz="16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HZB</a:t>
              </a:r>
              <a:endParaRPr kumimoji="0" lang="en-GB" altLang="zh-TW" sz="16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zh-TW" sz="1600" dirty="0">
                  <a:solidFill>
                    <a:schemeClr val="accent6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IHEP</a:t>
              </a:r>
              <a:endParaRPr kumimoji="0" lang="en-GB" altLang="zh-TW" sz="16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</a:endParaRPr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4681967" y="3419958"/>
              <a:ext cx="1776565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zh-TW" sz="16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ESRF</a:t>
              </a:r>
              <a:br>
                <a:rPr kumimoji="0" lang="en-GB" altLang="zh-TW" sz="16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</a:br>
              <a:r>
                <a:rPr kumimoji="0" lang="en-GB" altLang="zh-TW" sz="16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 SLS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zh-TW" sz="1600" dirty="0">
                  <a:solidFill>
                    <a:schemeClr val="accent6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Diamond LS</a:t>
              </a:r>
              <a:endParaRPr kumimoji="0" lang="en-GB" altLang="zh-TW" sz="16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7656875" y="3596077"/>
              <a:ext cx="144016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zh-TW" sz="16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 NSRRC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zh-TW" sz="1600" dirty="0">
                  <a:solidFill>
                    <a:schemeClr val="accent6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SPring-8</a:t>
              </a:r>
              <a:endParaRPr kumimoji="0" lang="en-GB" altLang="zh-TW" sz="16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395536" y="980728"/>
            <a:ext cx="83436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b="1" dirty="0"/>
              <a:t>LN</a:t>
            </a:r>
            <a:r>
              <a:rPr lang="en-US" altLang="zh-TW" sz="2200" b="1" baseline="-25000" dirty="0"/>
              <a:t>2</a:t>
            </a:r>
            <a:r>
              <a:rPr lang="en-US" altLang="zh-TW" sz="2200" b="1" dirty="0"/>
              <a:t> </a:t>
            </a:r>
            <a:r>
              <a:rPr lang="en-US" altLang="zh-TW" sz="2200" b="1" dirty="0" smtClean="0"/>
              <a:t>cooling</a:t>
            </a:r>
          </a:p>
          <a:p>
            <a:pPr algn="just"/>
            <a:r>
              <a:rPr lang="en-US" altLang="zh-TW" sz="2000" dirty="0" smtClean="0"/>
              <a:t>Stable </a:t>
            </a:r>
            <a:r>
              <a:rPr lang="en-US" altLang="zh-TW" sz="2000" dirty="0"/>
              <a:t>closed-loop LN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 cooling in operation. (cooling system is used for </a:t>
            </a:r>
            <a:r>
              <a:rPr lang="en-US" altLang="zh-TW" sz="2000" dirty="0" err="1"/>
              <a:t>Monochromator</a:t>
            </a:r>
            <a:r>
              <a:rPr lang="en-US" altLang="zh-TW" sz="2000" dirty="0"/>
              <a:t>/</a:t>
            </a:r>
            <a:r>
              <a:rPr lang="en-GB" altLang="zh-TW" sz="2000" dirty="0"/>
              <a:t> Thermosiphon cooling system</a:t>
            </a:r>
            <a:r>
              <a:rPr lang="en-US" altLang="zh-TW" sz="2000" dirty="0" smtClean="0"/>
              <a:t>)</a:t>
            </a:r>
          </a:p>
          <a:p>
            <a:pPr algn="ctr"/>
            <a:r>
              <a:rPr lang="en-GB" altLang="zh-TW" sz="1000" b="1" dirty="0" smtClean="0"/>
              <a:t> </a:t>
            </a:r>
            <a:r>
              <a:rPr lang="en-GB" altLang="zh-TW" sz="2000" b="1" dirty="0"/>
              <a:t/>
            </a:r>
            <a:br>
              <a:rPr lang="en-GB" altLang="zh-TW" sz="2000" b="1" dirty="0"/>
            </a:br>
            <a:r>
              <a:rPr lang="en-GB" altLang="zh-TW" sz="2200" b="1" dirty="0"/>
              <a:t>Cryo-cooler cooling</a:t>
            </a:r>
          </a:p>
          <a:p>
            <a:pPr algn="just"/>
            <a:r>
              <a:rPr lang="en-US" altLang="zh-TW" sz="2000" dirty="0"/>
              <a:t>Cryo-cooler cooling can provide a wide range of PM temperature below 77K and </a:t>
            </a:r>
            <a:r>
              <a:rPr lang="en-GB" altLang="zh-TW" sz="2000" dirty="0"/>
              <a:t>obtain good magnetic performance for a </a:t>
            </a:r>
            <a:r>
              <a:rPr lang="en-GB" altLang="zh-TW" sz="2000" dirty="0" err="1"/>
              <a:t>PrFeB</a:t>
            </a:r>
            <a:r>
              <a:rPr lang="en-GB" altLang="zh-TW" sz="2000" dirty="0"/>
              <a:t> / (</a:t>
            </a:r>
            <a:r>
              <a:rPr lang="en-GB" altLang="zh-TW" sz="2000" dirty="0" err="1"/>
              <a:t>NdPr</a:t>
            </a:r>
            <a:r>
              <a:rPr lang="en-GB" altLang="zh-TW" sz="2000" dirty="0"/>
              <a:t>)</a:t>
            </a:r>
            <a:r>
              <a:rPr lang="en-GB" altLang="zh-TW" sz="2000" dirty="0" err="1"/>
              <a:t>FeB</a:t>
            </a:r>
            <a:r>
              <a:rPr lang="en-GB" altLang="zh-TW" sz="2000" dirty="0"/>
              <a:t> </a:t>
            </a:r>
            <a:r>
              <a:rPr lang="en-GB" altLang="zh-TW" sz="2000" dirty="0" smtClean="0"/>
              <a:t>CPMU.</a:t>
            </a:r>
            <a:r>
              <a:rPr lang="zh-TW" altLang="en-US" sz="2000" dirty="0" smtClean="0"/>
              <a:t>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192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Cryo-cooler </a:t>
            </a:r>
            <a:endParaRPr lang="zh-TW" altLang="en-US" sz="40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39552" y="976354"/>
            <a:ext cx="828092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altLang="zh-TW" sz="2200" dirty="0"/>
              <a:t>A cryo-cooler can provide a cooling power of up to ~200 </a:t>
            </a:r>
            <a:r>
              <a:rPr lang="en-US" altLang="zh-TW" sz="2200" dirty="0" smtClean="0"/>
              <a:t>watts at 80K. </a:t>
            </a:r>
            <a:r>
              <a:rPr lang="en-US" altLang="zh-TW" sz="2200" dirty="0"/>
              <a:t>Two cold-heads are necessary for a two-meter CPMU.</a:t>
            </a:r>
          </a:p>
          <a:p>
            <a:pPr marL="0" indent="0">
              <a:buNone/>
            </a:pPr>
            <a:r>
              <a:rPr lang="en-GB" altLang="zh-TW" sz="2000" dirty="0"/>
              <a:t>Advantages :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GB" altLang="zh-TW" sz="2000" b="0" dirty="0"/>
              <a:t>Low initial investment for the cooling system.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GB" altLang="zh-TW" sz="2000" b="0" dirty="0"/>
              <a:t>Suitable for a facility without LN</a:t>
            </a:r>
            <a:r>
              <a:rPr lang="en-US" altLang="zh-TW" sz="2000" b="0" baseline="-25000" dirty="0"/>
              <a:t>2</a:t>
            </a:r>
            <a:r>
              <a:rPr lang="en-US" altLang="zh-TW" sz="2000" b="0" dirty="0"/>
              <a:t> supply. </a:t>
            </a:r>
            <a:endParaRPr lang="en-GB" altLang="zh-TW" sz="2000" b="0" dirty="0"/>
          </a:p>
          <a:p>
            <a:pPr>
              <a:buFont typeface="Wingdings" panose="05000000000000000000" pitchFamily="2" charset="2"/>
              <a:buChar char="l"/>
            </a:pPr>
            <a:r>
              <a:rPr lang="en-GB" altLang="zh-TW" sz="2000" b="0" dirty="0"/>
              <a:t>Neither welding nor pipe connections can cause a vacuum risk.  Compatibility with storage ring ultra-high vacuum regulation.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000" b="0" dirty="0"/>
              <a:t>Wide cooling margin, so the design of a cooling </a:t>
            </a:r>
            <a:br>
              <a:rPr lang="en-US" altLang="zh-TW" sz="2000" b="0" dirty="0"/>
            </a:br>
            <a:r>
              <a:rPr lang="en-US" altLang="zh-TW" sz="2000" b="0" dirty="0"/>
              <a:t>system is relative easy compared to a LN</a:t>
            </a:r>
            <a:r>
              <a:rPr lang="en-US" altLang="zh-TW" sz="2000" b="0" baseline="-25000" dirty="0"/>
              <a:t>2</a:t>
            </a:r>
            <a:r>
              <a:rPr lang="en-US" altLang="zh-TW" sz="2000" b="0" dirty="0"/>
              <a:t> </a:t>
            </a:r>
            <a:br>
              <a:rPr lang="en-US" altLang="zh-TW" sz="2000" b="0" dirty="0"/>
            </a:br>
            <a:r>
              <a:rPr lang="en-US" altLang="zh-TW" sz="2000" b="0" dirty="0"/>
              <a:t>cooling system.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sz="1000" b="0" dirty="0"/>
          </a:p>
          <a:p>
            <a:pPr marL="0" indent="0">
              <a:buNone/>
            </a:pPr>
            <a:r>
              <a:rPr lang="en-GB" altLang="zh-TW" sz="2000" dirty="0"/>
              <a:t>Disadvantages</a:t>
            </a:r>
            <a:r>
              <a:rPr lang="zh-TW" altLang="en-US" sz="2000" dirty="0"/>
              <a:t>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endParaRPr lang="en-US" altLang="zh-TW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000" b="0" dirty="0"/>
              <a:t>Operating costs are high.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000" b="0" dirty="0"/>
              <a:t>Annual maintenance of </a:t>
            </a:r>
            <a:r>
              <a:rPr lang="en-US" altLang="zh-TW" sz="2000" b="0" dirty="0" err="1"/>
              <a:t>cryo</a:t>
            </a:r>
            <a:r>
              <a:rPr lang="en-US" altLang="zh-TW" sz="2000" b="0" dirty="0"/>
              <a:t>-coolers.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000" b="0" dirty="0"/>
              <a:t>Must use a low vibration type </a:t>
            </a:r>
            <a:br>
              <a:rPr lang="en-US" altLang="zh-TW" sz="2000" b="0" dirty="0"/>
            </a:br>
            <a:r>
              <a:rPr lang="en-US" altLang="zh-TW" sz="2000" b="0" dirty="0"/>
              <a:t>cryo-cooler. </a:t>
            </a:r>
            <a:endParaRPr lang="en-GB" altLang="zh-TW" sz="2000" dirty="0"/>
          </a:p>
        </p:txBody>
      </p:sp>
      <p:grpSp>
        <p:nvGrpSpPr>
          <p:cNvPr id="5" name="群組 4"/>
          <p:cNvGrpSpPr/>
          <p:nvPr/>
        </p:nvGrpSpPr>
        <p:grpSpPr>
          <a:xfrm>
            <a:off x="5004048" y="4254208"/>
            <a:ext cx="4304298" cy="2582494"/>
            <a:chOff x="5021027" y="4149377"/>
            <a:chExt cx="4304298" cy="2582494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569" y="4149377"/>
              <a:ext cx="2672208" cy="1727895"/>
            </a:xfrm>
            <a:prstGeom prst="rect">
              <a:avLst/>
            </a:prstGeom>
          </p:spPr>
        </p:pic>
        <p:grpSp>
          <p:nvGrpSpPr>
            <p:cNvPr id="8" name="群組 7"/>
            <p:cNvGrpSpPr/>
            <p:nvPr/>
          </p:nvGrpSpPr>
          <p:grpSpPr>
            <a:xfrm>
              <a:off x="5021027" y="4480431"/>
              <a:ext cx="4304298" cy="2251440"/>
              <a:chOff x="5095216" y="4173151"/>
              <a:chExt cx="4304298" cy="2251440"/>
            </a:xfrm>
          </p:grpSpPr>
          <p:pic>
            <p:nvPicPr>
              <p:cNvPr id="3" name="圖片 2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5723506" y="4173151"/>
                <a:ext cx="436412" cy="1152128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5095216" y="5255042"/>
                <a:ext cx="158417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1400" dirty="0">
                    <a:solidFill>
                      <a:schemeClr val="accent2"/>
                    </a:solidFill>
                    <a:latin typeface="+mj-lt"/>
                  </a:rPr>
                  <a:t>Advanced Research Systems DE110</a:t>
                </a:r>
                <a:endParaRPr lang="zh-TW" altLang="en-US" sz="1400" dirty="0">
                  <a:solidFill>
                    <a:schemeClr val="accent2"/>
                  </a:solidFill>
                  <a:latin typeface="+mj-lt"/>
                </a:endParaRPr>
              </a:p>
            </p:txBody>
          </p:sp>
          <p:pic>
            <p:nvPicPr>
              <p:cNvPr id="7" name="圖片 6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23506" y="6079086"/>
                <a:ext cx="2883920" cy="345505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6051563" y="5169662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1400" dirty="0">
                    <a:solidFill>
                      <a:schemeClr val="accent2"/>
                    </a:solidFill>
                    <a:latin typeface="+mj-lt"/>
                  </a:rPr>
                  <a:t>Sumitomo </a:t>
                </a:r>
                <a:br>
                  <a:rPr lang="en-US" altLang="zh-TW" sz="1400" dirty="0">
                    <a:solidFill>
                      <a:schemeClr val="accent2"/>
                    </a:solidFill>
                    <a:latin typeface="+mj-lt"/>
                  </a:rPr>
                </a:br>
                <a:r>
                  <a:rPr lang="en-US" altLang="zh-TW" sz="1400" dirty="0">
                    <a:solidFill>
                      <a:schemeClr val="accent2"/>
                    </a:solidFill>
                    <a:latin typeface="+mj-lt"/>
                  </a:rPr>
                  <a:t>CH110</a:t>
                </a:r>
                <a:endParaRPr lang="zh-TW" altLang="en-US" sz="1400" dirty="0">
                  <a:solidFill>
                    <a:schemeClr val="accent2"/>
                  </a:solidFill>
                  <a:latin typeface="+mj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815338" y="4993432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1400" dirty="0">
                    <a:solidFill>
                      <a:schemeClr val="accent2"/>
                    </a:solidFill>
                    <a:latin typeface="+mj-lt"/>
                  </a:rPr>
                  <a:t>Leybold </a:t>
                </a:r>
                <a:br>
                  <a:rPr lang="en-US" altLang="zh-TW" sz="1400" dirty="0">
                    <a:solidFill>
                      <a:schemeClr val="accent2"/>
                    </a:solidFill>
                    <a:latin typeface="+mj-lt"/>
                  </a:rPr>
                </a:br>
                <a:r>
                  <a:rPr lang="en-US" altLang="zh-TW" sz="1400" dirty="0">
                    <a:solidFill>
                      <a:schemeClr val="accent2"/>
                    </a:solidFill>
                    <a:latin typeface="+mj-lt"/>
                  </a:rPr>
                  <a:t>250MD</a:t>
                </a:r>
                <a:endParaRPr lang="zh-TW" altLang="en-US" sz="1400" dirty="0">
                  <a:solidFill>
                    <a:schemeClr val="accent2"/>
                  </a:solidFill>
                  <a:latin typeface="+mj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983797" y="5607326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1400" dirty="0">
                    <a:solidFill>
                      <a:schemeClr val="accent2"/>
                    </a:solidFill>
                    <a:latin typeface="+mj-lt"/>
                  </a:rPr>
                  <a:t>SuzukiShokan</a:t>
                </a:r>
                <a:br>
                  <a:rPr lang="en-US" altLang="zh-TW" sz="1400" dirty="0">
                    <a:solidFill>
                      <a:schemeClr val="accent2"/>
                    </a:solidFill>
                    <a:latin typeface="+mj-lt"/>
                  </a:rPr>
                </a:br>
                <a:r>
                  <a:rPr lang="en-US" altLang="zh-TW" sz="1400" dirty="0">
                    <a:solidFill>
                      <a:schemeClr val="accent2"/>
                    </a:solidFill>
                    <a:latin typeface="+mj-lt"/>
                  </a:rPr>
                  <a:t>RF90S</a:t>
                </a:r>
                <a:endParaRPr lang="zh-TW" altLang="en-US" sz="1400" dirty="0">
                  <a:solidFill>
                    <a:schemeClr val="accent2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09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Features </a:t>
            </a:r>
            <a:r>
              <a:rPr lang="en-US" sz="3300" dirty="0"/>
              <a:t>of TPS CPMU</a:t>
            </a:r>
            <a:endParaRPr lang="en-GB" sz="3300" dirty="0"/>
          </a:p>
        </p:txBody>
      </p:sp>
      <p:sp>
        <p:nvSpPr>
          <p:cNvPr id="406" name="矩形 405"/>
          <p:cNvSpPr/>
          <p:nvPr/>
        </p:nvSpPr>
        <p:spPr>
          <a:xfrm>
            <a:off x="451123" y="870306"/>
            <a:ext cx="779032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err="1" smtClean="0"/>
              <a:t>Cryo</a:t>
            </a:r>
            <a:r>
              <a:rPr lang="en-US" altLang="zh-TW" sz="2000" b="1" dirty="0" smtClean="0"/>
              <a:t>-coolers to compensate for diverse sources of heat loads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TW" dirty="0"/>
              <a:t>Two low vibration </a:t>
            </a:r>
            <a:r>
              <a:rPr lang="en-US" altLang="zh-TW" dirty="0" err="1"/>
              <a:t>cryo</a:t>
            </a:r>
            <a:r>
              <a:rPr lang="en-US" altLang="zh-TW" dirty="0"/>
              <a:t>-coolers (~200Wx2 @ 80K) are used.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TW" dirty="0"/>
              <a:t>The vacuum of the cold-heads is separated from the storage ring vacuum making the design</a:t>
            </a:r>
            <a:r>
              <a:rPr lang="en-GB" altLang="zh-TW" dirty="0"/>
              <a:t> compatible with UHV rules for storage rings and</a:t>
            </a:r>
            <a:r>
              <a:rPr lang="en-US" altLang="zh-TW" dirty="0"/>
              <a:t> with easy maintenance </a:t>
            </a:r>
            <a:r>
              <a:rPr lang="en-GB" altLang="zh-TW" dirty="0"/>
              <a:t>.</a:t>
            </a:r>
            <a:endParaRPr lang="en-US" altLang="zh-TW" dirty="0"/>
          </a:p>
        </p:txBody>
      </p:sp>
      <p:grpSp>
        <p:nvGrpSpPr>
          <p:cNvPr id="420" name="群組 419"/>
          <p:cNvGrpSpPr/>
          <p:nvPr/>
        </p:nvGrpSpPr>
        <p:grpSpPr>
          <a:xfrm>
            <a:off x="439816" y="2276872"/>
            <a:ext cx="7551107" cy="4595354"/>
            <a:chOff x="439815" y="2184383"/>
            <a:chExt cx="7551107" cy="4595354"/>
          </a:xfrm>
        </p:grpSpPr>
        <p:sp>
          <p:nvSpPr>
            <p:cNvPr id="407" name="矩形 406"/>
            <p:cNvSpPr/>
            <p:nvPr/>
          </p:nvSpPr>
          <p:spPr>
            <a:xfrm>
              <a:off x="451124" y="3363417"/>
              <a:ext cx="440658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en-US" altLang="zh-TW" dirty="0" smtClean="0"/>
                <a:t>In-vacuum girder is made of OFHC with high thermal conductivity and low thermal contraction compared to aluminum.</a:t>
              </a:r>
            </a:p>
            <a:p>
              <a:pPr marL="342900" indent="-342900">
                <a:buFont typeface="+mj-lt"/>
                <a:buAutoNum type="arabicPeriod" startAt="2"/>
              </a:pPr>
              <a:r>
                <a:rPr lang="en-US" altLang="zh-TW" dirty="0"/>
                <a:t>Annealed flexible thermal straps increase thermal conductance by a factor of 3.5. </a:t>
              </a:r>
            </a:p>
            <a:p>
              <a:pPr marL="342900" indent="-342900" algn="just">
                <a:buFont typeface="+mj-lt"/>
                <a:buAutoNum type="arabicPeriod" startAt="2"/>
              </a:pPr>
              <a:r>
                <a:rPr lang="en-US" altLang="ja-JP" dirty="0"/>
                <a:t>A 32</a:t>
              </a:r>
              <a:r>
                <a:rPr lang="en-US" altLang="zh-TW" dirty="0"/>
                <a:t>0W (4</a:t>
              </a:r>
              <a:r>
                <a:rPr lang="en-US" altLang="ja-JP" dirty="0"/>
                <a:t>0</a:t>
              </a:r>
              <a:r>
                <a:rPr lang="en-US" altLang="zh-TW" dirty="0"/>
                <a:t>Wx</a:t>
              </a:r>
              <a:r>
                <a:rPr lang="en-US" altLang="ja-JP" dirty="0"/>
                <a:t>8</a:t>
              </a:r>
              <a:r>
                <a:rPr lang="en-US" altLang="zh-TW" dirty="0"/>
                <a:t>) heater is used to balance the beam-induced heat load. </a:t>
              </a:r>
            </a:p>
            <a:p>
              <a:pPr marL="342900" indent="-342900">
                <a:buFont typeface="+mj-lt"/>
                <a:buAutoNum type="arabicPeriod" startAt="2"/>
              </a:pPr>
              <a:r>
                <a:rPr lang="en-US" altLang="zh-TW" dirty="0"/>
                <a:t>RTDs (PT100) are calibrated to minimize tolerances in temperature measurements.</a:t>
              </a:r>
              <a:endParaRPr lang="en-US" altLang="zh-TW" sz="1600" dirty="0"/>
            </a:p>
          </p:txBody>
        </p:sp>
        <p:sp>
          <p:nvSpPr>
            <p:cNvPr id="415" name="矩形 414"/>
            <p:cNvSpPr/>
            <p:nvPr/>
          </p:nvSpPr>
          <p:spPr>
            <a:xfrm>
              <a:off x="439815" y="2184383"/>
              <a:ext cx="7551107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b="1" dirty="0" smtClean="0"/>
                <a:t>Thermal budget and temperature control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altLang="zh-TW" dirty="0"/>
                <a:t>Hollow bellows-link rods reduce conduction heat transfer by a factor of 7. </a:t>
              </a:r>
              <a:r>
                <a:rPr lang="en-GB" altLang="zh-TW" dirty="0">
                  <a:cs typeface="Times New Roman" panose="02020603050405020304" pitchFamily="18" charset="0"/>
                </a:rPr>
                <a:t>The bulkhead design is to suppress the air circulation inside the hollow space of the </a:t>
              </a:r>
              <a:r>
                <a:rPr lang="en-GB" altLang="zh-TW" dirty="0" err="1" smtClean="0">
                  <a:cs typeface="Times New Roman" panose="02020603050405020304" pitchFamily="18" charset="0"/>
                </a:rPr>
                <a:t>rods,which</a:t>
              </a:r>
              <a:r>
                <a:rPr lang="en-GB" altLang="zh-TW" dirty="0" smtClean="0">
                  <a:cs typeface="Times New Roman" panose="02020603050405020304" pitchFamily="18" charset="0"/>
                </a:rPr>
                <a:t> </a:t>
              </a:r>
              <a:r>
                <a:rPr lang="en-GB" altLang="zh-TW" dirty="0">
                  <a:cs typeface="Times New Roman" panose="02020603050405020304" pitchFamily="18" charset="0"/>
                </a:rPr>
                <a:t>prevents condensation on the surface.</a:t>
              </a:r>
              <a:endParaRPr lang="en-US" altLang="zh-TW" dirty="0"/>
            </a:p>
            <a:p>
              <a:pPr marL="342900" indent="-342900" algn="just">
                <a:buFont typeface="+mj-lt"/>
                <a:buAutoNum type="arabicPeriod"/>
              </a:pPr>
              <a:endParaRPr lang="en-US" altLang="zh-TW" dirty="0"/>
            </a:p>
          </p:txBody>
        </p:sp>
      </p:grpSp>
      <p:grpSp>
        <p:nvGrpSpPr>
          <p:cNvPr id="419" name="群組 418"/>
          <p:cNvGrpSpPr/>
          <p:nvPr/>
        </p:nvGrpSpPr>
        <p:grpSpPr>
          <a:xfrm>
            <a:off x="4685019" y="3530039"/>
            <a:ext cx="4279469" cy="3272301"/>
            <a:chOff x="4885879" y="3467690"/>
            <a:chExt cx="4279469" cy="3272301"/>
          </a:xfrm>
        </p:grpSpPr>
        <p:grpSp>
          <p:nvGrpSpPr>
            <p:cNvPr id="418" name="群組 417"/>
            <p:cNvGrpSpPr/>
            <p:nvPr/>
          </p:nvGrpSpPr>
          <p:grpSpPr>
            <a:xfrm>
              <a:off x="4886465" y="3467690"/>
              <a:ext cx="4278883" cy="3197165"/>
              <a:chOff x="4892826" y="3506932"/>
              <a:chExt cx="4278883" cy="3197165"/>
            </a:xfrm>
          </p:grpSpPr>
          <p:grpSp>
            <p:nvGrpSpPr>
              <p:cNvPr id="401" name="群組 400"/>
              <p:cNvGrpSpPr/>
              <p:nvPr/>
            </p:nvGrpSpPr>
            <p:grpSpPr>
              <a:xfrm>
                <a:off x="7292636" y="4420170"/>
                <a:ext cx="851337" cy="720334"/>
                <a:chOff x="7957244" y="2594444"/>
                <a:chExt cx="841641" cy="731342"/>
              </a:xfrm>
            </p:grpSpPr>
            <p:pic>
              <p:nvPicPr>
                <p:cNvPr id="399" name="圖片 39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13154"/>
                <a:stretch/>
              </p:blipFill>
              <p:spPr>
                <a:xfrm flipH="1" flipV="1">
                  <a:off x="7957244" y="2594445"/>
                  <a:ext cx="504000" cy="731341"/>
                </a:xfrm>
                <a:prstGeom prst="rect">
                  <a:avLst/>
                </a:prstGeom>
              </p:spPr>
            </p:pic>
            <p:pic>
              <p:nvPicPr>
                <p:cNvPr id="400" name="圖片 39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13154"/>
                <a:stretch/>
              </p:blipFill>
              <p:spPr>
                <a:xfrm flipH="1" flipV="1">
                  <a:off x="8294885" y="2594444"/>
                  <a:ext cx="504000" cy="731341"/>
                </a:xfrm>
                <a:prstGeom prst="rect">
                  <a:avLst/>
                </a:prstGeom>
              </p:spPr>
            </p:pic>
          </p:grpSp>
          <p:grpSp>
            <p:nvGrpSpPr>
              <p:cNvPr id="412" name="群組 411"/>
              <p:cNvGrpSpPr/>
              <p:nvPr/>
            </p:nvGrpSpPr>
            <p:grpSpPr>
              <a:xfrm>
                <a:off x="7303338" y="5983763"/>
                <a:ext cx="851337" cy="720334"/>
                <a:chOff x="7800425" y="4848352"/>
                <a:chExt cx="919315" cy="777851"/>
              </a:xfrm>
            </p:grpSpPr>
            <p:pic>
              <p:nvPicPr>
                <p:cNvPr id="7" name="圖片 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13154"/>
                <a:stretch/>
              </p:blipFill>
              <p:spPr>
                <a:xfrm>
                  <a:off x="7800425" y="4848353"/>
                  <a:ext cx="550514" cy="777850"/>
                </a:xfrm>
                <a:prstGeom prst="rect">
                  <a:avLst/>
                </a:prstGeom>
              </p:spPr>
            </p:pic>
            <p:pic>
              <p:nvPicPr>
                <p:cNvPr id="395" name="圖片 39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13154"/>
                <a:stretch/>
              </p:blipFill>
              <p:spPr>
                <a:xfrm>
                  <a:off x="8169226" y="4848352"/>
                  <a:ext cx="550514" cy="777850"/>
                </a:xfrm>
                <a:prstGeom prst="rect">
                  <a:avLst/>
                </a:prstGeom>
              </p:spPr>
            </p:pic>
          </p:grpSp>
          <p:pic>
            <p:nvPicPr>
              <p:cNvPr id="416" name="圖片 415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9F9F0"/>
                  </a:clrFrom>
                  <a:clrTo>
                    <a:srgbClr val="F9F9F0">
                      <a:alpha val="0"/>
                    </a:srgbClr>
                  </a:clrTo>
                </a:clrChange>
              </a:blip>
              <a:srcRect l="16990" t="19790" r="35761" b="18012"/>
              <a:stretch/>
            </p:blipFill>
            <p:spPr>
              <a:xfrm>
                <a:off x="4892826" y="3506932"/>
                <a:ext cx="4278883" cy="3168352"/>
              </a:xfrm>
              <a:prstGeom prst="rect">
                <a:avLst/>
              </a:prstGeom>
            </p:spPr>
          </p:pic>
        </p:grpSp>
        <p:pic>
          <p:nvPicPr>
            <p:cNvPr id="417" name="圖片 41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0"/>
                </a:clrFrom>
                <a:clrTo>
                  <a:srgbClr val="F9F9F0">
                    <a:alpha val="0"/>
                  </a:srgbClr>
                </a:clrTo>
              </a:clrChange>
            </a:blip>
            <a:srcRect l="17126" t="83114" r="54789" b="12645"/>
            <a:stretch/>
          </p:blipFill>
          <p:spPr>
            <a:xfrm>
              <a:off x="4885879" y="6523967"/>
              <a:ext cx="2543322" cy="216024"/>
            </a:xfrm>
            <a:prstGeom prst="rect">
              <a:avLst/>
            </a:prstGeom>
          </p:spPr>
        </p:pic>
      </p:grpSp>
      <p:sp>
        <p:nvSpPr>
          <p:cNvPr id="421" name="文字方塊 420"/>
          <p:cNvSpPr txBox="1"/>
          <p:nvPr/>
        </p:nvSpPr>
        <p:spPr>
          <a:xfrm>
            <a:off x="5656802" y="5753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HV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22" name="文字方塊 421"/>
          <p:cNvSpPr txBox="1"/>
          <p:nvPr/>
        </p:nvSpPr>
        <p:spPr>
          <a:xfrm>
            <a:off x="7569469" y="539915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UHV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橢圓 2"/>
          <p:cNvSpPr/>
          <p:nvPr/>
        </p:nvSpPr>
        <p:spPr>
          <a:xfrm>
            <a:off x="7452320" y="5960332"/>
            <a:ext cx="496155" cy="79570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131" y="3419473"/>
            <a:ext cx="85737" cy="1905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7990923" y="2088724"/>
            <a:ext cx="1012610" cy="2032666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8321751" y="2348774"/>
            <a:ext cx="265658" cy="1508105"/>
          </a:xfrm>
          <a:prstGeom prst="ellipse">
            <a:avLst/>
          </a:prstGeom>
          <a:gradFill flip="none" rotWithShape="1">
            <a:gsLst>
              <a:gs pos="32000">
                <a:schemeClr val="accent2">
                  <a:alpha val="80000"/>
                </a:schemeClr>
              </a:gs>
              <a:gs pos="100000">
                <a:schemeClr val="accent6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602712"/>
      </p:ext>
    </p:extLst>
  </p:cSld>
  <p:clrMapOvr>
    <a:masterClrMapping/>
  </p:clrMapOvr>
  <p:transition advTm="96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2_NSRRC PPT theme">
  <a:themeElements>
    <a:clrScheme name="JC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29900"/>
      </a:accent4>
      <a:accent5>
        <a:srgbClr val="FFC000"/>
      </a:accent5>
      <a:accent6>
        <a:srgbClr val="FF0000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2">
                <a:alpha val="80000"/>
              </a:schemeClr>
            </a:gs>
            <a:gs pos="100000">
              <a:schemeClr val="accent6">
                <a:alpha val="50000"/>
              </a:schemeClr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NSRRC theme</Template>
  <TotalTime>59324</TotalTime>
  <Words>1269</Words>
  <Application>Microsoft Office PowerPoint</Application>
  <PresentationFormat>如螢幕大小 (4:3)</PresentationFormat>
  <Paragraphs>229</Paragraphs>
  <Slides>15</Slides>
  <Notes>15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7" baseType="lpstr">
      <vt:lpstr>Arial Unicode MS</vt:lpstr>
      <vt:lpstr>新細明體</vt:lpstr>
      <vt:lpstr>標楷體</vt:lpstr>
      <vt:lpstr>Arial</vt:lpstr>
      <vt:lpstr>Calibri</vt:lpstr>
      <vt:lpstr>Cooper Black</vt:lpstr>
      <vt:lpstr>Symbol</vt:lpstr>
      <vt:lpstr>Times</vt:lpstr>
      <vt:lpstr>Times New Roman</vt:lpstr>
      <vt:lpstr>Wingdings</vt:lpstr>
      <vt:lpstr>2_NSRRC PPT theme</vt:lpstr>
      <vt:lpstr>Graph</vt:lpstr>
      <vt:lpstr>Cryogenic systems for a PrFeB-based cryogenic permanent magnet undulator at TPS</vt:lpstr>
      <vt:lpstr>Undulators</vt:lpstr>
      <vt:lpstr>SuperConducting Undulator </vt:lpstr>
      <vt:lpstr>Cryogenic Permanent Magnet Undulator</vt:lpstr>
      <vt:lpstr>SCU or CPMU at TPS</vt:lpstr>
      <vt:lpstr>Development of the TPS CU15</vt:lpstr>
      <vt:lpstr>Cooling system for CPMUs</vt:lpstr>
      <vt:lpstr>Cryo-cooler </vt:lpstr>
      <vt:lpstr>Features of TPS CPMU</vt:lpstr>
      <vt:lpstr>TPS CPMU, CU15</vt:lpstr>
      <vt:lpstr>Temperature Control System</vt:lpstr>
      <vt:lpstr>PowerPoint 簡報</vt:lpstr>
      <vt:lpstr>Reduction of vibration of chambers </vt:lpstr>
      <vt:lpstr>Summary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Jui-Che Huang</dc:creator>
  <cp:lastModifiedBy>HP</cp:lastModifiedBy>
  <cp:revision>575</cp:revision>
  <cp:lastPrinted>2018-08-30T11:49:17Z</cp:lastPrinted>
  <dcterms:created xsi:type="dcterms:W3CDTF">2016-05-18T02:49:11Z</dcterms:created>
  <dcterms:modified xsi:type="dcterms:W3CDTF">2018-09-04T03:24:56Z</dcterms:modified>
</cp:coreProperties>
</file>