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84" r:id="rId5"/>
    <p:sldId id="285" r:id="rId6"/>
    <p:sldId id="286" r:id="rId7"/>
    <p:sldId id="288" r:id="rId8"/>
    <p:sldId id="287" r:id="rId9"/>
    <p:sldId id="289" r:id="rId10"/>
    <p:sldId id="290" r:id="rId11"/>
    <p:sldId id="283"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30" d="100"/>
          <a:sy n="130" d="100"/>
        </p:scale>
        <p:origin x="-99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0B88E8-3D5C-4F17-B93E-4AE578EA8560}" type="datetimeFigureOut">
              <a:rPr lang="de-DE" smtClean="0"/>
              <a:pPr/>
              <a:t>31.08.2018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D4BB8-AF28-495C-94E0-3983D4C3676E}" type="slidenum">
              <a:rPr lang="de-DE" smtClean="0"/>
              <a:pPr/>
              <a:t>‹Nr.›</a:t>
            </a:fld>
            <a:endParaRPr lang="de-DE"/>
          </a:p>
        </p:txBody>
      </p:sp>
    </p:spTree>
    <p:extLst>
      <p:ext uri="{BB962C8B-B14F-4D97-AF65-F5344CB8AC3E}">
        <p14:creationId xmlns:p14="http://schemas.microsoft.com/office/powerpoint/2010/main" val="3354906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53C0B1A-AD77-4043-9B4A-642317C5C397}" type="datetime1">
              <a:rPr lang="de-DE" smtClean="0"/>
              <a:pPr/>
              <a:t>31.08.2018</a:t>
            </a:fld>
            <a:endParaRPr lang="de-DE"/>
          </a:p>
        </p:txBody>
      </p:sp>
      <p:sp>
        <p:nvSpPr>
          <p:cNvPr id="5" name="Fußzeilenplatzhalter 4"/>
          <p:cNvSpPr>
            <a:spLocks noGrp="1"/>
          </p:cNvSpPr>
          <p:nvPr>
            <p:ph type="ftr" sz="quarter" idx="11"/>
          </p:nvPr>
        </p:nvSpPr>
        <p:spPr/>
        <p:txBody>
          <a:bodyPr/>
          <a:lstStyle/>
          <a:p>
            <a:r>
              <a:rPr lang="en-US" smtClean="0"/>
              <a:t>Cryogenic Engineering Conference, Madison, 9-13 July 2017</a:t>
            </a:r>
            <a:endParaRPr lang="de-DE"/>
          </a:p>
        </p:txBody>
      </p:sp>
      <p:sp>
        <p:nvSpPr>
          <p:cNvPr id="6" name="Foliennummernplatzhalter 5"/>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4BE499F-7EE9-4153-B86A-DACAA754A530}" type="datetime1">
              <a:rPr lang="de-DE" smtClean="0"/>
              <a:pPr/>
              <a:t>31.08.2018</a:t>
            </a:fld>
            <a:endParaRPr lang="de-DE"/>
          </a:p>
        </p:txBody>
      </p:sp>
      <p:sp>
        <p:nvSpPr>
          <p:cNvPr id="5" name="Fußzeilenplatzhalter 4"/>
          <p:cNvSpPr>
            <a:spLocks noGrp="1"/>
          </p:cNvSpPr>
          <p:nvPr>
            <p:ph type="ftr" sz="quarter" idx="11"/>
          </p:nvPr>
        </p:nvSpPr>
        <p:spPr/>
        <p:txBody>
          <a:bodyPr/>
          <a:lstStyle/>
          <a:p>
            <a:r>
              <a:rPr lang="en-US" smtClean="0"/>
              <a:t>Cryogenic Engineering Conference, Madison, 9-13 July 2017</a:t>
            </a:r>
            <a:endParaRPr lang="de-DE"/>
          </a:p>
        </p:txBody>
      </p:sp>
      <p:sp>
        <p:nvSpPr>
          <p:cNvPr id="6" name="Foliennummernplatzhalter 5"/>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94426EA-6E19-420D-983D-2FD9780B9DD4}" type="datetime1">
              <a:rPr lang="de-DE" smtClean="0"/>
              <a:pPr/>
              <a:t>31.08.2018</a:t>
            </a:fld>
            <a:endParaRPr lang="de-DE"/>
          </a:p>
        </p:txBody>
      </p:sp>
      <p:sp>
        <p:nvSpPr>
          <p:cNvPr id="5" name="Fußzeilenplatzhalter 4"/>
          <p:cNvSpPr>
            <a:spLocks noGrp="1"/>
          </p:cNvSpPr>
          <p:nvPr>
            <p:ph type="ftr" sz="quarter" idx="11"/>
          </p:nvPr>
        </p:nvSpPr>
        <p:spPr/>
        <p:txBody>
          <a:bodyPr/>
          <a:lstStyle/>
          <a:p>
            <a:r>
              <a:rPr lang="en-US" smtClean="0"/>
              <a:t>Cryogenic Engineering Conference, Madison, 9-13 July 2017</a:t>
            </a:r>
            <a:endParaRPr lang="de-DE"/>
          </a:p>
        </p:txBody>
      </p:sp>
      <p:sp>
        <p:nvSpPr>
          <p:cNvPr id="6" name="Foliennummernplatzhalter 5"/>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1E166AA-D96F-4E67-849F-0E94A6094F5F}" type="datetime1">
              <a:rPr lang="de-DE" smtClean="0"/>
              <a:pPr/>
              <a:t>31.08.2018</a:t>
            </a:fld>
            <a:endParaRPr lang="de-DE"/>
          </a:p>
        </p:txBody>
      </p:sp>
      <p:sp>
        <p:nvSpPr>
          <p:cNvPr id="5" name="Fußzeilenplatzhalter 4"/>
          <p:cNvSpPr>
            <a:spLocks noGrp="1"/>
          </p:cNvSpPr>
          <p:nvPr>
            <p:ph type="ftr" sz="quarter" idx="11"/>
          </p:nvPr>
        </p:nvSpPr>
        <p:spPr/>
        <p:txBody>
          <a:bodyPr/>
          <a:lstStyle/>
          <a:p>
            <a:r>
              <a:rPr lang="en-US" smtClean="0"/>
              <a:t>Cryogenic Engineering Conference, Madison, 9-13 July 2017</a:t>
            </a:r>
            <a:endParaRPr lang="de-DE"/>
          </a:p>
        </p:txBody>
      </p:sp>
      <p:sp>
        <p:nvSpPr>
          <p:cNvPr id="6" name="Foliennummernplatzhalter 5"/>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8FDDA905-F2B6-43AB-8262-867980304937}" type="datetime1">
              <a:rPr lang="de-DE" smtClean="0"/>
              <a:pPr/>
              <a:t>31.08.2018</a:t>
            </a:fld>
            <a:endParaRPr lang="de-DE"/>
          </a:p>
        </p:txBody>
      </p:sp>
      <p:sp>
        <p:nvSpPr>
          <p:cNvPr id="5" name="Fußzeilenplatzhalter 4"/>
          <p:cNvSpPr>
            <a:spLocks noGrp="1"/>
          </p:cNvSpPr>
          <p:nvPr>
            <p:ph type="ftr" sz="quarter" idx="11"/>
          </p:nvPr>
        </p:nvSpPr>
        <p:spPr/>
        <p:txBody>
          <a:bodyPr/>
          <a:lstStyle/>
          <a:p>
            <a:r>
              <a:rPr lang="en-US" smtClean="0"/>
              <a:t>Cryogenic Engineering Conference, Madison, 9-13 July 2017</a:t>
            </a:r>
            <a:endParaRPr lang="de-DE"/>
          </a:p>
        </p:txBody>
      </p:sp>
      <p:sp>
        <p:nvSpPr>
          <p:cNvPr id="6" name="Foliennummernplatzhalter 5"/>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E6B8264-6D71-4F4C-A123-E1219358AA12}" type="datetime1">
              <a:rPr lang="de-DE" smtClean="0"/>
              <a:pPr/>
              <a:t>31.08.2018</a:t>
            </a:fld>
            <a:endParaRPr lang="de-DE"/>
          </a:p>
        </p:txBody>
      </p:sp>
      <p:sp>
        <p:nvSpPr>
          <p:cNvPr id="6" name="Fußzeilenplatzhalter 5"/>
          <p:cNvSpPr>
            <a:spLocks noGrp="1"/>
          </p:cNvSpPr>
          <p:nvPr>
            <p:ph type="ftr" sz="quarter" idx="11"/>
          </p:nvPr>
        </p:nvSpPr>
        <p:spPr/>
        <p:txBody>
          <a:bodyPr/>
          <a:lstStyle/>
          <a:p>
            <a:r>
              <a:rPr lang="en-US" smtClean="0"/>
              <a:t>Cryogenic Engineering Conference, Madison, 9-13 July 2017</a:t>
            </a:r>
            <a:endParaRPr lang="de-DE"/>
          </a:p>
        </p:txBody>
      </p:sp>
      <p:sp>
        <p:nvSpPr>
          <p:cNvPr id="7" name="Foliennummernplatzhalter 6"/>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7FB784A-A70D-4134-B8BD-01EE9192B3B7}" type="datetime1">
              <a:rPr lang="de-DE" smtClean="0"/>
              <a:pPr/>
              <a:t>31.08.2018</a:t>
            </a:fld>
            <a:endParaRPr lang="de-DE"/>
          </a:p>
        </p:txBody>
      </p:sp>
      <p:sp>
        <p:nvSpPr>
          <p:cNvPr id="8" name="Fußzeilenplatzhalter 7"/>
          <p:cNvSpPr>
            <a:spLocks noGrp="1"/>
          </p:cNvSpPr>
          <p:nvPr>
            <p:ph type="ftr" sz="quarter" idx="11"/>
          </p:nvPr>
        </p:nvSpPr>
        <p:spPr/>
        <p:txBody>
          <a:bodyPr/>
          <a:lstStyle/>
          <a:p>
            <a:r>
              <a:rPr lang="en-US" smtClean="0"/>
              <a:t>Cryogenic Engineering Conference, Madison, 9-13 July 2017</a:t>
            </a:r>
            <a:endParaRPr lang="de-DE"/>
          </a:p>
        </p:txBody>
      </p:sp>
      <p:sp>
        <p:nvSpPr>
          <p:cNvPr id="9" name="Foliennummernplatzhalter 8"/>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EA933161-A2A2-4636-A701-5F7AE75FE928}" type="datetime1">
              <a:rPr lang="de-DE" smtClean="0"/>
              <a:pPr/>
              <a:t>31.08.2018</a:t>
            </a:fld>
            <a:endParaRPr lang="de-DE"/>
          </a:p>
        </p:txBody>
      </p:sp>
      <p:sp>
        <p:nvSpPr>
          <p:cNvPr id="4" name="Fußzeilenplatzhalter 3"/>
          <p:cNvSpPr>
            <a:spLocks noGrp="1"/>
          </p:cNvSpPr>
          <p:nvPr>
            <p:ph type="ftr" sz="quarter" idx="11"/>
          </p:nvPr>
        </p:nvSpPr>
        <p:spPr/>
        <p:txBody>
          <a:bodyPr/>
          <a:lstStyle/>
          <a:p>
            <a:r>
              <a:rPr lang="en-US" smtClean="0"/>
              <a:t>Cryogenic Engineering Conference, Madison, 9-13 July 2017</a:t>
            </a:r>
            <a:endParaRPr lang="de-DE"/>
          </a:p>
        </p:txBody>
      </p:sp>
      <p:sp>
        <p:nvSpPr>
          <p:cNvPr id="5" name="Foliennummernplatzhalter 4"/>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18698D2-1F21-4797-B5D7-378D4F34307A}" type="datetime1">
              <a:rPr lang="de-DE" smtClean="0"/>
              <a:pPr/>
              <a:t>31.08.2018</a:t>
            </a:fld>
            <a:endParaRPr lang="de-DE"/>
          </a:p>
        </p:txBody>
      </p:sp>
      <p:sp>
        <p:nvSpPr>
          <p:cNvPr id="3" name="Fußzeilenplatzhalter 2"/>
          <p:cNvSpPr>
            <a:spLocks noGrp="1"/>
          </p:cNvSpPr>
          <p:nvPr>
            <p:ph type="ftr" sz="quarter" idx="11"/>
          </p:nvPr>
        </p:nvSpPr>
        <p:spPr/>
        <p:txBody>
          <a:bodyPr/>
          <a:lstStyle/>
          <a:p>
            <a:r>
              <a:rPr lang="en-US" smtClean="0"/>
              <a:t>Cryogenic Engineering Conference, Madison, 9-13 July 2017</a:t>
            </a:r>
            <a:endParaRPr lang="de-DE"/>
          </a:p>
        </p:txBody>
      </p:sp>
      <p:sp>
        <p:nvSpPr>
          <p:cNvPr id="4" name="Foliennummernplatzhalter 3"/>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C55BFE55-2D4A-4001-BCD8-70917E2B73A8}" type="datetime1">
              <a:rPr lang="de-DE" smtClean="0"/>
              <a:pPr/>
              <a:t>31.08.2018</a:t>
            </a:fld>
            <a:endParaRPr lang="de-DE"/>
          </a:p>
        </p:txBody>
      </p:sp>
      <p:sp>
        <p:nvSpPr>
          <p:cNvPr id="6" name="Fußzeilenplatzhalter 5"/>
          <p:cNvSpPr>
            <a:spLocks noGrp="1"/>
          </p:cNvSpPr>
          <p:nvPr>
            <p:ph type="ftr" sz="quarter" idx="11"/>
          </p:nvPr>
        </p:nvSpPr>
        <p:spPr/>
        <p:txBody>
          <a:bodyPr/>
          <a:lstStyle/>
          <a:p>
            <a:r>
              <a:rPr lang="en-US" smtClean="0"/>
              <a:t>Cryogenic Engineering Conference, Madison, 9-13 July 2017</a:t>
            </a:r>
            <a:endParaRPr lang="de-DE"/>
          </a:p>
        </p:txBody>
      </p:sp>
      <p:sp>
        <p:nvSpPr>
          <p:cNvPr id="7" name="Foliennummernplatzhalter 6"/>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760A8F62-207E-450A-AD7F-84D0A48B6696}" type="datetime1">
              <a:rPr lang="de-DE" smtClean="0"/>
              <a:pPr/>
              <a:t>31.08.2018</a:t>
            </a:fld>
            <a:endParaRPr lang="de-DE"/>
          </a:p>
        </p:txBody>
      </p:sp>
      <p:sp>
        <p:nvSpPr>
          <p:cNvPr id="6" name="Fußzeilenplatzhalter 5"/>
          <p:cNvSpPr>
            <a:spLocks noGrp="1"/>
          </p:cNvSpPr>
          <p:nvPr>
            <p:ph type="ftr" sz="quarter" idx="11"/>
          </p:nvPr>
        </p:nvSpPr>
        <p:spPr/>
        <p:txBody>
          <a:bodyPr/>
          <a:lstStyle/>
          <a:p>
            <a:r>
              <a:rPr lang="en-US" smtClean="0"/>
              <a:t>Cryogenic Engineering Conference, Madison, 9-13 July 2017</a:t>
            </a:r>
            <a:endParaRPr lang="de-DE"/>
          </a:p>
        </p:txBody>
      </p:sp>
      <p:sp>
        <p:nvSpPr>
          <p:cNvPr id="7" name="Foliennummernplatzhalter 6"/>
          <p:cNvSpPr>
            <a:spLocks noGrp="1"/>
          </p:cNvSpPr>
          <p:nvPr>
            <p:ph type="sldNum" sz="quarter" idx="12"/>
          </p:nvPr>
        </p:nvSpPr>
        <p:spPr/>
        <p:txBody>
          <a:bodyPr/>
          <a:lstStyle/>
          <a:p>
            <a:fld id="{B51A9ED9-780C-44D3-A3C4-E26AA68AE6EA}"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ABF38-FC91-4E8D-B7AE-3C48357E3720}" type="datetime1">
              <a:rPr lang="de-DE" smtClean="0"/>
              <a:pPr/>
              <a:t>31.08.2018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Cryogenic Engineering Conference, Madison, 9-13 July 2017</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A9ED9-780C-44D3-A3C4-E26AA68AE6EA}"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ergiy.putselyk@gmail.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1520" y="2420888"/>
            <a:ext cx="8496944" cy="1470025"/>
          </a:xfrm>
        </p:spPr>
        <p:txBody>
          <a:bodyPr>
            <a:normAutofit fontScale="90000"/>
          </a:bodyPr>
          <a:lstStyle/>
          <a:p>
            <a:r>
              <a:rPr lang="en-GB" b="1" i="1" dirty="0" smtClean="0">
                <a:solidFill>
                  <a:srgbClr val="FF0000"/>
                </a:solidFill>
              </a:rPr>
              <a:t>Measurements of Pressure Oscillations and Mechanical Vibrations </a:t>
            </a:r>
            <a:endParaRPr lang="de-DE" b="1" i="1" dirty="0">
              <a:solidFill>
                <a:srgbClr val="FF0000"/>
              </a:solidFill>
            </a:endParaRPr>
          </a:p>
        </p:txBody>
      </p:sp>
      <p:sp>
        <p:nvSpPr>
          <p:cNvPr id="3" name="Untertitel 2"/>
          <p:cNvSpPr>
            <a:spLocks noGrp="1"/>
          </p:cNvSpPr>
          <p:nvPr>
            <p:ph type="subTitle" idx="1"/>
          </p:nvPr>
        </p:nvSpPr>
        <p:spPr>
          <a:xfrm>
            <a:off x="1115616" y="4149080"/>
            <a:ext cx="6400800" cy="1368152"/>
          </a:xfrm>
        </p:spPr>
        <p:txBody>
          <a:bodyPr>
            <a:normAutofit fontScale="70000" lnSpcReduction="20000"/>
          </a:bodyPr>
          <a:lstStyle/>
          <a:p>
            <a:r>
              <a:rPr lang="en-US" b="1" dirty="0" smtClean="0">
                <a:solidFill>
                  <a:schemeClr val="tx1"/>
                </a:solidFill>
              </a:rPr>
              <a:t>Dr. </a:t>
            </a:r>
            <a:r>
              <a:rPr lang="en-US" b="1" dirty="0" err="1" smtClean="0">
                <a:solidFill>
                  <a:schemeClr val="tx1"/>
                </a:solidFill>
              </a:rPr>
              <a:t>Sergiy</a:t>
            </a:r>
            <a:r>
              <a:rPr lang="en-US" b="1" dirty="0" smtClean="0">
                <a:solidFill>
                  <a:schemeClr val="tx1"/>
                </a:solidFill>
              </a:rPr>
              <a:t> </a:t>
            </a:r>
            <a:r>
              <a:rPr lang="en-US" b="1" dirty="0" err="1" smtClean="0">
                <a:solidFill>
                  <a:schemeClr val="tx1"/>
                </a:solidFill>
              </a:rPr>
              <a:t>Putselyk</a:t>
            </a:r>
            <a:r>
              <a:rPr lang="en-US" b="1" dirty="0" smtClean="0">
                <a:solidFill>
                  <a:schemeClr val="tx1"/>
                </a:solidFill>
              </a:rPr>
              <a:t> *</a:t>
            </a:r>
          </a:p>
          <a:p>
            <a:r>
              <a:rPr lang="en-US" b="1" dirty="0" smtClean="0">
                <a:solidFill>
                  <a:schemeClr val="tx1"/>
                </a:solidFill>
              </a:rPr>
              <a:t>FERCHAU </a:t>
            </a:r>
            <a:r>
              <a:rPr lang="en-US" b="1" dirty="0">
                <a:solidFill>
                  <a:schemeClr val="tx1"/>
                </a:solidFill>
              </a:rPr>
              <a:t>Engineering GmbH, </a:t>
            </a:r>
            <a:r>
              <a:rPr lang="en-US" b="1" dirty="0" err="1">
                <a:solidFill>
                  <a:schemeClr val="tx1"/>
                </a:solidFill>
              </a:rPr>
              <a:t>Butzweilerhof-allee</a:t>
            </a:r>
            <a:r>
              <a:rPr lang="en-US" b="1" dirty="0">
                <a:solidFill>
                  <a:schemeClr val="tx1"/>
                </a:solidFill>
              </a:rPr>
              <a:t> 4, 50829 Köln, Germany</a:t>
            </a:r>
            <a:endParaRPr lang="de-DE" b="1" dirty="0">
              <a:solidFill>
                <a:schemeClr val="tx1"/>
              </a:solidFill>
            </a:endParaRPr>
          </a:p>
          <a:p>
            <a:r>
              <a:rPr lang="en-US" b="1" dirty="0">
                <a:solidFill>
                  <a:schemeClr val="tx1"/>
                </a:solidFill>
              </a:rPr>
              <a:t>E-Mail: </a:t>
            </a:r>
            <a:r>
              <a:rPr lang="en-US" b="1" dirty="0" smtClean="0">
                <a:solidFill>
                  <a:schemeClr val="tx1"/>
                </a:solidFill>
                <a:hlinkClick r:id="rId2"/>
              </a:rPr>
              <a:t>sergiy.putselyk@gmail.com</a:t>
            </a:r>
            <a:r>
              <a:rPr lang="en-US" b="1" dirty="0" smtClean="0">
                <a:solidFill>
                  <a:schemeClr val="tx1"/>
                </a:solidFill>
              </a:rPr>
              <a:t> </a:t>
            </a:r>
            <a:endParaRPr lang="de-DE" b="1" dirty="0">
              <a:solidFill>
                <a:schemeClr val="tx1"/>
              </a:solidFill>
            </a:endParaRPr>
          </a:p>
          <a:p>
            <a:endParaRPr lang="de-DE" dirty="0"/>
          </a:p>
        </p:txBody>
      </p:sp>
      <p:pic>
        <p:nvPicPr>
          <p:cNvPr id="4" name="Grafik 3" descr="Logo-Anlagenbau-Ferchau.PNG"/>
          <p:cNvPicPr>
            <a:picLocks noChangeAspect="1"/>
          </p:cNvPicPr>
          <p:nvPr/>
        </p:nvPicPr>
        <p:blipFill>
          <a:blip r:embed="rId3" cstate="print"/>
          <a:stretch>
            <a:fillRect/>
          </a:stretch>
        </p:blipFill>
        <p:spPr>
          <a:xfrm>
            <a:off x="0" y="0"/>
            <a:ext cx="7629525" cy="2060848"/>
          </a:xfrm>
          <a:prstGeom prst="rect">
            <a:avLst/>
          </a:prstGeom>
        </p:spPr>
      </p:pic>
      <p:pic>
        <p:nvPicPr>
          <p:cNvPr id="5" name="Grafik 4" descr="FERCHAU-Engineering Logo2.png"/>
          <p:cNvPicPr>
            <a:picLocks noChangeAspect="1"/>
          </p:cNvPicPr>
          <p:nvPr/>
        </p:nvPicPr>
        <p:blipFill>
          <a:blip r:embed="rId4" cstate="print"/>
          <a:stretch>
            <a:fillRect/>
          </a:stretch>
        </p:blipFill>
        <p:spPr>
          <a:xfrm>
            <a:off x="6660232" y="260648"/>
            <a:ext cx="2103154" cy="613420"/>
          </a:xfrm>
          <a:prstGeom prst="rect">
            <a:avLst/>
          </a:prstGeom>
        </p:spPr>
      </p:pic>
      <p:sp>
        <p:nvSpPr>
          <p:cNvPr id="7" name="Fußzeilenplatzhalter 6"/>
          <p:cNvSpPr>
            <a:spLocks noGrp="1"/>
          </p:cNvSpPr>
          <p:nvPr>
            <p:ph type="ftr" sz="quarter" idx="11"/>
          </p:nvPr>
        </p:nvSpPr>
        <p:spPr>
          <a:xfrm>
            <a:off x="1907704" y="6356350"/>
            <a:ext cx="5832648" cy="365125"/>
          </a:xfrm>
        </p:spPr>
        <p:txBody>
          <a:bodyPr/>
          <a:lstStyle/>
          <a:p>
            <a:r>
              <a:rPr lang="en-US" dirty="0" smtClean="0"/>
              <a:t>International Cryogenic Engineering Conference, Oxford, 3-7 September 2018</a:t>
            </a:r>
            <a:endParaRPr lang="de-DE" dirty="0"/>
          </a:p>
        </p:txBody>
      </p:sp>
      <p:sp>
        <p:nvSpPr>
          <p:cNvPr id="8" name="Untertitel 2"/>
          <p:cNvSpPr txBox="1">
            <a:spLocks/>
          </p:cNvSpPr>
          <p:nvPr/>
        </p:nvSpPr>
        <p:spPr>
          <a:xfrm>
            <a:off x="1311009" y="5949280"/>
            <a:ext cx="6400800" cy="36004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400" b="1" dirty="0" smtClean="0">
                <a:solidFill>
                  <a:schemeClr val="tx1"/>
                </a:solidFill>
              </a:rPr>
              <a:t>* Present address: </a:t>
            </a:r>
            <a:r>
              <a:rPr lang="en-US" sz="1400" b="1" dirty="0" err="1" smtClean="0">
                <a:solidFill>
                  <a:schemeClr val="tx1"/>
                </a:solidFill>
              </a:rPr>
              <a:t>Fraunhofer</a:t>
            </a:r>
            <a:r>
              <a:rPr lang="en-US" sz="1400" b="1" dirty="0" smtClean="0">
                <a:solidFill>
                  <a:schemeClr val="tx1"/>
                </a:solidFill>
              </a:rPr>
              <a:t> Institute for High Frequency Physics and Radar Technique (FHR), </a:t>
            </a:r>
            <a:r>
              <a:rPr lang="en-US" sz="1400" b="1" dirty="0" err="1" smtClean="0">
                <a:solidFill>
                  <a:schemeClr val="tx1"/>
                </a:solidFill>
              </a:rPr>
              <a:t>Fraunhoferstr</a:t>
            </a:r>
            <a:r>
              <a:rPr lang="en-US" sz="1400" b="1" dirty="0" smtClean="0">
                <a:solidFill>
                  <a:schemeClr val="tx1"/>
                </a:solidFill>
              </a:rPr>
              <a:t>. 20, 53343, </a:t>
            </a:r>
            <a:r>
              <a:rPr lang="en-US" sz="1400" b="1" dirty="0" err="1" smtClean="0">
                <a:solidFill>
                  <a:schemeClr val="tx1"/>
                </a:solidFill>
              </a:rPr>
              <a:t>Wachtberg</a:t>
            </a:r>
            <a:r>
              <a:rPr lang="en-US" sz="1400" b="1" dirty="0" smtClean="0">
                <a:solidFill>
                  <a:schemeClr val="tx1"/>
                </a:solidFill>
              </a:rPr>
              <a:t>, Germany</a:t>
            </a:r>
            <a:endParaRPr lang="de-DE" sz="1400"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Data Analysis (I)</a:t>
            </a:r>
            <a:endParaRPr lang="de-DE" sz="4000" b="1" dirty="0"/>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9" name="Inhaltsplatzhalter 2"/>
          <p:cNvSpPr txBox="1">
            <a:spLocks/>
          </p:cNvSpPr>
          <p:nvPr/>
        </p:nvSpPr>
        <p:spPr>
          <a:xfrm>
            <a:off x="245840" y="908720"/>
            <a:ext cx="8784976" cy="54006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None/>
            </a:pPr>
            <a:r>
              <a:rPr lang="en-US" sz="2000" b="1" i="1" dirty="0" smtClean="0">
                <a:solidFill>
                  <a:srgbClr val="FF0000"/>
                </a:solidFill>
              </a:rPr>
              <a:t>Signal/Noise </a:t>
            </a:r>
            <a:r>
              <a:rPr lang="en-US" sz="2000" b="1" i="1" dirty="0">
                <a:solidFill>
                  <a:srgbClr val="FF0000"/>
                </a:solidFill>
              </a:rPr>
              <a:t>(S/N) </a:t>
            </a:r>
            <a:r>
              <a:rPr lang="en-US" sz="2000" b="1" i="1" dirty="0" smtClean="0">
                <a:solidFill>
                  <a:srgbClr val="FF0000"/>
                </a:solidFill>
              </a:rPr>
              <a:t>ratio above 1</a:t>
            </a:r>
            <a:r>
              <a:rPr lang="en-US" sz="2000" b="1" dirty="0" smtClean="0"/>
              <a:t>: → </a:t>
            </a:r>
            <a:r>
              <a:rPr lang="en-US" sz="2000" b="1" dirty="0" smtClean="0">
                <a:solidFill>
                  <a:srgbClr val="00B0F0"/>
                </a:solidFill>
              </a:rPr>
              <a:t>Apply standard devices available on market</a:t>
            </a:r>
          </a:p>
          <a:p>
            <a:pPr marL="1588" indent="0">
              <a:buNone/>
            </a:pPr>
            <a:r>
              <a:rPr lang="en-US" sz="2000" b="1" i="1" dirty="0" smtClean="0">
                <a:solidFill>
                  <a:srgbClr val="FF0000"/>
                </a:solidFill>
              </a:rPr>
              <a:t>Signal/Noise (S/N) </a:t>
            </a:r>
            <a:r>
              <a:rPr lang="en-US" sz="2000" b="1" i="1" dirty="0">
                <a:solidFill>
                  <a:srgbClr val="FF0000"/>
                </a:solidFill>
              </a:rPr>
              <a:t>ratio </a:t>
            </a:r>
            <a:r>
              <a:rPr lang="en-US" sz="2000" b="1" i="1" dirty="0" smtClean="0">
                <a:solidFill>
                  <a:srgbClr val="FF0000"/>
                </a:solidFill>
              </a:rPr>
              <a:t>below 1</a:t>
            </a:r>
            <a:r>
              <a:rPr lang="en-US" sz="2000" b="1" dirty="0" smtClean="0"/>
              <a:t>: </a:t>
            </a:r>
            <a:r>
              <a:rPr lang="en-US" sz="2000" b="1" dirty="0"/>
              <a:t>→ </a:t>
            </a:r>
            <a:r>
              <a:rPr lang="en-US" sz="2000" b="1" dirty="0" smtClean="0">
                <a:solidFill>
                  <a:srgbClr val="00B0F0"/>
                </a:solidFill>
              </a:rPr>
              <a:t>Customized solution</a:t>
            </a:r>
            <a:endParaRPr lang="en-US" sz="2000" b="1" dirty="0" smtClean="0"/>
          </a:p>
          <a:p>
            <a:pPr marL="458788" indent="-457200">
              <a:buFont typeface="+mj-lt"/>
              <a:buAutoNum type="arabicPeriod"/>
            </a:pPr>
            <a:r>
              <a:rPr lang="en-US" sz="2000" b="1" dirty="0" smtClean="0"/>
              <a:t>Improvement of S/N ratio by “analogue” methods,</a:t>
            </a:r>
          </a:p>
          <a:p>
            <a:pPr marL="858838" lvl="1" indent="-457200"/>
            <a:r>
              <a:rPr lang="en-US" sz="1700" b="1" dirty="0" smtClean="0"/>
              <a:t>Using Lock-in amplifiers: the noise bandwidth is significantly reduced to single frequency. For wide frequency range measurements, frequency sweep will be needed. </a:t>
            </a:r>
          </a:p>
          <a:p>
            <a:pPr marL="858838" lvl="1" indent="-457200"/>
            <a:r>
              <a:rPr lang="en-US" sz="1700" b="1" dirty="0" smtClean="0"/>
              <a:t>Application of SQUID amplifiers with Lock-in technique further increases S/N ratio. </a:t>
            </a:r>
          </a:p>
          <a:p>
            <a:pPr marL="458788" indent="-457200">
              <a:buFont typeface="+mj-lt"/>
              <a:buAutoNum type="arabicPeriod"/>
            </a:pPr>
            <a:r>
              <a:rPr lang="en-US" sz="2000" b="1" dirty="0"/>
              <a:t>Improvement of S/N ratio by </a:t>
            </a:r>
            <a:r>
              <a:rPr lang="en-US" sz="2000" b="1" dirty="0" smtClean="0"/>
              <a:t>“software” methods</a:t>
            </a:r>
          </a:p>
          <a:p>
            <a:pPr marL="401638" lvl="1" indent="0">
              <a:buNone/>
            </a:pPr>
            <a:r>
              <a:rPr lang="en-US" sz="1700" b="1" dirty="0" smtClean="0"/>
              <a:t>Perform Analog-Digital-Conversion as soon as possible (use rough data!),</a:t>
            </a:r>
          </a:p>
          <a:p>
            <a:pPr marL="858838" lvl="1" indent="-457200">
              <a:buFont typeface="Courier New" panose="02070309020205020404" pitchFamily="49" charset="0"/>
              <a:buChar char="o"/>
            </a:pPr>
            <a:r>
              <a:rPr lang="en-US" sz="1700" b="1" dirty="0" smtClean="0"/>
              <a:t>Signal processing in time domain: </a:t>
            </a:r>
          </a:p>
          <a:p>
            <a:pPr marL="1258888" lvl="2" indent="-457200">
              <a:buFont typeface="Symbol" panose="05050102010706020507" pitchFamily="18" charset="2"/>
              <a:buChar char="-"/>
            </a:pPr>
            <a:r>
              <a:rPr lang="en-US" sz="1700" b="1" dirty="0" smtClean="0"/>
              <a:t>Assuming different forms of periodic signals, spectral decomposition on single harmonics is possible. So autocorrelation function using harmonics sinus-function could be applied. For “known” or “expected” signal, cross-correlation function could be considered. </a:t>
            </a:r>
          </a:p>
          <a:p>
            <a:pPr marL="1258888" lvl="2" indent="-457200">
              <a:buFont typeface="Symbol" panose="05050102010706020507" pitchFamily="18" charset="2"/>
              <a:buChar char="-"/>
            </a:pPr>
            <a:r>
              <a:rPr lang="en-US" sz="1700" b="1" dirty="0" smtClean="0"/>
              <a:t>The coherence function of two (un)known signal is calculated. It is possible to consider one signal as simplified one, e.g. sinus, while other as unknown. By trying different forms of simplified signal, it is possible to find other possible correlations or similarities of signals. Using frequency sweep, it is possible to test the frequency range of interest. </a:t>
            </a:r>
          </a:p>
          <a:p>
            <a:pPr marL="1258888" lvl="2" indent="-457200">
              <a:buFont typeface="Symbol" panose="05050102010706020507" pitchFamily="18" charset="2"/>
              <a:buChar char="-"/>
            </a:pPr>
            <a:r>
              <a:rPr lang="en-US" sz="1700" b="1" dirty="0" smtClean="0"/>
              <a:t>If (piezo)actuator is present, it is possible to sweep it over frequency range. In this case, detection of system response or system resonance frequencies is significantly enhanced.    </a:t>
            </a:r>
            <a:endParaRPr lang="en-US" sz="1700" b="1" dirty="0"/>
          </a:p>
          <a:p>
            <a:pPr marL="858838" lvl="1" indent="-457200">
              <a:buFont typeface="Courier New" panose="02070309020205020404" pitchFamily="49" charset="0"/>
              <a:buChar char="o"/>
            </a:pPr>
            <a:r>
              <a:rPr lang="en-US" sz="1700" b="1" dirty="0"/>
              <a:t>Signal processing in </a:t>
            </a:r>
            <a:r>
              <a:rPr lang="en-US" sz="1700" b="1" dirty="0" smtClean="0"/>
              <a:t>frequency domain (FFT transformation of original signal): this case is similar to previous one with main difference - calculations need less time.  </a:t>
            </a:r>
          </a:p>
        </p:txBody>
      </p:sp>
    </p:spTree>
    <p:extLst>
      <p:ext uri="{BB962C8B-B14F-4D97-AF65-F5344CB8AC3E}">
        <p14:creationId xmlns:p14="http://schemas.microsoft.com/office/powerpoint/2010/main" val="1384093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2" name="Titel 1"/>
          <p:cNvSpPr>
            <a:spLocks noGrp="1"/>
          </p:cNvSpPr>
          <p:nvPr>
            <p:ph type="title"/>
          </p:nvPr>
        </p:nvSpPr>
        <p:spPr>
          <a:xfrm>
            <a:off x="179512" y="188640"/>
            <a:ext cx="8964488" cy="490066"/>
          </a:xfrm>
        </p:spPr>
        <p:txBody>
          <a:bodyPr>
            <a:noAutofit/>
          </a:bodyPr>
          <a:lstStyle/>
          <a:p>
            <a:pPr algn="l"/>
            <a:r>
              <a:rPr lang="en-GB" sz="4000" b="1" dirty="0" smtClean="0"/>
              <a:t>Summary</a:t>
            </a:r>
            <a:endParaRPr lang="de-DE" sz="4000" b="1" dirty="0"/>
          </a:p>
        </p:txBody>
      </p:sp>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11" name="Rechteck 10"/>
          <p:cNvSpPr/>
          <p:nvPr/>
        </p:nvSpPr>
        <p:spPr>
          <a:xfrm>
            <a:off x="179512" y="1916832"/>
            <a:ext cx="8712968" cy="400110"/>
          </a:xfrm>
          <a:prstGeom prst="rect">
            <a:avLst/>
          </a:prstGeom>
        </p:spPr>
        <p:txBody>
          <a:bodyPr wrap="square">
            <a:spAutoFit/>
          </a:bodyPr>
          <a:lstStyle/>
          <a:p>
            <a:pPr>
              <a:buFont typeface="Arial" pitchFamily="34" charset="0"/>
              <a:buChar char="•"/>
            </a:pPr>
            <a:r>
              <a:rPr lang="en-US" sz="2000" b="1" dirty="0" smtClean="0">
                <a:solidFill>
                  <a:srgbClr val="00B050"/>
                </a:solidFill>
              </a:rPr>
              <a:t> Dynamic pressure measurements with different cryogenic sensors are outlined</a:t>
            </a:r>
          </a:p>
        </p:txBody>
      </p:sp>
      <p:sp>
        <p:nvSpPr>
          <p:cNvPr id="12" name="Rechteck 11"/>
          <p:cNvSpPr/>
          <p:nvPr/>
        </p:nvSpPr>
        <p:spPr>
          <a:xfrm>
            <a:off x="179512" y="2492896"/>
            <a:ext cx="8712968" cy="400110"/>
          </a:xfrm>
          <a:prstGeom prst="rect">
            <a:avLst/>
          </a:prstGeom>
        </p:spPr>
        <p:txBody>
          <a:bodyPr wrap="square">
            <a:spAutoFit/>
          </a:bodyPr>
          <a:lstStyle/>
          <a:p>
            <a:pPr>
              <a:buFont typeface="Arial" pitchFamily="34" charset="0"/>
              <a:buChar char="•"/>
            </a:pPr>
            <a:r>
              <a:rPr lang="en-US" sz="2000" b="1" dirty="0" smtClean="0">
                <a:solidFill>
                  <a:srgbClr val="0070C0"/>
                </a:solidFill>
              </a:rPr>
              <a:t> Possible sources of pressure variations/oscillations are mentioned</a:t>
            </a:r>
          </a:p>
        </p:txBody>
      </p:sp>
      <p:sp>
        <p:nvSpPr>
          <p:cNvPr id="13" name="Rechteck 12"/>
          <p:cNvSpPr/>
          <p:nvPr/>
        </p:nvSpPr>
        <p:spPr>
          <a:xfrm>
            <a:off x="179512" y="3068960"/>
            <a:ext cx="8712968" cy="400110"/>
          </a:xfrm>
          <a:prstGeom prst="rect">
            <a:avLst/>
          </a:prstGeom>
        </p:spPr>
        <p:txBody>
          <a:bodyPr wrap="square">
            <a:spAutoFit/>
          </a:bodyPr>
          <a:lstStyle/>
          <a:p>
            <a:pPr>
              <a:buFont typeface="Arial" pitchFamily="34" charset="0"/>
              <a:buChar char="•"/>
            </a:pPr>
            <a:r>
              <a:rPr lang="en-US" sz="2000" b="1" dirty="0" smtClean="0"/>
              <a:t> Signal processing for case of low signal-to-noise ratio is shortly discussed.</a:t>
            </a:r>
          </a:p>
        </p:txBody>
      </p:sp>
      <p:sp>
        <p:nvSpPr>
          <p:cNvPr id="14" name="Rechteck 13"/>
          <p:cNvSpPr/>
          <p:nvPr/>
        </p:nvSpPr>
        <p:spPr>
          <a:xfrm>
            <a:off x="179512" y="1340768"/>
            <a:ext cx="8712968" cy="400110"/>
          </a:xfrm>
          <a:prstGeom prst="rect">
            <a:avLst/>
          </a:prstGeom>
        </p:spPr>
        <p:txBody>
          <a:bodyPr wrap="square">
            <a:spAutoFit/>
          </a:bodyPr>
          <a:lstStyle/>
          <a:p>
            <a:pPr>
              <a:buFont typeface="Arial" pitchFamily="34" charset="0"/>
              <a:buChar char="•"/>
            </a:pPr>
            <a:r>
              <a:rPr lang="en-US" sz="2000" b="1" dirty="0" smtClean="0">
                <a:solidFill>
                  <a:srgbClr val="FF0000"/>
                </a:solidFill>
              </a:rPr>
              <a:t> </a:t>
            </a:r>
            <a:r>
              <a:rPr lang="en-US" sz="2000" b="1" dirty="0">
                <a:solidFill>
                  <a:srgbClr val="FF0000"/>
                </a:solidFill>
              </a:rPr>
              <a:t>S</a:t>
            </a:r>
            <a:r>
              <a:rPr lang="en-US" sz="2000" b="1" dirty="0" smtClean="0">
                <a:solidFill>
                  <a:srgbClr val="FF0000"/>
                </a:solidFill>
              </a:rPr>
              <a:t>hort overview of vibration measurements is presented.</a:t>
            </a:r>
          </a:p>
        </p:txBody>
      </p:sp>
      <p:sp>
        <p:nvSpPr>
          <p:cNvPr id="9" name="Rechteck 8"/>
          <p:cNvSpPr/>
          <p:nvPr/>
        </p:nvSpPr>
        <p:spPr>
          <a:xfrm>
            <a:off x="251520" y="5157192"/>
            <a:ext cx="8712968" cy="584775"/>
          </a:xfrm>
          <a:prstGeom prst="rect">
            <a:avLst/>
          </a:prstGeom>
        </p:spPr>
        <p:txBody>
          <a:bodyPr wrap="square">
            <a:spAutoFit/>
          </a:bodyPr>
          <a:lstStyle/>
          <a:p>
            <a:pPr algn="ctr"/>
            <a:r>
              <a:rPr lang="en-US" sz="3200" b="1" i="1" dirty="0" smtClean="0">
                <a:solidFill>
                  <a:srgbClr val="002060"/>
                </a:solidFill>
              </a:rPr>
              <a:t>Thank you for your attention!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188640"/>
            <a:ext cx="8229600" cy="490066"/>
          </a:xfrm>
        </p:spPr>
        <p:txBody>
          <a:bodyPr>
            <a:noAutofit/>
          </a:bodyPr>
          <a:lstStyle/>
          <a:p>
            <a:pPr algn="l"/>
            <a:r>
              <a:rPr lang="en-GB" sz="4000" b="1" dirty="0" smtClean="0"/>
              <a:t>Overview</a:t>
            </a:r>
            <a:endParaRPr lang="de-DE" sz="4000" b="1" dirty="0"/>
          </a:p>
        </p:txBody>
      </p:sp>
      <p:sp>
        <p:nvSpPr>
          <p:cNvPr id="3" name="Inhaltsplatzhalter 2"/>
          <p:cNvSpPr>
            <a:spLocks noGrp="1"/>
          </p:cNvSpPr>
          <p:nvPr>
            <p:ph idx="1"/>
          </p:nvPr>
        </p:nvSpPr>
        <p:spPr>
          <a:xfrm>
            <a:off x="179512" y="980728"/>
            <a:ext cx="8229600" cy="4525963"/>
          </a:xfrm>
        </p:spPr>
        <p:txBody>
          <a:bodyPr>
            <a:normAutofit/>
          </a:bodyPr>
          <a:lstStyle/>
          <a:p>
            <a:r>
              <a:rPr lang="en-US" sz="2400" b="1" dirty="0" smtClean="0"/>
              <a:t>Introduction</a:t>
            </a:r>
          </a:p>
          <a:p>
            <a:r>
              <a:rPr lang="en-US" sz="2400" b="1" dirty="0" smtClean="0"/>
              <a:t>Mechanical Vibrations and Measurements</a:t>
            </a:r>
          </a:p>
          <a:p>
            <a:r>
              <a:rPr lang="en-US" sz="2400" b="1" dirty="0" smtClean="0"/>
              <a:t>Pressure Oscillations and Measurements</a:t>
            </a:r>
          </a:p>
          <a:p>
            <a:r>
              <a:rPr lang="en-US" sz="2400" b="1" dirty="0" smtClean="0"/>
              <a:t>Data Analysis</a:t>
            </a:r>
          </a:p>
          <a:p>
            <a:r>
              <a:rPr lang="en-US" sz="2400" b="1" dirty="0" smtClean="0"/>
              <a:t>Conclusion</a:t>
            </a:r>
            <a:endParaRPr lang="en-US" sz="2400" b="1" dirty="0"/>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188640"/>
            <a:ext cx="8229600" cy="490066"/>
          </a:xfrm>
        </p:spPr>
        <p:txBody>
          <a:bodyPr>
            <a:noAutofit/>
          </a:bodyPr>
          <a:lstStyle/>
          <a:p>
            <a:pPr algn="l"/>
            <a:r>
              <a:rPr lang="en-GB" sz="4000" b="1" dirty="0" smtClean="0"/>
              <a:t>Introduction </a:t>
            </a:r>
            <a:endParaRPr lang="de-DE" sz="4000" b="1" dirty="0"/>
          </a:p>
        </p:txBody>
      </p:sp>
      <p:sp>
        <p:nvSpPr>
          <p:cNvPr id="3" name="Inhaltsplatzhalter 2"/>
          <p:cNvSpPr>
            <a:spLocks noGrp="1"/>
          </p:cNvSpPr>
          <p:nvPr>
            <p:ph idx="1"/>
          </p:nvPr>
        </p:nvSpPr>
        <p:spPr>
          <a:xfrm>
            <a:off x="179512" y="1052736"/>
            <a:ext cx="8784976" cy="1008112"/>
          </a:xfrm>
        </p:spPr>
        <p:txBody>
          <a:bodyPr>
            <a:normAutofit/>
          </a:bodyPr>
          <a:lstStyle/>
          <a:p>
            <a:pPr marL="1588" indent="12700">
              <a:buNone/>
            </a:pPr>
            <a:r>
              <a:rPr lang="en-US" sz="2400" b="1" i="1" dirty="0" smtClean="0">
                <a:solidFill>
                  <a:srgbClr val="FF0000"/>
                </a:solidFill>
              </a:rPr>
              <a:t>Dynamic Pressure Measurements can help to</a:t>
            </a:r>
            <a:r>
              <a:rPr lang="en-US" sz="2400" b="1" dirty="0" smtClean="0"/>
              <a:t>:</a:t>
            </a:r>
          </a:p>
          <a:p>
            <a:pPr marL="1588" indent="12700"/>
            <a:r>
              <a:rPr lang="en-US" sz="2400" b="1" dirty="0"/>
              <a:t> </a:t>
            </a:r>
            <a:r>
              <a:rPr lang="en-US" sz="2400" b="1" dirty="0" smtClean="0"/>
              <a:t>detect and identify sources of pressure variations</a:t>
            </a:r>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6" name="Pfeil nach unten 5"/>
          <p:cNvSpPr/>
          <p:nvPr/>
        </p:nvSpPr>
        <p:spPr>
          <a:xfrm>
            <a:off x="4168018" y="4990062"/>
            <a:ext cx="864096" cy="72008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Inhaltsplatzhalter 2"/>
          <p:cNvSpPr txBox="1">
            <a:spLocks/>
          </p:cNvSpPr>
          <p:nvPr/>
        </p:nvSpPr>
        <p:spPr>
          <a:xfrm>
            <a:off x="342319" y="5733256"/>
            <a:ext cx="8640960" cy="576064"/>
          </a:xfrm>
          <a:prstGeom prst="rect">
            <a:avLst/>
          </a:prstGeom>
        </p:spPr>
        <p:txBody>
          <a:bodyPr vert="horz" lIns="91440" tIns="45720" rIns="91440" bIns="45720" rtlCol="0">
            <a:normAutofit/>
          </a:bodyPr>
          <a:lstStyle/>
          <a:p>
            <a:pPr marL="1588" lvl="0" indent="12700">
              <a:spcBef>
                <a:spcPct val="20000"/>
              </a:spcBef>
            </a:pPr>
            <a:r>
              <a:rPr lang="en-US" sz="2400" b="1" i="1" dirty="0" smtClean="0">
                <a:solidFill>
                  <a:srgbClr val="0070C0"/>
                </a:solidFill>
              </a:rPr>
              <a:t>To improve cryogenic system operation and to reduce wear &amp; tear!</a:t>
            </a:r>
            <a:endParaRPr kumimoji="0" lang="en-US" sz="2400" b="1" i="0" u="none" strike="noStrike" kern="1200" cap="none" spc="0" normalizeH="0" baseline="0" noProof="0" dirty="0" smtClean="0">
              <a:ln>
                <a:noFill/>
              </a:ln>
              <a:solidFill>
                <a:srgbClr val="0070C0"/>
              </a:solidFill>
              <a:effectLst/>
              <a:uLnTx/>
              <a:uFillTx/>
              <a:latin typeface="+mn-lt"/>
              <a:ea typeface="+mn-ea"/>
              <a:cs typeface="+mn-cs"/>
            </a:endParaRPr>
          </a:p>
        </p:txBody>
      </p:sp>
      <p:sp>
        <p:nvSpPr>
          <p:cNvPr id="8" name="Inhaltsplatzhalter 2"/>
          <p:cNvSpPr txBox="1">
            <a:spLocks/>
          </p:cNvSpPr>
          <p:nvPr/>
        </p:nvSpPr>
        <p:spPr>
          <a:xfrm>
            <a:off x="179512" y="2348880"/>
            <a:ext cx="8784976" cy="252028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Font typeface="Arial" pitchFamily="34" charset="0"/>
              <a:buNone/>
            </a:pPr>
            <a:r>
              <a:rPr lang="en-US" sz="2400" b="1" i="1" dirty="0" smtClean="0">
                <a:solidFill>
                  <a:srgbClr val="FF0000"/>
                </a:solidFill>
              </a:rPr>
              <a:t>Vibration Measurements can help to</a:t>
            </a:r>
            <a:r>
              <a:rPr lang="en-US" sz="2400" b="1" dirty="0" smtClean="0"/>
              <a:t>:</a:t>
            </a:r>
          </a:p>
          <a:p>
            <a:pPr marL="1588" indent="12700"/>
            <a:r>
              <a:rPr lang="en-US" sz="2400" b="1" dirty="0" smtClean="0"/>
              <a:t> detect and identify sources of mechanical variations, e.g. small  warm (cold) machinery, building, etc.</a:t>
            </a:r>
          </a:p>
          <a:p>
            <a:pPr marL="1588" indent="12700"/>
            <a:r>
              <a:rPr lang="en-US" sz="2400" b="1" dirty="0" smtClean="0"/>
              <a:t>  to identify a malfunction time-onset of mechanical components, e.g. screw compressors, pumps, electrical motors, and possible sources inside them, e. g. misalignment, unbalance, bearing defects,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Mechanical Vibrations and </a:t>
            </a:r>
            <a:r>
              <a:rPr lang="en-GB" sz="4000" b="1" dirty="0" err="1" smtClean="0"/>
              <a:t>Measur</a:t>
            </a:r>
            <a:r>
              <a:rPr lang="en-GB" sz="4000" b="1" dirty="0" smtClean="0"/>
              <a:t>. (I)</a:t>
            </a:r>
            <a:endParaRPr lang="de-DE" sz="4000" b="1" dirty="0"/>
          </a:p>
        </p:txBody>
      </p:sp>
      <p:sp>
        <p:nvSpPr>
          <p:cNvPr id="3" name="Inhaltsplatzhalter 2"/>
          <p:cNvSpPr>
            <a:spLocks noGrp="1"/>
          </p:cNvSpPr>
          <p:nvPr>
            <p:ph idx="1"/>
          </p:nvPr>
        </p:nvSpPr>
        <p:spPr>
          <a:xfrm>
            <a:off x="179512" y="1052736"/>
            <a:ext cx="8784976" cy="4536504"/>
          </a:xfrm>
        </p:spPr>
        <p:txBody>
          <a:bodyPr>
            <a:normAutofit fontScale="92500" lnSpcReduction="10000"/>
          </a:bodyPr>
          <a:lstStyle/>
          <a:p>
            <a:pPr marL="1588" indent="12700">
              <a:buNone/>
            </a:pPr>
            <a:r>
              <a:rPr lang="en-US" sz="2400" b="1" i="1" dirty="0" smtClean="0">
                <a:solidFill>
                  <a:srgbClr val="FF0000"/>
                </a:solidFill>
              </a:rPr>
              <a:t>Applications in Cryogenic Engineering and Low Temperature Physics</a:t>
            </a:r>
            <a:r>
              <a:rPr lang="en-US" sz="2400" b="1" dirty="0" smtClean="0"/>
              <a:t>:</a:t>
            </a:r>
          </a:p>
          <a:p>
            <a:pPr marL="1588" indent="12700">
              <a:buNone/>
            </a:pPr>
            <a:endParaRPr lang="en-US" sz="2400" b="1" dirty="0" smtClean="0"/>
          </a:p>
          <a:p>
            <a:pPr marL="1588" indent="12700"/>
            <a:r>
              <a:rPr lang="en-US" sz="2400" b="1" dirty="0"/>
              <a:t> </a:t>
            </a:r>
            <a:r>
              <a:rPr lang="en-US" sz="2400" b="1" dirty="0" smtClean="0">
                <a:solidFill>
                  <a:srgbClr val="00B0F0"/>
                </a:solidFill>
              </a:rPr>
              <a:t>Cryostats for </a:t>
            </a:r>
            <a:r>
              <a:rPr lang="en-US" sz="2400" b="1" i="1" dirty="0" smtClean="0">
                <a:solidFill>
                  <a:srgbClr val="00B0F0"/>
                </a:solidFill>
              </a:rPr>
              <a:t>Ultra-Low Temperature Physics </a:t>
            </a:r>
            <a:r>
              <a:rPr lang="en-US" sz="2400" b="1" dirty="0" smtClean="0">
                <a:solidFill>
                  <a:srgbClr val="00B0F0"/>
                </a:solidFill>
              </a:rPr>
              <a:t>(dilution units with nuclear demagnetization stage). </a:t>
            </a:r>
          </a:p>
          <a:p>
            <a:pPr marL="1588" indent="12700"/>
            <a:r>
              <a:rPr lang="en-US" sz="2400" b="1" dirty="0" smtClean="0"/>
              <a:t> </a:t>
            </a:r>
            <a:r>
              <a:rPr lang="en-US" sz="2400" b="1" dirty="0" smtClean="0">
                <a:solidFill>
                  <a:srgbClr val="92D050"/>
                </a:solidFill>
              </a:rPr>
              <a:t>Experiments in </a:t>
            </a:r>
            <a:r>
              <a:rPr lang="en-US" sz="2400" b="1" i="1" dirty="0" smtClean="0">
                <a:solidFill>
                  <a:srgbClr val="92D050"/>
                </a:solidFill>
              </a:rPr>
              <a:t>Low Temperature Physics</a:t>
            </a:r>
            <a:r>
              <a:rPr lang="en-US" sz="2400" b="1" dirty="0" smtClean="0">
                <a:solidFill>
                  <a:srgbClr val="92D050"/>
                </a:solidFill>
              </a:rPr>
              <a:t>, e.g. Josephson Effect in 3He or 4He.</a:t>
            </a:r>
          </a:p>
          <a:p>
            <a:pPr marL="1588" indent="12700"/>
            <a:r>
              <a:rPr lang="en-US" sz="2400" b="1" dirty="0"/>
              <a:t> </a:t>
            </a:r>
            <a:r>
              <a:rPr lang="en-US" sz="2400" b="1" dirty="0" smtClean="0">
                <a:solidFill>
                  <a:srgbClr val="002060"/>
                </a:solidFill>
              </a:rPr>
              <a:t>Occasional measurement of vibrational equipment, e.g. “small” mechanical pumps (vacuum, turbo, roots, rotating vane, etc.) with mobile detectors (typically in </a:t>
            </a:r>
            <a:r>
              <a:rPr lang="en-US" sz="2400" b="1" i="1" dirty="0" smtClean="0">
                <a:solidFill>
                  <a:srgbClr val="002060"/>
                </a:solidFill>
              </a:rPr>
              <a:t>Low Temperature Physics</a:t>
            </a:r>
            <a:r>
              <a:rPr lang="en-US" sz="2400" b="1" dirty="0" smtClean="0">
                <a:solidFill>
                  <a:srgbClr val="002060"/>
                </a:solidFill>
              </a:rPr>
              <a:t>, but also in small till medium </a:t>
            </a:r>
            <a:r>
              <a:rPr lang="en-US" sz="2400" b="1" i="1" dirty="0" smtClean="0">
                <a:solidFill>
                  <a:srgbClr val="002060"/>
                </a:solidFill>
              </a:rPr>
              <a:t>Cryogenic</a:t>
            </a:r>
            <a:r>
              <a:rPr lang="en-US" sz="2400" b="1" dirty="0" smtClean="0">
                <a:solidFill>
                  <a:srgbClr val="002060"/>
                </a:solidFill>
              </a:rPr>
              <a:t> </a:t>
            </a:r>
            <a:r>
              <a:rPr lang="en-US" sz="2400" b="1" i="1" dirty="0" smtClean="0">
                <a:solidFill>
                  <a:srgbClr val="002060"/>
                </a:solidFill>
              </a:rPr>
              <a:t>facilities</a:t>
            </a:r>
            <a:r>
              <a:rPr lang="en-US" sz="2400" b="1" dirty="0" smtClean="0">
                <a:solidFill>
                  <a:srgbClr val="002060"/>
                </a:solidFill>
              </a:rPr>
              <a:t>)</a:t>
            </a:r>
          </a:p>
          <a:p>
            <a:pPr marL="1588" indent="12700"/>
            <a:r>
              <a:rPr lang="en-US" sz="2400" b="1" dirty="0"/>
              <a:t> </a:t>
            </a:r>
            <a:r>
              <a:rPr lang="en-US" sz="2400" b="1" dirty="0" smtClean="0"/>
              <a:t> Permanent monitoring of large mechanical equipment at large Cryogenic facilities, e.g. screw compressors, electrical motors, pumps, turbines, cold circulators).   </a:t>
            </a:r>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Tree>
    <p:extLst>
      <p:ext uri="{BB962C8B-B14F-4D97-AF65-F5344CB8AC3E}">
        <p14:creationId xmlns:p14="http://schemas.microsoft.com/office/powerpoint/2010/main" val="203653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Mechanical Vibrations and </a:t>
            </a:r>
            <a:r>
              <a:rPr lang="en-GB" sz="4000" b="1" dirty="0" err="1" smtClean="0"/>
              <a:t>Measur</a:t>
            </a:r>
            <a:r>
              <a:rPr lang="en-GB" sz="4000" b="1" dirty="0" smtClean="0"/>
              <a:t>. (II)</a:t>
            </a:r>
            <a:endParaRPr lang="de-DE" sz="4000" b="1" dirty="0"/>
          </a:p>
        </p:txBody>
      </p:sp>
      <p:sp>
        <p:nvSpPr>
          <p:cNvPr id="3" name="Inhaltsplatzhalter 2"/>
          <p:cNvSpPr>
            <a:spLocks noGrp="1"/>
          </p:cNvSpPr>
          <p:nvPr>
            <p:ph idx="1"/>
          </p:nvPr>
        </p:nvSpPr>
        <p:spPr>
          <a:xfrm>
            <a:off x="179512" y="836712"/>
            <a:ext cx="8784976" cy="2592288"/>
          </a:xfrm>
        </p:spPr>
        <p:txBody>
          <a:bodyPr>
            <a:normAutofit fontScale="85000" lnSpcReduction="20000"/>
          </a:bodyPr>
          <a:lstStyle/>
          <a:p>
            <a:pPr marL="1588" indent="12700">
              <a:buNone/>
            </a:pPr>
            <a:r>
              <a:rPr lang="en-US" sz="2400" b="1" i="1" dirty="0" smtClean="0">
                <a:solidFill>
                  <a:srgbClr val="FF0000"/>
                </a:solidFill>
              </a:rPr>
              <a:t>An Example of Vibration Measurements of Experimental Cell or Membrane (Low Temperature Physics)</a:t>
            </a:r>
            <a:r>
              <a:rPr lang="en-US" sz="2400" b="1" dirty="0" smtClean="0"/>
              <a:t>:</a:t>
            </a:r>
          </a:p>
          <a:p>
            <a:pPr marL="1588" indent="12700"/>
            <a:r>
              <a:rPr lang="en-US" sz="2400" b="1" dirty="0"/>
              <a:t> </a:t>
            </a:r>
            <a:r>
              <a:rPr lang="en-US" sz="2400" b="1" dirty="0" smtClean="0"/>
              <a:t>Cell or membrane is metallized, so during movement induced voltage in coil is measured. </a:t>
            </a:r>
          </a:p>
          <a:p>
            <a:pPr marL="1588" indent="12700"/>
            <a:r>
              <a:rPr lang="en-US" sz="2400" b="1" dirty="0"/>
              <a:t> </a:t>
            </a:r>
            <a:r>
              <a:rPr lang="en-US" sz="2400" b="1" dirty="0" smtClean="0"/>
              <a:t>Voltage is amplified by ac/dc-SQUID working in phased-locked loop.</a:t>
            </a:r>
          </a:p>
          <a:p>
            <a:pPr marL="1588" indent="12700"/>
            <a:r>
              <a:rPr lang="en-US" sz="2400" b="1" dirty="0"/>
              <a:t> </a:t>
            </a:r>
            <a:r>
              <a:rPr lang="en-US" sz="2400" b="1" dirty="0" smtClean="0"/>
              <a:t>Local oscillator with Lock-in detector allows to lock in the desired vibrational frequency or to perform frequency sweep. </a:t>
            </a:r>
          </a:p>
          <a:p>
            <a:pPr marL="1588" indent="12700"/>
            <a:r>
              <a:rPr lang="en-US" sz="2400" b="1" dirty="0"/>
              <a:t> </a:t>
            </a:r>
            <a:r>
              <a:rPr lang="en-US" sz="2400" b="1" dirty="0" smtClean="0"/>
              <a:t>Frequency range is typically few Hz but could be extended up to 100 kHz. </a:t>
            </a:r>
          </a:p>
          <a:p>
            <a:pPr marL="1588" indent="12700"/>
            <a:r>
              <a:rPr lang="en-US" sz="2400" b="1" dirty="0"/>
              <a:t> </a:t>
            </a:r>
            <a:r>
              <a:rPr lang="en-US" sz="2400" b="1" dirty="0" smtClean="0"/>
              <a:t>Signal-to-noise ratio is poor, i.e. signal is (well-)below the noise floor.</a:t>
            </a:r>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7" name="Inhaltsplatzhalter 2"/>
          <p:cNvSpPr txBox="1">
            <a:spLocks/>
          </p:cNvSpPr>
          <p:nvPr/>
        </p:nvSpPr>
        <p:spPr>
          <a:xfrm>
            <a:off x="198541" y="3501008"/>
            <a:ext cx="8640960" cy="8640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None/>
            </a:pPr>
            <a:r>
              <a:rPr lang="en-US" sz="2000" b="1" i="1" dirty="0" smtClean="0">
                <a:solidFill>
                  <a:srgbClr val="FF0000"/>
                </a:solidFill>
              </a:rPr>
              <a:t>Vibration source (sometimes is needed for calibration)</a:t>
            </a:r>
            <a:r>
              <a:rPr lang="en-US" sz="2000" b="1" dirty="0" smtClean="0"/>
              <a:t>: </a:t>
            </a:r>
            <a:r>
              <a:rPr lang="en-US" sz="2000" b="1" dirty="0" err="1" smtClean="0"/>
              <a:t>i</a:t>
            </a:r>
            <a:r>
              <a:rPr lang="en-US" sz="2000" b="1" dirty="0"/>
              <a:t>) Calibration at cold state! </a:t>
            </a:r>
            <a:r>
              <a:rPr lang="en-US" sz="2000" b="1" dirty="0" smtClean="0"/>
              <a:t> ii) Use piezo-resistive elements, </a:t>
            </a:r>
          </a:p>
        </p:txBody>
      </p:sp>
      <p:sp>
        <p:nvSpPr>
          <p:cNvPr id="9" name="Inhaltsplatzhalter 2"/>
          <p:cNvSpPr txBox="1">
            <a:spLocks/>
          </p:cNvSpPr>
          <p:nvPr/>
        </p:nvSpPr>
        <p:spPr>
          <a:xfrm>
            <a:off x="198541" y="4248609"/>
            <a:ext cx="3680503" cy="11246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15875"/>
            <a:endParaRPr lang="en-US" sz="2000" b="1" dirty="0" smtClean="0"/>
          </a:p>
        </p:txBody>
      </p:sp>
      <p:sp>
        <p:nvSpPr>
          <p:cNvPr id="10" name="Inhaltsplatzhalter 2"/>
          <p:cNvSpPr txBox="1">
            <a:spLocks/>
          </p:cNvSpPr>
          <p:nvPr/>
        </p:nvSpPr>
        <p:spPr>
          <a:xfrm>
            <a:off x="233103" y="4255757"/>
            <a:ext cx="2394681" cy="1909548"/>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None/>
            </a:pPr>
            <a:r>
              <a:rPr lang="en-US" sz="8000" b="1" dirty="0" smtClean="0"/>
              <a:t>iii) </a:t>
            </a:r>
            <a:r>
              <a:rPr lang="en-US" sz="8000" b="1" dirty="0"/>
              <a:t>Measurement set-up includes: piezo sensor, Lock-in amplifier, high-voltage amplifier (piezo needs 100-200 V excitation voltage).</a:t>
            </a:r>
          </a:p>
          <a:p>
            <a:pPr marL="1588" indent="12700">
              <a:buFont typeface="Arial" pitchFamily="34" charset="0"/>
              <a:buNone/>
            </a:pPr>
            <a:endParaRPr lang="en-US" sz="2000" b="1" dirty="0" smtClean="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4149080"/>
            <a:ext cx="6438635" cy="2681923"/>
          </a:xfrm>
          <a:prstGeom prst="rect">
            <a:avLst/>
          </a:prstGeom>
        </p:spPr>
      </p:pic>
    </p:spTree>
    <p:extLst>
      <p:ext uri="{BB962C8B-B14F-4D97-AF65-F5344CB8AC3E}">
        <p14:creationId xmlns:p14="http://schemas.microsoft.com/office/powerpoint/2010/main" val="4002475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Mechanical Vibrations and </a:t>
            </a:r>
            <a:r>
              <a:rPr lang="en-GB" sz="4000" b="1" dirty="0" err="1" smtClean="0"/>
              <a:t>Measur</a:t>
            </a:r>
            <a:r>
              <a:rPr lang="en-GB" sz="4000" b="1" dirty="0" smtClean="0"/>
              <a:t>. (III)</a:t>
            </a:r>
            <a:endParaRPr lang="de-DE" sz="4000" b="1" dirty="0"/>
          </a:p>
        </p:txBody>
      </p:sp>
      <p:sp>
        <p:nvSpPr>
          <p:cNvPr id="3" name="Inhaltsplatzhalter 2"/>
          <p:cNvSpPr>
            <a:spLocks noGrp="1"/>
          </p:cNvSpPr>
          <p:nvPr>
            <p:ph idx="1"/>
          </p:nvPr>
        </p:nvSpPr>
        <p:spPr>
          <a:xfrm>
            <a:off x="179512" y="1070597"/>
            <a:ext cx="8784976" cy="2736304"/>
          </a:xfrm>
        </p:spPr>
        <p:txBody>
          <a:bodyPr>
            <a:normAutofit lnSpcReduction="10000"/>
          </a:bodyPr>
          <a:lstStyle/>
          <a:p>
            <a:pPr marL="1588" indent="12700">
              <a:buNone/>
            </a:pPr>
            <a:r>
              <a:rPr lang="en-US" sz="2000" b="1" i="1" dirty="0" smtClean="0">
                <a:solidFill>
                  <a:srgbClr val="FF0000"/>
                </a:solidFill>
              </a:rPr>
              <a:t>Vibration Measurements of Large Machinery (screw compressors, pumps, electrical motors)</a:t>
            </a:r>
            <a:r>
              <a:rPr lang="en-US" sz="2000" b="1" dirty="0" smtClean="0"/>
              <a:t>:</a:t>
            </a:r>
          </a:p>
          <a:p>
            <a:pPr marL="1588" indent="12700"/>
            <a:r>
              <a:rPr lang="en-US" sz="2000" b="1" dirty="0"/>
              <a:t> </a:t>
            </a:r>
            <a:r>
              <a:rPr lang="en-US" sz="2000" b="1" dirty="0" smtClean="0"/>
              <a:t>Apply norms! (ISO 20816/10816, VDI 3836, VDI 3839 …). </a:t>
            </a:r>
          </a:p>
          <a:p>
            <a:pPr marL="1588" indent="12700"/>
            <a:r>
              <a:rPr lang="en-US" sz="2000" b="1" dirty="0"/>
              <a:t> </a:t>
            </a:r>
            <a:r>
              <a:rPr lang="en-US" sz="2000" b="1" dirty="0" smtClean="0"/>
              <a:t>Consult machinery experts on possible faults and corresponding mechanical vibrations, e.g. due to unbalance, misalignment, soft foot, bearing faults, etc. </a:t>
            </a:r>
          </a:p>
          <a:p>
            <a:pPr marL="1588" indent="12700"/>
            <a:r>
              <a:rPr lang="en-US" sz="2000" b="1" dirty="0" smtClean="0"/>
              <a:t> Use permanently installed sensors and track histories.</a:t>
            </a:r>
          </a:p>
          <a:p>
            <a:pPr marL="1588" indent="12700"/>
            <a:r>
              <a:rPr lang="en-US" sz="2000" b="1" dirty="0"/>
              <a:t> </a:t>
            </a:r>
            <a:r>
              <a:rPr lang="en-US" sz="2000" b="1" dirty="0" smtClean="0"/>
              <a:t>For occasional measurements, use standard </a:t>
            </a:r>
            <a:r>
              <a:rPr lang="en-US" sz="2000" b="1" dirty="0" smtClean="0"/>
              <a:t>hardware/software</a:t>
            </a:r>
            <a:r>
              <a:rPr lang="en-US" sz="2000" b="1" dirty="0" smtClean="0"/>
              <a:t>, e.g. Emerson Machinery Health </a:t>
            </a:r>
            <a:r>
              <a:rPr lang="en-US" sz="2000" b="1" dirty="0" smtClean="0"/>
              <a:t>Analyzer </a:t>
            </a:r>
            <a:endParaRPr lang="en-US" sz="2000" b="1" dirty="0" smtClean="0"/>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7" name="Inhaltsplatzhalter 2"/>
          <p:cNvSpPr txBox="1">
            <a:spLocks/>
          </p:cNvSpPr>
          <p:nvPr/>
        </p:nvSpPr>
        <p:spPr>
          <a:xfrm>
            <a:off x="193692" y="5191650"/>
            <a:ext cx="8626780" cy="10832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Font typeface="Arial" pitchFamily="34" charset="0"/>
              <a:buNone/>
            </a:pPr>
            <a:r>
              <a:rPr lang="en-US" sz="1200" b="1" dirty="0" smtClean="0"/>
              <a:t>References: </a:t>
            </a:r>
          </a:p>
          <a:p>
            <a:pPr marL="1588" indent="12700">
              <a:buFont typeface="Arial" pitchFamily="34" charset="0"/>
              <a:buNone/>
            </a:pPr>
            <a:r>
              <a:rPr lang="en-US" sz="1200" b="1" dirty="0" smtClean="0"/>
              <a:t>[1] O. </a:t>
            </a:r>
            <a:r>
              <a:rPr lang="en-US" sz="1200" b="1" dirty="0" err="1" smtClean="0"/>
              <a:t>Pirotte</a:t>
            </a:r>
            <a:r>
              <a:rPr lang="en-US" sz="1200" b="1" dirty="0" smtClean="0"/>
              <a:t>, </a:t>
            </a:r>
            <a:r>
              <a:rPr lang="en-US" sz="1200" b="1" i="1" dirty="0" smtClean="0"/>
              <a:t>Vibrational Monitoring of the Rotating Machines of the CERN cryogenic systems</a:t>
            </a:r>
            <a:r>
              <a:rPr lang="en-US" sz="1200" b="1" dirty="0" smtClean="0"/>
              <a:t>,  Cryogenic Operational Workshop, 2016, Fermi National Laboratory, USA. </a:t>
            </a:r>
          </a:p>
          <a:p>
            <a:pPr marL="1588" indent="12700">
              <a:buNone/>
            </a:pPr>
            <a:r>
              <a:rPr lang="en-US" sz="1200" b="1" dirty="0" smtClean="0"/>
              <a:t>[2] D. </a:t>
            </a:r>
            <a:r>
              <a:rPr lang="en-US" sz="1200" b="1" dirty="0" err="1" smtClean="0"/>
              <a:t>Pflueckhahn</a:t>
            </a:r>
            <a:r>
              <a:rPr lang="en-US" sz="1200" b="1" dirty="0" smtClean="0"/>
              <a:t>, </a:t>
            </a:r>
            <a:r>
              <a:rPr lang="en-US" sz="1200" b="1" i="1" dirty="0" smtClean="0"/>
              <a:t>Vibration Measurement Analysis on Helium Cycling Compressor</a:t>
            </a:r>
            <a:r>
              <a:rPr lang="en-US" sz="1200" b="1" dirty="0" smtClean="0"/>
              <a:t>, </a:t>
            </a:r>
            <a:r>
              <a:rPr lang="en-US" sz="1200" b="1" dirty="0"/>
              <a:t>Cryogenic Operational </a:t>
            </a:r>
            <a:r>
              <a:rPr lang="en-US" sz="1200" b="1" dirty="0" smtClean="0"/>
              <a:t>Workshop, 2014, Daresbury, UK</a:t>
            </a:r>
          </a:p>
          <a:p>
            <a:pPr marL="1588" indent="12700">
              <a:buNone/>
            </a:pPr>
            <a:endParaRPr lang="en-US" sz="1200" b="1" dirty="0" smtClean="0"/>
          </a:p>
        </p:txBody>
      </p:sp>
      <p:sp>
        <p:nvSpPr>
          <p:cNvPr id="8" name="Inhaltsplatzhalter 2"/>
          <p:cNvSpPr txBox="1">
            <a:spLocks/>
          </p:cNvSpPr>
          <p:nvPr/>
        </p:nvSpPr>
        <p:spPr>
          <a:xfrm>
            <a:off x="209569" y="3789040"/>
            <a:ext cx="8626780" cy="140261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Font typeface="Arial" pitchFamily="34" charset="0"/>
              <a:buNone/>
            </a:pPr>
            <a:r>
              <a:rPr lang="en-US" sz="1500" b="1" dirty="0" smtClean="0"/>
              <a:t>Other norms: </a:t>
            </a:r>
          </a:p>
          <a:p>
            <a:pPr marL="1588" indent="12700">
              <a:buFont typeface="Arial" pitchFamily="34" charset="0"/>
              <a:buNone/>
            </a:pPr>
            <a:r>
              <a:rPr lang="en-US" sz="1500" b="1" dirty="0" smtClean="0"/>
              <a:t>[1] VDI 3842: </a:t>
            </a:r>
            <a:r>
              <a:rPr lang="en-US" sz="1500" b="1" dirty="0" smtClean="0"/>
              <a:t>Vibrations in piping systems. </a:t>
            </a:r>
            <a:endParaRPr lang="en-US" sz="1500" b="1" dirty="0" smtClean="0"/>
          </a:p>
          <a:p>
            <a:pPr marL="1588" indent="12700">
              <a:buNone/>
            </a:pPr>
            <a:r>
              <a:rPr lang="en-US" sz="1500" b="1" dirty="0" smtClean="0"/>
              <a:t>[2] DIN ISO 7919 – Mechanical vibrations of non-reciprocating machines</a:t>
            </a:r>
          </a:p>
          <a:p>
            <a:pPr marL="1588" indent="12700">
              <a:buNone/>
            </a:pPr>
            <a:r>
              <a:rPr lang="en-US" sz="1500" b="1" dirty="0" smtClean="0"/>
              <a:t>[3] ISO 13373 – Condition monitoring and diagnostics of machines – Vibration condition monitoring, and ISO 17359 – for general guidelines</a:t>
            </a:r>
          </a:p>
          <a:p>
            <a:pPr marL="1588" indent="12700">
              <a:buNone/>
            </a:pPr>
            <a:r>
              <a:rPr lang="en-US" sz="1500" b="1" dirty="0" smtClean="0"/>
              <a:t>[4] ISO 14694 – Industrial fans – Specifications for balance quality and vibration levels, , ISO 14695 – Industrial fans – Methods of measurement of fan vibrations</a:t>
            </a:r>
          </a:p>
          <a:p>
            <a:pPr marL="1588" indent="12700">
              <a:buNone/>
            </a:pPr>
            <a:endParaRPr lang="en-US" sz="1200" b="1" dirty="0" smtClean="0"/>
          </a:p>
        </p:txBody>
      </p:sp>
    </p:spTree>
    <p:extLst>
      <p:ext uri="{BB962C8B-B14F-4D97-AF65-F5344CB8AC3E}">
        <p14:creationId xmlns:p14="http://schemas.microsoft.com/office/powerpoint/2010/main" val="3815687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Mechanical Vibrations and </a:t>
            </a:r>
            <a:r>
              <a:rPr lang="en-GB" sz="4000" b="1" dirty="0" err="1" smtClean="0"/>
              <a:t>Measur</a:t>
            </a:r>
            <a:r>
              <a:rPr lang="en-GB" sz="4000" b="1" dirty="0" smtClean="0"/>
              <a:t>. (IV)</a:t>
            </a:r>
            <a:endParaRPr lang="de-DE" sz="4000" b="1" dirty="0"/>
          </a:p>
        </p:txBody>
      </p:sp>
      <p:sp>
        <p:nvSpPr>
          <p:cNvPr id="3" name="Inhaltsplatzhalter 2"/>
          <p:cNvSpPr>
            <a:spLocks noGrp="1"/>
          </p:cNvSpPr>
          <p:nvPr>
            <p:ph idx="1"/>
          </p:nvPr>
        </p:nvSpPr>
        <p:spPr>
          <a:xfrm>
            <a:off x="179512" y="1268760"/>
            <a:ext cx="8784976" cy="1656184"/>
          </a:xfrm>
        </p:spPr>
        <p:txBody>
          <a:bodyPr>
            <a:normAutofit/>
          </a:bodyPr>
          <a:lstStyle/>
          <a:p>
            <a:pPr marL="1588" indent="12700">
              <a:buNone/>
            </a:pPr>
            <a:r>
              <a:rPr lang="en-US" sz="2000" b="1" i="1" dirty="0" smtClean="0">
                <a:solidFill>
                  <a:srgbClr val="FF0000"/>
                </a:solidFill>
              </a:rPr>
              <a:t>Vibration Measurements of small Machinery (cryogenic turbines, compressors, circulators)</a:t>
            </a:r>
            <a:r>
              <a:rPr lang="en-US" sz="2000" b="1" dirty="0" smtClean="0"/>
              <a:t>:</a:t>
            </a:r>
          </a:p>
          <a:p>
            <a:pPr marL="1588" indent="12700"/>
            <a:r>
              <a:rPr lang="en-US" sz="2000" b="1" dirty="0"/>
              <a:t> </a:t>
            </a:r>
            <a:r>
              <a:rPr lang="en-US" sz="2000" b="1" dirty="0" smtClean="0"/>
              <a:t>Near no norms  </a:t>
            </a:r>
          </a:p>
          <a:p>
            <a:pPr marL="1588" indent="12700"/>
            <a:r>
              <a:rPr lang="en-US" sz="2000" b="1" dirty="0"/>
              <a:t> </a:t>
            </a:r>
            <a:r>
              <a:rPr lang="en-US" sz="2000" b="1" dirty="0" smtClean="0"/>
              <a:t>Accelerometer-type, 3-axis, sensor is typically sufficient </a:t>
            </a:r>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Tree>
    <p:extLst>
      <p:ext uri="{BB962C8B-B14F-4D97-AF65-F5344CB8AC3E}">
        <p14:creationId xmlns:p14="http://schemas.microsoft.com/office/powerpoint/2010/main" val="2802611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Pressure Oscillations and </a:t>
            </a:r>
            <a:r>
              <a:rPr lang="en-GB" sz="4000" b="1" dirty="0" err="1" smtClean="0"/>
              <a:t>Measurem</a:t>
            </a:r>
            <a:r>
              <a:rPr lang="en-GB" sz="4000" b="1" dirty="0" smtClean="0"/>
              <a:t>. (I)</a:t>
            </a:r>
            <a:endParaRPr lang="de-DE" sz="4000" b="1" dirty="0"/>
          </a:p>
        </p:txBody>
      </p:sp>
      <p:sp>
        <p:nvSpPr>
          <p:cNvPr id="3" name="Inhaltsplatzhalter 2"/>
          <p:cNvSpPr>
            <a:spLocks noGrp="1"/>
          </p:cNvSpPr>
          <p:nvPr>
            <p:ph idx="1"/>
          </p:nvPr>
        </p:nvSpPr>
        <p:spPr>
          <a:xfrm>
            <a:off x="179512" y="1052736"/>
            <a:ext cx="8784976" cy="3096344"/>
          </a:xfrm>
        </p:spPr>
        <p:txBody>
          <a:bodyPr>
            <a:normAutofit/>
          </a:bodyPr>
          <a:lstStyle/>
          <a:p>
            <a:pPr marL="1588" indent="12700">
              <a:buNone/>
            </a:pPr>
            <a:r>
              <a:rPr lang="en-US" sz="2000" b="1" i="1" dirty="0" smtClean="0">
                <a:solidFill>
                  <a:srgbClr val="FF0000"/>
                </a:solidFill>
              </a:rPr>
              <a:t>Sources</a:t>
            </a:r>
            <a:r>
              <a:rPr lang="en-US" sz="2000" b="1" dirty="0" smtClean="0"/>
              <a:t>:</a:t>
            </a:r>
          </a:p>
          <a:p>
            <a:pPr marL="1588" indent="12700"/>
            <a:r>
              <a:rPr lang="en-US" sz="2000" b="1" dirty="0"/>
              <a:t> </a:t>
            </a:r>
            <a:r>
              <a:rPr lang="en-US" sz="2000" b="1" dirty="0" smtClean="0"/>
              <a:t>Thermo-acoustics oscillations: f=1-50 Hz (typical) </a:t>
            </a:r>
          </a:p>
          <a:p>
            <a:pPr marL="1588" indent="12700"/>
            <a:r>
              <a:rPr lang="en-US" sz="2000" b="1" dirty="0"/>
              <a:t> </a:t>
            </a:r>
            <a:r>
              <a:rPr lang="en-US" sz="2000" b="1" dirty="0" smtClean="0"/>
              <a:t>Density-wave oscillations: f&lt;10 Hz (typical)  </a:t>
            </a:r>
          </a:p>
          <a:p>
            <a:pPr marL="1588" indent="12700"/>
            <a:r>
              <a:rPr lang="en-US" sz="2000" b="1" dirty="0"/>
              <a:t> </a:t>
            </a:r>
            <a:r>
              <a:rPr lang="en-US" sz="2000" b="1" dirty="0" smtClean="0"/>
              <a:t>Standing wave oscillations: f&lt;10Hz, but strongly depends on geometry</a:t>
            </a:r>
          </a:p>
          <a:p>
            <a:pPr marL="1588" indent="12700"/>
            <a:r>
              <a:rPr lang="en-US" sz="2000" b="1" dirty="0"/>
              <a:t> </a:t>
            </a:r>
            <a:r>
              <a:rPr lang="en-US" sz="2000" b="1" dirty="0" smtClean="0"/>
              <a:t>Oscillations due to limitation of free flow area during heat transfer (single or two phase): f&lt; 10 Hz</a:t>
            </a:r>
          </a:p>
          <a:p>
            <a:pPr marL="1588" indent="12700"/>
            <a:r>
              <a:rPr lang="en-US" sz="2000" b="1" dirty="0" smtClean="0"/>
              <a:t> rotating equipment and cold check valves: frequency could be different (1Hz-5 kHz) but strongly depends on design</a:t>
            </a:r>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9" name="Inhaltsplatzhalter 2"/>
          <p:cNvSpPr txBox="1">
            <a:spLocks/>
          </p:cNvSpPr>
          <p:nvPr/>
        </p:nvSpPr>
        <p:spPr>
          <a:xfrm>
            <a:off x="251520" y="4301480"/>
            <a:ext cx="8784976" cy="1935832"/>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Font typeface="Arial" pitchFamily="34" charset="0"/>
              <a:buNone/>
            </a:pPr>
            <a:r>
              <a:rPr lang="en-US" sz="2000" b="1" i="1" dirty="0" smtClean="0">
                <a:solidFill>
                  <a:srgbClr val="FF0000"/>
                </a:solidFill>
              </a:rPr>
              <a:t>Set-ups</a:t>
            </a:r>
            <a:r>
              <a:rPr lang="en-US" sz="2000" b="1" dirty="0" smtClean="0"/>
              <a:t>:</a:t>
            </a:r>
          </a:p>
          <a:p>
            <a:pPr marL="1588" indent="12700"/>
            <a:r>
              <a:rPr lang="en-US" sz="2000" b="1" dirty="0" smtClean="0"/>
              <a:t> </a:t>
            </a:r>
            <a:r>
              <a:rPr lang="en-US" sz="2000" b="1" dirty="0" smtClean="0">
                <a:solidFill>
                  <a:srgbClr val="00B0F0"/>
                </a:solidFill>
              </a:rPr>
              <a:t>warm piping system</a:t>
            </a:r>
            <a:r>
              <a:rPr lang="en-US" sz="2000" b="1" dirty="0" smtClean="0"/>
              <a:t>: </a:t>
            </a:r>
            <a:r>
              <a:rPr lang="en-US" sz="2000" b="1" dirty="0" err="1" smtClean="0"/>
              <a:t>i</a:t>
            </a:r>
            <a:r>
              <a:rPr lang="en-US" sz="2000" b="1" dirty="0" smtClean="0"/>
              <a:t>) slow (</a:t>
            </a:r>
            <a:r>
              <a:rPr lang="en-US" sz="2000" b="1" dirty="0" err="1" smtClean="0"/>
              <a:t>mHz</a:t>
            </a:r>
            <a:r>
              <a:rPr lang="en-US" sz="2000" b="1" dirty="0" smtClean="0"/>
              <a:t>) oscillation – standard  industrial sensors, e.g. Siemens </a:t>
            </a:r>
            <a:r>
              <a:rPr lang="en-US" sz="2000" b="1" dirty="0" err="1" smtClean="0"/>
              <a:t>Sitrans</a:t>
            </a:r>
            <a:r>
              <a:rPr lang="en-US" sz="2000" b="1" dirty="0" smtClean="0"/>
              <a:t>, ABB, Rosemount pressure transducers, ii) fast (up to few kHz) – KPY-Series of Siemens/Infineon, or industrial, e.g. 113B-Serie of PCB </a:t>
            </a:r>
            <a:r>
              <a:rPr lang="en-US" sz="2000" b="1" dirty="0" err="1" smtClean="0"/>
              <a:t>Piezotronics</a:t>
            </a:r>
            <a:r>
              <a:rPr lang="en-US" sz="2000" b="1" dirty="0" smtClean="0"/>
              <a:t> </a:t>
            </a:r>
          </a:p>
          <a:p>
            <a:pPr marL="1588" indent="12700"/>
            <a:r>
              <a:rPr lang="en-US" sz="2000" b="1" dirty="0" smtClean="0"/>
              <a:t> </a:t>
            </a:r>
            <a:r>
              <a:rPr lang="en-US" sz="2000" b="1" dirty="0" smtClean="0">
                <a:solidFill>
                  <a:srgbClr val="00B0F0"/>
                </a:solidFill>
              </a:rPr>
              <a:t>Cold piping system and warm pressure sensor</a:t>
            </a:r>
            <a:r>
              <a:rPr lang="en-US" sz="2000" b="1" dirty="0" smtClean="0"/>
              <a:t>: see above. Note: measurement capillary must be DN20 or larger to avoid thermo-acoustic oscillation and damping of pressure oscillations in small capillaries.</a:t>
            </a:r>
          </a:p>
        </p:txBody>
      </p:sp>
    </p:spTree>
    <p:extLst>
      <p:ext uri="{BB962C8B-B14F-4D97-AF65-F5344CB8AC3E}">
        <p14:creationId xmlns:p14="http://schemas.microsoft.com/office/powerpoint/2010/main" val="4097905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1" y="188640"/>
            <a:ext cx="8803767" cy="490066"/>
          </a:xfrm>
        </p:spPr>
        <p:txBody>
          <a:bodyPr>
            <a:noAutofit/>
          </a:bodyPr>
          <a:lstStyle/>
          <a:p>
            <a:pPr algn="l"/>
            <a:r>
              <a:rPr lang="en-GB" sz="4000" b="1" dirty="0" smtClean="0"/>
              <a:t>Pressure Oscillations and </a:t>
            </a:r>
            <a:r>
              <a:rPr lang="en-GB" sz="4000" b="1" dirty="0" err="1" smtClean="0"/>
              <a:t>Measurem</a:t>
            </a:r>
            <a:r>
              <a:rPr lang="en-GB" sz="4000" b="1" dirty="0" smtClean="0"/>
              <a:t>. (II)</a:t>
            </a:r>
            <a:endParaRPr lang="de-DE" sz="4000" b="1" dirty="0"/>
          </a:p>
        </p:txBody>
      </p:sp>
      <p:pic>
        <p:nvPicPr>
          <p:cNvPr id="4" name="Grafik 3" descr="FERCHAU-Engineering Logo2.png"/>
          <p:cNvPicPr>
            <a:picLocks noChangeAspect="1"/>
          </p:cNvPicPr>
          <p:nvPr/>
        </p:nvPicPr>
        <p:blipFill>
          <a:blip r:embed="rId2" cstate="print"/>
          <a:stretch>
            <a:fillRect/>
          </a:stretch>
        </p:blipFill>
        <p:spPr>
          <a:xfrm>
            <a:off x="179512" y="6309320"/>
            <a:ext cx="1140535" cy="332656"/>
          </a:xfrm>
          <a:prstGeom prst="rect">
            <a:avLst/>
          </a:prstGeom>
        </p:spPr>
      </p:pic>
      <p:sp>
        <p:nvSpPr>
          <p:cNvPr id="5" name="Fußzeilenplatzhalter 4"/>
          <p:cNvSpPr>
            <a:spLocks noGrp="1"/>
          </p:cNvSpPr>
          <p:nvPr>
            <p:ph type="ftr" sz="quarter" idx="11"/>
          </p:nvPr>
        </p:nvSpPr>
        <p:spPr>
          <a:xfrm>
            <a:off x="1691680" y="6448251"/>
            <a:ext cx="6624736" cy="365125"/>
          </a:xfrm>
        </p:spPr>
        <p:txBody>
          <a:bodyPr/>
          <a:lstStyle/>
          <a:p>
            <a:r>
              <a:rPr lang="en-US" dirty="0" smtClean="0"/>
              <a:t>International Cryogenic Engineering Conference, Oxford, 3-7 September 2018</a:t>
            </a:r>
            <a:endParaRPr lang="de-DE" dirty="0"/>
          </a:p>
        </p:txBody>
      </p:sp>
      <p:sp>
        <p:nvSpPr>
          <p:cNvPr id="9" name="Inhaltsplatzhalter 2"/>
          <p:cNvSpPr txBox="1">
            <a:spLocks/>
          </p:cNvSpPr>
          <p:nvPr/>
        </p:nvSpPr>
        <p:spPr>
          <a:xfrm>
            <a:off x="245840" y="908720"/>
            <a:ext cx="8784976" cy="5400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88" indent="12700">
              <a:buFont typeface="Arial" pitchFamily="34" charset="0"/>
              <a:buNone/>
            </a:pPr>
            <a:r>
              <a:rPr lang="en-US" sz="2000" b="1" i="1" dirty="0" smtClean="0">
                <a:solidFill>
                  <a:srgbClr val="FF0000"/>
                </a:solidFill>
              </a:rPr>
              <a:t>Set-ups</a:t>
            </a:r>
            <a:r>
              <a:rPr lang="en-US" sz="2000" b="1" dirty="0" smtClean="0"/>
              <a:t>:</a:t>
            </a:r>
          </a:p>
          <a:p>
            <a:pPr marL="1588" indent="0">
              <a:buNone/>
            </a:pPr>
            <a:r>
              <a:rPr lang="en-US" sz="2000" b="1" dirty="0" smtClean="0">
                <a:solidFill>
                  <a:srgbClr val="00B0F0"/>
                </a:solidFill>
              </a:rPr>
              <a:t>cold piping system with cold pressure sensor</a:t>
            </a:r>
            <a:r>
              <a:rPr lang="en-US" sz="2000" b="1" dirty="0" smtClean="0"/>
              <a:t>:</a:t>
            </a:r>
          </a:p>
          <a:p>
            <a:pPr marL="344488"/>
            <a:r>
              <a:rPr lang="en-US" sz="2000" b="1" dirty="0" smtClean="0"/>
              <a:t>No universal pressure sensor for dynamic measurements exists.</a:t>
            </a:r>
          </a:p>
          <a:p>
            <a:pPr marL="344488"/>
            <a:r>
              <a:rPr lang="en-US" sz="2000" b="1" dirty="0" smtClean="0"/>
              <a:t>Some sensors were applied, e.g.:</a:t>
            </a:r>
          </a:p>
          <a:p>
            <a:pPr marL="744538" lvl="1"/>
            <a:r>
              <a:rPr lang="en-US" sz="2000" b="1" dirty="0" smtClean="0"/>
              <a:t>KPY-Series: good performance characteristics with response time below 1 </a:t>
            </a:r>
            <a:r>
              <a:rPr lang="en-US" sz="2000" b="1" dirty="0" err="1" smtClean="0"/>
              <a:t>ms</a:t>
            </a:r>
            <a:endParaRPr lang="en-US" sz="2000" b="1" dirty="0" smtClean="0"/>
          </a:p>
          <a:p>
            <a:pPr marL="744538" lvl="1"/>
            <a:r>
              <a:rPr lang="en-US" sz="2000" b="1" dirty="0" smtClean="0"/>
              <a:t>102A10 (PCV </a:t>
            </a:r>
            <a:r>
              <a:rPr lang="en-US" sz="2000" b="1" dirty="0" err="1" smtClean="0"/>
              <a:t>Piezotronics</a:t>
            </a:r>
            <a:r>
              <a:rPr lang="en-US" sz="2000" b="1" dirty="0" smtClean="0"/>
              <a:t>): good sensor properties for dynamic measurements. Sensor is also available on the market. </a:t>
            </a:r>
          </a:p>
          <a:p>
            <a:pPr marL="1588" lvl="1" indent="0">
              <a:buNone/>
            </a:pPr>
            <a:r>
              <a:rPr lang="en-US" sz="2000" b="1" dirty="0" smtClean="0"/>
              <a:t>Other sensors found on market:</a:t>
            </a:r>
          </a:p>
          <a:p>
            <a:pPr marL="287338" lvl="1">
              <a:buFont typeface="Arial" panose="020B0604020202020204" pitchFamily="34" charset="0"/>
              <a:buChar char="•"/>
            </a:pPr>
            <a:r>
              <a:rPr lang="en-US" sz="2000" b="1" dirty="0" smtClean="0"/>
              <a:t> </a:t>
            </a:r>
            <a:r>
              <a:rPr lang="en-US" sz="2000" b="1" dirty="0" err="1" smtClean="0"/>
              <a:t>Kulite</a:t>
            </a:r>
            <a:r>
              <a:rPr lang="en-US" sz="2000" b="1" dirty="0" smtClean="0"/>
              <a:t>: CCQ-062, 093, Series (</a:t>
            </a:r>
            <a:r>
              <a:rPr lang="en-US" sz="2000" b="1" dirty="0" err="1" smtClean="0"/>
              <a:t>ultraminiatur</a:t>
            </a:r>
            <a:r>
              <a:rPr lang="en-US" sz="2000" b="1" dirty="0" smtClean="0"/>
              <a:t>) and CTL-190(M), 312(M), 375(M)  till LN2 temperatures</a:t>
            </a:r>
          </a:p>
          <a:p>
            <a:pPr marL="287338" lvl="1">
              <a:buFont typeface="Arial" panose="020B0604020202020204" pitchFamily="34" charset="0"/>
              <a:buChar char="•"/>
            </a:pPr>
            <a:r>
              <a:rPr lang="en-US" sz="2000" b="1" dirty="0" smtClean="0"/>
              <a:t>Omega: PX1005 sensor till LN2 temperatures</a:t>
            </a:r>
          </a:p>
          <a:p>
            <a:pPr marL="287338" lvl="1">
              <a:buFont typeface="Arial" panose="020B0604020202020204" pitchFamily="34" charset="0"/>
              <a:buChar char="•"/>
            </a:pPr>
            <a:r>
              <a:rPr lang="en-US" sz="2000" b="1" dirty="0" smtClean="0"/>
              <a:t>GP:50: 311-QX (response time &lt;4 </a:t>
            </a:r>
            <a:r>
              <a:rPr lang="en-US" sz="2000" b="1" dirty="0" err="1" smtClean="0"/>
              <a:t>ms</a:t>
            </a:r>
            <a:r>
              <a:rPr lang="en-US" sz="2000" b="1" dirty="0" smtClean="0"/>
              <a:t>), 7710, 7720, 7730- Series (response time &lt;4 </a:t>
            </a:r>
            <a:r>
              <a:rPr lang="en-US" sz="2000" b="1" dirty="0" err="1" smtClean="0"/>
              <a:t>ms</a:t>
            </a:r>
            <a:r>
              <a:rPr lang="en-US" sz="2000" b="1" dirty="0" smtClean="0"/>
              <a:t>). LN2 temperatures</a:t>
            </a:r>
          </a:p>
          <a:p>
            <a:pPr marL="287338" lvl="1">
              <a:buFont typeface="Arial" panose="020B0604020202020204" pitchFamily="34" charset="0"/>
              <a:buChar char="•"/>
            </a:pPr>
            <a:r>
              <a:rPr lang="en-US" sz="2000" b="1" dirty="0" smtClean="0"/>
              <a:t>Omicron: CP6700-Serie, </a:t>
            </a:r>
            <a:r>
              <a:rPr lang="en-US" sz="2000" b="1" dirty="0"/>
              <a:t>(response time &lt;4 </a:t>
            </a:r>
            <a:r>
              <a:rPr lang="en-US" sz="2000" b="1" dirty="0" err="1"/>
              <a:t>ms</a:t>
            </a:r>
            <a:r>
              <a:rPr lang="en-US" sz="2000" b="1" dirty="0"/>
              <a:t>). LN2 </a:t>
            </a:r>
            <a:r>
              <a:rPr lang="en-US" sz="2000" b="1" dirty="0" smtClean="0"/>
              <a:t>temperatures</a:t>
            </a:r>
          </a:p>
          <a:p>
            <a:pPr marL="287338" lvl="1">
              <a:buFont typeface="Arial" panose="020B0604020202020204" pitchFamily="34" charset="0"/>
              <a:buChar char="•"/>
            </a:pPr>
            <a:endParaRPr lang="en-US" sz="1600" b="1" dirty="0" smtClean="0"/>
          </a:p>
        </p:txBody>
      </p:sp>
    </p:spTree>
    <p:extLst>
      <p:ext uri="{BB962C8B-B14F-4D97-AF65-F5344CB8AC3E}">
        <p14:creationId xmlns:p14="http://schemas.microsoft.com/office/powerpoint/2010/main" val="2974651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1423</Words>
  <Application>Microsoft Office PowerPoint</Application>
  <PresentationFormat>Bildschirmpräsentation (4:3)</PresentationFormat>
  <Paragraphs>104</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Larissa-Design</vt:lpstr>
      <vt:lpstr>Measurements of Pressure Oscillations and Mechanical Vibrations </vt:lpstr>
      <vt:lpstr>Overview</vt:lpstr>
      <vt:lpstr>Introduction </vt:lpstr>
      <vt:lpstr>Mechanical Vibrations and Measur. (I)</vt:lpstr>
      <vt:lpstr>Mechanical Vibrations and Measur. (II)</vt:lpstr>
      <vt:lpstr>Mechanical Vibrations and Measur. (III)</vt:lpstr>
      <vt:lpstr>Mechanical Vibrations and Measur. (IV)</vt:lpstr>
      <vt:lpstr>Pressure Oscillations and Measurem. (I)</vt:lpstr>
      <vt:lpstr>Pressure Oscillations and Measurem. (II)</vt:lpstr>
      <vt:lpstr>Data Analysis (I)</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putselyk</dc:creator>
  <cp:lastModifiedBy>putselyk</cp:lastModifiedBy>
  <cp:revision>127</cp:revision>
  <dcterms:created xsi:type="dcterms:W3CDTF">2017-07-01T18:18:17Z</dcterms:created>
  <dcterms:modified xsi:type="dcterms:W3CDTF">2018-08-31T06:16:03Z</dcterms:modified>
</cp:coreProperties>
</file>