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Lst>
  <p:notesMasterIdLst>
    <p:notesMasterId r:id="rId38"/>
  </p:notesMasterIdLst>
  <p:handoutMasterIdLst>
    <p:handoutMasterId r:id="rId39"/>
  </p:handoutMasterIdLst>
  <p:sldIdLst>
    <p:sldId id="292" r:id="rId2"/>
    <p:sldId id="293" r:id="rId3"/>
    <p:sldId id="324" r:id="rId4"/>
    <p:sldId id="295" r:id="rId5"/>
    <p:sldId id="325" r:id="rId6"/>
    <p:sldId id="294" r:id="rId7"/>
    <p:sldId id="296" r:id="rId8"/>
    <p:sldId id="316" r:id="rId9"/>
    <p:sldId id="297" r:id="rId10"/>
    <p:sldId id="331" r:id="rId11"/>
    <p:sldId id="299" r:id="rId12"/>
    <p:sldId id="330" r:id="rId13"/>
    <p:sldId id="332" r:id="rId14"/>
    <p:sldId id="333" r:id="rId15"/>
    <p:sldId id="317" r:id="rId16"/>
    <p:sldId id="301" r:id="rId17"/>
    <p:sldId id="302" r:id="rId18"/>
    <p:sldId id="303" r:id="rId19"/>
    <p:sldId id="304" r:id="rId20"/>
    <p:sldId id="307" r:id="rId21"/>
    <p:sldId id="308" r:id="rId22"/>
    <p:sldId id="334" r:id="rId23"/>
    <p:sldId id="335" r:id="rId24"/>
    <p:sldId id="336" r:id="rId25"/>
    <p:sldId id="338" r:id="rId26"/>
    <p:sldId id="339" r:id="rId27"/>
    <p:sldId id="340" r:id="rId28"/>
    <p:sldId id="342" r:id="rId29"/>
    <p:sldId id="341" r:id="rId30"/>
    <p:sldId id="343" r:id="rId31"/>
    <p:sldId id="344" r:id="rId32"/>
    <p:sldId id="345" r:id="rId33"/>
    <p:sldId id="318" r:id="rId34"/>
    <p:sldId id="309" r:id="rId35"/>
    <p:sldId id="346" r:id="rId36"/>
    <p:sldId id="319" r:id="rId3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p:defaultTextStyle>
  <p:extLst>
    <p:ext uri="{521415D9-36F7-43E2-AB2F-B90AF26B5E84}">
      <p14:sectionLst xmlns:p14="http://schemas.microsoft.com/office/powerpoint/2010/main">
        <p14:section name="默认节" id="{7696CF8B-368C-4827-85AC-75C53A2D692B}">
          <p14:sldIdLst>
            <p14:sldId id="292"/>
            <p14:sldId id="293"/>
            <p14:sldId id="324"/>
            <p14:sldId id="295"/>
            <p14:sldId id="325"/>
            <p14:sldId id="294"/>
            <p14:sldId id="296"/>
            <p14:sldId id="316"/>
            <p14:sldId id="297"/>
            <p14:sldId id="331"/>
            <p14:sldId id="299"/>
            <p14:sldId id="330"/>
            <p14:sldId id="332"/>
            <p14:sldId id="333"/>
            <p14:sldId id="317"/>
            <p14:sldId id="301"/>
            <p14:sldId id="302"/>
            <p14:sldId id="303"/>
            <p14:sldId id="304"/>
            <p14:sldId id="307"/>
            <p14:sldId id="308"/>
            <p14:sldId id="334"/>
            <p14:sldId id="335"/>
            <p14:sldId id="336"/>
            <p14:sldId id="338"/>
            <p14:sldId id="339"/>
            <p14:sldId id="340"/>
            <p14:sldId id="342"/>
            <p14:sldId id="341"/>
            <p14:sldId id="343"/>
            <p14:sldId id="344"/>
            <p14:sldId id="345"/>
            <p14:sldId id="318"/>
            <p14:sldId id="309"/>
            <p14:sldId id="346"/>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BC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8" autoAdjust="0"/>
    <p:restoredTop sz="95268" autoAdjust="0"/>
  </p:normalViewPr>
  <p:slideViewPr>
    <p:cSldViewPr>
      <p:cViewPr varScale="1">
        <p:scale>
          <a:sx n="70" d="100"/>
          <a:sy n="70" d="100"/>
        </p:scale>
        <p:origin x="115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emf"/><Relationship Id="rId1" Type="http://schemas.openxmlformats.org/officeDocument/2006/relationships/image" Target="../media/image6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4"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30F6C8-30C7-4930-80EC-06ECA518A707}" type="datetimeFigureOut">
              <a:rPr lang="zh-CN" altLang="en-US" smtClean="0"/>
              <a:pPr/>
              <a:t>2018-9-4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0F7AAC-171F-4F95-A29C-D8EC43EBC126}" type="slidenum">
              <a:rPr lang="zh-CN" altLang="en-US" smtClean="0"/>
              <a:pPr/>
              <a:t>‹#›</a:t>
            </a:fld>
            <a:endParaRPr lang="zh-CN" altLang="en-US"/>
          </a:p>
        </p:txBody>
      </p:sp>
    </p:spTree>
    <p:extLst>
      <p:ext uri="{BB962C8B-B14F-4D97-AF65-F5344CB8AC3E}">
        <p14:creationId xmlns:p14="http://schemas.microsoft.com/office/powerpoint/2010/main" val="16312668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2E170-3601-4ABC-8C20-5D7D0500AC9E}" type="datetimeFigureOut">
              <a:rPr lang="zh-CN" altLang="en-US" smtClean="0"/>
              <a:t>2018-9-4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7F63E-BE0B-4D81-A888-42A7DD31581A}" type="slidenum">
              <a:rPr lang="zh-CN" altLang="en-US" smtClean="0"/>
              <a:t>‹#›</a:t>
            </a:fld>
            <a:endParaRPr lang="zh-CN" altLang="en-US"/>
          </a:p>
        </p:txBody>
      </p:sp>
    </p:spTree>
    <p:extLst>
      <p:ext uri="{BB962C8B-B14F-4D97-AF65-F5344CB8AC3E}">
        <p14:creationId xmlns:p14="http://schemas.microsoft.com/office/powerpoint/2010/main" val="40717880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Good morning, everyone. It’s my great honor to be here to attend the meeting. Today I’d like to present my study about Experimental investigation on </a:t>
            </a:r>
            <a:r>
              <a:rPr lang="en-US" altLang="zh-CN" sz="1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 investigations on bubble rising process of methane and ethane at saturated nucleate pool boiling condition</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589723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To interpret these data, a model were used to analyze the bubbles. From the first picture, the bubble growth on the boiling surface were divided into three different stages. It was distinguished by dashed lines: bubbles formation in the surface cavity, bubbles reaching at the mouth of the cavity and bubbles further expansion, respectively.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After simplification, the bubbles shape in the heated wall are also divided into two types. Due to geometric principle, we could obtain 2 equations.</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3457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051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4254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82465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Next, the results and discussion.</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5244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behaviors of abundant bubbles were studied. Although the behavior of the bubbles was complicated and disorganized, most bubbles obey the same rules.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This is a bubble cycles. At 0 millisecond, previous bubble detached from heater surface; there was no bubble existing until 3.82 millisecond; and at 21.75 millisecond, the bubble detached from surface again. The waiting time is 3.82 millisecond; growth period is 21.75 millisecond; and departure frequency is about 46 Hertz.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From such figures, chord length, arch height parameter data, and the bubble diameter can be obtained. </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2866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bubble diameter is increasing in the whole growth cycle, and the early growth rate is fast, and the latter tends to be gentle. There is a short-term decline and a certain waiting time. In this paper, the bubble growth period is divided into three stages.</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061408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8218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Based on the experimental data, the fitting parameters can be obtained from 3 bubbles.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bubble diameter is in direct proportion to time. Because the cavities are invisible, previous experiments made it difficult to capture the moment of bubble nucleation. By extending the fitting formula to obtain the intersection with the time axis, it is possible to counter the real time when bubble begin to grow up, as well as the waiting cycle and the growth cycle.</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5972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third stage: stable growth. At 14.11 millisecond, the bubble was hemispherical. Bubble size has been determined and the bubble began to complete the transition from hemispherical to spherical.</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During the later growth period of the bubble, the diameter was basically no longer change. Chord length reached the peak and started to decrease. While the bubble continued to grow, arch height and the volume increased. </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0248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Next, I will present them from the following aspects. First of all, the research background.</a:t>
            </a:r>
            <a:endParaRPr lang="zh-CN" altLang="en-US" dirty="0"/>
          </a:p>
        </p:txBody>
      </p:sp>
    </p:spTree>
    <p:extLst>
      <p:ext uri="{BB962C8B-B14F-4D97-AF65-F5344CB8AC3E}">
        <p14:creationId xmlns:p14="http://schemas.microsoft.com/office/powerpoint/2010/main" val="4219202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Based on the experimental data, the fitting parameters can be obtained from 3 bubbles.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 both of the latter second and the third stage, the bubble diameter is a power function relationship with time.</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0891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22</a:t>
            </a:fld>
            <a:endParaRPr lang="zh-CN" altLang="en-US" dirty="0"/>
          </a:p>
        </p:txBody>
      </p:sp>
    </p:spTree>
    <p:extLst>
      <p:ext uri="{BB962C8B-B14F-4D97-AF65-F5344CB8AC3E}">
        <p14:creationId xmlns:p14="http://schemas.microsoft.com/office/powerpoint/2010/main" val="2466469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23</a:t>
            </a:fld>
            <a:endParaRPr lang="zh-CN" altLang="en-US" dirty="0"/>
          </a:p>
        </p:txBody>
      </p:sp>
    </p:spTree>
    <p:extLst>
      <p:ext uri="{BB962C8B-B14F-4D97-AF65-F5344CB8AC3E}">
        <p14:creationId xmlns:p14="http://schemas.microsoft.com/office/powerpoint/2010/main" val="47308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24</a:t>
            </a:fld>
            <a:endParaRPr lang="zh-CN" altLang="en-US" dirty="0"/>
          </a:p>
        </p:txBody>
      </p:sp>
    </p:spTree>
    <p:extLst>
      <p:ext uri="{BB962C8B-B14F-4D97-AF65-F5344CB8AC3E}">
        <p14:creationId xmlns:p14="http://schemas.microsoft.com/office/powerpoint/2010/main" val="3524083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表</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2</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展示了</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9</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个工况下</a:t>
            </a:r>
            <a:r>
              <a:rPr lang="zh-CN" altLang="en-US" sz="1200" kern="1200" dirty="0" smtClean="0">
                <a:solidFill>
                  <a:schemeClr val="tx1"/>
                </a:solidFill>
                <a:effectLst/>
                <a:latin typeface="Times New Roman" panose="02020603050405020304" pitchFamily="18" charset="0"/>
                <a:ea typeface="黑体" panose="02010609060101010101" pitchFamily="49" charset="-122"/>
                <a:cs typeface="+mn-cs"/>
              </a:rPr>
              <a:t>，</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当平均气泡脱离直径的相对偏差小于</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10%</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5%</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2%</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的样本容量阈值。由表可知，相对偏差</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10%</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，样本容量的阈值为</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40</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个气泡；</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5%</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95</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个气泡；</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2%</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a:t>
            </a:r>
            <a:r>
              <a:rPr lang="en-US" altLang="zh-CN" sz="1200" kern="1200" dirty="0" smtClean="0">
                <a:solidFill>
                  <a:schemeClr val="tx1"/>
                </a:solidFill>
                <a:effectLst/>
                <a:latin typeface="Times New Roman" panose="02020603050405020304" pitchFamily="18" charset="0"/>
                <a:ea typeface="黑体" panose="02010609060101010101" pitchFamily="49" charset="-122"/>
                <a:cs typeface="+mn-cs"/>
              </a:rPr>
              <a:t>215</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个气泡。</a:t>
            </a:r>
            <a:endParaRPr lang="zh-CN" altLang="zh-CN" sz="1200" kern="1200" dirty="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25</a:t>
            </a:fld>
            <a:endParaRPr lang="zh-CN" altLang="en-US" dirty="0"/>
          </a:p>
        </p:txBody>
      </p:sp>
    </p:spTree>
    <p:extLst>
      <p:ext uri="{BB962C8B-B14F-4D97-AF65-F5344CB8AC3E}">
        <p14:creationId xmlns:p14="http://schemas.microsoft.com/office/powerpoint/2010/main" val="1814549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26</a:t>
            </a:fld>
            <a:endParaRPr lang="zh-CN" altLang="en-US" dirty="0"/>
          </a:p>
        </p:txBody>
      </p:sp>
    </p:spTree>
    <p:extLst>
      <p:ext uri="{BB962C8B-B14F-4D97-AF65-F5344CB8AC3E}">
        <p14:creationId xmlns:p14="http://schemas.microsoft.com/office/powerpoint/2010/main" val="212795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这是同一压力不同热流密度下的气泡频率分布图，由图可知，气泡脱离直径</a:t>
            </a:r>
            <a:r>
              <a:rPr lang="zh-CN" altLang="en-US" sz="1200" kern="1200" dirty="0" smtClean="0">
                <a:solidFill>
                  <a:schemeClr val="tx1"/>
                </a:solidFill>
                <a:effectLst/>
                <a:latin typeface="Times New Roman" panose="02020603050405020304" pitchFamily="18" charset="0"/>
                <a:ea typeface="黑体" panose="02010609060101010101" pitchFamily="49" charset="-122"/>
                <a:cs typeface="+mn-cs"/>
              </a:rPr>
              <a:t>数据</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分布在平均值附近，测量值存在</a:t>
            </a:r>
            <a:r>
              <a:rPr lang="zh-CN" altLang="en-US" sz="1200" kern="1200" dirty="0" smtClean="0">
                <a:solidFill>
                  <a:schemeClr val="tx1"/>
                </a:solidFill>
                <a:effectLst/>
                <a:latin typeface="Times New Roman" panose="02020603050405020304" pitchFamily="18" charset="0"/>
                <a:ea typeface="黑体" panose="02010609060101010101" pitchFamily="49" charset="-122"/>
                <a:cs typeface="+mn-cs"/>
              </a:rPr>
              <a:t>一定的</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偏差和峰值。对于平均气泡脱离直径，</a:t>
            </a:r>
            <a:r>
              <a:rPr lang="zh-CN" altLang="en-US" sz="1200" kern="1200" dirty="0" smtClean="0">
                <a:solidFill>
                  <a:schemeClr val="tx1"/>
                </a:solidFill>
                <a:effectLst/>
                <a:latin typeface="Times New Roman" panose="02020603050405020304" pitchFamily="18" charset="0"/>
                <a:ea typeface="黑体" panose="02010609060101010101" pitchFamily="49" charset="-122"/>
                <a:cs typeface="+mn-cs"/>
              </a:rPr>
              <a:t>直径</a:t>
            </a:r>
            <a:r>
              <a:rPr lang="zh-CN" altLang="zh-CN" sz="1200" kern="1200" dirty="0" smtClean="0">
                <a:solidFill>
                  <a:schemeClr val="tx1"/>
                </a:solidFill>
                <a:effectLst/>
                <a:latin typeface="Times New Roman" panose="02020603050405020304" pitchFamily="18" charset="0"/>
                <a:ea typeface="黑体" panose="02010609060101010101" pitchFamily="49" charset="-122"/>
                <a:cs typeface="+mn-cs"/>
              </a:rPr>
              <a:t>随热流密度增加而增加。对于直径数据的分散性，低热流密度数据相对集中，高热流密度则相对分散。一方面，气泡脱离直径的区间范围随热流密度增加而增加，另一方面，峰值随热流密度增加而降低。</a:t>
            </a:r>
            <a:endParaRPr lang="zh-CN" altLang="zh-CN" sz="1200" kern="1200" dirty="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27</a:t>
            </a:fld>
            <a:endParaRPr lang="zh-CN" altLang="en-US" dirty="0"/>
          </a:p>
        </p:txBody>
      </p:sp>
    </p:spTree>
    <p:extLst>
      <p:ext uri="{BB962C8B-B14F-4D97-AF65-F5344CB8AC3E}">
        <p14:creationId xmlns:p14="http://schemas.microsoft.com/office/powerpoint/2010/main" val="1620763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28</a:t>
            </a:fld>
            <a:endParaRPr lang="zh-CN" altLang="en-US" dirty="0"/>
          </a:p>
        </p:txBody>
      </p:sp>
    </p:spTree>
    <p:extLst>
      <p:ext uri="{BB962C8B-B14F-4D97-AF65-F5344CB8AC3E}">
        <p14:creationId xmlns:p14="http://schemas.microsoft.com/office/powerpoint/2010/main" val="368350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29</a:t>
            </a:fld>
            <a:endParaRPr lang="zh-CN" altLang="en-US" dirty="0"/>
          </a:p>
        </p:txBody>
      </p:sp>
    </p:spTree>
    <p:extLst>
      <p:ext uri="{BB962C8B-B14F-4D97-AF65-F5344CB8AC3E}">
        <p14:creationId xmlns:p14="http://schemas.microsoft.com/office/powerpoint/2010/main" val="4125023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30</a:t>
            </a:fld>
            <a:endParaRPr lang="zh-CN" altLang="en-US" dirty="0"/>
          </a:p>
        </p:txBody>
      </p:sp>
    </p:spTree>
    <p:extLst>
      <p:ext uri="{BB962C8B-B14F-4D97-AF65-F5344CB8AC3E}">
        <p14:creationId xmlns:p14="http://schemas.microsoft.com/office/powerpoint/2010/main" val="360489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20A4A2-ACB9-4FE7-9669-ED2D15B7A97A}" type="slidenum">
              <a:rPr lang="zh-CN" altLang="en-US" smtClean="0"/>
              <a:t>3</a:t>
            </a:fld>
            <a:endParaRPr lang="zh-CN" altLang="en-US"/>
          </a:p>
        </p:txBody>
      </p:sp>
    </p:spTree>
    <p:extLst>
      <p:ext uri="{BB962C8B-B14F-4D97-AF65-F5344CB8AC3E}">
        <p14:creationId xmlns:p14="http://schemas.microsoft.com/office/powerpoint/2010/main" val="3941740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31</a:t>
            </a:fld>
            <a:endParaRPr lang="zh-CN" altLang="en-US" dirty="0"/>
          </a:p>
        </p:txBody>
      </p:sp>
    </p:spTree>
    <p:extLst>
      <p:ext uri="{BB962C8B-B14F-4D97-AF65-F5344CB8AC3E}">
        <p14:creationId xmlns:p14="http://schemas.microsoft.com/office/powerpoint/2010/main" val="3170103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32</a:t>
            </a:fld>
            <a:endParaRPr lang="zh-CN" altLang="en-US" dirty="0"/>
          </a:p>
        </p:txBody>
      </p:sp>
    </p:spTree>
    <p:extLst>
      <p:ext uri="{BB962C8B-B14F-4D97-AF65-F5344CB8AC3E}">
        <p14:creationId xmlns:p14="http://schemas.microsoft.com/office/powerpoint/2010/main" val="895429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Finally, let me make the conclusion.</a:t>
            </a:r>
            <a:endParaRPr lang="zh-CN" altLang="zh-CN" sz="1200" kern="1200" dirty="0" smtClean="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2110286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 Side view images of bubble growth of ethane were obtained, as well as time-resolved data for bubble diameter, chord length and arch height. Although the growth periods of some bubbles are close, there are still some differences in waiting time and growth rates.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According to the change in diameter with time, the bubble growth is divided into three stages: fast, slow and stable growth.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 The bubble growth process has obvious segmentation characteristics, and the bubble diameter is a power function of time in the whole cycle, so the segment function prediction models were recommended.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 A diameter calculation method was proposed. The decrease in diameter caused by the changes of the center of bubbles was observed.</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85770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p:txBody>
          <a:bodyPr/>
          <a:lstStyle/>
          <a:p>
            <a:fld id="{072B52E1-4A6E-46DF-AD50-A0937487DC4E}" type="slidenum">
              <a:rPr lang="zh-CN" altLang="en-US" smtClean="0"/>
              <a:pPr/>
              <a:t>35</a:t>
            </a:fld>
            <a:endParaRPr lang="zh-CN" altLang="en-US" dirty="0"/>
          </a:p>
        </p:txBody>
      </p:sp>
    </p:spTree>
    <p:extLst>
      <p:ext uri="{BB962C8B-B14F-4D97-AF65-F5344CB8AC3E}">
        <p14:creationId xmlns:p14="http://schemas.microsoft.com/office/powerpoint/2010/main" val="3220316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891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Traditional refrigerants have serious environmental problems like ozone depletion and greenhouse effect. Some researchers proposed that hydrocarbons are good alternatives for zero ozone depletion potential, low global warming potential, and high thermodynamic properties.</a:t>
            </a:r>
            <a:endParaRPr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0725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Ethane was suggested as one of the components of the refrigerant alternative. And as one of the essential components of nature gas, the study of heat transfer properties makes an important supplement in natural gas liquefaction applications.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At the same time, nucleate boiling is an effective mode of heat transfer, as well as the most studied physical phenomena in science and engineering. While, bubble behavior reflect heat transfer situation partly. </a:t>
            </a:r>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4085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Though there are some published boiling heat transfer data for hydrocarbons, there are little data published for ethane, especially bubble behaviors. Therefore, this presentation aims to present the bubble behaviors on saturated nucleate pool boiling heat transfer in ICCR.</a:t>
            </a:r>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029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Next, the experimental.</a:t>
            </a:r>
            <a:endParaRPr lang="zh-CN" altLang="zh-CN" sz="1200" kern="1200" dirty="0" smtClean="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11964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experiments were conducted in the facility.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Boiling occurred on the upward facing side of a smooth vertical copper cylinder. High-speed camera was used to observe and record bubble behaviors. A steel ruler inside the pool is regarded as the reference length to measure the bubble size. </a:t>
            </a:r>
            <a:endParaRPr lang="zh-CN" altLang="en-US" dirty="0"/>
          </a:p>
        </p:txBody>
      </p:sp>
    </p:spTree>
    <p:extLst>
      <p:ext uri="{BB962C8B-B14F-4D97-AF65-F5344CB8AC3E}">
        <p14:creationId xmlns:p14="http://schemas.microsoft.com/office/powerpoint/2010/main" val="161057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6214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Picture 12" descr="封面-3"/>
          <p:cNvPicPr>
            <a:picLocks noChangeAspect="1" noChangeArrowheads="1"/>
          </p:cNvPicPr>
          <p:nvPr userDrawn="1"/>
        </p:nvPicPr>
        <p:blipFill>
          <a:blip r:embed="rId2" cstate="print"/>
          <a:srcRect/>
          <a:stretch>
            <a:fillRect/>
          </a:stretch>
        </p:blipFill>
        <p:spPr bwMode="auto">
          <a:xfrm>
            <a:off x="-372" y="718790"/>
            <a:ext cx="9144000" cy="261938"/>
          </a:xfrm>
          <a:prstGeom prst="rect">
            <a:avLst/>
          </a:prstGeom>
          <a:noFill/>
          <a:ln w="9525">
            <a:noFill/>
            <a:miter lim="800000"/>
            <a:headEnd/>
            <a:tailEnd/>
          </a:ln>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004" y="64229"/>
            <a:ext cx="844491" cy="84449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9" name="Picture 12" descr="封面-3"/>
          <p:cNvPicPr>
            <a:picLocks noChangeAspect="1" noChangeArrowheads="1"/>
          </p:cNvPicPr>
          <p:nvPr userDrawn="1"/>
        </p:nvPicPr>
        <p:blipFill>
          <a:blip r:embed="rId2" cstate="print"/>
          <a:srcRect/>
          <a:stretch>
            <a:fillRect/>
          </a:stretch>
        </p:blipFill>
        <p:spPr bwMode="auto">
          <a:xfrm>
            <a:off x="-372" y="718790"/>
            <a:ext cx="9144000" cy="261938"/>
          </a:xfrm>
          <a:prstGeom prst="rect">
            <a:avLst/>
          </a:prstGeom>
          <a:noFill/>
          <a:ln w="9525">
            <a:noFill/>
            <a:miter lim="800000"/>
            <a:headEnd/>
            <a:tailEnd/>
          </a:ln>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004" y="64229"/>
            <a:ext cx="844491" cy="844491"/>
          </a:xfrm>
          <a:prstGeom prst="rect">
            <a:avLst/>
          </a:prstGeom>
        </p:spPr>
      </p:pic>
    </p:spTree>
    <p:extLst>
      <p:ext uri="{BB962C8B-B14F-4D97-AF65-F5344CB8AC3E}">
        <p14:creationId xmlns:p14="http://schemas.microsoft.com/office/powerpoint/2010/main" val="3188729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6" name="Picture 12" descr="封面-3"/>
          <p:cNvPicPr>
            <a:picLocks noChangeAspect="1" noChangeArrowheads="1"/>
          </p:cNvPicPr>
          <p:nvPr userDrawn="1"/>
        </p:nvPicPr>
        <p:blipFill>
          <a:blip r:embed="rId2" cstate="print"/>
          <a:srcRect/>
          <a:stretch>
            <a:fillRect/>
          </a:stretch>
        </p:blipFill>
        <p:spPr bwMode="auto">
          <a:xfrm>
            <a:off x="-372" y="718790"/>
            <a:ext cx="9144000" cy="261938"/>
          </a:xfrm>
          <a:prstGeom prst="rect">
            <a:avLst/>
          </a:prstGeom>
          <a:noFill/>
          <a:ln w="9525">
            <a:noFill/>
            <a:miter lim="800000"/>
            <a:headEnd/>
            <a:tailEnd/>
          </a:ln>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004" y="64229"/>
            <a:ext cx="844491" cy="844491"/>
          </a:xfrm>
          <a:prstGeom prst="rect">
            <a:avLst/>
          </a:prstGeom>
        </p:spPr>
      </p:pic>
    </p:spTree>
    <p:extLst>
      <p:ext uri="{BB962C8B-B14F-4D97-AF65-F5344CB8AC3E}">
        <p14:creationId xmlns:p14="http://schemas.microsoft.com/office/powerpoint/2010/main" val="37410830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sldNum="0" hdr="0" ftr="0" dt="0"/>
  <p:txStyles>
    <p:titleStyle>
      <a:lvl1pPr algn="l" defTabSz="457200" rtl="0" eaLnBrk="1" fontAlgn="base" hangingPunct="1">
        <a:spcBef>
          <a:spcPct val="0"/>
        </a:spcBef>
        <a:spcAft>
          <a:spcPct val="0"/>
        </a:spcAft>
        <a:defRPr sz="3200" kern="1200">
          <a:solidFill>
            <a:schemeClr val="tx1"/>
          </a:solidFill>
          <a:latin typeface="+mj-lt"/>
          <a:ea typeface="+mj-ea"/>
          <a:cs typeface="Trebuchet MS"/>
        </a:defRPr>
      </a:lvl1pPr>
      <a:lvl2pPr algn="l" defTabSz="457200" rtl="0" eaLnBrk="1" fontAlgn="base" hangingPunct="1">
        <a:spcBef>
          <a:spcPct val="0"/>
        </a:spcBef>
        <a:spcAft>
          <a:spcPct val="0"/>
        </a:spcAft>
        <a:defRPr sz="3200">
          <a:solidFill>
            <a:schemeClr val="tx1"/>
          </a:solidFill>
          <a:latin typeface="Verdana" pitchFamily="34" charset="0"/>
          <a:ea typeface="微软雅黑"/>
          <a:cs typeface="Trebuchet MS"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微软雅黑"/>
          <a:cs typeface="Trebuchet MS"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微软雅黑"/>
          <a:cs typeface="Trebuchet MS"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微软雅黑"/>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ct val="20000"/>
        </a:spcBef>
        <a:spcAft>
          <a:spcPts val="600"/>
        </a:spcAft>
        <a:buClr>
          <a:schemeClr val="tx2"/>
        </a:buClr>
        <a:buFont typeface="Wingdings 2" pitchFamily="18" charset="2"/>
        <a:buChar char=""/>
        <a:defRPr kern="1200">
          <a:solidFill>
            <a:schemeClr val="tx1"/>
          </a:solidFill>
          <a:latin typeface="+mn-lt"/>
          <a:ea typeface="+mn-ea"/>
          <a:cs typeface="微软雅黑"/>
        </a:defRPr>
      </a:lvl1pPr>
      <a:lvl2pPr marL="742950" indent="-285750" algn="l" defTabSz="457200" rtl="0" eaLnBrk="1" fontAlgn="base" hangingPunct="1">
        <a:spcBef>
          <a:spcPct val="20000"/>
        </a:spcBef>
        <a:spcAft>
          <a:spcPts val="600"/>
        </a:spcAft>
        <a:buClr>
          <a:schemeClr val="tx2"/>
        </a:buClr>
        <a:buFont typeface="Wingdings 2" pitchFamily="18" charset="2"/>
        <a:buChar char=""/>
        <a:defRPr sz="1600" kern="1200">
          <a:solidFill>
            <a:schemeClr val="tx1"/>
          </a:solidFill>
          <a:latin typeface="+mn-lt"/>
          <a:ea typeface="+mn-ea"/>
          <a:cs typeface="微软雅黑"/>
        </a:defRPr>
      </a:lvl2pPr>
      <a:lvl3pPr marL="1143000" indent="-228600" algn="l" defTabSz="457200" rtl="0" eaLnBrk="1" fontAlgn="base" hangingPunct="1">
        <a:spcBef>
          <a:spcPct val="20000"/>
        </a:spcBef>
        <a:spcAft>
          <a:spcPts val="600"/>
        </a:spcAft>
        <a:buClr>
          <a:schemeClr val="tx2"/>
        </a:buClr>
        <a:buFont typeface="Wingdings 2" pitchFamily="18" charset="2"/>
        <a:buChar char=""/>
        <a:defRPr sz="1400" kern="1200">
          <a:solidFill>
            <a:schemeClr val="tx1"/>
          </a:solidFill>
          <a:latin typeface="+mn-lt"/>
          <a:ea typeface="+mn-ea"/>
          <a:cs typeface="微软雅黑"/>
        </a:defRPr>
      </a:lvl3pPr>
      <a:lvl4pPr marL="1600200" indent="-228600" algn="l" defTabSz="457200" rtl="0" eaLnBrk="1" fontAlgn="base" hangingPunct="1">
        <a:spcBef>
          <a:spcPct val="20000"/>
        </a:spcBef>
        <a:spcAft>
          <a:spcPts val="600"/>
        </a:spcAft>
        <a:buClr>
          <a:schemeClr val="tx2"/>
        </a:buClr>
        <a:buFont typeface="Wingdings 2" pitchFamily="18" charset="2"/>
        <a:buChar char=""/>
        <a:defRPr sz="1200" kern="1200">
          <a:solidFill>
            <a:schemeClr val="tx1"/>
          </a:solidFill>
          <a:latin typeface="+mn-lt"/>
          <a:ea typeface="+mn-ea"/>
          <a:cs typeface="微软雅黑"/>
        </a:defRPr>
      </a:lvl4pPr>
      <a:lvl5pPr marL="2057400" indent="-228600" algn="l" defTabSz="457200" rtl="0" eaLnBrk="1" fontAlgn="base" hangingPunct="1">
        <a:spcBef>
          <a:spcPct val="20000"/>
        </a:spcBef>
        <a:spcAft>
          <a:spcPts val="600"/>
        </a:spcAft>
        <a:buClr>
          <a:schemeClr val="tx2"/>
        </a:buClr>
        <a:buFont typeface="Wingdings 2" pitchFamily="18" charset="2"/>
        <a:buChar char=""/>
        <a:defRPr sz="1200" kern="1200">
          <a:solidFill>
            <a:schemeClr val="tx1"/>
          </a:solidFill>
          <a:latin typeface="+mn-lt"/>
          <a:ea typeface="+mn-ea"/>
          <a:cs typeface="微软雅黑"/>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8.bin"/><Relationship Id="rId3" Type="http://schemas.openxmlformats.org/officeDocument/2006/relationships/notesSlide" Target="../notesSlides/notesSlide11.xml"/><Relationship Id="rId7" Type="http://schemas.openxmlformats.org/officeDocument/2006/relationships/oleObject" Target="../embeddings/oleObject5.bin"/><Relationship Id="rId12"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5.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27.wmf"/><Relationship Id="rId4" Type="http://schemas.openxmlformats.org/officeDocument/2006/relationships/image" Target="../media/image30.png"/><Relationship Id="rId9" Type="http://schemas.openxmlformats.org/officeDocument/2006/relationships/oleObject" Target="../embeddings/oleObject6.bin"/><Relationship Id="rId14"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2.xml"/><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3.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35.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9.emf"/><Relationship Id="rId7"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40.emf"/><Relationship Id="rId10" Type="http://schemas.openxmlformats.org/officeDocument/2006/relationships/image" Target="../media/image45.emf"/><Relationship Id="rId4" Type="http://schemas.openxmlformats.org/officeDocument/2006/relationships/image" Target="../media/image38.emf"/><Relationship Id="rId9" Type="http://schemas.openxmlformats.org/officeDocument/2006/relationships/image" Target="../media/image44.emf"/></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5.emf"/><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18.xml"/><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47.wmf"/><Relationship Id="rId5" Type="http://schemas.openxmlformats.org/officeDocument/2006/relationships/oleObject" Target="../embeddings/oleObject15.bin"/><Relationship Id="rId10" Type="http://schemas.openxmlformats.org/officeDocument/2006/relationships/image" Target="../media/image49.wmf"/><Relationship Id="rId4" Type="http://schemas.openxmlformats.org/officeDocument/2006/relationships/image" Target="../media/image38.emf"/><Relationship Id="rId9"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5.emf"/><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20.xml"/><Relationship Id="rId7" Type="http://schemas.openxmlformats.org/officeDocument/2006/relationships/image" Target="../media/image51.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50.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1.xml"/><Relationship Id="rId7" Type="http://schemas.openxmlformats.org/officeDocument/2006/relationships/image" Target="../media/image53.e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55.emf"/><Relationship Id="rId5" Type="http://schemas.openxmlformats.org/officeDocument/2006/relationships/image" Target="../media/image52.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54.emf"/></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61.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62.w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6.xml"/><Relationship Id="rId7" Type="http://schemas.openxmlformats.org/officeDocument/2006/relationships/image" Target="../media/image64.emf"/><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63.emf"/><Relationship Id="rId4" Type="http://schemas.openxmlformats.org/officeDocument/2006/relationships/oleObject" Target="../embeddings/oleObject26.bin"/><Relationship Id="rId9" Type="http://schemas.openxmlformats.org/officeDocument/2006/relationships/image" Target="../media/image65.wmf"/></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9.emf"/></Relationships>
</file>

<file path=ppt/slides/_rels/slide3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1.emf"/></Relationships>
</file>

<file path=ppt/slides/_rels/slide3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3.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74.wmf"/><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p:cNvSpPr txBox="1">
            <a:spLocks noChangeArrowheads="1"/>
          </p:cNvSpPr>
          <p:nvPr/>
        </p:nvSpPr>
        <p:spPr bwMode="auto">
          <a:xfrm>
            <a:off x="0" y="1619215"/>
            <a:ext cx="9144000" cy="1952971"/>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lnSpc>
                <a:spcPts val="5000"/>
              </a:lnSpc>
              <a:spcBef>
                <a:spcPts val="600"/>
              </a:spcBef>
              <a:spcAft>
                <a:spcPts val="600"/>
              </a:spcAft>
            </a:pPr>
            <a:r>
              <a:rPr lang="en-US" altLang="zh-CN"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 investigations on bubble behavior of methane and ethane at saturated nucleate pool boiling condition</a:t>
            </a:r>
            <a:endParaRPr lang="zh-CN" altLang="en-US" sz="500" b="1" dirty="0">
              <a:solidFill>
                <a:schemeClr val="tx1"/>
              </a:solidFill>
              <a:effectLst>
                <a:outerShdw blurRad="38100" dist="38100" dir="2700000" algn="tl">
                  <a:srgbClr val="000000">
                    <a:alpha val="43137"/>
                  </a:srgbClr>
                </a:outerShdw>
              </a:effectLst>
              <a:latin typeface="+mn-ea"/>
              <a:cs typeface="微软雅黑"/>
            </a:endParaRP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r="11239"/>
          <a:stretch/>
        </p:blipFill>
        <p:spPr>
          <a:xfrm>
            <a:off x="3055040" y="5569"/>
            <a:ext cx="6065840" cy="878951"/>
          </a:xfrm>
          <a:prstGeom prst="rect">
            <a:avLst/>
          </a:prstGeom>
        </p:spPr>
      </p:pic>
      <p:sp>
        <p:nvSpPr>
          <p:cNvPr id="14" name="Text Box 3"/>
          <p:cNvSpPr txBox="1">
            <a:spLocks noChangeArrowheads="1"/>
          </p:cNvSpPr>
          <p:nvPr/>
        </p:nvSpPr>
        <p:spPr bwMode="auto">
          <a:xfrm>
            <a:off x="1115615" y="3933056"/>
            <a:ext cx="6912769" cy="24929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800" b="1">
                <a:solidFill>
                  <a:schemeClr val="tx1"/>
                </a:solidFill>
                <a:latin typeface="黑体" pitchFamily="49" charset="-122"/>
                <a:ea typeface="黑体" pitchFamily="49" charset="-122"/>
              </a:defRPr>
            </a:lvl1pPr>
            <a:lvl2pPr marL="742950" indent="-285750">
              <a:defRPr kumimoji="1" sz="2800" b="1">
                <a:solidFill>
                  <a:schemeClr val="tx1"/>
                </a:solidFill>
                <a:latin typeface="黑体" pitchFamily="49" charset="-122"/>
                <a:ea typeface="黑体" pitchFamily="49" charset="-122"/>
              </a:defRPr>
            </a:lvl2pPr>
            <a:lvl3pPr marL="1143000" indent="-228600">
              <a:defRPr kumimoji="1" sz="2800" b="1">
                <a:solidFill>
                  <a:schemeClr val="tx1"/>
                </a:solidFill>
                <a:latin typeface="黑体" pitchFamily="49" charset="-122"/>
                <a:ea typeface="黑体" pitchFamily="49" charset="-122"/>
              </a:defRPr>
            </a:lvl3pPr>
            <a:lvl4pPr marL="1600200" indent="-228600">
              <a:defRPr kumimoji="1" sz="2800" b="1">
                <a:solidFill>
                  <a:schemeClr val="tx1"/>
                </a:solidFill>
                <a:latin typeface="黑体" pitchFamily="49" charset="-122"/>
                <a:ea typeface="黑体" pitchFamily="49" charset="-122"/>
              </a:defRPr>
            </a:lvl4pPr>
            <a:lvl5pPr marL="2057400" indent="-228600">
              <a:defRPr kumimoji="1" sz="2800" b="1">
                <a:solidFill>
                  <a:schemeClr val="tx1"/>
                </a:solidFill>
                <a:latin typeface="黑体" pitchFamily="49" charset="-122"/>
                <a:ea typeface="黑体" pitchFamily="49" charset="-122"/>
              </a:defRPr>
            </a:lvl5pPr>
            <a:lvl6pPr marL="2514600" indent="-228600" algn="ctr" eaLnBrk="0" fontAlgn="base" hangingPunct="0">
              <a:lnSpc>
                <a:spcPct val="130000"/>
              </a:lnSpc>
              <a:spcBef>
                <a:spcPct val="30000"/>
              </a:spcBef>
              <a:spcAft>
                <a:spcPct val="0"/>
              </a:spcAft>
              <a:defRPr kumimoji="1" sz="2800" b="1">
                <a:solidFill>
                  <a:schemeClr val="tx1"/>
                </a:solidFill>
                <a:latin typeface="黑体" pitchFamily="49" charset="-122"/>
                <a:ea typeface="黑体" pitchFamily="49" charset="-122"/>
              </a:defRPr>
            </a:lvl6pPr>
            <a:lvl7pPr marL="2971800" indent="-228600" algn="ctr" eaLnBrk="0" fontAlgn="base" hangingPunct="0">
              <a:lnSpc>
                <a:spcPct val="130000"/>
              </a:lnSpc>
              <a:spcBef>
                <a:spcPct val="30000"/>
              </a:spcBef>
              <a:spcAft>
                <a:spcPct val="0"/>
              </a:spcAft>
              <a:defRPr kumimoji="1" sz="2800" b="1">
                <a:solidFill>
                  <a:schemeClr val="tx1"/>
                </a:solidFill>
                <a:latin typeface="黑体" pitchFamily="49" charset="-122"/>
                <a:ea typeface="黑体" pitchFamily="49" charset="-122"/>
              </a:defRPr>
            </a:lvl7pPr>
            <a:lvl8pPr marL="3429000" indent="-228600" algn="ctr" eaLnBrk="0" fontAlgn="base" hangingPunct="0">
              <a:lnSpc>
                <a:spcPct val="130000"/>
              </a:lnSpc>
              <a:spcBef>
                <a:spcPct val="30000"/>
              </a:spcBef>
              <a:spcAft>
                <a:spcPct val="0"/>
              </a:spcAft>
              <a:defRPr kumimoji="1" sz="2800" b="1">
                <a:solidFill>
                  <a:schemeClr val="tx1"/>
                </a:solidFill>
                <a:latin typeface="黑体" pitchFamily="49" charset="-122"/>
                <a:ea typeface="黑体" pitchFamily="49" charset="-122"/>
              </a:defRPr>
            </a:lvl8pPr>
            <a:lvl9pPr marL="3886200" indent="-228600" algn="ctr" eaLnBrk="0" fontAlgn="base" hangingPunct="0">
              <a:lnSpc>
                <a:spcPct val="130000"/>
              </a:lnSpc>
              <a:spcBef>
                <a:spcPct val="30000"/>
              </a:spcBef>
              <a:spcAft>
                <a:spcPct val="0"/>
              </a:spcAft>
              <a:defRPr kumimoji="1" sz="2800" b="1">
                <a:solidFill>
                  <a:schemeClr val="tx1"/>
                </a:solidFill>
                <a:latin typeface="黑体" pitchFamily="49" charset="-122"/>
                <a:ea typeface="黑体" pitchFamily="49" charset="-122"/>
              </a:defRPr>
            </a:lvl9pPr>
          </a:lstStyle>
          <a:p>
            <a:pPr algn="ctr">
              <a:lnSpc>
                <a:spcPct val="200000"/>
              </a:lnSpc>
            </a:pPr>
            <a:r>
              <a:rPr lang="en-US" altLang="zh-CN" dirty="0" smtClean="0">
                <a:solidFill>
                  <a:srgbClr val="000099"/>
                </a:solidFill>
                <a:latin typeface="Times New Roman" panose="02020603050405020304" pitchFamily="18" charset="0"/>
                <a:cs typeface="Times New Roman" panose="02020603050405020304" pitchFamily="18" charset="0"/>
              </a:rPr>
              <a:t>Chen </a:t>
            </a:r>
            <a:r>
              <a:rPr lang="en-US" altLang="zh-CN" dirty="0" err="1" smtClean="0">
                <a:solidFill>
                  <a:srgbClr val="000099"/>
                </a:solidFill>
                <a:latin typeface="Times New Roman" panose="02020603050405020304" pitchFamily="18" charset="0"/>
                <a:cs typeface="Times New Roman" panose="02020603050405020304" pitchFamily="18" charset="0"/>
              </a:rPr>
              <a:t>Gaofei</a:t>
            </a:r>
            <a:r>
              <a:rPr lang="en-US" altLang="zh-CN" dirty="0" smtClean="0">
                <a:solidFill>
                  <a:srgbClr val="000000"/>
                </a:solidFill>
                <a:latin typeface="Times New Roman" panose="02020603050405020304" pitchFamily="18" charset="0"/>
                <a:cs typeface="Times New Roman" panose="02020603050405020304" pitchFamily="18" charset="0"/>
              </a:rPr>
              <a:t>, Gong </a:t>
            </a:r>
            <a:r>
              <a:rPr lang="en-US" altLang="zh-CN" dirty="0" err="1" smtClean="0">
                <a:solidFill>
                  <a:srgbClr val="000000"/>
                </a:solidFill>
                <a:latin typeface="Times New Roman" panose="02020603050405020304" pitchFamily="18" charset="0"/>
                <a:cs typeface="Times New Roman" panose="02020603050405020304" pitchFamily="18" charset="0"/>
              </a:rPr>
              <a:t>Maoqiong</a:t>
            </a:r>
            <a:r>
              <a:rPr lang="en-US" altLang="zh-CN" dirty="0" smtClean="0">
                <a:solidFill>
                  <a:srgbClr val="000000"/>
                </a:solidFill>
                <a:latin typeface="Times New Roman" panose="02020603050405020304" pitchFamily="18" charset="0"/>
                <a:cs typeface="Times New Roman" panose="02020603050405020304" pitchFamily="18" charset="0"/>
              </a:rPr>
              <a:t>, Yao Yuan</a:t>
            </a:r>
          </a:p>
          <a:p>
            <a:pPr algn="ctr">
              <a:lnSpc>
                <a:spcPct val="200000"/>
              </a:lnSpc>
            </a:pPr>
            <a:r>
              <a:rPr lang="en-US" altLang="zh-CN" sz="2000" dirty="0" smtClean="0">
                <a:solidFill>
                  <a:srgbClr val="000000"/>
                </a:solidFill>
                <a:latin typeface="Times New Roman" panose="02020603050405020304" pitchFamily="18" charset="0"/>
                <a:cs typeface="Times New Roman" panose="02020603050405020304" pitchFamily="18" charset="0"/>
              </a:rPr>
              <a:t>Technical </a:t>
            </a:r>
            <a:r>
              <a:rPr lang="en-US" altLang="zh-CN" sz="2000" dirty="0">
                <a:solidFill>
                  <a:srgbClr val="000000"/>
                </a:solidFill>
                <a:latin typeface="Times New Roman" panose="02020603050405020304" pitchFamily="18" charset="0"/>
                <a:cs typeface="Times New Roman" panose="02020603050405020304" pitchFamily="18" charset="0"/>
              </a:rPr>
              <a:t>Institute of Physics and Chemistry, </a:t>
            </a:r>
            <a:endParaRPr lang="en-US" altLang="zh-CN" sz="2000" dirty="0" smtClean="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zh-CN" sz="2000" dirty="0" smtClean="0">
                <a:solidFill>
                  <a:srgbClr val="000000"/>
                </a:solidFill>
                <a:latin typeface="Times New Roman" panose="02020603050405020304" pitchFamily="18" charset="0"/>
                <a:cs typeface="Times New Roman" panose="02020603050405020304" pitchFamily="18" charset="0"/>
              </a:rPr>
              <a:t>Chinese </a:t>
            </a:r>
            <a:r>
              <a:rPr lang="en-US" altLang="zh-CN" sz="2000" dirty="0">
                <a:solidFill>
                  <a:srgbClr val="000000"/>
                </a:solidFill>
                <a:latin typeface="Times New Roman" panose="02020603050405020304" pitchFamily="18" charset="0"/>
                <a:cs typeface="Times New Roman" panose="02020603050405020304" pitchFamily="18" charset="0"/>
              </a:rPr>
              <a:t>Academy of </a:t>
            </a:r>
            <a:r>
              <a:rPr lang="en-US" altLang="zh-CN" sz="2000" dirty="0" smtClean="0">
                <a:solidFill>
                  <a:srgbClr val="000000"/>
                </a:solidFill>
                <a:latin typeface="Times New Roman" panose="02020603050405020304" pitchFamily="18" charset="0"/>
                <a:cs typeface="Times New Roman" panose="02020603050405020304" pitchFamily="18" charset="0"/>
              </a:rPr>
              <a:t>Sciences, China</a:t>
            </a:r>
            <a:endParaRPr lang="en-US" altLang="zh-CN" sz="2000" dirty="0">
              <a:solidFill>
                <a:srgbClr val="000000"/>
              </a:solidFill>
              <a:latin typeface="Times New Roman" panose="02020603050405020304" pitchFamily="18" charset="0"/>
              <a:cs typeface="Times New Roman" panose="02020603050405020304" pitchFamily="18" charset="0"/>
            </a:endParaRPr>
          </a:p>
          <a:p>
            <a:pPr algn="ctr" fontAlgn="base">
              <a:lnSpc>
                <a:spcPct val="200000"/>
              </a:lnSpc>
              <a:spcBef>
                <a:spcPct val="0"/>
              </a:spcBef>
              <a:spcAft>
                <a:spcPct val="0"/>
              </a:spcAft>
            </a:pPr>
            <a:r>
              <a:rPr lang="en-US" altLang="zh-CN" sz="2000" dirty="0" smtClean="0">
                <a:solidFill>
                  <a:srgbClr val="000000"/>
                </a:solidFill>
                <a:latin typeface="Times New Roman" panose="02020603050405020304" pitchFamily="18" charset="0"/>
                <a:cs typeface="Times New Roman" panose="02020603050405020304" pitchFamily="18" charset="0"/>
              </a:rPr>
              <a:t>Sep 4, 2018</a:t>
            </a:r>
            <a:endParaRPr lang="en-US" altLang="zh-CN" sz="2000" dirty="0">
              <a:solidFill>
                <a:srgbClr val="000000"/>
              </a:solidFill>
              <a:latin typeface="Times New Roman" panose="02020603050405020304" pitchFamily="18" charset="0"/>
              <a:cs typeface="Times New Roman" panose="02020603050405020304" pitchFamily="18" charset="0"/>
            </a:endParaRPr>
          </a:p>
        </p:txBody>
      </p:sp>
      <p:pic>
        <p:nvPicPr>
          <p:cNvPr id="10242" name="Picture 2" descr="ICEC27-ICMC 2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70"/>
            <a:ext cx="3047457" cy="87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35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6494" y="2660545"/>
            <a:ext cx="5850435" cy="2804454"/>
            <a:chOff x="76618" y="2476925"/>
            <a:chExt cx="9008393" cy="3318702"/>
          </a:xfrm>
        </p:grpSpPr>
        <p:pic>
          <p:nvPicPr>
            <p:cNvPr id="13" name="图片 12"/>
            <p:cNvPicPr>
              <a:picLocks noChangeAspect="1"/>
            </p:cNvPicPr>
            <p:nvPr/>
          </p:nvPicPr>
          <p:blipFill rotWithShape="1">
            <a:blip r:embed="rId4"/>
            <a:srcRect l="48704" r="4245"/>
            <a:stretch/>
          </p:blipFill>
          <p:spPr>
            <a:xfrm>
              <a:off x="6518792" y="2495710"/>
              <a:ext cx="2566219" cy="3299917"/>
            </a:xfrm>
            <a:prstGeom prst="rect">
              <a:avLst/>
            </a:prstGeom>
          </p:spPr>
        </p:pic>
        <p:pic>
          <p:nvPicPr>
            <p:cNvPr id="15" name="图片 14" descr="C:\Users\chen\Desktop\111 - 副本.jpg"/>
            <p:cNvPicPr/>
            <p:nvPr/>
          </p:nvPicPr>
          <p:blipFill>
            <a:blip r:embed="rId5">
              <a:extLst>
                <a:ext uri="{28A0092B-C50C-407E-A947-70E740481C1C}">
                  <a14:useLocalDpi xmlns:a14="http://schemas.microsoft.com/office/drawing/2010/main" val="0"/>
                </a:ext>
              </a:extLst>
            </a:blip>
            <a:srcRect/>
            <a:stretch>
              <a:fillRect/>
            </a:stretch>
          </p:blipFill>
          <p:spPr bwMode="auto">
            <a:xfrm>
              <a:off x="76618" y="2476925"/>
              <a:ext cx="3860419" cy="3318702"/>
            </a:xfrm>
            <a:prstGeom prst="rect">
              <a:avLst/>
            </a:prstGeom>
            <a:noFill/>
            <a:ln>
              <a:noFill/>
            </a:ln>
          </p:spPr>
        </p:pic>
        <p:pic>
          <p:nvPicPr>
            <p:cNvPr id="16" name="图片 15" descr="C:\Users\chen\Desktop\1122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6808" y="2476925"/>
              <a:ext cx="2467467" cy="3318702"/>
            </a:xfrm>
            <a:prstGeom prst="rect">
              <a:avLst/>
            </a:prstGeom>
            <a:noFill/>
            <a:ln>
              <a:noFill/>
            </a:ln>
          </p:spPr>
        </p:pic>
        <p:sp>
          <p:nvSpPr>
            <p:cNvPr id="17" name="圆角矩形 16"/>
            <p:cNvSpPr/>
            <p:nvPr/>
          </p:nvSpPr>
          <p:spPr>
            <a:xfrm>
              <a:off x="2134590" y="4483074"/>
              <a:ext cx="619931" cy="674599"/>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8" name="直接箭头连接符 17"/>
            <p:cNvCxnSpPr/>
            <p:nvPr/>
          </p:nvCxnSpPr>
          <p:spPr>
            <a:xfrm flipV="1">
              <a:off x="2754521" y="3775440"/>
              <a:ext cx="1507752" cy="70763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25859" y="911531"/>
            <a:ext cx="3978910" cy="523220"/>
          </a:xfrm>
          <a:prstGeom prst="rect">
            <a:avLst/>
          </a:prstGeom>
        </p:spPr>
        <p:txBody>
          <a:bodyPr wrap="none">
            <a:spAutoFit/>
          </a:bodyPr>
          <a:lstStyle/>
          <a:p>
            <a:pPr algn="ctr">
              <a:spcAft>
                <a:spcPts val="0"/>
              </a:spcAft>
            </a:pPr>
            <a:r>
              <a:rPr lang="en-US" altLang="zh-CN" sz="2800" b="1" kern="100" dirty="0">
                <a:latin typeface="Times New Roman" panose="02020603050405020304" pitchFamily="18" charset="0"/>
                <a:ea typeface="黑体" panose="02010609060101010101" pitchFamily="49" charset="-122"/>
                <a:cs typeface="Times New Roman" panose="02020603050405020304" pitchFamily="18" charset="0"/>
              </a:rPr>
              <a:t>Dimension measurement</a:t>
            </a:r>
            <a:endParaRPr lang="zh-CN" altLang="en-US" sz="2800" b="1" kern="100"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0" name="组合 26"/>
          <p:cNvGrpSpPr>
            <a:grpSpLocks/>
          </p:cNvGrpSpPr>
          <p:nvPr/>
        </p:nvGrpSpPr>
        <p:grpSpPr bwMode="auto">
          <a:xfrm>
            <a:off x="360772" y="5665279"/>
            <a:ext cx="3491148" cy="500026"/>
            <a:chOff x="5701742" y="1820385"/>
            <a:chExt cx="3266326" cy="2426203"/>
          </a:xfrm>
        </p:grpSpPr>
        <p:sp>
          <p:nvSpPr>
            <p:cNvPr id="21" name="矩形 20"/>
            <p:cNvSpPr/>
            <p:nvPr/>
          </p:nvSpPr>
          <p:spPr>
            <a:xfrm>
              <a:off x="5706504" y="1879325"/>
              <a:ext cx="3245693" cy="1338020"/>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n-US" altLang="zh-CN" sz="2000" b="1" kern="700" spc="-10" dirty="0" smtClean="0">
                  <a:latin typeface="+mn-ea"/>
                  <a:cs typeface="Times New Roman" panose="02020603050405020304" pitchFamily="18" charset="0"/>
                </a:rPr>
                <a:t>Photo of the boiling pool</a:t>
              </a:r>
              <a:endParaRPr lang="zh-CN" altLang="en-US" sz="2000" b="1" kern="700" spc="-10" dirty="0">
                <a:latin typeface="+mn-ea"/>
                <a:cs typeface="Times New Roman" panose="02020603050405020304" pitchFamily="18" charset="0"/>
              </a:endParaRPr>
            </a:p>
          </p:txBody>
        </p:sp>
        <p:sp>
          <p:nvSpPr>
            <p:cNvPr id="22" name="圆角矩形 21"/>
            <p:cNvSpPr/>
            <p:nvPr/>
          </p:nvSpPr>
          <p:spPr>
            <a:xfrm>
              <a:off x="5701742" y="1820385"/>
              <a:ext cx="3266326" cy="2426203"/>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p>
          </p:txBody>
        </p:sp>
      </p:grpSp>
      <p:sp>
        <p:nvSpPr>
          <p:cNvPr id="23" name="矩形 22"/>
          <p:cNvSpPr/>
          <p:nvPr/>
        </p:nvSpPr>
        <p:spPr>
          <a:xfrm>
            <a:off x="228276" y="1310312"/>
            <a:ext cx="8857285" cy="941796"/>
          </a:xfrm>
          <a:prstGeom prst="rect">
            <a:avLst/>
          </a:prstGeom>
        </p:spPr>
        <p:txBody>
          <a:bodyPr wrap="square">
            <a:spAutoFit/>
          </a:bodyPr>
          <a:lstStyle/>
          <a:p>
            <a:pPr>
              <a:lnSpc>
                <a:spcPct val="120000"/>
              </a:lnSpc>
              <a:spcAft>
                <a:spcPts val="0"/>
              </a:spcAft>
            </a:pPr>
            <a:r>
              <a:rPr lang="en-US" altLang="zh-CN" sz="2400" b="1" kern="100" dirty="0" smtClean="0">
                <a:latin typeface="Times New Roman" panose="02020603050405020304" pitchFamily="18" charset="0"/>
                <a:ea typeface="黑体" panose="02010609060101010101" pitchFamily="49" charset="-122"/>
                <a:cs typeface="Times New Roman" panose="02020603050405020304" pitchFamily="18" charset="0"/>
              </a:rPr>
              <a:t>Measurement for bubble size        A stainless steel ruler was used</a:t>
            </a:r>
            <a:r>
              <a:rPr lang="en-US" altLang="zh-CN" sz="2200" b="1" kern="100" dirty="0" smtClean="0">
                <a:latin typeface="Times New Roman" panose="02020603050405020304" pitchFamily="18" charset="0"/>
                <a:ea typeface="黑体" panose="02010609060101010101" pitchFamily="49" charset="-122"/>
                <a:cs typeface="Times New Roman" panose="02020603050405020304" pitchFamily="18" charset="0"/>
              </a:rPr>
              <a:t>          </a:t>
            </a:r>
          </a:p>
          <a:p>
            <a:pPr>
              <a:lnSpc>
                <a:spcPct val="120000"/>
              </a:lnSpc>
            </a:pPr>
            <a:r>
              <a:rPr lang="en-US" altLang="zh-CN" sz="2200" b="1" kern="100" dirty="0" smtClean="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Calibration Length </a:t>
            </a:r>
            <a:r>
              <a:rPr lang="en-US" altLang="zh-CN" sz="2200" b="1" kern="100" dirty="0" smtClean="0">
                <a:latin typeface="Times New Roman" panose="02020603050405020304" pitchFamily="18" charset="0"/>
                <a:ea typeface="黑体" panose="02010609060101010101" pitchFamily="49" charset="-122"/>
                <a:cs typeface="Times New Roman" panose="02020603050405020304" pitchFamily="18" charset="0"/>
              </a:rPr>
              <a:t>- 2.007 mm             </a:t>
            </a:r>
            <a:r>
              <a:rPr lang="en-US" altLang="zh-CN" sz="2200" b="1" kern="1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Uncertainty</a:t>
            </a:r>
            <a:r>
              <a:rPr lang="en-US" altLang="zh-CN" sz="2200" b="1" kern="100" dirty="0" smtClean="0">
                <a:latin typeface="Times New Roman" panose="02020603050405020304" pitchFamily="18" charset="0"/>
                <a:ea typeface="黑体" panose="02010609060101010101" pitchFamily="49" charset="-122"/>
                <a:cs typeface="Times New Roman" panose="02020603050405020304" pitchFamily="18" charset="0"/>
              </a:rPr>
              <a:t> - 0.06 mm</a:t>
            </a:r>
          </a:p>
        </p:txBody>
      </p:sp>
      <p:graphicFrame>
        <p:nvGraphicFramePr>
          <p:cNvPr id="24" name="对象 23">
            <a:extLst>
              <a:ext uri="{FF2B5EF4-FFF2-40B4-BE49-F238E27FC236}">
                <a16:creationId xmlns="" xmlns:a16="http://schemas.microsoft.com/office/drawing/2014/main" id="{B828C150-EE8E-468F-8B08-5EC1113C03D8}"/>
              </a:ext>
            </a:extLst>
          </p:cNvPr>
          <p:cNvGraphicFramePr>
            <a:graphicFrameLocks noChangeAspect="1"/>
          </p:cNvGraphicFramePr>
          <p:nvPr>
            <p:extLst>
              <p:ext uri="{D42A27DB-BD31-4B8C-83A1-F6EECF244321}">
                <p14:modId xmlns:p14="http://schemas.microsoft.com/office/powerpoint/2010/main" val="1297533269"/>
              </p:ext>
            </p:extLst>
          </p:nvPr>
        </p:nvGraphicFramePr>
        <p:xfrm>
          <a:off x="5760545" y="2707378"/>
          <a:ext cx="3854909" cy="2721977"/>
        </p:xfrm>
        <a:graphic>
          <a:graphicData uri="http://schemas.openxmlformats.org/presentationml/2006/ole">
            <mc:AlternateContent xmlns:mc="http://schemas.openxmlformats.org/markup-compatibility/2006">
              <mc:Choice xmlns:v="urn:schemas-microsoft-com:vml" Requires="v">
                <p:oleObj spid="_x0000_s14384" name="Graph" r:id="rId7" imgW="4162697" imgH="2904309" progId="Origin50.Graph">
                  <p:embed/>
                </p:oleObj>
              </mc:Choice>
              <mc:Fallback>
                <p:oleObj name="Graph" r:id="rId7" imgW="4162697" imgH="2904309"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0545" y="2707378"/>
                        <a:ext cx="3854909" cy="2721977"/>
                      </a:xfrm>
                      <a:prstGeom prst="rect">
                        <a:avLst/>
                      </a:prstGeom>
                      <a:noFill/>
                    </p:spPr>
                  </p:pic>
                </p:oleObj>
              </mc:Fallback>
            </mc:AlternateContent>
          </a:graphicData>
        </a:graphic>
      </p:graphicFrame>
      <p:grpSp>
        <p:nvGrpSpPr>
          <p:cNvPr id="25" name="组合 26"/>
          <p:cNvGrpSpPr>
            <a:grpSpLocks/>
          </p:cNvGrpSpPr>
          <p:nvPr/>
        </p:nvGrpSpPr>
        <p:grpSpPr bwMode="auto">
          <a:xfrm>
            <a:off x="4644006" y="5556064"/>
            <a:ext cx="4441553" cy="753256"/>
            <a:chOff x="4610242" y="1820385"/>
            <a:chExt cx="4341956" cy="2518986"/>
          </a:xfrm>
        </p:grpSpPr>
        <p:sp>
          <p:nvSpPr>
            <p:cNvPr id="26" name="矩形 25"/>
            <p:cNvSpPr/>
            <p:nvPr/>
          </p:nvSpPr>
          <p:spPr>
            <a:xfrm>
              <a:off x="4610242" y="1879325"/>
              <a:ext cx="4341954" cy="23672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defRPr/>
              </a:pPr>
              <a:r>
                <a:rPr lang="en-US" altLang="zh-CN" sz="2000" b="1" kern="700" spc="-10" dirty="0" smtClean="0">
                  <a:latin typeface="+mn-ea"/>
                  <a:cs typeface="Times New Roman" panose="02020603050405020304" pitchFamily="18" charset="0"/>
                </a:rPr>
                <a:t>Average linear </a:t>
              </a:r>
              <a:r>
                <a:rPr lang="en-US" altLang="zh-CN" sz="2000" b="1" kern="700" spc="-10" dirty="0">
                  <a:latin typeface="+mn-ea"/>
                  <a:cs typeface="Times New Roman" panose="02020603050405020304" pitchFamily="18" charset="0"/>
                </a:rPr>
                <a:t>thermal </a:t>
              </a:r>
              <a:r>
                <a:rPr lang="en-US" altLang="zh-CN" sz="2000" b="1" kern="700" spc="-10" dirty="0" smtClean="0">
                  <a:latin typeface="+mn-ea"/>
                  <a:cs typeface="Times New Roman" panose="02020603050405020304" pitchFamily="18" charset="0"/>
                </a:rPr>
                <a:t>expansion coefficient of the ruler</a:t>
              </a:r>
              <a:endParaRPr lang="en-US" altLang="zh-CN" sz="2000" b="1" kern="700" spc="-10" dirty="0">
                <a:latin typeface="+mn-ea"/>
                <a:cs typeface="Times New Roman" panose="02020603050405020304" pitchFamily="18" charset="0"/>
              </a:endParaRPr>
            </a:p>
          </p:txBody>
        </p:sp>
        <p:sp>
          <p:nvSpPr>
            <p:cNvPr id="27" name="圆角矩形 26"/>
            <p:cNvSpPr/>
            <p:nvPr/>
          </p:nvSpPr>
          <p:spPr>
            <a:xfrm>
              <a:off x="4610242" y="1820385"/>
              <a:ext cx="4341956" cy="2518986"/>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p>
          </p:txBody>
        </p:sp>
      </p:grpSp>
      <p:sp>
        <p:nvSpPr>
          <p:cNvPr id="29" name="矩形 28"/>
          <p:cNvSpPr/>
          <p:nvPr/>
        </p:nvSpPr>
        <p:spPr>
          <a:xfrm>
            <a:off x="124696" y="161953"/>
            <a:ext cx="4032448" cy="523220"/>
          </a:xfrm>
          <a:prstGeom prst="rect">
            <a:avLst/>
          </a:prstGeom>
        </p:spPr>
        <p:txBody>
          <a:bodyPr wrap="square">
            <a:spAutoFit/>
          </a:bodyPr>
          <a:lstStyle/>
          <a:p>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Measurement</a:t>
            </a:r>
          </a:p>
        </p:txBody>
      </p:sp>
      <p:sp>
        <p:nvSpPr>
          <p:cNvPr id="28"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10/35</a:t>
            </a:r>
            <a:endParaRPr lang="zh-CN" altLang="en-US" sz="2000" dirty="0"/>
          </a:p>
        </p:txBody>
      </p:sp>
    </p:spTree>
    <p:extLst>
      <p:ext uri="{BB962C8B-B14F-4D97-AF65-F5344CB8AC3E}">
        <p14:creationId xmlns:p14="http://schemas.microsoft.com/office/powerpoint/2010/main" val="306822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25" y="3335773"/>
            <a:ext cx="4992530" cy="250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51588" y="1008045"/>
            <a:ext cx="2629246"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For Bubble Growth</a:t>
            </a:r>
            <a:endParaRPr lang="en-US" altLang="zh-CN" sz="2000" b="1" kern="0" dirty="0">
              <a:solidFill>
                <a:srgbClr val="0000FF"/>
              </a:solidFill>
              <a:latin typeface="微软雅黑" panose="020B0503020204020204" pitchFamily="34" charset="-122"/>
              <a:ea typeface="微软雅黑" panose="020B0503020204020204" pitchFamily="34" charset="-122"/>
            </a:endParaRPr>
          </a:p>
        </p:txBody>
      </p:sp>
      <p:sp>
        <p:nvSpPr>
          <p:cNvPr id="9" name="矩形 8"/>
          <p:cNvSpPr/>
          <p:nvPr/>
        </p:nvSpPr>
        <p:spPr>
          <a:xfrm>
            <a:off x="272453" y="6158301"/>
            <a:ext cx="4961406" cy="553998"/>
          </a:xfrm>
          <a:prstGeom prst="rect">
            <a:avLst/>
          </a:prstGeom>
        </p:spPr>
        <p:txBody>
          <a:bodyPr wrap="square">
            <a:spAutoFit/>
          </a:bodyPr>
          <a:lstStyle/>
          <a:p>
            <a:pPr algn="just" hangingPunct="0">
              <a:tabLst>
                <a:tab pos="-457200" algn="l"/>
                <a:tab pos="180340" algn="l"/>
              </a:tabLst>
            </a:pPr>
            <a:r>
              <a:rPr lang="en-US" altLang="zh-CN" sz="1000" dirty="0">
                <a:latin typeface="Times New Roman" panose="02020603050405020304" pitchFamily="18" charset="0"/>
                <a:cs typeface="Times New Roman" panose="02020603050405020304" pitchFamily="18" charset="0"/>
              </a:rPr>
              <a:t>[1] Marko M, </a:t>
            </a:r>
            <a:r>
              <a:rPr lang="en-US" altLang="zh-CN" sz="1000" dirty="0" err="1">
                <a:latin typeface="Times New Roman" panose="02020603050405020304" pitchFamily="18" charset="0"/>
                <a:cs typeface="Times New Roman" panose="02020603050405020304" pitchFamily="18" charset="0"/>
              </a:rPr>
              <a:t>Boˇstjan</a:t>
            </a:r>
            <a:r>
              <a:rPr lang="en-US" altLang="zh-CN" sz="1000" dirty="0">
                <a:latin typeface="Times New Roman" panose="02020603050405020304" pitchFamily="18" charset="0"/>
                <a:cs typeface="Times New Roman" panose="02020603050405020304" pitchFamily="18" charset="0"/>
              </a:rPr>
              <a:t> </a:t>
            </a:r>
            <a:r>
              <a:rPr lang="en-US" altLang="zh-CN" sz="1000" dirty="0" smtClean="0">
                <a:latin typeface="Times New Roman" panose="02020603050405020304" pitchFamily="18" charset="0"/>
                <a:cs typeface="Times New Roman" panose="02020603050405020304" pitchFamily="18" charset="0"/>
              </a:rPr>
              <a:t>K. </a:t>
            </a:r>
            <a:r>
              <a:rPr lang="en-US" altLang="zh-CN" sz="1000" b="1" dirty="0" smtClean="0">
                <a:latin typeface="Times New Roman" panose="02020603050405020304" pitchFamily="18" charset="0"/>
                <a:cs typeface="Times New Roman" panose="02020603050405020304" pitchFamily="18" charset="0"/>
              </a:rPr>
              <a:t>Science </a:t>
            </a:r>
            <a:r>
              <a:rPr lang="en-US" altLang="zh-CN" sz="1000" b="1" dirty="0">
                <a:latin typeface="Times New Roman" panose="02020603050405020304" pitchFamily="18" charset="0"/>
                <a:cs typeface="Times New Roman" panose="02020603050405020304" pitchFamily="18" charset="0"/>
              </a:rPr>
              <a:t>and Technology of Nuclear </a:t>
            </a:r>
            <a:r>
              <a:rPr lang="en-US" altLang="zh-CN" sz="1000" b="1" dirty="0" smtClean="0">
                <a:latin typeface="Times New Roman" panose="02020603050405020304" pitchFamily="18" charset="0"/>
                <a:cs typeface="Times New Roman" panose="02020603050405020304" pitchFamily="18" charset="0"/>
              </a:rPr>
              <a:t>Installations. </a:t>
            </a:r>
            <a:r>
              <a:rPr lang="en-US" altLang="zh-CN" sz="1000" dirty="0">
                <a:latin typeface="Times New Roman" panose="02020603050405020304" pitchFamily="18" charset="0"/>
                <a:cs typeface="Times New Roman" panose="02020603050405020304" pitchFamily="18" charset="0"/>
              </a:rPr>
              <a:t>2012, </a:t>
            </a:r>
            <a:r>
              <a:rPr lang="en-US" altLang="zh-CN" sz="1000" dirty="0" smtClean="0">
                <a:latin typeface="Times New Roman" panose="02020603050405020304" pitchFamily="18" charset="0"/>
                <a:cs typeface="Times New Roman" panose="02020603050405020304" pitchFamily="18" charset="0"/>
              </a:rPr>
              <a:t>1-7</a:t>
            </a:r>
            <a:r>
              <a:rPr lang="en-US" altLang="zh-CN" sz="1000" dirty="0">
                <a:latin typeface="Times New Roman" panose="02020603050405020304" pitchFamily="18" charset="0"/>
                <a:cs typeface="Times New Roman" panose="02020603050405020304" pitchFamily="18" charset="0"/>
              </a:rPr>
              <a:t>. </a:t>
            </a:r>
          </a:p>
          <a:p>
            <a:pPr algn="just" hangingPunct="0">
              <a:tabLst>
                <a:tab pos="-457200" algn="l"/>
                <a:tab pos="180340" algn="l"/>
              </a:tabLst>
            </a:pPr>
            <a:r>
              <a:rPr lang="en-US" altLang="zh-CN" sz="1000" dirty="0" smtClean="0">
                <a:latin typeface="Times New Roman" panose="02020603050405020304" pitchFamily="18" charset="0"/>
                <a:cs typeface="Times New Roman" panose="02020603050405020304" pitchFamily="18" charset="0"/>
              </a:rPr>
              <a:t>[2] </a:t>
            </a:r>
            <a:r>
              <a:rPr lang="en-US" altLang="zh-CN" sz="1000" dirty="0">
                <a:latin typeface="Times New Roman" panose="02020603050405020304" pitchFamily="18" charset="0"/>
                <a:cs typeface="Times New Roman" panose="02020603050405020304" pitchFamily="18" charset="0"/>
              </a:rPr>
              <a:t>Griffith P, JD </a:t>
            </a:r>
            <a:r>
              <a:rPr lang="en-US" altLang="zh-CN" sz="1000" dirty="0" smtClean="0">
                <a:latin typeface="Times New Roman" panose="02020603050405020304" pitchFamily="18" charset="0"/>
                <a:cs typeface="Times New Roman" panose="02020603050405020304" pitchFamily="18" charset="0"/>
              </a:rPr>
              <a:t>Wallis. </a:t>
            </a:r>
            <a:r>
              <a:rPr lang="en-US" altLang="zh-CN" sz="1000" b="1" dirty="0" smtClean="0">
                <a:latin typeface="Times New Roman" panose="02020603050405020304" pitchFamily="18" charset="0"/>
                <a:cs typeface="Times New Roman" panose="02020603050405020304" pitchFamily="18" charset="0"/>
              </a:rPr>
              <a:t>Massachusetts</a:t>
            </a:r>
            <a:r>
              <a:rPr lang="en-US" altLang="zh-CN" sz="1000" b="1" dirty="0">
                <a:latin typeface="Times New Roman" panose="02020603050405020304" pitchFamily="18" charset="0"/>
                <a:cs typeface="Times New Roman" panose="02020603050405020304" pitchFamily="18" charset="0"/>
              </a:rPr>
              <a:t>: Massachusetts Institute of Technology</a:t>
            </a:r>
            <a:r>
              <a:rPr lang="en-US" altLang="zh-CN" sz="1000" b="1" dirty="0" smtClean="0">
                <a:latin typeface="Times New Roman" panose="02020603050405020304" pitchFamily="18" charset="0"/>
                <a:cs typeface="Times New Roman" panose="02020603050405020304" pitchFamily="18" charset="0"/>
              </a:rPr>
              <a:t>. </a:t>
            </a:r>
            <a:r>
              <a:rPr lang="en-US" altLang="zh-CN" sz="1000" dirty="0" smtClean="0">
                <a:latin typeface="Times New Roman" panose="02020603050405020304" pitchFamily="18" charset="0"/>
                <a:cs typeface="Times New Roman" panose="02020603050405020304" pitchFamily="18" charset="0"/>
              </a:rPr>
              <a:t>1958.</a:t>
            </a:r>
          </a:p>
          <a:p>
            <a:pPr algn="just" hangingPunct="0">
              <a:tabLst>
                <a:tab pos="-457200" algn="l"/>
                <a:tab pos="180340" algn="l"/>
              </a:tabLst>
            </a:pPr>
            <a:r>
              <a:rPr lang="en-US" altLang="zh-CN" sz="1000" dirty="0">
                <a:latin typeface="Times New Roman" panose="02020603050405020304" pitchFamily="18" charset="0"/>
                <a:cs typeface="Times New Roman" panose="02020603050405020304" pitchFamily="18" charset="0"/>
              </a:rPr>
              <a:t>[3] </a:t>
            </a:r>
            <a:r>
              <a:rPr lang="en-US" altLang="zh-CN" sz="1000" dirty="0" err="1">
                <a:latin typeface="Times New Roman" panose="02020603050405020304" pitchFamily="18" charset="0"/>
                <a:cs typeface="Times New Roman" panose="02020603050405020304" pitchFamily="18" charset="0"/>
              </a:rPr>
              <a:t>Seyed</a:t>
            </a:r>
            <a:r>
              <a:rPr lang="en-US" altLang="zh-CN" sz="1000" dirty="0">
                <a:latin typeface="Times New Roman" panose="02020603050405020304" pitchFamily="18" charset="0"/>
                <a:cs typeface="Times New Roman" panose="02020603050405020304" pitchFamily="18" charset="0"/>
              </a:rPr>
              <a:t> A </a:t>
            </a:r>
            <a:r>
              <a:rPr lang="en-US" altLang="zh-CN" sz="1000" dirty="0" err="1">
                <a:latin typeface="Times New Roman" panose="02020603050405020304" pitchFamily="18" charset="0"/>
                <a:cs typeface="Times New Roman" panose="02020603050405020304" pitchFamily="18" charset="0"/>
              </a:rPr>
              <a:t>A</a:t>
            </a:r>
            <a:r>
              <a:rPr lang="en-US" altLang="zh-CN" sz="1000" dirty="0">
                <a:latin typeface="Times New Roman" panose="02020603050405020304" pitchFamily="18" charset="0"/>
                <a:cs typeface="Times New Roman" panose="02020603050405020304" pitchFamily="18" charset="0"/>
              </a:rPr>
              <a:t> F, </a:t>
            </a:r>
            <a:r>
              <a:rPr lang="en-US" altLang="zh-CN" sz="1000" dirty="0" err="1">
                <a:latin typeface="Times New Roman" panose="02020603050405020304" pitchFamily="18" charset="0"/>
                <a:cs typeface="Times New Roman" panose="02020603050405020304" pitchFamily="18" charset="0"/>
              </a:rPr>
              <a:t>Seyed</a:t>
            </a:r>
            <a:r>
              <a:rPr lang="en-US" altLang="zh-CN" sz="1000" dirty="0">
                <a:latin typeface="Times New Roman" panose="02020603050405020304" pitchFamily="18" charset="0"/>
                <a:cs typeface="Times New Roman" panose="02020603050405020304" pitchFamily="18" charset="0"/>
              </a:rPr>
              <a:t> B S. </a:t>
            </a:r>
            <a:r>
              <a:rPr lang="en-US" altLang="zh-CN" sz="1000" b="1" dirty="0">
                <a:latin typeface="Times New Roman" panose="02020603050405020304" pitchFamily="18" charset="0"/>
                <a:cs typeface="Times New Roman" panose="02020603050405020304" pitchFamily="18" charset="0"/>
              </a:rPr>
              <a:t>Journal of Heat </a:t>
            </a:r>
            <a:r>
              <a:rPr lang="en-US" altLang="zh-CN" sz="1000" b="1" dirty="0" smtClean="0">
                <a:latin typeface="Times New Roman" panose="02020603050405020304" pitchFamily="18" charset="0"/>
                <a:cs typeface="Times New Roman" panose="02020603050405020304" pitchFamily="18" charset="0"/>
              </a:rPr>
              <a:t>Transfer</a:t>
            </a:r>
            <a:r>
              <a:rPr lang="en-US" altLang="zh-CN" sz="1000" dirty="0" smtClean="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132: 0815021-0815027.</a:t>
            </a:r>
            <a:endParaRPr lang="zh-CN" altLang="zh-CN" sz="1000" dirty="0">
              <a:latin typeface="Times New Roman" panose="02020603050405020304" pitchFamily="18" charset="0"/>
              <a:cs typeface="Times New Roman" panose="02020603050405020304" pitchFamily="18" charset="0"/>
            </a:endParaRPr>
          </a:p>
        </p:txBody>
      </p:sp>
      <p:pic>
        <p:nvPicPr>
          <p:cNvPr id="11"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1" y="1520590"/>
            <a:ext cx="5407090" cy="192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5385134" y="1408155"/>
            <a:ext cx="3651362" cy="2365967"/>
            <a:chOff x="5701742" y="1820386"/>
            <a:chExt cx="3266326" cy="2365967"/>
          </a:xfrm>
        </p:grpSpPr>
        <p:sp>
          <p:nvSpPr>
            <p:cNvPr id="15" name="矩形 14"/>
            <p:cNvSpPr/>
            <p:nvPr/>
          </p:nvSpPr>
          <p:spPr>
            <a:xfrm>
              <a:off x="5706437" y="1878029"/>
              <a:ext cx="3246442" cy="23083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zh-CN" b="1" kern="700" spc="-10" dirty="0">
                  <a:solidFill>
                    <a:srgbClr val="FF0000"/>
                  </a:solidFill>
                  <a:latin typeface="Times New Roman" panose="02020603050405020304" pitchFamily="18" charset="0"/>
                  <a:ea typeface="等线"/>
                  <a:cs typeface="Times New Roman" panose="02020603050405020304" pitchFamily="18" charset="0"/>
                </a:rPr>
                <a:t>Bubble </a:t>
              </a:r>
              <a:r>
                <a:rPr lang="en-US" altLang="zh-CN" b="1" kern="700" spc="-10" dirty="0" smtClean="0">
                  <a:solidFill>
                    <a:srgbClr val="FF0000"/>
                  </a:solidFill>
                  <a:latin typeface="Times New Roman" panose="02020603050405020304" pitchFamily="18" charset="0"/>
                  <a:ea typeface="等线"/>
                  <a:cs typeface="Times New Roman" panose="02020603050405020304" pitchFamily="18" charset="0"/>
                </a:rPr>
                <a:t>growth model:</a:t>
              </a:r>
            </a:p>
            <a:p>
              <a:pPr algn="just"/>
              <a:r>
                <a:rPr lang="en-US" altLang="zh-CN" b="1" kern="700" spc="-10" dirty="0" smtClean="0">
                  <a:latin typeface="Times New Roman" panose="02020603050405020304" pitchFamily="18" charset="0"/>
                  <a:ea typeface="等线"/>
                  <a:cs typeface="Times New Roman" panose="02020603050405020304" pitchFamily="18" charset="0"/>
                </a:rPr>
                <a:t>Bubble </a:t>
              </a:r>
              <a:r>
                <a:rPr lang="en-US" altLang="zh-CN" b="1" kern="700" spc="-10" dirty="0">
                  <a:latin typeface="Times New Roman" panose="02020603050405020304" pitchFamily="18" charset="0"/>
                  <a:ea typeface="等线"/>
                  <a:cs typeface="Times New Roman" panose="02020603050405020304" pitchFamily="18" charset="0"/>
                </a:rPr>
                <a:t>grows at </a:t>
              </a:r>
              <a:r>
                <a:rPr lang="en-US" altLang="zh-CN" b="1" kern="700" spc="-10" dirty="0" smtClean="0">
                  <a:latin typeface="Times New Roman" panose="02020603050405020304" pitchFamily="18" charset="0"/>
                  <a:ea typeface="等线"/>
                  <a:cs typeface="Times New Roman" panose="02020603050405020304" pitchFamily="18" charset="0"/>
                </a:rPr>
                <a:t>three different stages: </a:t>
              </a:r>
              <a:r>
                <a:rPr lang="en-US" altLang="zh-CN" b="1" dirty="0" smtClean="0">
                  <a:latin typeface="Times New Roman" panose="02020603050405020304" pitchFamily="18" charset="0"/>
                  <a:cs typeface="Times New Roman" panose="02020603050405020304" pitchFamily="18" charset="0"/>
                </a:rPr>
                <a:t>bubbles </a:t>
              </a:r>
              <a:r>
                <a:rPr lang="en-US" altLang="zh-CN" b="1" dirty="0">
                  <a:latin typeface="Times New Roman" panose="02020603050405020304" pitchFamily="18" charset="0"/>
                  <a:cs typeface="Times New Roman" panose="02020603050405020304" pitchFamily="18" charset="0"/>
                </a:rPr>
                <a:t>formation in the surface cavity, bubbles reaching at the mouth of the cavity and bubbles further expansion. </a:t>
              </a:r>
            </a:p>
            <a:p>
              <a:pPr algn="just"/>
              <a:endParaRPr lang="zh-CN" altLang="en-US" b="1" dirty="0">
                <a:latin typeface="Times New Roman" panose="02020603050405020304" pitchFamily="18" charset="0"/>
                <a:cs typeface="Times New Roman" panose="02020603050405020304" pitchFamily="18" charset="0"/>
              </a:endParaRPr>
            </a:p>
          </p:txBody>
        </p:sp>
        <p:sp>
          <p:nvSpPr>
            <p:cNvPr id="16" name="圆角矩形 15"/>
            <p:cNvSpPr/>
            <p:nvPr/>
          </p:nvSpPr>
          <p:spPr>
            <a:xfrm>
              <a:off x="5701742" y="1820386"/>
              <a:ext cx="3266326" cy="1833611"/>
            </a:xfrm>
            <a:prstGeom prst="roundRect">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b="1" dirty="0"/>
            </a:p>
          </p:txBody>
        </p:sp>
      </p:grpSp>
      <p:grpSp>
        <p:nvGrpSpPr>
          <p:cNvPr id="17" name="组合 16"/>
          <p:cNvGrpSpPr/>
          <p:nvPr/>
        </p:nvGrpSpPr>
        <p:grpSpPr>
          <a:xfrm>
            <a:off x="5692990" y="3427766"/>
            <a:ext cx="3266326" cy="2362647"/>
            <a:chOff x="5679543" y="3481554"/>
            <a:chExt cx="3266326" cy="2362647"/>
          </a:xfrm>
        </p:grpSpPr>
        <p:sp>
          <p:nvSpPr>
            <p:cNvPr id="18" name="Rectangle 5"/>
            <p:cNvSpPr>
              <a:spLocks noChangeArrowheads="1"/>
            </p:cNvSpPr>
            <p:nvPr/>
          </p:nvSpPr>
          <p:spPr bwMode="auto">
            <a:xfrm flipH="1">
              <a:off x="5784824" y="3497322"/>
              <a:ext cx="28043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zh-CN" b="1" i="0" u="none" strike="noStrike" cap="none" normalizeH="0" baseline="0" dirty="0" smtClean="0">
                  <a:ln>
                    <a:noFill/>
                  </a:ln>
                  <a:solidFill>
                    <a:srgbClr val="FF0000"/>
                  </a:solidFill>
                  <a:effectLst/>
                  <a:latin typeface="Times New Roman" panose="02020603050405020304" pitchFamily="18" charset="0"/>
                  <a:ea typeface="等线"/>
                  <a:cs typeface="Times New Roman" panose="02020603050405020304" pitchFamily="18" charset="0"/>
                </a:rPr>
                <a:t>Bubble shape</a:t>
              </a:r>
              <a:r>
                <a:rPr lang="en-US" altLang="zh-CN" b="1" dirty="0" smtClean="0">
                  <a:solidFill>
                    <a:srgbClr val="FF0000"/>
                  </a:solidFill>
                  <a:latin typeface="Times New Roman" panose="02020603050405020304" pitchFamily="18" charset="0"/>
                  <a:ea typeface="等线"/>
                  <a:cs typeface="Times New Roman" panose="02020603050405020304" pitchFamily="18" charset="0"/>
                </a:rPr>
                <a:t>:</a:t>
              </a:r>
              <a:r>
                <a:rPr lang="en-US" altLang="zh-CN" b="1" dirty="0">
                  <a:solidFill>
                    <a:srgbClr val="FF0000"/>
                  </a:solidFill>
                  <a:latin typeface="Times New Roman" panose="02020603050405020304" pitchFamily="18" charset="0"/>
                  <a:ea typeface="等线"/>
                  <a:cs typeface="Times New Roman" panose="02020603050405020304" pitchFamily="18" charset="0"/>
                </a:rPr>
                <a:t> Spherical </a:t>
              </a:r>
              <a:endParaRPr kumimoji="0" lang="en-US" altLang="zh-CN" b="1" i="0" u="none" strike="noStrike" cap="none" normalizeH="0" baseline="0" dirty="0" smtClean="0">
                <a:ln>
                  <a:noFill/>
                </a:ln>
                <a:solidFill>
                  <a:srgbClr val="FF0000"/>
                </a:solidFill>
                <a:effectLst/>
                <a:latin typeface="Times New Roman" panose="02020603050405020304" pitchFamily="18" charset="0"/>
                <a:ea typeface="等线"/>
                <a:cs typeface="Times New Roman" panose="02020603050405020304" pitchFamily="18" charset="0"/>
              </a:endParaRPr>
            </a:p>
            <a:p>
              <a:pPr lvl="0" algn="just" eaLnBrk="0" fontAlgn="base" hangingPunct="0">
                <a:spcBef>
                  <a:spcPct val="0"/>
                </a:spcBef>
                <a:spcAft>
                  <a:spcPct val="0"/>
                </a:spcAft>
              </a:pPr>
              <a:r>
                <a:rPr lang="en-US" altLang="zh-CN" b="1" dirty="0">
                  <a:latin typeface="Times New Roman" panose="02020603050405020304" pitchFamily="18" charset="0"/>
                  <a:ea typeface="等线"/>
                  <a:cs typeface="Times New Roman" panose="02020603050405020304" pitchFamily="18" charset="0"/>
                </a:rPr>
                <a:t>geometric </a:t>
              </a:r>
              <a:r>
                <a:rPr lang="en-US" altLang="zh-CN" b="1" dirty="0" smtClean="0">
                  <a:latin typeface="Times New Roman" panose="02020603050405020304" pitchFamily="18" charset="0"/>
                  <a:ea typeface="等线"/>
                  <a:cs typeface="Times New Roman" panose="02020603050405020304" pitchFamily="18" charset="0"/>
                </a:rPr>
                <a:t>principle——</a:t>
              </a:r>
            </a:p>
            <a:p>
              <a:pPr lvl="0" algn="just" eaLnBrk="0" fontAlgn="base" hangingPunct="0">
                <a:spcBef>
                  <a:spcPct val="0"/>
                </a:spcBef>
                <a:spcAft>
                  <a:spcPct val="0"/>
                </a:spcAft>
              </a:pPr>
              <a:r>
                <a:rPr lang="en-US" altLang="zh-CN" b="1" dirty="0" smtClean="0">
                  <a:latin typeface="Times New Roman" panose="02020603050405020304" pitchFamily="18" charset="0"/>
                  <a:ea typeface="等线"/>
                  <a:cs typeface="Times New Roman" panose="02020603050405020304" pitchFamily="18" charset="0"/>
                </a:rPr>
                <a:t>two equations:</a:t>
              </a:r>
              <a:endParaRPr kumimoji="0" lang="en-US" altLang="zh-CN"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1229192628"/>
                </p:ext>
              </p:extLst>
            </p:nvPr>
          </p:nvGraphicFramePr>
          <p:xfrm>
            <a:off x="6293795" y="5111678"/>
            <a:ext cx="2036121" cy="728248"/>
          </p:xfrm>
          <a:graphic>
            <a:graphicData uri="http://schemas.openxmlformats.org/presentationml/2006/ole">
              <mc:AlternateContent xmlns:mc="http://schemas.openxmlformats.org/markup-compatibility/2006">
                <mc:Choice xmlns:v="urn:schemas-microsoft-com:vml" Requires="v">
                  <p:oleObj spid="_x0000_s1170" name="Equation" r:id="rId6" imgW="1308668" imgH="470104" progId="Equation.DSMT4">
                    <p:embed/>
                  </p:oleObj>
                </mc:Choice>
                <mc:Fallback>
                  <p:oleObj name="Equation" r:id="rId6" imgW="1308668" imgH="47010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3795" y="5111678"/>
                          <a:ext cx="2036121" cy="728248"/>
                        </a:xfrm>
                        <a:prstGeom prst="rect">
                          <a:avLst/>
                        </a:prstGeom>
                        <a:noFill/>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853011501"/>
                </p:ext>
              </p:extLst>
            </p:nvPr>
          </p:nvGraphicFramePr>
          <p:xfrm>
            <a:off x="6286152" y="4393522"/>
            <a:ext cx="2043764" cy="730981"/>
          </p:xfrm>
          <a:graphic>
            <a:graphicData uri="http://schemas.openxmlformats.org/presentationml/2006/ole">
              <mc:AlternateContent xmlns:mc="http://schemas.openxmlformats.org/markup-compatibility/2006">
                <mc:Choice xmlns:v="urn:schemas-microsoft-com:vml" Requires="v">
                  <p:oleObj spid="_x0000_s1171" name="Equation" r:id="rId8" imgW="1308668" imgH="470104" progId="Equation.DSMT4">
                    <p:embed/>
                  </p:oleObj>
                </mc:Choice>
                <mc:Fallback>
                  <p:oleObj name="Equation" r:id="rId8" imgW="1308668" imgH="47010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152" y="4393522"/>
                          <a:ext cx="2043764" cy="730981"/>
                        </a:xfrm>
                        <a:prstGeom prst="rect">
                          <a:avLst/>
                        </a:prstGeom>
                        <a:noFill/>
                      </p:spPr>
                    </p:pic>
                  </p:oleObj>
                </mc:Fallback>
              </mc:AlternateContent>
            </a:graphicData>
          </a:graphic>
        </p:graphicFrame>
        <p:sp>
          <p:nvSpPr>
            <p:cNvPr id="21" name="圆角矩形 20"/>
            <p:cNvSpPr/>
            <p:nvPr/>
          </p:nvSpPr>
          <p:spPr>
            <a:xfrm>
              <a:off x="5679543" y="3481554"/>
              <a:ext cx="3266326" cy="2362647"/>
            </a:xfrm>
            <a:prstGeom prst="roundRect">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grpSp>
      <p:sp>
        <p:nvSpPr>
          <p:cNvPr id="24" name="矩形 23"/>
          <p:cNvSpPr/>
          <p:nvPr/>
        </p:nvSpPr>
        <p:spPr>
          <a:xfrm>
            <a:off x="124696" y="161953"/>
            <a:ext cx="4032448" cy="523220"/>
          </a:xfrm>
          <a:prstGeom prst="rect">
            <a:avLst/>
          </a:prstGeom>
        </p:spPr>
        <p:txBody>
          <a:bodyPr wrap="square">
            <a:spAutoFit/>
          </a:bodyPr>
          <a:lstStyle/>
          <a:p>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Measurement</a:t>
            </a:r>
          </a:p>
        </p:txBody>
      </p:sp>
      <p:sp>
        <p:nvSpPr>
          <p:cNvPr id="23"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11/35</a:t>
            </a:r>
            <a:endParaRPr lang="zh-CN" altLang="en-US" sz="2000" dirty="0"/>
          </a:p>
        </p:txBody>
      </p:sp>
    </p:spTree>
    <p:extLst>
      <p:ext uri="{BB962C8B-B14F-4D97-AF65-F5344CB8AC3E}">
        <p14:creationId xmlns:p14="http://schemas.microsoft.com/office/powerpoint/2010/main" val="1182506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61409" y="1506496"/>
            <a:ext cx="5923416" cy="523220"/>
          </a:xfrm>
          <a:prstGeom prst="rect">
            <a:avLst/>
          </a:prstGeom>
        </p:spPr>
        <p:txBody>
          <a:bodyPr wrap="none">
            <a:spAutoFit/>
          </a:bodyPr>
          <a:lstStyle/>
          <a:p>
            <a:pPr algn="ctr">
              <a:spcAft>
                <a:spcPts val="0"/>
              </a:spcAft>
            </a:pPr>
            <a:r>
              <a:rPr lang="en-US" altLang="zh-CN" sz="2800" b="1" kern="100" dirty="0" smtClean="0">
                <a:latin typeface="Times New Roman" panose="02020603050405020304" pitchFamily="18" charset="0"/>
                <a:ea typeface="黑体" panose="02010609060101010101" pitchFamily="49" charset="-122"/>
                <a:cs typeface="Times New Roman" panose="02020603050405020304" pitchFamily="18" charset="0"/>
              </a:rPr>
              <a:t>The definition of the bubble diameter</a:t>
            </a:r>
            <a:endParaRPr lang="zh-CN" altLang="en-US" sz="2800" b="1"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7" name="图片 26"/>
          <p:cNvPicPr>
            <a:picLocks noChangeAspect="1"/>
          </p:cNvPicPr>
          <p:nvPr/>
        </p:nvPicPr>
        <p:blipFill>
          <a:blip r:embed="rId4"/>
          <a:stretch>
            <a:fillRect/>
          </a:stretch>
        </p:blipFill>
        <p:spPr>
          <a:xfrm>
            <a:off x="251520" y="2119762"/>
            <a:ext cx="2959683" cy="3064760"/>
          </a:xfrm>
          <a:prstGeom prst="rect">
            <a:avLst/>
          </a:prstGeom>
        </p:spPr>
      </p:pic>
      <p:grpSp>
        <p:nvGrpSpPr>
          <p:cNvPr id="29" name="组合 28"/>
          <p:cNvGrpSpPr/>
          <p:nvPr/>
        </p:nvGrpSpPr>
        <p:grpSpPr>
          <a:xfrm>
            <a:off x="4019777" y="2080539"/>
            <a:ext cx="4383992" cy="4398710"/>
            <a:chOff x="3990749" y="1540456"/>
            <a:chExt cx="4383992" cy="4518878"/>
          </a:xfrm>
        </p:grpSpPr>
        <p:grpSp>
          <p:nvGrpSpPr>
            <p:cNvPr id="30" name="组合 29"/>
            <p:cNvGrpSpPr>
              <a:grpSpLocks/>
            </p:cNvGrpSpPr>
            <p:nvPr/>
          </p:nvGrpSpPr>
          <p:grpSpPr bwMode="auto">
            <a:xfrm>
              <a:off x="3990749" y="1540456"/>
              <a:ext cx="4383992" cy="4518878"/>
              <a:chOff x="5744427" y="3481554"/>
              <a:chExt cx="3266326" cy="2362647"/>
            </a:xfrm>
          </p:grpSpPr>
          <p:sp>
            <p:nvSpPr>
              <p:cNvPr id="38" name="Rectangle 5"/>
              <p:cNvSpPr>
                <a:spLocks noChangeArrowheads="1"/>
              </p:cNvSpPr>
              <p:nvPr/>
            </p:nvSpPr>
            <p:spPr bwMode="auto">
              <a:xfrm flipH="1">
                <a:off x="5932034" y="3569695"/>
                <a:ext cx="3013835" cy="23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2200" b="1" dirty="0" smtClean="0">
                    <a:latin typeface="+mn-ea"/>
                    <a:ea typeface="+mn-ea"/>
                    <a:cs typeface="Times New Roman" panose="02020603050405020304" pitchFamily="18" charset="0"/>
                  </a:rPr>
                  <a:t>Calculation method of </a:t>
                </a:r>
                <a:r>
                  <a:rPr lang="en-US" altLang="zh-CN" sz="2200" b="1" dirty="0" err="1" smtClean="0">
                    <a:latin typeface="+mn-ea"/>
                    <a:ea typeface="+mn-ea"/>
                    <a:cs typeface="Times New Roman" panose="02020603050405020304" pitchFamily="18" charset="0"/>
                  </a:rPr>
                  <a:t>D</a:t>
                </a:r>
                <a:r>
                  <a:rPr lang="en-US" altLang="zh-CN" sz="2200" b="1" baseline="-25000" dirty="0" err="1" smtClean="0">
                    <a:latin typeface="+mn-ea"/>
                    <a:ea typeface="+mn-ea"/>
                    <a:cs typeface="Times New Roman" panose="02020603050405020304" pitchFamily="18" charset="0"/>
                  </a:rPr>
                  <a:t>d</a:t>
                </a:r>
                <a:endParaRPr lang="en-US" altLang="zh-CN" sz="2400" baseline="-25000" dirty="0">
                  <a:latin typeface="+mn-ea"/>
                  <a:ea typeface="+mn-ea"/>
                  <a:cs typeface="Times New Roman" panose="02020603050405020304" pitchFamily="18" charset="0"/>
                </a:endParaRPr>
              </a:p>
            </p:txBody>
          </p:sp>
          <p:sp>
            <p:nvSpPr>
              <p:cNvPr id="39" name="圆角矩形 38"/>
              <p:cNvSpPr/>
              <p:nvPr/>
            </p:nvSpPr>
            <p:spPr>
              <a:xfrm>
                <a:off x="5744427" y="3481554"/>
                <a:ext cx="3266326" cy="2362647"/>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p>
            </p:txBody>
          </p:sp>
        </p:grpSp>
        <p:graphicFrame>
          <p:nvGraphicFramePr>
            <p:cNvPr id="31" name="对象 30"/>
            <p:cNvGraphicFramePr>
              <a:graphicFrameLocks noChangeAspect="1"/>
            </p:cNvGraphicFramePr>
            <p:nvPr>
              <p:extLst/>
            </p:nvPr>
          </p:nvGraphicFramePr>
          <p:xfrm>
            <a:off x="4403186" y="2257653"/>
            <a:ext cx="3547783" cy="875427"/>
          </p:xfrm>
          <a:graphic>
            <a:graphicData uri="http://schemas.openxmlformats.org/presentationml/2006/ole">
              <mc:AlternateContent xmlns:mc="http://schemas.openxmlformats.org/markup-compatibility/2006">
                <mc:Choice xmlns:v="urn:schemas-microsoft-com:vml" Requires="v">
                  <p:oleObj spid="_x0000_s15592" name="Equation" r:id="rId5" imgW="1485900" imgH="393700" progId="Equation.DSMT4">
                    <p:embed/>
                  </p:oleObj>
                </mc:Choice>
                <mc:Fallback>
                  <p:oleObj name="Equation" r:id="rId5" imgW="14859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3186" y="2257653"/>
                          <a:ext cx="3547783" cy="875427"/>
                        </a:xfrm>
                        <a:prstGeom prst="rect">
                          <a:avLst/>
                        </a:prstGeom>
                        <a:noFill/>
                      </p:spPr>
                    </p:pic>
                  </p:oleObj>
                </mc:Fallback>
              </mc:AlternateContent>
            </a:graphicData>
          </a:graphic>
        </p:graphicFrame>
        <p:graphicFrame>
          <p:nvGraphicFramePr>
            <p:cNvPr id="32" name="对象 31"/>
            <p:cNvGraphicFramePr>
              <a:graphicFrameLocks noChangeAspect="1"/>
            </p:cNvGraphicFramePr>
            <p:nvPr>
              <p:extLst/>
            </p:nvPr>
          </p:nvGraphicFramePr>
          <p:xfrm>
            <a:off x="5200102" y="3108320"/>
            <a:ext cx="1739164" cy="688419"/>
          </p:xfrm>
          <a:graphic>
            <a:graphicData uri="http://schemas.openxmlformats.org/presentationml/2006/ole">
              <mc:AlternateContent xmlns:mc="http://schemas.openxmlformats.org/markup-compatibility/2006">
                <mc:Choice xmlns:v="urn:schemas-microsoft-com:vml" Requires="v">
                  <p:oleObj spid="_x0000_s15593" name="Equation" r:id="rId7" imgW="926698" imgH="393529" progId="Equation.DSMT4">
                    <p:embed/>
                  </p:oleObj>
                </mc:Choice>
                <mc:Fallback>
                  <p:oleObj name="Equation" r:id="rId7" imgW="926698"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0102" y="3108320"/>
                          <a:ext cx="1739164" cy="688419"/>
                        </a:xfrm>
                        <a:prstGeom prst="rect">
                          <a:avLst/>
                        </a:prstGeom>
                        <a:noFill/>
                      </p:spPr>
                    </p:pic>
                  </p:oleObj>
                </mc:Fallback>
              </mc:AlternateContent>
            </a:graphicData>
          </a:graphic>
        </p:graphicFrame>
        <p:graphicFrame>
          <p:nvGraphicFramePr>
            <p:cNvPr id="33" name="对象 32"/>
            <p:cNvGraphicFramePr>
              <a:graphicFrameLocks noChangeAspect="1"/>
            </p:cNvGraphicFramePr>
            <p:nvPr>
              <p:extLst/>
            </p:nvPr>
          </p:nvGraphicFramePr>
          <p:xfrm>
            <a:off x="5198719" y="3797255"/>
            <a:ext cx="1831200" cy="724850"/>
          </p:xfrm>
          <a:graphic>
            <a:graphicData uri="http://schemas.openxmlformats.org/presentationml/2006/ole">
              <mc:AlternateContent xmlns:mc="http://schemas.openxmlformats.org/markup-compatibility/2006">
                <mc:Choice xmlns:v="urn:schemas-microsoft-com:vml" Requires="v">
                  <p:oleObj spid="_x0000_s15594" name="Equation" r:id="rId9" imgW="952087" imgH="393529" progId="Equation.DSMT4">
                    <p:embed/>
                  </p:oleObj>
                </mc:Choice>
                <mc:Fallback>
                  <p:oleObj name="Equation" r:id="rId9" imgW="952087"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8719" y="3797255"/>
                          <a:ext cx="1831200" cy="724850"/>
                        </a:xfrm>
                        <a:prstGeom prst="rect">
                          <a:avLst/>
                        </a:prstGeom>
                        <a:noFill/>
                      </p:spPr>
                    </p:pic>
                  </p:oleObj>
                </mc:Fallback>
              </mc:AlternateContent>
            </a:graphicData>
          </a:graphic>
        </p:graphicFrame>
        <p:graphicFrame>
          <p:nvGraphicFramePr>
            <p:cNvPr id="34" name="对象 33"/>
            <p:cNvGraphicFramePr>
              <a:graphicFrameLocks noChangeAspect="1"/>
            </p:cNvGraphicFramePr>
            <p:nvPr>
              <p:extLst/>
            </p:nvPr>
          </p:nvGraphicFramePr>
          <p:xfrm>
            <a:off x="5198719" y="4612130"/>
            <a:ext cx="1408845" cy="399523"/>
          </p:xfrm>
          <a:graphic>
            <a:graphicData uri="http://schemas.openxmlformats.org/presentationml/2006/ole">
              <mc:AlternateContent xmlns:mc="http://schemas.openxmlformats.org/markup-compatibility/2006">
                <mc:Choice xmlns:v="urn:schemas-microsoft-com:vml" Requires="v">
                  <p:oleObj spid="_x0000_s15595" name="Equation" r:id="rId11" imgW="660113" imgH="177723" progId="Equation.DSMT4">
                    <p:embed/>
                  </p:oleObj>
                </mc:Choice>
                <mc:Fallback>
                  <p:oleObj name="Equation" r:id="rId11" imgW="660113" imgH="17772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8719" y="4612130"/>
                          <a:ext cx="1408845" cy="399523"/>
                        </a:xfrm>
                        <a:prstGeom prst="rect">
                          <a:avLst/>
                        </a:prstGeom>
                        <a:noFill/>
                      </p:spPr>
                    </p:pic>
                  </p:oleObj>
                </mc:Fallback>
              </mc:AlternateContent>
            </a:graphicData>
          </a:graphic>
        </p:graphicFrame>
        <p:graphicFrame>
          <p:nvGraphicFramePr>
            <p:cNvPr id="35" name="对象 34"/>
            <p:cNvGraphicFramePr>
              <a:graphicFrameLocks noChangeAspect="1"/>
            </p:cNvGraphicFramePr>
            <p:nvPr>
              <p:extLst/>
            </p:nvPr>
          </p:nvGraphicFramePr>
          <p:xfrm>
            <a:off x="5054962" y="5146175"/>
            <a:ext cx="2203564" cy="743062"/>
          </p:xfrm>
          <a:graphic>
            <a:graphicData uri="http://schemas.openxmlformats.org/presentationml/2006/ole">
              <mc:AlternateContent xmlns:mc="http://schemas.openxmlformats.org/markup-compatibility/2006">
                <mc:Choice xmlns:v="urn:schemas-microsoft-com:vml" Requires="v">
                  <p:oleObj spid="_x0000_s15596" name="Equation" r:id="rId13" imgW="850531" imgH="241195" progId="Equation.DSMT4">
                    <p:embed/>
                  </p:oleObj>
                </mc:Choice>
                <mc:Fallback>
                  <p:oleObj name="Equation" r:id="rId13" imgW="850531" imgH="241195"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54962" y="5146175"/>
                          <a:ext cx="2203564" cy="743062"/>
                        </a:xfrm>
                        <a:prstGeom prst="rect">
                          <a:avLst/>
                        </a:prstGeom>
                        <a:noFill/>
                      </p:spPr>
                    </p:pic>
                  </p:oleObj>
                </mc:Fallback>
              </mc:AlternateContent>
            </a:graphicData>
          </a:graphic>
        </p:graphicFrame>
        <p:sp>
          <p:nvSpPr>
            <p:cNvPr id="36" name="右箭头 35"/>
            <p:cNvSpPr/>
            <p:nvPr/>
          </p:nvSpPr>
          <p:spPr>
            <a:xfrm>
              <a:off x="4481832" y="5371441"/>
              <a:ext cx="470611" cy="3500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4326211" y="3250232"/>
              <a:ext cx="781855" cy="369332"/>
            </a:xfrm>
            <a:prstGeom prst="rect">
              <a:avLst/>
            </a:prstGeom>
            <a:noFill/>
          </p:spPr>
          <p:txBody>
            <a:bodyPr wrap="square" rtlCol="0">
              <a:spAutoFit/>
            </a:bodyPr>
            <a:lstStyle/>
            <a:p>
              <a:r>
                <a:rPr lang="zh-CN" altLang="en-US" dirty="0" smtClean="0"/>
                <a:t>其中：</a:t>
              </a:r>
              <a:endParaRPr lang="zh-CN" altLang="en-US" dirty="0"/>
            </a:p>
          </p:txBody>
        </p:sp>
      </p:grpSp>
      <p:sp>
        <p:nvSpPr>
          <p:cNvPr id="40" name="椭圆 39"/>
          <p:cNvSpPr/>
          <p:nvPr/>
        </p:nvSpPr>
        <p:spPr>
          <a:xfrm>
            <a:off x="4946238" y="5541821"/>
            <a:ext cx="2603500" cy="79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5400">
                <a:solidFill>
                  <a:srgbClr val="7030A0"/>
                </a:solidFill>
              </a:ln>
            </a:endParaRPr>
          </a:p>
        </p:txBody>
      </p:sp>
      <p:grpSp>
        <p:nvGrpSpPr>
          <p:cNvPr id="42" name="组合 26"/>
          <p:cNvGrpSpPr>
            <a:grpSpLocks/>
          </p:cNvGrpSpPr>
          <p:nvPr/>
        </p:nvGrpSpPr>
        <p:grpSpPr bwMode="auto">
          <a:xfrm>
            <a:off x="640936" y="5111999"/>
            <a:ext cx="2738219" cy="1056418"/>
            <a:chOff x="5701742" y="1820385"/>
            <a:chExt cx="3266326" cy="3713482"/>
          </a:xfrm>
        </p:grpSpPr>
        <p:sp>
          <p:nvSpPr>
            <p:cNvPr id="43" name="矩形 42"/>
            <p:cNvSpPr/>
            <p:nvPr/>
          </p:nvSpPr>
          <p:spPr>
            <a:xfrm>
              <a:off x="5706505" y="1879324"/>
              <a:ext cx="3245694" cy="3570222"/>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n-US" altLang="zh-CN" sz="2000" b="1" kern="700" spc="-10" dirty="0" smtClean="0">
                  <a:solidFill>
                    <a:srgbClr val="000099"/>
                  </a:solidFill>
                  <a:latin typeface="Times New Roman" panose="02020603050405020304" pitchFamily="18" charset="0"/>
                  <a:cs typeface="Times New Roman" panose="02020603050405020304" pitchFamily="18" charset="0"/>
                </a:rPr>
                <a:t>Assumption</a:t>
              </a:r>
            </a:p>
            <a:p>
              <a:pPr algn="just">
                <a:defRPr/>
              </a:pPr>
              <a:r>
                <a:rPr lang="en-US" altLang="zh-CN" sz="2000" b="1" kern="700" spc="-10" dirty="0" smtClean="0">
                  <a:latin typeface="Times New Roman" panose="02020603050405020304" pitchFamily="18" charset="0"/>
                  <a:cs typeface="Times New Roman" panose="02020603050405020304" pitchFamily="18" charset="0"/>
                </a:rPr>
                <a:t>Combination of two </a:t>
              </a:r>
              <a:endParaRPr lang="en-US" altLang="zh-CN" sz="2000" b="1" kern="700" spc="-10" dirty="0">
                <a:latin typeface="Times New Roman" panose="02020603050405020304" pitchFamily="18" charset="0"/>
                <a:cs typeface="Times New Roman" panose="02020603050405020304" pitchFamily="18" charset="0"/>
              </a:endParaRPr>
            </a:p>
            <a:p>
              <a:pPr algn="just">
                <a:defRPr/>
              </a:pPr>
              <a:r>
                <a:rPr lang="en-US" altLang="zh-CN" sz="2000" b="1" kern="700" spc="-10" dirty="0" smtClean="0">
                  <a:latin typeface="Times New Roman" panose="02020603050405020304" pitchFamily="18" charset="0"/>
                  <a:cs typeface="Times New Roman" panose="02020603050405020304" pitchFamily="18" charset="0"/>
                </a:rPr>
                <a:t>symmetry </a:t>
              </a:r>
              <a:r>
                <a:rPr lang="en-US" altLang="zh-CN" sz="2000" b="1" kern="700" spc="-10" dirty="0">
                  <a:latin typeface="Times New Roman" panose="02020603050405020304" pitchFamily="18" charset="0"/>
                  <a:cs typeface="Times New Roman" panose="02020603050405020304" pitchFamily="18" charset="0"/>
                </a:rPr>
                <a:t>ellipsoid</a:t>
              </a:r>
              <a:endParaRPr lang="zh-CN" altLang="en-US" sz="2000" b="1" kern="700" spc="-10" dirty="0">
                <a:latin typeface="Times New Roman" panose="02020603050405020304" pitchFamily="18" charset="0"/>
                <a:cs typeface="Times New Roman" panose="02020603050405020304" pitchFamily="18" charset="0"/>
              </a:endParaRPr>
            </a:p>
          </p:txBody>
        </p:sp>
        <p:sp>
          <p:nvSpPr>
            <p:cNvPr id="44" name="圆角矩形 43"/>
            <p:cNvSpPr/>
            <p:nvPr/>
          </p:nvSpPr>
          <p:spPr>
            <a:xfrm>
              <a:off x="5701742" y="1820385"/>
              <a:ext cx="3266326" cy="3713482"/>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b="1" dirty="0">
                <a:latin typeface="Times New Roman" panose="02020603050405020304" pitchFamily="18" charset="0"/>
                <a:cs typeface="Times New Roman" panose="02020603050405020304" pitchFamily="18" charset="0"/>
              </a:endParaRPr>
            </a:p>
          </p:txBody>
        </p:sp>
      </p:grpSp>
      <p:sp>
        <p:nvSpPr>
          <p:cNvPr id="45" name="矩形 44"/>
          <p:cNvSpPr/>
          <p:nvPr/>
        </p:nvSpPr>
        <p:spPr>
          <a:xfrm>
            <a:off x="4432214" y="2919663"/>
            <a:ext cx="626721" cy="5454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576774" y="2798671"/>
            <a:ext cx="1403223" cy="8321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3117080" y="2860798"/>
            <a:ext cx="1220584" cy="707886"/>
          </a:xfrm>
          <a:prstGeom prst="rect">
            <a:avLst/>
          </a:prstGeom>
          <a:noFill/>
        </p:spPr>
        <p:txBody>
          <a:bodyPr wrap="square" rtlCol="0">
            <a:spAutoFit/>
          </a:bodyPr>
          <a:lstStyle/>
          <a:p>
            <a:r>
              <a:rPr lang="en-US" altLang="zh-CN" sz="2000" b="1" dirty="0" smtClean="0"/>
              <a:t>Bubble volume</a:t>
            </a:r>
            <a:endParaRPr lang="zh-CN" altLang="en-US" sz="2000" b="1" dirty="0"/>
          </a:p>
        </p:txBody>
      </p:sp>
      <p:sp>
        <p:nvSpPr>
          <p:cNvPr id="48" name="文本框 47"/>
          <p:cNvSpPr txBox="1"/>
          <p:nvPr/>
        </p:nvSpPr>
        <p:spPr>
          <a:xfrm>
            <a:off x="8056746" y="2835300"/>
            <a:ext cx="1087254" cy="707886"/>
          </a:xfrm>
          <a:prstGeom prst="rect">
            <a:avLst/>
          </a:prstGeom>
          <a:noFill/>
        </p:spPr>
        <p:txBody>
          <a:bodyPr wrap="square" rtlCol="0">
            <a:spAutoFit/>
          </a:bodyPr>
          <a:lstStyle/>
          <a:p>
            <a:r>
              <a:rPr lang="en-US" altLang="zh-CN" sz="2000" b="1" dirty="0" smtClean="0"/>
              <a:t>Sphere</a:t>
            </a:r>
            <a:endParaRPr lang="zh-CN" altLang="en-US" sz="2000" b="1" dirty="0"/>
          </a:p>
          <a:p>
            <a:r>
              <a:rPr lang="en-US" altLang="zh-CN" sz="2000" b="1" dirty="0" smtClean="0"/>
              <a:t>volume</a:t>
            </a:r>
            <a:endParaRPr lang="zh-CN" altLang="en-US" sz="2000" b="1" dirty="0"/>
          </a:p>
        </p:txBody>
      </p:sp>
      <p:cxnSp>
        <p:nvCxnSpPr>
          <p:cNvPr id="49" name="直接箭头连接符 48"/>
          <p:cNvCxnSpPr>
            <a:stCxn id="46" idx="3"/>
          </p:cNvCxnSpPr>
          <p:nvPr/>
        </p:nvCxnSpPr>
        <p:spPr>
          <a:xfrm>
            <a:off x="7979996" y="3214741"/>
            <a:ext cx="360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4067670" y="3214741"/>
            <a:ext cx="360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04910" y="1028791"/>
            <a:ext cx="2978701"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For Bubble Departure</a:t>
            </a:r>
            <a:endParaRPr lang="en-US" altLang="zh-CN" sz="2000" b="1" kern="0" dirty="0">
              <a:solidFill>
                <a:srgbClr val="0000FF"/>
              </a:solidFill>
              <a:latin typeface="微软雅黑" panose="020B0503020204020204" pitchFamily="34" charset="-122"/>
              <a:ea typeface="微软雅黑" panose="020B0503020204020204" pitchFamily="34" charset="-122"/>
            </a:endParaRPr>
          </a:p>
        </p:txBody>
      </p:sp>
      <p:sp>
        <p:nvSpPr>
          <p:cNvPr id="53" name="矩形 52"/>
          <p:cNvSpPr/>
          <p:nvPr/>
        </p:nvSpPr>
        <p:spPr>
          <a:xfrm>
            <a:off x="124696" y="161953"/>
            <a:ext cx="4032448" cy="523220"/>
          </a:xfrm>
          <a:prstGeom prst="rect">
            <a:avLst/>
          </a:prstGeom>
        </p:spPr>
        <p:txBody>
          <a:bodyPr wrap="square">
            <a:spAutoFit/>
          </a:bodyPr>
          <a:lstStyle/>
          <a:p>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Measurement</a:t>
            </a:r>
          </a:p>
        </p:txBody>
      </p:sp>
      <p:sp>
        <p:nvSpPr>
          <p:cNvPr id="28"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12/35</a:t>
            </a:r>
            <a:endParaRPr lang="zh-CN" altLang="en-US" sz="2000" dirty="0"/>
          </a:p>
        </p:txBody>
      </p:sp>
    </p:spTree>
    <p:extLst>
      <p:ext uri="{BB962C8B-B14F-4D97-AF65-F5344CB8AC3E}">
        <p14:creationId xmlns:p14="http://schemas.microsoft.com/office/powerpoint/2010/main" val="3759663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55" name="组合 29"/>
          <p:cNvGrpSpPr>
            <a:grpSpLocks/>
          </p:cNvGrpSpPr>
          <p:nvPr/>
        </p:nvGrpSpPr>
        <p:grpSpPr bwMode="auto">
          <a:xfrm>
            <a:off x="673491" y="3357044"/>
            <a:ext cx="3722048" cy="1320243"/>
            <a:chOff x="5744427" y="3481554"/>
            <a:chExt cx="3266326" cy="2362647"/>
          </a:xfrm>
        </p:grpSpPr>
        <p:sp>
          <p:nvSpPr>
            <p:cNvPr id="56" name="Rectangle 5"/>
            <p:cNvSpPr>
              <a:spLocks noChangeArrowheads="1"/>
            </p:cNvSpPr>
            <p:nvPr/>
          </p:nvSpPr>
          <p:spPr bwMode="auto">
            <a:xfrm flipH="1">
              <a:off x="5932033" y="3578607"/>
              <a:ext cx="3013835" cy="82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2400" b="1" dirty="0" smtClean="0">
                  <a:latin typeface="Times New Roman" panose="02020603050405020304" pitchFamily="18" charset="0"/>
                  <a:ea typeface="+mn-ea"/>
                  <a:cs typeface="Times New Roman" panose="02020603050405020304" pitchFamily="18" charset="0"/>
                </a:rPr>
                <a:t>Rising distance</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57" name="圆角矩形 56"/>
            <p:cNvSpPr/>
            <p:nvPr/>
          </p:nvSpPr>
          <p:spPr>
            <a:xfrm>
              <a:off x="5744427" y="3481554"/>
              <a:ext cx="3266326" cy="2362647"/>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p>
          </p:txBody>
        </p:sp>
      </p:grpSp>
      <p:grpSp>
        <p:nvGrpSpPr>
          <p:cNvPr id="58" name="组合 26"/>
          <p:cNvGrpSpPr>
            <a:grpSpLocks/>
          </p:cNvGrpSpPr>
          <p:nvPr/>
        </p:nvGrpSpPr>
        <p:grpSpPr bwMode="auto">
          <a:xfrm>
            <a:off x="661267" y="1580406"/>
            <a:ext cx="7778431" cy="1359092"/>
            <a:chOff x="5701741" y="1820385"/>
            <a:chExt cx="12903626" cy="10519338"/>
          </a:xfrm>
        </p:grpSpPr>
        <p:sp>
          <p:nvSpPr>
            <p:cNvPr id="59" name="矩形 58"/>
            <p:cNvSpPr/>
            <p:nvPr/>
          </p:nvSpPr>
          <p:spPr>
            <a:xfrm>
              <a:off x="6019511" y="1879325"/>
              <a:ext cx="12411998" cy="74512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defRPr/>
              </a:pPr>
              <a:r>
                <a:rPr lang="en-US" altLang="zh-CN" sz="2400" b="1" kern="700" spc="-10" dirty="0">
                  <a:solidFill>
                    <a:srgbClr val="000099"/>
                  </a:solidFill>
                  <a:latin typeface="Times New Roman" panose="02020603050405020304" pitchFamily="18" charset="0"/>
                  <a:cs typeface="Times New Roman" panose="02020603050405020304" pitchFamily="18" charset="0"/>
                </a:rPr>
                <a:t>Assumption</a:t>
              </a:r>
            </a:p>
            <a:p>
              <a:pPr>
                <a:lnSpc>
                  <a:spcPct val="120000"/>
                </a:lnSpc>
              </a:pPr>
              <a:r>
                <a:rPr lang="en-US" altLang="zh-CN" sz="2200" b="1" dirty="0" smtClean="0">
                  <a:solidFill>
                    <a:srgbClr val="000000"/>
                  </a:solidFill>
                  <a:latin typeface="Times New Roman" panose="02020603050405020304" pitchFamily="18" charset="0"/>
                  <a:cs typeface="Times New Roman" panose="02020603050405020304" pitchFamily="18" charset="0"/>
                </a:rPr>
                <a:t>Rising in </a:t>
              </a:r>
              <a:r>
                <a:rPr lang="en-US" altLang="zh-CN" sz="2200" b="1" dirty="0">
                  <a:solidFill>
                    <a:srgbClr val="000000"/>
                  </a:solidFill>
                  <a:latin typeface="Times New Roman" panose="02020603050405020304" pitchFamily="18" charset="0"/>
                  <a:cs typeface="Times New Roman" panose="02020603050405020304" pitchFamily="18" charset="0"/>
                </a:rPr>
                <a:t>a straight line</a:t>
              </a:r>
            </a:p>
            <a:p>
              <a:pPr>
                <a:lnSpc>
                  <a:spcPct val="120000"/>
                </a:lnSpc>
              </a:pPr>
              <a:r>
                <a:rPr lang="en-US" altLang="zh-CN" sz="2200" b="1" dirty="0">
                  <a:solidFill>
                    <a:srgbClr val="000000"/>
                  </a:solidFill>
                  <a:latin typeface="Times New Roman" panose="02020603050405020304" pitchFamily="18" charset="0"/>
                  <a:cs typeface="Times New Roman" panose="02020603050405020304" pitchFamily="18" charset="0"/>
                </a:rPr>
                <a:t>Despite the </a:t>
              </a:r>
              <a:r>
                <a:rPr lang="en-US" altLang="zh-CN" sz="2200" b="1" dirty="0" smtClean="0">
                  <a:solidFill>
                    <a:srgbClr val="000000"/>
                  </a:solidFill>
                  <a:latin typeface="Times New Roman" panose="02020603050405020304" pitchFamily="18" charset="0"/>
                  <a:cs typeface="Times New Roman" panose="02020603050405020304" pitchFamily="18" charset="0"/>
                </a:rPr>
                <a:t>irregularity of the bubble shape</a:t>
              </a:r>
              <a:endParaRPr lang="zh-CN" altLang="en-US" sz="2200" b="1" dirty="0">
                <a:latin typeface="Times New Roman" panose="02020603050405020304" pitchFamily="18" charset="0"/>
                <a:cs typeface="Times New Roman" panose="02020603050405020304" pitchFamily="18" charset="0"/>
              </a:endParaRPr>
            </a:p>
          </p:txBody>
        </p:sp>
        <p:sp>
          <p:nvSpPr>
            <p:cNvPr id="60" name="圆角矩形 59"/>
            <p:cNvSpPr/>
            <p:nvPr/>
          </p:nvSpPr>
          <p:spPr>
            <a:xfrm>
              <a:off x="5701741" y="1820385"/>
              <a:ext cx="12903626" cy="10519338"/>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p>
          </p:txBody>
        </p:sp>
      </p:grpSp>
      <p:graphicFrame>
        <p:nvGraphicFramePr>
          <p:cNvPr id="61" name="对象 60"/>
          <p:cNvGraphicFramePr>
            <a:graphicFrameLocks noChangeAspect="1"/>
          </p:cNvGraphicFramePr>
          <p:nvPr>
            <p:extLst>
              <p:ext uri="{D42A27DB-BD31-4B8C-83A1-F6EECF244321}">
                <p14:modId xmlns:p14="http://schemas.microsoft.com/office/powerpoint/2010/main" val="2033403474"/>
              </p:ext>
            </p:extLst>
          </p:nvPr>
        </p:nvGraphicFramePr>
        <p:xfrm>
          <a:off x="1619132" y="3937734"/>
          <a:ext cx="2017304" cy="609394"/>
        </p:xfrm>
        <a:graphic>
          <a:graphicData uri="http://schemas.openxmlformats.org/presentationml/2006/ole">
            <mc:AlternateContent xmlns:mc="http://schemas.openxmlformats.org/markup-compatibility/2006">
              <mc:Choice xmlns:v="urn:schemas-microsoft-com:vml" Requires="v">
                <p:oleObj spid="_x0000_s16562" name="Equation" r:id="rId4" imgW="952087" imgH="241195" progId="Equation.DSMT4">
                  <p:embed/>
                </p:oleObj>
              </mc:Choice>
              <mc:Fallback>
                <p:oleObj name="Equation" r:id="rId4" imgW="952087"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132" y="3937734"/>
                        <a:ext cx="2017304" cy="609394"/>
                      </a:xfrm>
                      <a:prstGeom prst="rect">
                        <a:avLst/>
                      </a:prstGeom>
                      <a:noFill/>
                    </p:spPr>
                  </p:pic>
                </p:oleObj>
              </mc:Fallback>
            </mc:AlternateContent>
          </a:graphicData>
        </a:graphic>
      </p:graphicFrame>
      <p:grpSp>
        <p:nvGrpSpPr>
          <p:cNvPr id="62" name="组合 29"/>
          <p:cNvGrpSpPr>
            <a:grpSpLocks/>
          </p:cNvGrpSpPr>
          <p:nvPr/>
        </p:nvGrpSpPr>
        <p:grpSpPr bwMode="auto">
          <a:xfrm>
            <a:off x="661267" y="5036682"/>
            <a:ext cx="3722048" cy="1632678"/>
            <a:chOff x="5744427" y="3481554"/>
            <a:chExt cx="3266326" cy="2362647"/>
          </a:xfrm>
        </p:grpSpPr>
        <p:sp>
          <p:nvSpPr>
            <p:cNvPr id="63" name="Rectangle 5"/>
            <p:cNvSpPr>
              <a:spLocks noChangeArrowheads="1"/>
            </p:cNvSpPr>
            <p:nvPr/>
          </p:nvSpPr>
          <p:spPr bwMode="auto">
            <a:xfrm flipH="1">
              <a:off x="5932032" y="3596103"/>
              <a:ext cx="3013835" cy="66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2400" b="1" dirty="0" smtClean="0">
                  <a:latin typeface="Times New Roman" panose="02020603050405020304" pitchFamily="18" charset="0"/>
                  <a:ea typeface="+mn-ea"/>
                  <a:cs typeface="Times New Roman" panose="02020603050405020304" pitchFamily="18" charset="0"/>
                </a:rPr>
                <a:t>Average speed </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64" name="圆角矩形 63"/>
            <p:cNvSpPr/>
            <p:nvPr/>
          </p:nvSpPr>
          <p:spPr>
            <a:xfrm>
              <a:off x="5744427" y="3481554"/>
              <a:ext cx="3266326" cy="2362647"/>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p>
          </p:txBody>
        </p:sp>
      </p:grpSp>
      <p:grpSp>
        <p:nvGrpSpPr>
          <p:cNvPr id="65" name="组合 29"/>
          <p:cNvGrpSpPr>
            <a:grpSpLocks/>
          </p:cNvGrpSpPr>
          <p:nvPr/>
        </p:nvGrpSpPr>
        <p:grpSpPr bwMode="auto">
          <a:xfrm>
            <a:off x="4728467" y="5036681"/>
            <a:ext cx="3722048" cy="1632679"/>
            <a:chOff x="5744427" y="3481554"/>
            <a:chExt cx="3266326" cy="2362647"/>
          </a:xfrm>
        </p:grpSpPr>
        <p:sp>
          <p:nvSpPr>
            <p:cNvPr id="66" name="Rectangle 5"/>
            <p:cNvSpPr>
              <a:spLocks noChangeArrowheads="1"/>
            </p:cNvSpPr>
            <p:nvPr/>
          </p:nvSpPr>
          <p:spPr bwMode="auto">
            <a:xfrm flipH="1">
              <a:off x="5932032" y="3598704"/>
              <a:ext cx="3013835" cy="66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2400" b="1" dirty="0" smtClean="0">
                  <a:latin typeface="Times New Roman" panose="02020603050405020304" pitchFamily="18" charset="0"/>
                  <a:ea typeface="+mn-ea"/>
                  <a:cs typeface="Times New Roman" panose="02020603050405020304" pitchFamily="18" charset="0"/>
                </a:rPr>
                <a:t>Acceleration </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67" name="圆角矩形 66"/>
            <p:cNvSpPr/>
            <p:nvPr/>
          </p:nvSpPr>
          <p:spPr>
            <a:xfrm>
              <a:off x="5744427" y="3481554"/>
              <a:ext cx="3266326" cy="2362647"/>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p>
          </p:txBody>
        </p:sp>
      </p:grpSp>
      <p:graphicFrame>
        <p:nvGraphicFramePr>
          <p:cNvPr id="68" name="对象 67"/>
          <p:cNvGraphicFramePr>
            <a:graphicFrameLocks noChangeAspect="1"/>
          </p:cNvGraphicFramePr>
          <p:nvPr>
            <p:extLst>
              <p:ext uri="{D42A27DB-BD31-4B8C-83A1-F6EECF244321}">
                <p14:modId xmlns:p14="http://schemas.microsoft.com/office/powerpoint/2010/main" val="2091705541"/>
              </p:ext>
            </p:extLst>
          </p:nvPr>
        </p:nvGraphicFramePr>
        <p:xfrm>
          <a:off x="1739058" y="5579163"/>
          <a:ext cx="1342731" cy="961957"/>
        </p:xfrm>
        <a:graphic>
          <a:graphicData uri="http://schemas.openxmlformats.org/presentationml/2006/ole">
            <mc:AlternateContent xmlns:mc="http://schemas.openxmlformats.org/markup-compatibility/2006">
              <mc:Choice xmlns:v="urn:schemas-microsoft-com:vml" Requires="v">
                <p:oleObj spid="_x0000_s16563" name="Equation" r:id="rId6" imgW="596900" imgH="419100" progId="Equation.DSMT4">
                  <p:embed/>
                </p:oleObj>
              </mc:Choice>
              <mc:Fallback>
                <p:oleObj name="Equation" r:id="rId6" imgW="5969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9058" y="5579163"/>
                        <a:ext cx="1342731" cy="961957"/>
                      </a:xfrm>
                      <a:prstGeom prst="rect">
                        <a:avLst/>
                      </a:prstGeom>
                      <a:noFill/>
                    </p:spPr>
                  </p:pic>
                </p:oleObj>
              </mc:Fallback>
            </mc:AlternateContent>
          </a:graphicData>
        </a:graphic>
      </p:graphicFrame>
      <p:grpSp>
        <p:nvGrpSpPr>
          <p:cNvPr id="69" name="组合 68"/>
          <p:cNvGrpSpPr/>
          <p:nvPr/>
        </p:nvGrpSpPr>
        <p:grpSpPr>
          <a:xfrm>
            <a:off x="4728467" y="3352532"/>
            <a:ext cx="3722048" cy="1320243"/>
            <a:chOff x="4789095" y="4531419"/>
            <a:chExt cx="3722048" cy="1320243"/>
          </a:xfrm>
        </p:grpSpPr>
        <p:grpSp>
          <p:nvGrpSpPr>
            <p:cNvPr id="70" name="组合 29"/>
            <p:cNvGrpSpPr>
              <a:grpSpLocks/>
            </p:cNvGrpSpPr>
            <p:nvPr/>
          </p:nvGrpSpPr>
          <p:grpSpPr bwMode="auto">
            <a:xfrm>
              <a:off x="4789095" y="4531419"/>
              <a:ext cx="3722048" cy="1320243"/>
              <a:chOff x="5744427" y="3481554"/>
              <a:chExt cx="3266326" cy="2362647"/>
            </a:xfrm>
          </p:grpSpPr>
          <p:sp>
            <p:nvSpPr>
              <p:cNvPr id="72" name="Rectangle 5"/>
              <p:cNvSpPr>
                <a:spLocks noChangeArrowheads="1"/>
              </p:cNvSpPr>
              <p:nvPr/>
            </p:nvSpPr>
            <p:spPr bwMode="auto">
              <a:xfrm flipH="1">
                <a:off x="5932033" y="3578607"/>
                <a:ext cx="3013835" cy="82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FontTx/>
                  <a:buNone/>
                </a:pPr>
                <a:r>
                  <a:rPr lang="en-US" altLang="zh-CN" sz="2400" b="1" dirty="0" smtClean="0">
                    <a:latin typeface="Times New Roman" panose="02020603050405020304" pitchFamily="18" charset="0"/>
                    <a:ea typeface="+mn-ea"/>
                    <a:cs typeface="Times New Roman" panose="02020603050405020304" pitchFamily="18" charset="0"/>
                  </a:rPr>
                  <a:t>End speed</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73" name="圆角矩形 72"/>
              <p:cNvSpPr/>
              <p:nvPr/>
            </p:nvSpPr>
            <p:spPr>
              <a:xfrm>
                <a:off x="5744427" y="3481554"/>
                <a:ext cx="3266326" cy="2362647"/>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p>
            </p:txBody>
          </p:sp>
        </p:grpSp>
        <p:graphicFrame>
          <p:nvGraphicFramePr>
            <p:cNvPr id="71" name="对象 70"/>
            <p:cNvGraphicFramePr>
              <a:graphicFrameLocks noChangeAspect="1"/>
            </p:cNvGraphicFramePr>
            <p:nvPr>
              <p:extLst/>
            </p:nvPr>
          </p:nvGraphicFramePr>
          <p:xfrm>
            <a:off x="5463676" y="4983289"/>
            <a:ext cx="2555500" cy="771974"/>
          </p:xfrm>
          <a:graphic>
            <a:graphicData uri="http://schemas.openxmlformats.org/presentationml/2006/ole">
              <mc:AlternateContent xmlns:mc="http://schemas.openxmlformats.org/markup-compatibility/2006">
                <mc:Choice xmlns:v="urn:schemas-microsoft-com:vml" Requires="v">
                  <p:oleObj spid="_x0000_s16564" name="Equation" r:id="rId8" imgW="876300" imgH="241300" progId="Equation.DSMT4">
                    <p:embed/>
                  </p:oleObj>
                </mc:Choice>
                <mc:Fallback>
                  <p:oleObj name="Equation" r:id="rId8" imgW="8763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3676" y="4983289"/>
                          <a:ext cx="2555500" cy="771974"/>
                        </a:xfrm>
                        <a:prstGeom prst="rect">
                          <a:avLst/>
                        </a:prstGeom>
                        <a:noFill/>
                      </p:spPr>
                    </p:pic>
                  </p:oleObj>
                </mc:Fallback>
              </mc:AlternateContent>
            </a:graphicData>
          </a:graphic>
        </p:graphicFrame>
      </p:grpSp>
      <p:graphicFrame>
        <p:nvGraphicFramePr>
          <p:cNvPr id="74" name="对象 73"/>
          <p:cNvGraphicFramePr>
            <a:graphicFrameLocks noChangeAspect="1"/>
          </p:cNvGraphicFramePr>
          <p:nvPr>
            <p:extLst>
              <p:ext uri="{D42A27DB-BD31-4B8C-83A1-F6EECF244321}">
                <p14:modId xmlns:p14="http://schemas.microsoft.com/office/powerpoint/2010/main" val="1244846599"/>
              </p:ext>
            </p:extLst>
          </p:nvPr>
        </p:nvGraphicFramePr>
        <p:xfrm>
          <a:off x="5728761" y="5593677"/>
          <a:ext cx="1721459" cy="960814"/>
        </p:xfrm>
        <a:graphic>
          <a:graphicData uri="http://schemas.openxmlformats.org/presentationml/2006/ole">
            <mc:AlternateContent xmlns:mc="http://schemas.openxmlformats.org/markup-compatibility/2006">
              <mc:Choice xmlns:v="urn:schemas-microsoft-com:vml" Requires="v">
                <p:oleObj spid="_x0000_s16565" name="Equation" r:id="rId10" imgW="825500" imgH="419100" progId="Equation.DSMT4">
                  <p:embed/>
                </p:oleObj>
              </mc:Choice>
              <mc:Fallback>
                <p:oleObj name="Equation" r:id="rId10" imgW="8255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8761" y="5593677"/>
                        <a:ext cx="1721459" cy="960814"/>
                      </a:xfrm>
                      <a:prstGeom prst="rect">
                        <a:avLst/>
                      </a:prstGeom>
                      <a:noFill/>
                    </p:spPr>
                  </p:pic>
                </p:oleObj>
              </mc:Fallback>
            </mc:AlternateContent>
          </a:graphicData>
        </a:graphic>
      </p:graphicFrame>
      <p:sp>
        <p:nvSpPr>
          <p:cNvPr id="77" name="矩形 76"/>
          <p:cNvSpPr/>
          <p:nvPr/>
        </p:nvSpPr>
        <p:spPr>
          <a:xfrm>
            <a:off x="237386" y="1084674"/>
            <a:ext cx="2390398"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For Bubble rising</a:t>
            </a:r>
            <a:endParaRPr lang="en-US" altLang="zh-CN" sz="2000" b="1" kern="0" dirty="0">
              <a:solidFill>
                <a:srgbClr val="0000FF"/>
              </a:solidFill>
              <a:latin typeface="微软雅黑" panose="020B0503020204020204" pitchFamily="34" charset="-122"/>
              <a:ea typeface="微软雅黑" panose="020B0503020204020204" pitchFamily="34" charset="-122"/>
            </a:endParaRPr>
          </a:p>
        </p:txBody>
      </p:sp>
      <p:sp>
        <p:nvSpPr>
          <p:cNvPr id="78" name="矩形 77"/>
          <p:cNvSpPr/>
          <p:nvPr/>
        </p:nvSpPr>
        <p:spPr>
          <a:xfrm>
            <a:off x="124696" y="161953"/>
            <a:ext cx="4032448" cy="523220"/>
          </a:xfrm>
          <a:prstGeom prst="rect">
            <a:avLst/>
          </a:prstGeom>
        </p:spPr>
        <p:txBody>
          <a:bodyPr wrap="square">
            <a:spAutoFit/>
          </a:bodyPr>
          <a:lstStyle/>
          <a:p>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Measurement</a:t>
            </a:r>
          </a:p>
        </p:txBody>
      </p:sp>
      <p:sp>
        <p:nvSpPr>
          <p:cNvPr id="25" name="灯片编号占位符 3"/>
          <p:cNvSpPr txBox="1">
            <a:spLocks/>
          </p:cNvSpPr>
          <p:nvPr/>
        </p:nvSpPr>
        <p:spPr>
          <a:xfrm>
            <a:off x="8333695" y="6497836"/>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13/35</a:t>
            </a:r>
            <a:endParaRPr lang="zh-CN" altLang="en-US" sz="2000" dirty="0"/>
          </a:p>
        </p:txBody>
      </p:sp>
    </p:spTree>
    <p:extLst>
      <p:ext uri="{BB962C8B-B14F-4D97-AF65-F5344CB8AC3E}">
        <p14:creationId xmlns:p14="http://schemas.microsoft.com/office/powerpoint/2010/main" val="1630758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 name="表格 27"/>
          <p:cNvGraphicFramePr>
            <a:graphicFrameLocks noGrp="1"/>
          </p:cNvGraphicFramePr>
          <p:nvPr>
            <p:extLst>
              <p:ext uri="{D42A27DB-BD31-4B8C-83A1-F6EECF244321}">
                <p14:modId xmlns:p14="http://schemas.microsoft.com/office/powerpoint/2010/main" val="4152642727"/>
              </p:ext>
            </p:extLst>
          </p:nvPr>
        </p:nvGraphicFramePr>
        <p:xfrm>
          <a:off x="781666" y="1161500"/>
          <a:ext cx="7580667" cy="1698615"/>
        </p:xfrm>
        <a:graphic>
          <a:graphicData uri="http://schemas.openxmlformats.org/drawingml/2006/table">
            <a:tbl>
              <a:tblPr firstRow="1" firstCol="1" bandRow="1">
                <a:tableStyleId>{5C22544A-7EE6-4342-B048-85BDC9FD1C3A}</a:tableStyleId>
              </a:tblPr>
              <a:tblGrid>
                <a:gridCol w="1510374">
                  <a:extLst>
                    <a:ext uri="{9D8B030D-6E8A-4147-A177-3AD203B41FA5}">
                      <a16:colId xmlns:a16="http://schemas.microsoft.com/office/drawing/2014/main" xmlns="" val="20000"/>
                    </a:ext>
                  </a:extLst>
                </a:gridCol>
                <a:gridCol w="3109041">
                  <a:extLst>
                    <a:ext uri="{9D8B030D-6E8A-4147-A177-3AD203B41FA5}">
                      <a16:colId xmlns:a16="http://schemas.microsoft.com/office/drawing/2014/main" xmlns="" val="20001"/>
                    </a:ext>
                  </a:extLst>
                </a:gridCol>
                <a:gridCol w="1357649">
                  <a:extLst>
                    <a:ext uri="{9D8B030D-6E8A-4147-A177-3AD203B41FA5}">
                      <a16:colId xmlns:a16="http://schemas.microsoft.com/office/drawing/2014/main" xmlns="" val="20002"/>
                    </a:ext>
                  </a:extLst>
                </a:gridCol>
                <a:gridCol w="1603603">
                  <a:extLst>
                    <a:ext uri="{9D8B030D-6E8A-4147-A177-3AD203B41FA5}">
                      <a16:colId xmlns:a16="http://schemas.microsoft.com/office/drawing/2014/main" xmlns="" val="20003"/>
                    </a:ext>
                  </a:extLst>
                </a:gridCol>
              </a:tblGrid>
              <a:tr h="267327">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Parameter</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model</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range</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uncertainty</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extLst>
                  <a:ext uri="{0D108BD9-81ED-4DB2-BD59-A6C34878D82A}">
                    <a16:rowId xmlns:a16="http://schemas.microsoft.com/office/drawing/2014/main" xmlns="" val="10000"/>
                  </a:ext>
                </a:extLst>
              </a:tr>
              <a:tr h="267327">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temperature</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dirty="0" smtClean="0">
                          <a:solidFill>
                            <a:schemeClr val="tx1"/>
                          </a:solidFill>
                          <a:effectLst/>
                          <a:latin typeface="Times New Roman" panose="02020603050405020304" pitchFamily="18" charset="0"/>
                          <a:cs typeface="Times New Roman" panose="02020603050405020304" pitchFamily="18" charset="0"/>
                        </a:rPr>
                        <a:t>PT100</a:t>
                      </a: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 transducer</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80-373 K</a:t>
                      </a:r>
                      <a:endParaRPr lang="zh-CN" sz="1800" kern="10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±0.1 K</a:t>
                      </a:r>
                      <a:endParaRPr lang="zh-CN" sz="1800" kern="10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extLst>
                  <a:ext uri="{0D108BD9-81ED-4DB2-BD59-A6C34878D82A}">
                    <a16:rowId xmlns:a16="http://schemas.microsoft.com/office/drawing/2014/main" xmlns="" val="10001"/>
                  </a:ext>
                </a:extLst>
              </a:tr>
              <a:tr h="267327">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pressure</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marL="0" marR="0" lvl="0" indent="0" algn="ctr" defTabSz="457200" rtl="0" eaLnBrk="1" fontAlgn="auto" latinLnBrk="0" hangingPunct="1">
                        <a:lnSpc>
                          <a:spcPts val="2600"/>
                        </a:lnSpc>
                        <a:spcBef>
                          <a:spcPts val="0"/>
                        </a:spcBef>
                        <a:spcAft>
                          <a:spcPts val="0"/>
                        </a:spcAft>
                        <a:buClrTx/>
                        <a:buSzTx/>
                        <a:buFontTx/>
                        <a:buNone/>
                        <a:tabLst/>
                        <a:defRPr/>
                      </a:pPr>
                      <a:r>
                        <a:rPr lang="en-US" altLang="zh-CN" sz="1800" kern="1200" dirty="0" smtClean="0">
                          <a:solidFill>
                            <a:schemeClr val="dk1"/>
                          </a:solidFill>
                          <a:effectLst/>
                          <a:latin typeface="+mn-lt"/>
                          <a:ea typeface="+mn-ea"/>
                          <a:cs typeface="+mn-cs"/>
                        </a:rPr>
                        <a:t>UNIK 5000 </a:t>
                      </a: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transducer</a:t>
                      </a:r>
                      <a:endParaRPr lang="zh-CN" altLang="zh-CN" sz="1800" kern="100" dirty="0" smtClean="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0-4 </a:t>
                      </a:r>
                      <a:r>
                        <a:rPr lang="en-US" sz="1800" kern="100" dirty="0" err="1">
                          <a:solidFill>
                            <a:schemeClr val="tx1"/>
                          </a:solidFill>
                          <a:effectLst/>
                          <a:latin typeface="Times New Roman" panose="02020603050405020304" pitchFamily="18" charset="0"/>
                          <a:cs typeface="Times New Roman" panose="02020603050405020304" pitchFamily="18" charset="0"/>
                        </a:rPr>
                        <a:t>MPa</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0.04%</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extLst>
                  <a:ext uri="{0D108BD9-81ED-4DB2-BD59-A6C34878D82A}">
                    <a16:rowId xmlns:a16="http://schemas.microsoft.com/office/drawing/2014/main" xmlns="" val="10002"/>
                  </a:ext>
                </a:extLst>
              </a:tr>
              <a:tr h="267327">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voltage</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dirty="0" err="1">
                          <a:solidFill>
                            <a:schemeClr val="tx1"/>
                          </a:solidFill>
                          <a:effectLst/>
                          <a:latin typeface="Times New Roman" panose="02020603050405020304" pitchFamily="18" charset="0"/>
                          <a:cs typeface="Times New Roman" panose="02020603050405020304" pitchFamily="18" charset="0"/>
                        </a:rPr>
                        <a:t>Keithley</a:t>
                      </a:r>
                      <a:r>
                        <a:rPr lang="en-US" sz="1800" kern="100" dirty="0">
                          <a:solidFill>
                            <a:schemeClr val="tx1"/>
                          </a:solidFill>
                          <a:effectLst/>
                          <a:latin typeface="Times New Roman" panose="02020603050405020304" pitchFamily="18" charset="0"/>
                          <a:cs typeface="Times New Roman" panose="02020603050405020304" pitchFamily="18" charset="0"/>
                        </a:rPr>
                        <a:t> </a:t>
                      </a:r>
                      <a:r>
                        <a:rPr lang="en-US" sz="1800" kern="100" dirty="0" smtClean="0">
                          <a:solidFill>
                            <a:schemeClr val="tx1"/>
                          </a:solidFill>
                          <a:effectLst/>
                          <a:latin typeface="Times New Roman" panose="02020603050405020304" pitchFamily="18" charset="0"/>
                          <a:cs typeface="Times New Roman" panose="02020603050405020304" pitchFamily="18" charset="0"/>
                        </a:rPr>
                        <a:t>2700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0-300 V</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0.005%</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extLst>
                  <a:ext uri="{0D108BD9-81ED-4DB2-BD59-A6C34878D82A}">
                    <a16:rowId xmlns:a16="http://schemas.microsoft.com/office/drawing/2014/main" xmlns="" val="10005"/>
                  </a:ext>
                </a:extLst>
              </a:tr>
              <a:tr h="267327">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length</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altLang="zh-CN" sz="1800" kern="100" dirty="0" smtClean="0">
                          <a:solidFill>
                            <a:schemeClr val="tx1"/>
                          </a:solidFill>
                          <a:effectLst/>
                          <a:latin typeface="Times New Roman" panose="02020603050405020304" pitchFamily="18" charset="0"/>
                          <a:cs typeface="Times New Roman" panose="02020603050405020304" pitchFamily="18" charset="0"/>
                        </a:rPr>
                        <a:t>SS ruler</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0-300 mm</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tc>
                  <a:txBody>
                    <a:bodyPr/>
                    <a:lstStyle/>
                    <a:p>
                      <a:pPr algn="ctr">
                        <a:lnSpc>
                          <a:spcPts val="26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±0.02 mm</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0948" marR="60948" marT="9523" marB="0" anchor="ctr"/>
                </a:tc>
                <a:extLst>
                  <a:ext uri="{0D108BD9-81ED-4DB2-BD59-A6C34878D82A}">
                    <a16:rowId xmlns:a16="http://schemas.microsoft.com/office/drawing/2014/main" xmlns="" val="10008"/>
                  </a:ext>
                </a:extLst>
              </a:tr>
            </a:tbl>
          </a:graphicData>
        </a:graphic>
      </p:graphicFrame>
      <p:sp>
        <p:nvSpPr>
          <p:cNvPr id="29" name="矩形 28"/>
          <p:cNvSpPr/>
          <p:nvPr/>
        </p:nvSpPr>
        <p:spPr>
          <a:xfrm>
            <a:off x="2394145" y="4540167"/>
            <a:ext cx="4504650" cy="400110"/>
          </a:xfrm>
          <a:prstGeom prst="rect">
            <a:avLst/>
          </a:prstGeom>
        </p:spPr>
        <p:txBody>
          <a:bodyPr wrap="square">
            <a:spAutoFit/>
          </a:bodyPr>
          <a:lstStyle/>
          <a:p>
            <a:r>
              <a:rPr lang="en-US" altLang="zh-CN" sz="2000" b="1" dirty="0">
                <a:solidFill>
                  <a:srgbClr val="0000FF"/>
                </a:solidFill>
                <a:latin typeface="Times New Roman" panose="02020603050405020304" pitchFamily="18" charset="0"/>
                <a:cs typeface="Times New Roman" panose="02020603050405020304" pitchFamily="18" charset="0"/>
              </a:rPr>
              <a:t>Relative Combined </a:t>
            </a:r>
            <a:r>
              <a:rPr lang="en-US" altLang="zh-CN" sz="2000" b="1" dirty="0" smtClean="0">
                <a:solidFill>
                  <a:srgbClr val="0000FF"/>
                </a:solidFill>
                <a:latin typeface="Times New Roman" panose="02020603050405020304" pitchFamily="18" charset="0"/>
                <a:cs typeface="Times New Roman" panose="02020603050405020304" pitchFamily="18" charset="0"/>
              </a:rPr>
              <a:t>Uncertainty</a:t>
            </a:r>
            <a:r>
              <a:rPr lang="zh-CN" altLang="en-US" sz="2000" b="1" dirty="0" smtClean="0">
                <a:solidFill>
                  <a:schemeClr val="tx1"/>
                </a:solidFill>
                <a:latin typeface="Times New Roman" panose="02020603050405020304" pitchFamily="18" charset="0"/>
                <a:cs typeface="Times New Roman" panose="02020603050405020304" pitchFamily="18" charset="0"/>
              </a:rPr>
              <a:t> </a:t>
            </a:r>
            <a:r>
              <a:rPr lang="en-US" altLang="zh-CN" sz="2000" b="1" dirty="0" smtClean="0">
                <a:solidFill>
                  <a:schemeClr val="tx1"/>
                </a:solidFill>
                <a:latin typeface="Times New Roman" panose="02020603050405020304" pitchFamily="18" charset="0"/>
                <a:cs typeface="Times New Roman" panose="02020603050405020304" pitchFamily="18" charset="0"/>
              </a:rPr>
              <a:t>- </a:t>
            </a:r>
            <a:r>
              <a:rPr lang="en-US" altLang="zh-CN" sz="2000" b="1" dirty="0" smtClean="0">
                <a:solidFill>
                  <a:srgbClr val="0000FF"/>
                </a:solidFill>
                <a:latin typeface="Times New Roman" panose="02020603050405020304" pitchFamily="18" charset="0"/>
                <a:cs typeface="Times New Roman" panose="02020603050405020304" pitchFamily="18" charset="0"/>
              </a:rPr>
              <a:t>9.8%</a:t>
            </a:r>
            <a:endParaRPr lang="zh-CN" altLang="en-US" sz="2000" b="1" dirty="0">
              <a:solidFill>
                <a:srgbClr val="0000FF"/>
              </a:solidFill>
            </a:endParaRPr>
          </a:p>
        </p:txBody>
      </p:sp>
      <p:sp>
        <p:nvSpPr>
          <p:cNvPr id="30" name="矩形 29">
            <a:extLst>
              <a:ext uri="{FF2B5EF4-FFF2-40B4-BE49-F238E27FC236}">
                <a16:creationId xmlns:a16="http://schemas.microsoft.com/office/drawing/2014/main" xmlns="" id="{45EF55E9-E21B-403B-8EE4-7EE94BA9C141}"/>
              </a:ext>
            </a:extLst>
          </p:cNvPr>
          <p:cNvSpPr/>
          <p:nvPr/>
        </p:nvSpPr>
        <p:spPr>
          <a:xfrm>
            <a:off x="7147214" y="5956083"/>
            <a:ext cx="1263965" cy="400110"/>
          </a:xfrm>
          <a:prstGeom prst="rect">
            <a:avLst/>
          </a:prstGeom>
        </p:spPr>
        <p:txBody>
          <a:bodyPr wrap="square">
            <a:spAutoFit/>
          </a:bodyPr>
          <a:lstStyle/>
          <a:p>
            <a:r>
              <a:rPr lang="en-US" altLang="zh-CN" sz="2000" b="1" dirty="0" smtClean="0">
                <a:solidFill>
                  <a:srgbClr val="0000FF"/>
                </a:solidFill>
                <a:latin typeface="Times New Roman" panose="02020603050405020304" pitchFamily="18" charset="0"/>
                <a:cs typeface="Times New Roman" panose="02020603050405020304" pitchFamily="18" charset="0"/>
              </a:rPr>
              <a:t>or 6.9%</a:t>
            </a:r>
            <a:endParaRPr lang="zh-CN" altLang="en-US" sz="2000" b="1" dirty="0">
              <a:solidFill>
                <a:srgbClr val="0000FF"/>
              </a:solidFill>
            </a:endParaRPr>
          </a:p>
        </p:txBody>
      </p:sp>
      <p:sp>
        <p:nvSpPr>
          <p:cNvPr id="31" name="矩形 30"/>
          <p:cNvSpPr/>
          <p:nvPr/>
        </p:nvSpPr>
        <p:spPr>
          <a:xfrm>
            <a:off x="286730" y="5443572"/>
            <a:ext cx="5266948" cy="400110"/>
          </a:xfrm>
          <a:prstGeom prst="rect">
            <a:avLst/>
          </a:prstGeom>
        </p:spPr>
        <p:txBody>
          <a:bodyPr wrap="square">
            <a:spAutoFit/>
          </a:bodyPr>
          <a:lstStyle/>
          <a:p>
            <a:r>
              <a:rPr lang="en-US" altLang="zh-CN" sz="2000" b="1" dirty="0">
                <a:solidFill>
                  <a:srgbClr val="0000FF"/>
                </a:solidFill>
                <a:latin typeface="Times New Roman" panose="02020603050405020304" pitchFamily="18" charset="0"/>
                <a:cs typeface="Times New Roman" panose="02020603050405020304" pitchFamily="18" charset="0"/>
              </a:rPr>
              <a:t>Relative </a:t>
            </a:r>
            <a:r>
              <a:rPr lang="en-US" altLang="zh-CN" sz="2000" b="1" dirty="0" smtClean="0">
                <a:solidFill>
                  <a:srgbClr val="0000FF"/>
                </a:solidFill>
                <a:latin typeface="Times New Roman" panose="02020603050405020304" pitchFamily="18" charset="0"/>
                <a:cs typeface="Times New Roman" panose="02020603050405020304" pitchFamily="18" charset="0"/>
              </a:rPr>
              <a:t>Uncertainty of bubble </a:t>
            </a:r>
            <a:r>
              <a:rPr lang="en-US" altLang="zh-CN" sz="2000" b="1" dirty="0" smtClean="0">
                <a:solidFill>
                  <a:srgbClr val="0000FF"/>
                </a:solidFill>
              </a:rPr>
              <a:t>growth time</a:t>
            </a:r>
            <a:endParaRPr lang="zh-CN" altLang="en-US" sz="2000" b="1" dirty="0">
              <a:solidFill>
                <a:srgbClr val="0000FF"/>
              </a:solidFill>
            </a:endParaRPr>
          </a:p>
        </p:txBody>
      </p:sp>
      <p:sp>
        <p:nvSpPr>
          <p:cNvPr id="32" name="矩形 31"/>
          <p:cNvSpPr/>
          <p:nvPr/>
        </p:nvSpPr>
        <p:spPr>
          <a:xfrm>
            <a:off x="54280" y="2955412"/>
            <a:ext cx="5499398" cy="400110"/>
          </a:xfrm>
          <a:prstGeom prst="rect">
            <a:avLst/>
          </a:prstGeom>
        </p:spPr>
        <p:txBody>
          <a:bodyPr wrap="square">
            <a:spAutoFit/>
          </a:bodyPr>
          <a:lstStyle/>
          <a:p>
            <a:r>
              <a:rPr lang="en-US" altLang="zh-CN" sz="2000" b="1" dirty="0" smtClean="0">
                <a:solidFill>
                  <a:srgbClr val="0000FF"/>
                </a:solidFill>
              </a:rPr>
              <a:t>Uncertainty analyze on the bubble size</a:t>
            </a:r>
            <a:endParaRPr lang="zh-CN" altLang="en-US" sz="2000" b="1" dirty="0">
              <a:solidFill>
                <a:srgbClr val="0000FF"/>
              </a:solidFill>
            </a:endParaRPr>
          </a:p>
        </p:txBody>
      </p:sp>
      <p:graphicFrame>
        <p:nvGraphicFramePr>
          <p:cNvPr id="33" name="对象 32"/>
          <p:cNvGraphicFramePr>
            <a:graphicFrameLocks noChangeAspect="1"/>
          </p:cNvGraphicFramePr>
          <p:nvPr>
            <p:extLst>
              <p:ext uri="{D42A27DB-BD31-4B8C-83A1-F6EECF244321}">
                <p14:modId xmlns:p14="http://schemas.microsoft.com/office/powerpoint/2010/main" val="1626557559"/>
              </p:ext>
            </p:extLst>
          </p:nvPr>
        </p:nvGraphicFramePr>
        <p:xfrm>
          <a:off x="1480749" y="3446500"/>
          <a:ext cx="6450168" cy="731934"/>
        </p:xfrm>
        <a:graphic>
          <a:graphicData uri="http://schemas.openxmlformats.org/presentationml/2006/ole">
            <mc:AlternateContent xmlns:mc="http://schemas.openxmlformats.org/markup-compatibility/2006">
              <mc:Choice xmlns:v="urn:schemas-microsoft-com:vml" Requires="v">
                <p:oleObj spid="_x0000_s17498" name="Equation" r:id="rId4" imgW="4000320" imgH="482400" progId="Equation.DSMT4">
                  <p:embed/>
                </p:oleObj>
              </mc:Choice>
              <mc:Fallback>
                <p:oleObj name="Equation" r:id="rId4" imgW="4000320" imgH="482400" progId="Equation.DSMT4">
                  <p:embed/>
                  <p:pic>
                    <p:nvPicPr>
                      <p:cNvPr id="0" name=""/>
                      <p:cNvPicPr>
                        <a:picLocks noChangeAspect="1" noChangeArrowheads="1"/>
                      </p:cNvPicPr>
                      <p:nvPr/>
                    </p:nvPicPr>
                    <p:blipFill>
                      <a:blip r:embed="rId5"/>
                      <a:srcRect/>
                      <a:stretch>
                        <a:fillRect/>
                      </a:stretch>
                    </p:blipFill>
                    <p:spPr bwMode="auto">
                      <a:xfrm>
                        <a:off x="1480749" y="3446500"/>
                        <a:ext cx="6450168" cy="731934"/>
                      </a:xfrm>
                      <a:prstGeom prst="rect">
                        <a:avLst/>
                      </a:prstGeom>
                      <a:noFill/>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1803916606"/>
              </p:ext>
            </p:extLst>
          </p:nvPr>
        </p:nvGraphicFramePr>
        <p:xfrm>
          <a:off x="5480173" y="5341797"/>
          <a:ext cx="2483761" cy="612876"/>
        </p:xfrm>
        <a:graphic>
          <a:graphicData uri="http://schemas.openxmlformats.org/presentationml/2006/ole">
            <mc:AlternateContent xmlns:mc="http://schemas.openxmlformats.org/markup-compatibility/2006">
              <mc:Choice xmlns:v="urn:schemas-microsoft-com:vml" Requires="v">
                <p:oleObj spid="_x0000_s17499" name="Equation" r:id="rId6" imgW="1447172" imgH="393529" progId="Equation.DSMT4">
                  <p:embed/>
                </p:oleObj>
              </mc:Choice>
              <mc:Fallback>
                <p:oleObj name="Equation" r:id="rId6" imgW="1447172"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173" y="5341797"/>
                        <a:ext cx="2483761" cy="612876"/>
                      </a:xfrm>
                      <a:prstGeom prst="rect">
                        <a:avLst/>
                      </a:prstGeom>
                      <a:noFill/>
                    </p:spPr>
                  </p:pic>
                </p:oleObj>
              </mc:Fallback>
            </mc:AlternateContent>
          </a:graphicData>
        </a:graphic>
      </p:graphicFrame>
      <p:sp>
        <p:nvSpPr>
          <p:cNvPr id="36" name="矩形 35"/>
          <p:cNvSpPr/>
          <p:nvPr/>
        </p:nvSpPr>
        <p:spPr>
          <a:xfrm>
            <a:off x="2490618" y="3465090"/>
            <a:ext cx="3444961" cy="6788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498800" y="4162538"/>
            <a:ext cx="1428596" cy="369332"/>
          </a:xfrm>
          <a:prstGeom prst="rect">
            <a:avLst/>
          </a:prstGeom>
        </p:spPr>
        <p:txBody>
          <a:bodyPr wrap="none">
            <a:spAutoFit/>
          </a:bodyPr>
          <a:lstStyle/>
          <a:p>
            <a:r>
              <a:rPr lang="en-US" altLang="zh-CN" dirty="0" smtClean="0"/>
              <a:t>Pixels count</a:t>
            </a:r>
            <a:endParaRPr lang="zh-CN" altLang="en-US" dirty="0"/>
          </a:p>
        </p:txBody>
      </p:sp>
      <p:sp>
        <p:nvSpPr>
          <p:cNvPr id="38" name="矩形 37"/>
          <p:cNvSpPr/>
          <p:nvPr/>
        </p:nvSpPr>
        <p:spPr>
          <a:xfrm>
            <a:off x="6138604" y="3473038"/>
            <a:ext cx="760191" cy="6788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111865" y="3473038"/>
            <a:ext cx="819052" cy="6788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757365" y="2939857"/>
            <a:ext cx="2210862" cy="369332"/>
          </a:xfrm>
          <a:prstGeom prst="rect">
            <a:avLst/>
          </a:prstGeom>
        </p:spPr>
        <p:txBody>
          <a:bodyPr wrap="none">
            <a:spAutoFit/>
          </a:bodyPr>
          <a:lstStyle/>
          <a:p>
            <a:r>
              <a:rPr lang="en-US" altLang="zh-CN" dirty="0" smtClean="0"/>
              <a:t>Thermal </a:t>
            </a:r>
            <a:r>
              <a:rPr lang="en-US" altLang="zh-CN" dirty="0"/>
              <a:t>expansion </a:t>
            </a:r>
            <a:endParaRPr lang="zh-CN" altLang="en-US" dirty="0"/>
          </a:p>
        </p:txBody>
      </p:sp>
      <p:cxnSp>
        <p:nvCxnSpPr>
          <p:cNvPr id="41" name="直接箭头连接符 40"/>
          <p:cNvCxnSpPr/>
          <p:nvPr/>
        </p:nvCxnSpPr>
        <p:spPr>
          <a:xfrm rot="16200000">
            <a:off x="6386133" y="3345035"/>
            <a:ext cx="216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985720" y="4152619"/>
            <a:ext cx="1978768" cy="369332"/>
          </a:xfrm>
          <a:prstGeom prst="rect">
            <a:avLst/>
          </a:prstGeom>
        </p:spPr>
        <p:txBody>
          <a:bodyPr wrap="square">
            <a:spAutoFit/>
          </a:bodyPr>
          <a:lstStyle/>
          <a:p>
            <a:r>
              <a:rPr lang="en-US" altLang="zh-CN" dirty="0" smtClean="0"/>
              <a:t>Camera distance</a:t>
            </a:r>
            <a:endParaRPr lang="zh-CN" altLang="en-US" dirty="0"/>
          </a:p>
        </p:txBody>
      </p:sp>
      <p:cxnSp>
        <p:nvCxnSpPr>
          <p:cNvPr id="43" name="直接箭头连接符 42"/>
          <p:cNvCxnSpPr/>
          <p:nvPr/>
        </p:nvCxnSpPr>
        <p:spPr>
          <a:xfrm rot="5400000" flipV="1">
            <a:off x="4068046" y="4155157"/>
            <a:ext cx="216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5400000" flipV="1">
            <a:off x="7412828" y="4147137"/>
            <a:ext cx="216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24696" y="161953"/>
            <a:ext cx="4032448" cy="523220"/>
          </a:xfrm>
          <a:prstGeom prst="rect">
            <a:avLst/>
          </a:prstGeom>
        </p:spPr>
        <p:txBody>
          <a:bodyPr wrap="square">
            <a:spAutoFit/>
          </a:bodyPr>
          <a:lstStyle/>
          <a:p>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Measurement</a:t>
            </a:r>
          </a:p>
        </p:txBody>
      </p:sp>
      <p:sp>
        <p:nvSpPr>
          <p:cNvPr id="21"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14/35</a:t>
            </a:r>
            <a:endParaRPr lang="zh-CN" altLang="en-US" sz="2000" dirty="0"/>
          </a:p>
        </p:txBody>
      </p:sp>
    </p:spTree>
    <p:extLst>
      <p:ext uri="{BB962C8B-B14F-4D97-AF65-F5344CB8AC3E}">
        <p14:creationId xmlns:p14="http://schemas.microsoft.com/office/powerpoint/2010/main" val="2948969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6"/>
          <p:cNvSpPr>
            <a:spLocks noChangeArrowheads="1"/>
          </p:cNvSpPr>
          <p:nvPr/>
        </p:nvSpPr>
        <p:spPr bwMode="ltGray">
          <a:xfrm rot="5400000">
            <a:off x="-2096516" y="1228056"/>
            <a:ext cx="4824413" cy="5168901"/>
          </a:xfrm>
          <a:custGeom>
            <a:avLst/>
            <a:gdLst>
              <a:gd name="T0" fmla="*/ 2412207 w 21600"/>
              <a:gd name="T1" fmla="*/ 0 h 21600"/>
              <a:gd name="T2" fmla="*/ 36183 w 21600"/>
              <a:gd name="T3" fmla="*/ 2349441 h 21600"/>
              <a:gd name="T4" fmla="*/ 2412207 w 21600"/>
              <a:gd name="T5" fmla="*/ 71115 h 21600"/>
              <a:gd name="T6" fmla="*/ 4788230 w 21600"/>
              <a:gd name="T7" fmla="*/ 2349441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F7F6F1"/>
              </a:gs>
              <a:gs pos="50000">
                <a:srgbClr val="808080"/>
              </a:gs>
              <a:gs pos="100000">
                <a:srgbClr val="F7F6F1"/>
              </a:gs>
            </a:gsLst>
            <a:lin ang="0" scaled="1"/>
          </a:gradFill>
          <a:ln w="9525">
            <a:noFill/>
            <a:miter lim="800000"/>
            <a:headEnd/>
            <a:tailE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14" name="Text Box 5"/>
          <p:cNvSpPr txBox="1">
            <a:spLocks noChangeArrowheads="1"/>
          </p:cNvSpPr>
          <p:nvPr/>
        </p:nvSpPr>
        <p:spPr bwMode="auto">
          <a:xfrm>
            <a:off x="71176" y="68766"/>
            <a:ext cx="3453113" cy="692927"/>
          </a:xfrm>
          <a:prstGeom prst="rect">
            <a:avLst/>
          </a:prstGeom>
          <a:noFill/>
          <a:ln w="9525" algn="ctr">
            <a:noFill/>
            <a:miter lim="800000"/>
            <a:headEnd/>
            <a:tailEnd/>
          </a:ln>
          <a:effectLst/>
        </p:spPr>
        <p:txBody>
          <a:bodyPr wrap="square" lIns="137588" tIns="68793" rIns="137588" bIns="68793">
            <a:spAutoFit/>
          </a:bodyPr>
          <a:lstStyle/>
          <a:p>
            <a:pPr algn="ctr" defTabSz="1376363" fontAlgn="base">
              <a:spcBef>
                <a:spcPct val="50000"/>
              </a:spcBef>
              <a:spcAft>
                <a:spcPct val="0"/>
              </a:spcAft>
              <a:buClr>
                <a:srgbClr val="0066FF"/>
              </a:buClr>
              <a:buFont typeface="Wingdings" pitchFamily="2" charset="2"/>
              <a:buNone/>
              <a:defRPr/>
            </a:pPr>
            <a:r>
              <a:rPr kumimoji="1" lang="en-US" altLang="zh-CN" sz="3600" b="1" dirty="0">
                <a:solidFill>
                  <a:srgbClr val="FF0000"/>
                </a:solidFill>
                <a:effectLst>
                  <a:outerShdw blurRad="38100" dist="38100" dir="2700000" algn="tl">
                    <a:srgbClr val="C0C0C0"/>
                  </a:outerShdw>
                </a:effectLst>
                <a:latin typeface="Arial"/>
                <a:ea typeface="楷体_GB2312" pitchFamily="49" charset="-122"/>
              </a:rPr>
              <a:t>Main Content</a:t>
            </a:r>
            <a:endParaRPr kumimoji="1" lang="zh-CN" altLang="en-US" sz="3600" b="1" dirty="0">
              <a:solidFill>
                <a:srgbClr val="FF0000"/>
              </a:solidFill>
              <a:effectLst>
                <a:outerShdw blurRad="38100" dist="38100" dir="2700000" algn="tl">
                  <a:srgbClr val="C0C0C0"/>
                </a:outerShdw>
              </a:effectLst>
              <a:latin typeface="Arial"/>
              <a:ea typeface="楷体_GB2312" pitchFamily="49" charset="-122"/>
            </a:endParaRPr>
          </a:p>
        </p:txBody>
      </p:sp>
      <p:sp>
        <p:nvSpPr>
          <p:cNvPr id="16" name="AutoShape 7"/>
          <p:cNvSpPr>
            <a:spLocks noChangeArrowheads="1"/>
          </p:cNvSpPr>
          <p:nvPr/>
        </p:nvSpPr>
        <p:spPr bwMode="gray">
          <a:xfrm>
            <a:off x="2584471" y="5189593"/>
            <a:ext cx="4176464"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Conclusion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sp>
        <p:nvSpPr>
          <p:cNvPr id="17" name="AutoShape 9"/>
          <p:cNvSpPr>
            <a:spLocks noChangeArrowheads="1"/>
          </p:cNvSpPr>
          <p:nvPr/>
        </p:nvSpPr>
        <p:spPr bwMode="gray">
          <a:xfrm>
            <a:off x="3262922" y="2840643"/>
            <a:ext cx="4003478"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lvl="0">
              <a:spcBef>
                <a:spcPct val="50000"/>
              </a:spcBef>
              <a:defRPr/>
            </a:pPr>
            <a:r>
              <a:rPr kumimoji="1" lang="en-US" altLang="zh-CN" sz="2400" b="1" kern="0" dirty="0" smtClean="0">
                <a:solidFill>
                  <a:srgbClr val="000000"/>
                </a:solidFill>
                <a:effectLst>
                  <a:outerShdw blurRad="38100" dist="38100" dir="2700000" algn="tl">
                    <a:srgbClr val="C0C0C0"/>
                  </a:outerShdw>
                </a:effectLst>
                <a:ea typeface="黑体" pitchFamily="2" charset="-122"/>
              </a:rPr>
              <a:t>Measurement</a:t>
            </a:r>
            <a:endParaRPr kumimoji="1" lang="en-US" altLang="zh-CN" sz="2400" b="1" kern="0" dirty="0">
              <a:solidFill>
                <a:srgbClr val="000000"/>
              </a:solidFill>
              <a:effectLst>
                <a:outerShdw blurRad="38100" dist="38100" dir="2700000" algn="tl">
                  <a:srgbClr val="C0C0C0"/>
                </a:outerShdw>
              </a:effectLst>
              <a:ea typeface="黑体" pitchFamily="2" charset="-122"/>
            </a:endParaRPr>
          </a:p>
        </p:txBody>
      </p:sp>
      <p:grpSp>
        <p:nvGrpSpPr>
          <p:cNvPr id="18" name="Group 59"/>
          <p:cNvGrpSpPr>
            <a:grpSpLocks/>
          </p:cNvGrpSpPr>
          <p:nvPr/>
        </p:nvGrpSpPr>
        <p:grpSpPr bwMode="auto">
          <a:xfrm>
            <a:off x="2598912" y="4158345"/>
            <a:ext cx="412750" cy="381000"/>
            <a:chOff x="697" y="3564"/>
            <a:chExt cx="240" cy="240"/>
          </a:xfrm>
        </p:grpSpPr>
        <p:sp>
          <p:nvSpPr>
            <p:cNvPr id="19" name="Oval 48"/>
            <p:cNvSpPr>
              <a:spLocks noChangeArrowheads="1"/>
            </p:cNvSpPr>
            <p:nvPr/>
          </p:nvSpPr>
          <p:spPr bwMode="gray">
            <a:xfrm>
              <a:off x="697" y="3564"/>
              <a:ext cx="240"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0" name="Oval 49"/>
            <p:cNvSpPr>
              <a:spLocks noChangeArrowheads="1"/>
            </p:cNvSpPr>
            <p:nvPr/>
          </p:nvSpPr>
          <p:spPr bwMode="gray">
            <a:xfrm>
              <a:off x="711" y="3578"/>
              <a:ext cx="212"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1" name="Oval 50"/>
            <p:cNvSpPr>
              <a:spLocks noChangeArrowheads="1"/>
            </p:cNvSpPr>
            <p:nvPr/>
          </p:nvSpPr>
          <p:spPr bwMode="gray">
            <a:xfrm>
              <a:off x="736" y="3601"/>
              <a:ext cx="107" cy="167"/>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2" name="Oval 51"/>
            <p:cNvSpPr>
              <a:spLocks noChangeArrowheads="1"/>
            </p:cNvSpPr>
            <p:nvPr/>
          </p:nvSpPr>
          <p:spPr bwMode="gray">
            <a:xfrm>
              <a:off x="736" y="3601"/>
              <a:ext cx="107" cy="16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3" name="Oval 52"/>
            <p:cNvSpPr>
              <a:spLocks noChangeArrowheads="1"/>
            </p:cNvSpPr>
            <p:nvPr/>
          </p:nvSpPr>
          <p:spPr bwMode="gray">
            <a:xfrm>
              <a:off x="735" y="3602"/>
              <a:ext cx="163" cy="167"/>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4" name="Oval 53"/>
            <p:cNvSpPr>
              <a:spLocks noChangeArrowheads="1"/>
            </p:cNvSpPr>
            <p:nvPr/>
          </p:nvSpPr>
          <p:spPr bwMode="gray">
            <a:xfrm>
              <a:off x="735" y="3601"/>
              <a:ext cx="163" cy="167"/>
            </a:xfrm>
            <a:prstGeom prst="ellips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grpSp>
        <p:nvGrpSpPr>
          <p:cNvPr id="25" name="Group 40"/>
          <p:cNvGrpSpPr>
            <a:grpSpLocks/>
          </p:cNvGrpSpPr>
          <p:nvPr/>
        </p:nvGrpSpPr>
        <p:grpSpPr bwMode="auto">
          <a:xfrm>
            <a:off x="2549401" y="2856416"/>
            <a:ext cx="385762" cy="381000"/>
            <a:chOff x="2078" y="1680"/>
            <a:chExt cx="1615" cy="1615"/>
          </a:xfrm>
        </p:grpSpPr>
        <p:sp>
          <p:nvSpPr>
            <p:cNvPr id="26" name="Oval 4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7" name="Oval 4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8" name="Oval 43"/>
            <p:cNvSpPr>
              <a:spLocks noChangeArrowheads="1"/>
            </p:cNvSpPr>
            <p:nvPr/>
          </p:nvSpPr>
          <p:spPr bwMode="gray">
            <a:xfrm>
              <a:off x="2331" y="1929"/>
              <a:ext cx="771" cy="112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9" name="Oval 44"/>
            <p:cNvSpPr>
              <a:spLocks noChangeArrowheads="1"/>
            </p:cNvSpPr>
            <p:nvPr/>
          </p:nvSpPr>
          <p:spPr bwMode="gray">
            <a:xfrm>
              <a:off x="2331" y="1929"/>
              <a:ext cx="770" cy="112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0" name="Oval 45"/>
            <p:cNvSpPr>
              <a:spLocks noChangeArrowheads="1"/>
            </p:cNvSpPr>
            <p:nvPr/>
          </p:nvSpPr>
          <p:spPr bwMode="gray">
            <a:xfrm>
              <a:off x="2344" y="1936"/>
              <a:ext cx="1090" cy="1124"/>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1" name="Oval 46"/>
            <p:cNvSpPr>
              <a:spLocks noChangeArrowheads="1"/>
            </p:cNvSpPr>
            <p:nvPr/>
          </p:nvSpPr>
          <p:spPr bwMode="gray">
            <a:xfrm>
              <a:off x="2345" y="1929"/>
              <a:ext cx="1088" cy="1123"/>
            </a:xfrm>
            <a:prstGeom prst="ellipse">
              <a:avLst/>
            </a:prstGeom>
            <a:gradFill>
              <a:gsLst>
                <a:gs pos="0">
                  <a:srgbClr val="03D4A8"/>
                </a:gs>
                <a:gs pos="25000">
                  <a:srgbClr val="21D6E0"/>
                </a:gs>
                <a:gs pos="75000">
                  <a:srgbClr val="0087E6"/>
                </a:gs>
                <a:gs pos="100000">
                  <a:srgbClr val="005CBF"/>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grpSp>
        <p:nvGrpSpPr>
          <p:cNvPr id="32" name="Group 58"/>
          <p:cNvGrpSpPr>
            <a:grpSpLocks/>
          </p:cNvGrpSpPr>
          <p:nvPr/>
        </p:nvGrpSpPr>
        <p:grpSpPr bwMode="auto">
          <a:xfrm>
            <a:off x="1773656" y="1825168"/>
            <a:ext cx="412750" cy="381000"/>
            <a:chOff x="1127" y="3127"/>
            <a:chExt cx="240" cy="240"/>
          </a:xfrm>
        </p:grpSpPr>
        <p:sp>
          <p:nvSpPr>
            <p:cNvPr id="33" name="Oval 48"/>
            <p:cNvSpPr>
              <a:spLocks noChangeArrowheads="1"/>
            </p:cNvSpPr>
            <p:nvPr/>
          </p:nvSpPr>
          <p:spPr bwMode="gray">
            <a:xfrm>
              <a:off x="1127" y="3127"/>
              <a:ext cx="240"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4" name="Oval 49"/>
            <p:cNvSpPr>
              <a:spLocks noChangeArrowheads="1"/>
            </p:cNvSpPr>
            <p:nvPr/>
          </p:nvSpPr>
          <p:spPr bwMode="gray">
            <a:xfrm>
              <a:off x="1141" y="3141"/>
              <a:ext cx="212"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5" name="Oval 50"/>
            <p:cNvSpPr>
              <a:spLocks noChangeArrowheads="1"/>
            </p:cNvSpPr>
            <p:nvPr/>
          </p:nvSpPr>
          <p:spPr bwMode="gray">
            <a:xfrm>
              <a:off x="1166" y="3164"/>
              <a:ext cx="107" cy="167"/>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6" name="Oval 51"/>
            <p:cNvSpPr>
              <a:spLocks noChangeArrowheads="1"/>
            </p:cNvSpPr>
            <p:nvPr/>
          </p:nvSpPr>
          <p:spPr bwMode="gray">
            <a:xfrm>
              <a:off x="1166" y="3164"/>
              <a:ext cx="107" cy="16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7" name="Oval 52"/>
            <p:cNvSpPr>
              <a:spLocks noChangeArrowheads="1"/>
            </p:cNvSpPr>
            <p:nvPr/>
          </p:nvSpPr>
          <p:spPr bwMode="gray">
            <a:xfrm>
              <a:off x="1165" y="3165"/>
              <a:ext cx="163" cy="167"/>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8" name="Oval 53"/>
            <p:cNvSpPr>
              <a:spLocks noChangeArrowheads="1"/>
            </p:cNvSpPr>
            <p:nvPr/>
          </p:nvSpPr>
          <p:spPr bwMode="gray">
            <a:xfrm>
              <a:off x="1165" y="3164"/>
              <a:ext cx="163" cy="167"/>
            </a:xfrm>
            <a:prstGeom prst="ellipse">
              <a:avLst/>
            </a:prstGeom>
            <a:gradFill>
              <a:gsLst>
                <a:gs pos="0">
                  <a:srgbClr val="CCCCFF"/>
                </a:gs>
                <a:gs pos="17999">
                  <a:srgbClr val="99CCFF"/>
                </a:gs>
                <a:gs pos="36000">
                  <a:srgbClr val="9966FF"/>
                </a:gs>
                <a:gs pos="61000">
                  <a:srgbClr val="CC99FF"/>
                </a:gs>
                <a:gs pos="82001">
                  <a:srgbClr val="99CCFF"/>
                </a:gs>
                <a:gs pos="100000">
                  <a:srgbClr val="CCCCFF"/>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sp>
        <p:nvSpPr>
          <p:cNvPr id="39" name="AutoShape 7"/>
          <p:cNvSpPr>
            <a:spLocks noChangeArrowheads="1"/>
          </p:cNvSpPr>
          <p:nvPr/>
        </p:nvSpPr>
        <p:spPr bwMode="gray">
          <a:xfrm>
            <a:off x="3262922" y="4015118"/>
            <a:ext cx="3930454" cy="540000"/>
          </a:xfrm>
          <a:prstGeom prst="roundRect">
            <a:avLst>
              <a:gd name="adj" fmla="val 50000"/>
            </a:avLst>
          </a:prstGeom>
          <a:solidFill>
            <a:schemeClr val="tx1">
              <a:lumMod val="50000"/>
              <a:lumOff val="50000"/>
            </a:schemeClr>
          </a:soli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Results and Discussion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grpSp>
        <p:nvGrpSpPr>
          <p:cNvPr id="40" name="Group 47"/>
          <p:cNvGrpSpPr>
            <a:grpSpLocks/>
          </p:cNvGrpSpPr>
          <p:nvPr/>
        </p:nvGrpSpPr>
        <p:grpSpPr bwMode="auto">
          <a:xfrm>
            <a:off x="1797733" y="5283326"/>
            <a:ext cx="412750" cy="381000"/>
            <a:chOff x="2078" y="1680"/>
            <a:chExt cx="1615" cy="1615"/>
          </a:xfrm>
        </p:grpSpPr>
        <p:sp>
          <p:nvSpPr>
            <p:cNvPr id="41" name="Oval 4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2" name="Oval 4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3" name="Oval 50"/>
            <p:cNvSpPr>
              <a:spLocks noChangeArrowheads="1"/>
            </p:cNvSpPr>
            <p:nvPr/>
          </p:nvSpPr>
          <p:spPr bwMode="gray">
            <a:xfrm>
              <a:off x="2339" y="1929"/>
              <a:ext cx="721" cy="112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4" name="Oval 51"/>
            <p:cNvSpPr>
              <a:spLocks noChangeArrowheads="1"/>
            </p:cNvSpPr>
            <p:nvPr/>
          </p:nvSpPr>
          <p:spPr bwMode="gray">
            <a:xfrm>
              <a:off x="2339" y="1929"/>
              <a:ext cx="720" cy="112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5" name="Oval 52"/>
            <p:cNvSpPr>
              <a:spLocks noChangeArrowheads="1"/>
            </p:cNvSpPr>
            <p:nvPr/>
          </p:nvSpPr>
          <p:spPr bwMode="gray">
            <a:xfrm>
              <a:off x="2333" y="1936"/>
              <a:ext cx="1099" cy="1124"/>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6" name="Oval 53"/>
            <p:cNvSpPr>
              <a:spLocks noChangeArrowheads="1"/>
            </p:cNvSpPr>
            <p:nvPr/>
          </p:nvSpPr>
          <p:spPr bwMode="gray">
            <a:xfrm>
              <a:off x="2334" y="1929"/>
              <a:ext cx="1097" cy="1123"/>
            </a:xfrm>
            <a:prstGeom prst="ellipse">
              <a:avLst/>
            </a:prstGeom>
            <a:gradFill rotWithShape="1">
              <a:gsLst>
                <a:gs pos="0">
                  <a:srgbClr val="000082"/>
                </a:gs>
                <a:gs pos="30000">
                  <a:srgbClr val="66008F"/>
                </a:gs>
                <a:gs pos="64999">
                  <a:srgbClr val="BA0066"/>
                </a:gs>
                <a:gs pos="89999">
                  <a:srgbClr val="FF0000"/>
                </a:gs>
                <a:gs pos="100000">
                  <a:srgbClr val="FF8200"/>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sp>
        <p:nvSpPr>
          <p:cNvPr id="47" name="AutoShape 9"/>
          <p:cNvSpPr>
            <a:spLocks noChangeArrowheads="1"/>
          </p:cNvSpPr>
          <p:nvPr/>
        </p:nvSpPr>
        <p:spPr bwMode="gray">
          <a:xfrm>
            <a:off x="2584471" y="1666168"/>
            <a:ext cx="4176464" cy="540000"/>
          </a:xfrm>
          <a:prstGeom prst="roundRect">
            <a:avLst>
              <a:gd name="adj" fmla="val 50000"/>
            </a:avLst>
          </a:prstGeom>
          <a:no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Introduction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sp>
        <p:nvSpPr>
          <p:cNvPr id="49" name="AutoShape 5"/>
          <p:cNvSpPr>
            <a:spLocks noChangeArrowheads="1"/>
          </p:cNvSpPr>
          <p:nvPr/>
        </p:nvSpPr>
        <p:spPr bwMode="ltGray">
          <a:xfrm rot="5400000" flipH="1">
            <a:off x="-1690116" y="1699544"/>
            <a:ext cx="4032250" cy="4256088"/>
          </a:xfrm>
          <a:custGeom>
            <a:avLst/>
            <a:gdLst>
              <a:gd name="T0" fmla="*/ 376366668 w 21600"/>
              <a:gd name="T1" fmla="*/ 0 h 21600"/>
              <a:gd name="T2" fmla="*/ 187207660 w 21600"/>
              <a:gd name="T3" fmla="*/ 387093568 h 21600"/>
              <a:gd name="T4" fmla="*/ 376366668 w 21600"/>
              <a:gd name="T5" fmla="*/ 385086310 h 21600"/>
              <a:gd name="T6" fmla="*/ 565525676 w 21600"/>
              <a:gd name="T7" fmla="*/ 38709356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5E9EFF"/>
              </a:gs>
              <a:gs pos="0">
                <a:srgbClr val="85C2FF"/>
              </a:gs>
              <a:gs pos="43000">
                <a:srgbClr val="BBE0E3"/>
              </a:gs>
              <a:gs pos="100000">
                <a:srgbClr val="FFEBFA"/>
              </a:gs>
            </a:gsLst>
            <a:lin ang="5400000" scaled="0"/>
          </a:gradFill>
          <a:ln>
            <a:noFill/>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51"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15/35</a:t>
            </a:r>
            <a:endParaRPr lang="zh-CN" altLang="en-US" sz="2000" dirty="0"/>
          </a:p>
        </p:txBody>
      </p:sp>
    </p:spTree>
    <p:extLst>
      <p:ext uri="{BB962C8B-B14F-4D97-AF65-F5344CB8AC3E}">
        <p14:creationId xmlns:p14="http://schemas.microsoft.com/office/powerpoint/2010/main" val="172243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21" y="1198275"/>
            <a:ext cx="4162373" cy="554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圆角矩形 32"/>
          <p:cNvSpPr>
            <a:spLocks noChangeArrowheads="1"/>
          </p:cNvSpPr>
          <p:nvPr/>
        </p:nvSpPr>
        <p:spPr bwMode="auto">
          <a:xfrm>
            <a:off x="4584544" y="4810082"/>
            <a:ext cx="4158404" cy="1787270"/>
          </a:xfrm>
          <a:prstGeom prst="roundRect">
            <a:avLst>
              <a:gd name="adj" fmla="val 16667"/>
            </a:avLst>
          </a:prstGeom>
          <a:noFill/>
          <a:ln w="25400" cap="flat" cmpd="sng" algn="ctr">
            <a:solidFill>
              <a:srgbClr val="DAEDEF">
                <a:lumMod val="90000"/>
              </a:srgbClr>
            </a:solidFill>
            <a:prstDash val="solid"/>
            <a:headEnd/>
            <a:tailEnd/>
          </a:ln>
          <a:effectLst/>
        </p:spPr>
        <p:txBody>
          <a:bodyPr lIns="36000" rIns="36000"/>
          <a:lstStyle/>
          <a:p>
            <a:pPr marL="342900" indent="-342900" algn="just" fontAlgn="base">
              <a:spcBef>
                <a:spcPct val="0"/>
              </a:spcBef>
              <a:spcAft>
                <a:spcPct val="0"/>
              </a:spcAft>
              <a:buFont typeface="Wingdings" panose="05000000000000000000" pitchFamily="2" charset="2"/>
              <a:buChar char="Ø"/>
            </a:pP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0 </a:t>
            </a:r>
            <a:r>
              <a:rPr kumimoji="1" lang="en-US" altLang="zh-CN" sz="2000" b="1" kern="0" dirty="0" err="1" smtClean="0">
                <a:solidFill>
                  <a:srgbClr val="000000"/>
                </a:solidFill>
                <a:latin typeface="Times New Roman" panose="02020603050405020304" pitchFamily="18" charset="0"/>
                <a:ea typeface="宋体"/>
                <a:cs typeface="Times New Roman" panose="02020603050405020304" pitchFamily="18" charset="0"/>
              </a:rPr>
              <a:t>ms</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 previous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bubble detached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21.75 </a:t>
            </a:r>
            <a:r>
              <a:rPr kumimoji="1" lang="en-US" altLang="zh-CN" sz="2000" b="1" kern="0" dirty="0" err="1" smtClean="0">
                <a:solidFill>
                  <a:srgbClr val="000000"/>
                </a:solidFill>
                <a:latin typeface="Times New Roman" panose="02020603050405020304" pitchFamily="18" charset="0"/>
                <a:ea typeface="宋体"/>
                <a:cs typeface="Times New Roman" panose="02020603050405020304" pitchFamily="18" charset="0"/>
              </a:rPr>
              <a:t>ms</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 the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bubble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detached</a:t>
            </a:r>
          </a:p>
          <a:p>
            <a:pPr marL="342900" indent="-342900" algn="just" fontAlgn="base">
              <a:spcBef>
                <a:spcPct val="0"/>
              </a:spcBef>
              <a:spcAft>
                <a:spcPct val="0"/>
              </a:spcAft>
              <a:buFont typeface="Wingdings" panose="05000000000000000000" pitchFamily="2" charset="2"/>
              <a:buChar char="Ø"/>
            </a:pP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waiting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time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is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3.82 </a:t>
            </a:r>
            <a:r>
              <a:rPr kumimoji="1" lang="en-US" altLang="zh-CN" sz="2000" b="1" kern="0" dirty="0" err="1" smtClean="0">
                <a:solidFill>
                  <a:srgbClr val="000000"/>
                </a:solidFill>
                <a:latin typeface="Times New Roman" panose="02020603050405020304" pitchFamily="18" charset="0"/>
                <a:ea typeface="宋体"/>
                <a:cs typeface="Times New Roman" panose="02020603050405020304" pitchFamily="18" charset="0"/>
              </a:rPr>
              <a:t>ms</a:t>
            </a:r>
            <a:endPar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endParaRPr>
          </a:p>
          <a:p>
            <a:pPr algn="just" fontAlgn="base">
              <a:spcBef>
                <a:spcPct val="0"/>
              </a:spcBef>
              <a:spcAft>
                <a:spcPct val="0"/>
              </a:spcAft>
            </a:pP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     growth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period is 21.75 </a:t>
            </a:r>
            <a:r>
              <a:rPr kumimoji="1" lang="en-US" altLang="zh-CN" sz="2000" b="1" kern="0" dirty="0" err="1" smtClean="0">
                <a:solidFill>
                  <a:srgbClr val="000000"/>
                </a:solidFill>
                <a:latin typeface="Times New Roman" panose="02020603050405020304" pitchFamily="18" charset="0"/>
                <a:ea typeface="宋体"/>
                <a:cs typeface="Times New Roman" panose="02020603050405020304" pitchFamily="18" charset="0"/>
              </a:rPr>
              <a:t>ms</a:t>
            </a:r>
            <a:endPar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endParaRPr>
          </a:p>
          <a:p>
            <a:pPr algn="just" fontAlgn="base">
              <a:spcBef>
                <a:spcPct val="0"/>
              </a:spcBef>
              <a:spcAft>
                <a:spcPct val="0"/>
              </a:spcAft>
            </a:pP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     departure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frequency is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46 Hz</a:t>
            </a:r>
            <a:endParaRPr kumimoji="1" lang="en-US" altLang="zh-CN" sz="2000" b="1" kern="0" dirty="0">
              <a:solidFill>
                <a:srgbClr val="000000"/>
              </a:solidFill>
              <a:latin typeface="Times New Roman" panose="02020603050405020304" pitchFamily="18" charset="0"/>
              <a:ea typeface="宋体"/>
              <a:cs typeface="Times New Roman" panose="02020603050405020304" pitchFamily="18" charset="0"/>
            </a:endParaRPr>
          </a:p>
        </p:txBody>
      </p:sp>
      <p:sp>
        <p:nvSpPr>
          <p:cNvPr id="18" name="矩形 17"/>
          <p:cNvSpPr/>
          <p:nvPr/>
        </p:nvSpPr>
        <p:spPr>
          <a:xfrm>
            <a:off x="298182" y="759009"/>
            <a:ext cx="41520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a:t>
            </a:r>
            <a:r>
              <a:rPr lang="en-US" altLang="zh-CN" sz="2000" b="1" kern="0" dirty="0">
                <a:solidFill>
                  <a:srgbClr val="0000FF"/>
                </a:solidFill>
                <a:latin typeface="微软雅黑" panose="020B0503020204020204" pitchFamily="34" charset="-122"/>
                <a:ea typeface="微软雅黑" panose="020B0503020204020204" pitchFamily="34" charset="-122"/>
              </a:rPr>
              <a:t>growth process</a:t>
            </a:r>
          </a:p>
        </p:txBody>
      </p:sp>
      <p:sp>
        <p:nvSpPr>
          <p:cNvPr id="19" name="矩形 18"/>
          <p:cNvSpPr/>
          <p:nvPr/>
        </p:nvSpPr>
        <p:spPr>
          <a:xfrm>
            <a:off x="2288244" y="5889716"/>
            <a:ext cx="2562895" cy="584775"/>
          </a:xfrm>
          <a:prstGeom prst="rect">
            <a:avLst/>
          </a:prstGeom>
        </p:spPr>
        <p:txBody>
          <a:bodyPr wrap="square">
            <a:spAutoFit/>
          </a:bodyPr>
          <a:lstStyle/>
          <a:p>
            <a:r>
              <a:rPr lang="en-US" altLang="zh-CN" sz="1600" b="1" kern="700" spc="-10" dirty="0">
                <a:latin typeface="Times New Roman" panose="02020603050405020304" pitchFamily="18" charset="0"/>
                <a:ea typeface="等线"/>
                <a:cs typeface="Times New Roman" panose="02020603050405020304" pitchFamily="18" charset="0"/>
              </a:rPr>
              <a:t>Bubble growth cycles in </a:t>
            </a:r>
            <a:r>
              <a:rPr lang="en-US" altLang="zh-CN" sz="1600" b="1" kern="700" spc="-10" dirty="0" smtClean="0">
                <a:latin typeface="Times New Roman" panose="02020603050405020304" pitchFamily="18" charset="0"/>
                <a:ea typeface="等线"/>
                <a:cs typeface="Times New Roman" panose="02020603050405020304" pitchFamily="18" charset="0"/>
              </a:rPr>
              <a:t>ethane, </a:t>
            </a:r>
            <a:r>
              <a:rPr lang="en-US" altLang="zh-CN" sz="1600" b="1" i="1" kern="700" spc="-10" dirty="0">
                <a:latin typeface="Times New Roman" panose="02020603050405020304" pitchFamily="18" charset="0"/>
                <a:ea typeface="等线"/>
                <a:cs typeface="Times New Roman" panose="02020603050405020304" pitchFamily="18" charset="0"/>
              </a:rPr>
              <a:t>q</a:t>
            </a:r>
            <a:r>
              <a:rPr lang="en-US" altLang="zh-CN" sz="1600" b="1" kern="700" spc="-10" dirty="0">
                <a:latin typeface="Times New Roman" panose="02020603050405020304" pitchFamily="18" charset="0"/>
                <a:ea typeface="等线"/>
                <a:cs typeface="Times New Roman" panose="02020603050405020304" pitchFamily="18" charset="0"/>
              </a:rPr>
              <a:t>=21.02 kW·m</a:t>
            </a:r>
            <a:r>
              <a:rPr lang="en-US" altLang="zh-CN" sz="1600" b="1" kern="700" spc="-10" baseline="30000" dirty="0">
                <a:latin typeface="Times New Roman" panose="02020603050405020304" pitchFamily="18" charset="0"/>
                <a:ea typeface="等线"/>
                <a:cs typeface="Times New Roman" panose="02020603050405020304" pitchFamily="18" charset="0"/>
              </a:rPr>
              <a:t>-2</a:t>
            </a:r>
            <a:endParaRPr lang="zh-CN" altLang="en-US" sz="1600" b="1" dirty="0">
              <a:latin typeface="Times New Roman" panose="02020603050405020304" pitchFamily="18" charset="0"/>
              <a:cs typeface="Times New Roman" panose="02020603050405020304" pitchFamily="18" charset="0"/>
            </a:endParaRPr>
          </a:p>
        </p:txBody>
      </p:sp>
      <p:pic>
        <p:nvPicPr>
          <p:cNvPr id="20"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700808"/>
            <a:ext cx="4458629" cy="34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168421" y="156540"/>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22" name="矩形 21"/>
          <p:cNvSpPr/>
          <p:nvPr/>
        </p:nvSpPr>
        <p:spPr>
          <a:xfrm>
            <a:off x="6548492" y="879409"/>
            <a:ext cx="1441420"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Complicated</a:t>
            </a:r>
          </a:p>
        </p:txBody>
      </p:sp>
      <p:sp>
        <p:nvSpPr>
          <p:cNvPr id="23" name="矩形 22"/>
          <p:cNvSpPr/>
          <p:nvPr/>
        </p:nvSpPr>
        <p:spPr>
          <a:xfrm>
            <a:off x="6548492" y="1619508"/>
            <a:ext cx="147989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Disorganized</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4" name="十字形 23"/>
          <p:cNvSpPr/>
          <p:nvPr/>
        </p:nvSpPr>
        <p:spPr>
          <a:xfrm>
            <a:off x="7130675" y="1302821"/>
            <a:ext cx="290929" cy="269479"/>
          </a:xfrm>
          <a:prstGeom prst="plu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16/35</a:t>
            </a:r>
            <a:endParaRPr lang="zh-CN" altLang="en-US" sz="2000" dirty="0"/>
          </a:p>
        </p:txBody>
      </p:sp>
    </p:spTree>
    <p:extLst>
      <p:ext uri="{BB962C8B-B14F-4D97-AF65-F5344CB8AC3E}">
        <p14:creationId xmlns:p14="http://schemas.microsoft.com/office/powerpoint/2010/main" val="4032921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790" y="4514939"/>
            <a:ext cx="2701295" cy="211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圆角矩形 32"/>
          <p:cNvSpPr>
            <a:spLocks noChangeArrowheads="1"/>
          </p:cNvSpPr>
          <p:nvPr/>
        </p:nvSpPr>
        <p:spPr bwMode="auto">
          <a:xfrm>
            <a:off x="6609296" y="1235968"/>
            <a:ext cx="2403831" cy="3541656"/>
          </a:xfrm>
          <a:prstGeom prst="roundRect">
            <a:avLst>
              <a:gd name="adj" fmla="val 16667"/>
            </a:avLst>
          </a:prstGeom>
          <a:noFill/>
          <a:ln w="25400" cap="flat" cmpd="sng" algn="ctr">
            <a:solidFill>
              <a:srgbClr val="DAEDEF">
                <a:lumMod val="90000"/>
              </a:srgbClr>
            </a:solidFill>
            <a:prstDash val="solid"/>
            <a:headEnd/>
            <a:tailEnd/>
          </a:ln>
          <a:effectLst/>
        </p:spPr>
        <p:txBody>
          <a:bodyPr lIns="36000" rIns="36000"/>
          <a:lstStyle/>
          <a:p>
            <a:pPr fontAlgn="base">
              <a:spcBef>
                <a:spcPct val="0"/>
              </a:spcBef>
              <a:spcAft>
                <a:spcPct val="0"/>
              </a:spcAft>
            </a:pPr>
            <a:r>
              <a:rPr kumimoji="1" lang="en-US" altLang="zh-CN" b="1" kern="0" dirty="0">
                <a:solidFill>
                  <a:srgbClr val="FF0000"/>
                </a:solidFill>
                <a:latin typeface="Times New Roman" panose="02020603050405020304" pitchFamily="18" charset="0"/>
                <a:ea typeface="宋体"/>
                <a:cs typeface="Times New Roman" panose="02020603050405020304" pitchFamily="18" charset="0"/>
              </a:rPr>
              <a:t>B</a:t>
            </a:r>
            <a:r>
              <a:rPr kumimoji="1" lang="en-US" altLang="zh-CN" b="1" kern="0" dirty="0" smtClean="0">
                <a:solidFill>
                  <a:srgbClr val="FF0000"/>
                </a:solidFill>
                <a:latin typeface="Times New Roman" panose="02020603050405020304" pitchFamily="18" charset="0"/>
                <a:ea typeface="宋体"/>
                <a:cs typeface="Times New Roman" panose="02020603050405020304" pitchFamily="18" charset="0"/>
              </a:rPr>
              <a:t>ubble diameter:</a:t>
            </a:r>
            <a:endParaRPr kumimoji="1" lang="en-US" altLang="zh-CN" b="1" kern="0" dirty="0" smtClean="0">
              <a:latin typeface="Times New Roman" panose="02020603050405020304" pitchFamily="18" charset="0"/>
              <a:ea typeface="宋体"/>
              <a:cs typeface="Times New Roman" panose="02020603050405020304" pitchFamily="18" charset="0"/>
            </a:endParaRPr>
          </a:p>
          <a:p>
            <a:pPr marL="342900" indent="-342900" fontAlgn="base">
              <a:spcBef>
                <a:spcPct val="0"/>
              </a:spcBef>
              <a:spcAft>
                <a:spcPct val="0"/>
              </a:spcAft>
              <a:buFont typeface="Wingdings" panose="05000000000000000000" pitchFamily="2" charset="2"/>
              <a:buChar char="Ø"/>
            </a:pPr>
            <a:r>
              <a:rPr kumimoji="1" lang="en-US" altLang="zh-CN" b="1" kern="0" dirty="0" smtClean="0">
                <a:latin typeface="Times New Roman" panose="02020603050405020304" pitchFamily="18" charset="0"/>
                <a:ea typeface="宋体"/>
                <a:cs typeface="Times New Roman" panose="02020603050405020304" pitchFamily="18" charset="0"/>
              </a:rPr>
              <a:t>increasing </a:t>
            </a:r>
            <a:r>
              <a:rPr kumimoji="1" lang="en-US" altLang="zh-CN" b="1" kern="0" dirty="0">
                <a:latin typeface="Times New Roman" panose="02020603050405020304" pitchFamily="18" charset="0"/>
                <a:ea typeface="宋体"/>
                <a:cs typeface="Times New Roman" panose="02020603050405020304" pitchFamily="18" charset="0"/>
              </a:rPr>
              <a:t>in the whole growth </a:t>
            </a:r>
            <a:r>
              <a:rPr kumimoji="1" lang="en-US" altLang="zh-CN" b="1" kern="0" dirty="0" smtClean="0">
                <a:latin typeface="Times New Roman" panose="02020603050405020304" pitchFamily="18" charset="0"/>
                <a:ea typeface="宋体"/>
                <a:cs typeface="Times New Roman" panose="02020603050405020304" pitchFamily="18" charset="0"/>
              </a:rPr>
              <a:t>cycle </a:t>
            </a:r>
          </a:p>
          <a:p>
            <a:pPr marL="342900" indent="-342900" fontAlgn="base">
              <a:spcBef>
                <a:spcPct val="0"/>
              </a:spcBef>
              <a:spcAft>
                <a:spcPct val="0"/>
              </a:spcAft>
              <a:buFont typeface="Wingdings" panose="05000000000000000000" pitchFamily="2" charset="2"/>
              <a:buChar char="Ø"/>
            </a:pPr>
            <a:r>
              <a:rPr kumimoji="1" lang="en-US" altLang="zh-CN" b="1" kern="0" dirty="0" smtClean="0">
                <a:latin typeface="Times New Roman" panose="02020603050405020304" pitchFamily="18" charset="0"/>
                <a:ea typeface="宋体"/>
                <a:cs typeface="Times New Roman" panose="02020603050405020304" pitchFamily="18" charset="0"/>
              </a:rPr>
              <a:t>the </a:t>
            </a:r>
            <a:r>
              <a:rPr kumimoji="1" lang="en-US" altLang="zh-CN" b="1" kern="0" dirty="0">
                <a:latin typeface="Times New Roman" panose="02020603050405020304" pitchFamily="18" charset="0"/>
                <a:ea typeface="宋体"/>
                <a:cs typeface="Times New Roman" panose="02020603050405020304" pitchFamily="18" charset="0"/>
              </a:rPr>
              <a:t>early growth rate is fast, and the latter tends to be gentle. </a:t>
            </a:r>
            <a:endParaRPr kumimoji="1" lang="en-US" altLang="zh-CN" b="1" kern="0" dirty="0" smtClean="0">
              <a:latin typeface="Times New Roman" panose="02020603050405020304" pitchFamily="18" charset="0"/>
              <a:ea typeface="宋体"/>
              <a:cs typeface="Times New Roman" panose="02020603050405020304" pitchFamily="18" charset="0"/>
            </a:endParaRPr>
          </a:p>
          <a:p>
            <a:pPr marL="342900" indent="-342900" fontAlgn="base">
              <a:spcBef>
                <a:spcPct val="0"/>
              </a:spcBef>
              <a:spcAft>
                <a:spcPct val="0"/>
              </a:spcAft>
              <a:buFont typeface="Wingdings" panose="05000000000000000000" pitchFamily="2" charset="2"/>
              <a:buChar char="Ø"/>
            </a:pPr>
            <a:r>
              <a:rPr kumimoji="1" lang="en-US" altLang="zh-CN" b="1" kern="0" dirty="0" smtClean="0">
                <a:latin typeface="Times New Roman" panose="02020603050405020304" pitchFamily="18" charset="0"/>
                <a:ea typeface="宋体"/>
                <a:cs typeface="Times New Roman" panose="02020603050405020304" pitchFamily="18" charset="0"/>
              </a:rPr>
              <a:t>a </a:t>
            </a:r>
            <a:r>
              <a:rPr kumimoji="1" lang="en-US" altLang="zh-CN" b="1" kern="0" dirty="0">
                <a:latin typeface="Times New Roman" panose="02020603050405020304" pitchFamily="18" charset="0"/>
                <a:ea typeface="宋体"/>
                <a:cs typeface="Times New Roman" panose="02020603050405020304" pitchFamily="18" charset="0"/>
              </a:rPr>
              <a:t>short-term decline and a certain waiting time</a:t>
            </a:r>
            <a:r>
              <a:rPr kumimoji="1" lang="en-US" altLang="zh-CN" b="1" kern="0" dirty="0" smtClean="0">
                <a:latin typeface="Times New Roman" panose="02020603050405020304" pitchFamily="18" charset="0"/>
                <a:ea typeface="宋体"/>
                <a:cs typeface="Times New Roman" panose="02020603050405020304" pitchFamily="18" charset="0"/>
              </a:rPr>
              <a:t>.</a:t>
            </a:r>
            <a:endParaRPr kumimoji="1" lang="en-US" altLang="zh-CN" b="1" kern="0" dirty="0">
              <a:latin typeface="Times New Roman" panose="02020603050405020304" pitchFamily="18" charset="0"/>
              <a:ea typeface="宋体"/>
              <a:cs typeface="Times New Roman" panose="02020603050405020304" pitchFamily="18" charset="0"/>
            </a:endParaRPr>
          </a:p>
        </p:txBody>
      </p:sp>
      <p:sp>
        <p:nvSpPr>
          <p:cNvPr id="18" name="矩形 17"/>
          <p:cNvSpPr/>
          <p:nvPr/>
        </p:nvSpPr>
        <p:spPr>
          <a:xfrm>
            <a:off x="179512" y="670497"/>
            <a:ext cx="41520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a:t>
            </a:r>
            <a:r>
              <a:rPr lang="en-US" altLang="zh-CN" sz="2000" b="1" kern="0" dirty="0">
                <a:solidFill>
                  <a:srgbClr val="0000FF"/>
                </a:solidFill>
                <a:latin typeface="微软雅黑" panose="020B0503020204020204" pitchFamily="34" charset="-122"/>
                <a:ea typeface="微软雅黑" panose="020B0503020204020204" pitchFamily="34" charset="-122"/>
              </a:rPr>
              <a:t>growth process</a:t>
            </a:r>
          </a:p>
        </p:txBody>
      </p:sp>
      <p:sp>
        <p:nvSpPr>
          <p:cNvPr id="19" name="矩形 18"/>
          <p:cNvSpPr/>
          <p:nvPr/>
        </p:nvSpPr>
        <p:spPr>
          <a:xfrm>
            <a:off x="179512" y="174843"/>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20" name="矩形 19"/>
          <p:cNvSpPr/>
          <p:nvPr/>
        </p:nvSpPr>
        <p:spPr>
          <a:xfrm>
            <a:off x="1772118" y="6251777"/>
            <a:ext cx="3505738" cy="369332"/>
          </a:xfrm>
          <a:prstGeom prst="rect">
            <a:avLst/>
          </a:prstGeom>
        </p:spPr>
        <p:txBody>
          <a:bodyPr wrap="square">
            <a:spAutoFit/>
          </a:bodyPr>
          <a:lstStyle/>
          <a:p>
            <a:r>
              <a:rPr lang="en-US" altLang="zh-CN" kern="700" dirty="0" smtClean="0">
                <a:solidFill>
                  <a:srgbClr val="00B0F0"/>
                </a:solidFill>
                <a:latin typeface="Times New Roman" panose="02020603050405020304" pitchFamily="18" charset="0"/>
                <a:cs typeface="Times New Roman" panose="02020603050405020304" pitchFamily="18" charset="0"/>
              </a:rPr>
              <a:t>(</a:t>
            </a:r>
            <a:r>
              <a:rPr lang="en-US" altLang="zh-CN" kern="700" dirty="0">
                <a:solidFill>
                  <a:srgbClr val="00B0F0"/>
                </a:solidFill>
                <a:latin typeface="Times New Roman" panose="02020603050405020304" pitchFamily="18" charset="0"/>
                <a:cs typeface="Times New Roman" panose="02020603050405020304" pitchFamily="18" charset="0"/>
              </a:rPr>
              <a:t>c) arch height changes </a:t>
            </a:r>
            <a:r>
              <a:rPr lang="en-US" altLang="zh-CN" kern="700" spc="-10" dirty="0">
                <a:solidFill>
                  <a:srgbClr val="00B0F0"/>
                </a:solidFill>
                <a:latin typeface="Times New Roman" panose="02020603050405020304" pitchFamily="18" charset="0"/>
                <a:ea typeface="等线"/>
                <a:cs typeface="Times New Roman" panose="02020603050405020304" pitchFamily="18" charset="0"/>
              </a:rPr>
              <a:t>with</a:t>
            </a:r>
            <a:r>
              <a:rPr lang="en-US" altLang="zh-CN" kern="700" dirty="0">
                <a:solidFill>
                  <a:srgbClr val="00B0F0"/>
                </a:solidFill>
                <a:latin typeface="Times New Roman" panose="02020603050405020304" pitchFamily="18" charset="0"/>
                <a:cs typeface="Times New Roman" panose="02020603050405020304" pitchFamily="18" charset="0"/>
              </a:rPr>
              <a:t> time.</a:t>
            </a:r>
            <a:endParaRPr lang="zh-CN" altLang="en-US" dirty="0">
              <a:solidFill>
                <a:srgbClr val="00B0F0"/>
              </a:solidFill>
              <a:latin typeface="Times New Roman" panose="02020603050405020304" pitchFamily="18" charset="0"/>
              <a:cs typeface="Times New Roman" panose="02020603050405020304" pitchFamily="18" charset="0"/>
            </a:endParaRP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42" y="932107"/>
            <a:ext cx="2719208" cy="207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129" y="932107"/>
            <a:ext cx="2686595" cy="205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5386" y="919589"/>
            <a:ext cx="2716409" cy="207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668" y="2698550"/>
            <a:ext cx="2724754" cy="207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6267" y="2707173"/>
            <a:ext cx="2725918" cy="208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9164" y="2720053"/>
            <a:ext cx="2696695" cy="205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323" y="4475104"/>
            <a:ext cx="2722384" cy="20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1072" y="4464351"/>
            <a:ext cx="2745151" cy="209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1880057" y="2638177"/>
            <a:ext cx="3103414" cy="369332"/>
          </a:xfrm>
          <a:prstGeom prst="rect">
            <a:avLst/>
          </a:prstGeom>
        </p:spPr>
        <p:txBody>
          <a:bodyPr wrap="none">
            <a:spAutoFit/>
          </a:bodyPr>
          <a:lstStyle/>
          <a:p>
            <a:r>
              <a:rPr lang="en-US" altLang="zh-CN" kern="700" dirty="0">
                <a:solidFill>
                  <a:srgbClr val="00B0F0"/>
                </a:solidFill>
                <a:latin typeface="Times New Roman" panose="02020603050405020304" pitchFamily="18" charset="0"/>
                <a:cs typeface="Times New Roman" panose="02020603050405020304" pitchFamily="18" charset="0"/>
              </a:rPr>
              <a:t>(a) diameter changes </a:t>
            </a:r>
            <a:r>
              <a:rPr lang="en-US" altLang="zh-CN" kern="700" spc="-10" dirty="0">
                <a:solidFill>
                  <a:srgbClr val="00B0F0"/>
                </a:solidFill>
                <a:latin typeface="Times New Roman" panose="02020603050405020304" pitchFamily="18" charset="0"/>
                <a:ea typeface="等线"/>
                <a:cs typeface="Times New Roman" panose="02020603050405020304" pitchFamily="18" charset="0"/>
              </a:rPr>
              <a:t>with</a:t>
            </a:r>
            <a:r>
              <a:rPr lang="en-US" altLang="zh-CN" kern="700" dirty="0">
                <a:solidFill>
                  <a:srgbClr val="00B0F0"/>
                </a:solidFill>
                <a:latin typeface="Times New Roman" panose="02020603050405020304" pitchFamily="18" charset="0"/>
                <a:cs typeface="Times New Roman" panose="02020603050405020304" pitchFamily="18" charset="0"/>
              </a:rPr>
              <a:t> time;</a:t>
            </a:r>
            <a:endParaRPr lang="zh-CN" altLang="en-US" dirty="0">
              <a:solidFill>
                <a:srgbClr val="00B0F0"/>
              </a:solidFill>
            </a:endParaRPr>
          </a:p>
        </p:txBody>
      </p:sp>
      <p:sp>
        <p:nvSpPr>
          <p:cNvPr id="30" name="矩形 29"/>
          <p:cNvSpPr/>
          <p:nvPr/>
        </p:nvSpPr>
        <p:spPr>
          <a:xfrm>
            <a:off x="1173672" y="4403939"/>
            <a:ext cx="4572000" cy="369332"/>
          </a:xfrm>
          <a:prstGeom prst="rect">
            <a:avLst/>
          </a:prstGeom>
        </p:spPr>
        <p:txBody>
          <a:bodyPr>
            <a:spAutoFit/>
          </a:bodyPr>
          <a:lstStyle/>
          <a:p>
            <a:r>
              <a:rPr lang="en-US" altLang="zh-CN" kern="700" dirty="0" smtClean="0">
                <a:solidFill>
                  <a:srgbClr val="00B0F0"/>
                </a:solidFill>
                <a:latin typeface="Times New Roman" panose="02020603050405020304" pitchFamily="18" charset="0"/>
                <a:cs typeface="Times New Roman" panose="02020603050405020304" pitchFamily="18" charset="0"/>
              </a:rPr>
              <a:t>(</a:t>
            </a:r>
            <a:r>
              <a:rPr lang="en-US" altLang="zh-CN" kern="700" dirty="0">
                <a:solidFill>
                  <a:srgbClr val="00B0F0"/>
                </a:solidFill>
                <a:latin typeface="Times New Roman" panose="02020603050405020304" pitchFamily="18" charset="0"/>
                <a:cs typeface="Times New Roman" panose="02020603050405020304" pitchFamily="18" charset="0"/>
              </a:rPr>
              <a:t>b) chord length changes </a:t>
            </a:r>
            <a:r>
              <a:rPr lang="en-US" altLang="zh-CN" kern="700" spc="-10" dirty="0">
                <a:solidFill>
                  <a:srgbClr val="00B0F0"/>
                </a:solidFill>
                <a:latin typeface="Times New Roman" panose="02020603050405020304" pitchFamily="18" charset="0"/>
                <a:ea typeface="等线"/>
                <a:cs typeface="Times New Roman" panose="02020603050405020304" pitchFamily="18" charset="0"/>
              </a:rPr>
              <a:t>with</a:t>
            </a:r>
            <a:r>
              <a:rPr lang="en-US" altLang="zh-CN" kern="700" dirty="0">
                <a:solidFill>
                  <a:srgbClr val="00B0F0"/>
                </a:solidFill>
                <a:latin typeface="Times New Roman" panose="02020603050405020304" pitchFamily="18" charset="0"/>
                <a:cs typeface="Times New Roman" panose="02020603050405020304" pitchFamily="18" charset="0"/>
              </a:rPr>
              <a:t> time on heat wall; </a:t>
            </a:r>
            <a:endParaRPr lang="zh-CN" altLang="en-US" dirty="0"/>
          </a:p>
        </p:txBody>
      </p:sp>
      <p:sp>
        <p:nvSpPr>
          <p:cNvPr id="31" name="矩形 30"/>
          <p:cNvSpPr/>
          <p:nvPr/>
        </p:nvSpPr>
        <p:spPr>
          <a:xfrm>
            <a:off x="1973636" y="6466464"/>
            <a:ext cx="2698175" cy="369332"/>
          </a:xfrm>
          <a:prstGeom prst="rect">
            <a:avLst/>
          </a:prstGeom>
        </p:spPr>
        <p:txBody>
          <a:bodyPr wrap="none">
            <a:spAutoFit/>
          </a:bodyPr>
          <a:lstStyle/>
          <a:p>
            <a:r>
              <a:rPr lang="en-US" altLang="zh-CN" kern="700" dirty="0">
                <a:latin typeface="Times New Roman" panose="02020603050405020304" pitchFamily="18" charset="0"/>
                <a:cs typeface="Times New Roman" panose="02020603050405020304" pitchFamily="18" charset="0"/>
              </a:rPr>
              <a:t>Bubble-growth cycle </a:t>
            </a:r>
            <a:r>
              <a:rPr lang="en-US" altLang="zh-CN" kern="700" dirty="0" smtClean="0">
                <a:latin typeface="Times New Roman" panose="02020603050405020304" pitchFamily="18" charset="0"/>
                <a:cs typeface="Times New Roman" panose="02020603050405020304" pitchFamily="18" charset="0"/>
              </a:rPr>
              <a:t>curve</a:t>
            </a:r>
            <a:endParaRPr lang="zh-CN" altLang="en-US" dirty="0"/>
          </a:p>
        </p:txBody>
      </p:sp>
      <p:sp>
        <p:nvSpPr>
          <p:cNvPr id="32" name="圆角矩形 32"/>
          <p:cNvSpPr>
            <a:spLocks noChangeArrowheads="1"/>
          </p:cNvSpPr>
          <p:nvPr/>
        </p:nvSpPr>
        <p:spPr bwMode="auto">
          <a:xfrm>
            <a:off x="6668529" y="4968541"/>
            <a:ext cx="2273869" cy="1045752"/>
          </a:xfrm>
          <a:prstGeom prst="roundRect">
            <a:avLst>
              <a:gd name="adj" fmla="val 16667"/>
            </a:avLst>
          </a:prstGeom>
          <a:noFill/>
          <a:ln w="25400" cap="flat" cmpd="sng" algn="ctr">
            <a:solidFill>
              <a:srgbClr val="DAEDEF">
                <a:lumMod val="90000"/>
              </a:srgbClr>
            </a:solidFill>
            <a:prstDash val="solid"/>
            <a:headEnd/>
            <a:tailEnd/>
          </a:ln>
          <a:effectLst/>
        </p:spPr>
        <p:txBody>
          <a:bodyPr lIns="36000" rIns="36000"/>
          <a:lstStyle/>
          <a:p>
            <a:pPr fontAlgn="base">
              <a:spcBef>
                <a:spcPct val="0"/>
              </a:spcBef>
              <a:spcAft>
                <a:spcPct val="0"/>
              </a:spcAft>
            </a:pPr>
            <a:r>
              <a:rPr kumimoji="1" lang="en-US" altLang="zh-CN" b="1" kern="0" dirty="0">
                <a:latin typeface="Times New Roman" panose="02020603050405020304" pitchFamily="18" charset="0"/>
                <a:ea typeface="宋体"/>
                <a:cs typeface="Times New Roman" panose="02020603050405020304" pitchFamily="18" charset="0"/>
              </a:rPr>
              <a:t>the bubble growth period is divided into </a:t>
            </a:r>
            <a:r>
              <a:rPr kumimoji="1" lang="en-US" altLang="zh-CN" b="1" kern="0" dirty="0" smtClean="0">
                <a:solidFill>
                  <a:srgbClr val="FF0000"/>
                </a:solidFill>
                <a:latin typeface="Times New Roman" panose="02020603050405020304" pitchFamily="18" charset="0"/>
                <a:ea typeface="宋体"/>
                <a:cs typeface="Times New Roman" panose="02020603050405020304" pitchFamily="18" charset="0"/>
              </a:rPr>
              <a:t>three stages</a:t>
            </a:r>
            <a:endParaRPr kumimoji="1" lang="en-US" altLang="zh-CN" b="1" kern="0" dirty="0">
              <a:solidFill>
                <a:srgbClr val="FF0000"/>
              </a:solidFill>
              <a:latin typeface="Times New Roman" panose="02020603050405020304" pitchFamily="18" charset="0"/>
              <a:ea typeface="宋体"/>
              <a:cs typeface="Times New Roman" panose="02020603050405020304" pitchFamily="18" charset="0"/>
            </a:endParaRPr>
          </a:p>
        </p:txBody>
      </p:sp>
      <p:sp>
        <p:nvSpPr>
          <p:cNvPr id="34"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17/35</a:t>
            </a:r>
            <a:endParaRPr lang="zh-CN" altLang="en-US" sz="2000" dirty="0"/>
          </a:p>
        </p:txBody>
      </p:sp>
    </p:spTree>
    <p:extLst>
      <p:ext uri="{BB962C8B-B14F-4D97-AF65-F5344CB8AC3E}">
        <p14:creationId xmlns:p14="http://schemas.microsoft.com/office/powerpoint/2010/main" val="406406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圆角矩形 32"/>
          <p:cNvSpPr>
            <a:spLocks noChangeArrowheads="1"/>
          </p:cNvSpPr>
          <p:nvPr/>
        </p:nvSpPr>
        <p:spPr bwMode="auto">
          <a:xfrm>
            <a:off x="2904394" y="1961296"/>
            <a:ext cx="5844070" cy="4128549"/>
          </a:xfrm>
          <a:prstGeom prst="roundRect">
            <a:avLst>
              <a:gd name="adj" fmla="val 16667"/>
            </a:avLst>
          </a:prstGeom>
          <a:noFill/>
          <a:ln w="25400" cap="flat" cmpd="sng" algn="ctr">
            <a:solidFill>
              <a:srgbClr val="DAEDEF">
                <a:lumMod val="90000"/>
              </a:srgbClr>
            </a:solidFill>
            <a:prstDash val="solid"/>
            <a:headEnd/>
            <a:tailEnd/>
          </a:ln>
          <a:effectLst/>
        </p:spPr>
        <p:txBody>
          <a:bodyPr lIns="36000" rIns="36000"/>
          <a:lstStyle/>
          <a:p>
            <a:pPr marL="285750" indent="-285750" fontAlgn="base">
              <a:spcBef>
                <a:spcPct val="0"/>
              </a:spcBef>
              <a:spcAft>
                <a:spcPct val="0"/>
              </a:spcAft>
              <a:buFont typeface="Wingdings" panose="05000000000000000000" pitchFamily="2" charset="2"/>
              <a:buChar char="Ø"/>
            </a:pPr>
            <a:r>
              <a:rPr kumimoji="1" lang="en-US" altLang="zh-CN" sz="2400" b="1" kern="0" dirty="0">
                <a:latin typeface="Times New Roman" panose="02020603050405020304" pitchFamily="18" charset="0"/>
                <a:ea typeface="宋体"/>
                <a:cs typeface="Times New Roman" panose="02020603050405020304" pitchFamily="18" charset="0"/>
              </a:rPr>
              <a:t>Bubble grew in the cavity, the center angle remained unchanged, and the radius increased along the wall until it was </a:t>
            </a:r>
            <a:r>
              <a:rPr kumimoji="1" lang="en-US" altLang="zh-CN" sz="2400" b="1" kern="0" dirty="0">
                <a:solidFill>
                  <a:srgbClr val="FF0000"/>
                </a:solidFill>
                <a:latin typeface="Times New Roman" panose="02020603050405020304" pitchFamily="18" charset="0"/>
                <a:ea typeface="宋体"/>
                <a:cs typeface="Times New Roman" panose="02020603050405020304" pitchFamily="18" charset="0"/>
              </a:rPr>
              <a:t>visible</a:t>
            </a:r>
            <a:r>
              <a:rPr kumimoji="1" lang="en-US" altLang="zh-CN" sz="2400" b="1" kern="0" dirty="0">
                <a:latin typeface="Times New Roman" panose="02020603050405020304" pitchFamily="18" charset="0"/>
                <a:ea typeface="宋体"/>
                <a:cs typeface="Times New Roman" panose="02020603050405020304" pitchFamily="18" charset="0"/>
              </a:rPr>
              <a:t>. </a:t>
            </a:r>
          </a:p>
          <a:p>
            <a:pPr marL="285750" indent="-285750" fontAlgn="base">
              <a:spcBef>
                <a:spcPct val="0"/>
              </a:spcBef>
              <a:spcAft>
                <a:spcPct val="0"/>
              </a:spcAft>
              <a:buFont typeface="Wingdings" panose="05000000000000000000" pitchFamily="2" charset="2"/>
              <a:buChar char="Ø"/>
            </a:pPr>
            <a:r>
              <a:rPr kumimoji="1" lang="en-US" altLang="zh-CN" sz="2400" b="1" kern="0" dirty="0">
                <a:latin typeface="Times New Roman" panose="02020603050405020304" pitchFamily="18" charset="0"/>
                <a:ea typeface="宋体"/>
                <a:cs typeface="Times New Roman" panose="02020603050405020304" pitchFamily="18" charset="0"/>
              </a:rPr>
              <a:t>At </a:t>
            </a:r>
            <a:r>
              <a:rPr kumimoji="1" lang="en-US" altLang="zh-CN" sz="2400" b="1" i="1" kern="0" dirty="0">
                <a:latin typeface="Times New Roman" panose="02020603050405020304" pitchFamily="18" charset="0"/>
                <a:ea typeface="宋体"/>
                <a:cs typeface="Times New Roman" panose="02020603050405020304" pitchFamily="18" charset="0"/>
              </a:rPr>
              <a:t>t</a:t>
            </a:r>
            <a:r>
              <a:rPr kumimoji="1" lang="en-US" altLang="zh-CN" sz="2400" b="1" kern="0" dirty="0">
                <a:latin typeface="Times New Roman" panose="02020603050405020304" pitchFamily="18" charset="0"/>
                <a:ea typeface="宋体"/>
                <a:cs typeface="Times New Roman" panose="02020603050405020304" pitchFamily="18" charset="0"/>
              </a:rPr>
              <a:t>=3.82 </a:t>
            </a:r>
            <a:r>
              <a:rPr kumimoji="1" lang="en-US" altLang="zh-CN" sz="2400" b="1" kern="0" dirty="0" err="1">
                <a:latin typeface="Times New Roman" panose="02020603050405020304" pitchFamily="18" charset="0"/>
                <a:ea typeface="宋体"/>
                <a:cs typeface="Times New Roman" panose="02020603050405020304" pitchFamily="18" charset="0"/>
              </a:rPr>
              <a:t>ms</a:t>
            </a:r>
            <a:r>
              <a:rPr kumimoji="1" lang="en-US" altLang="zh-CN" sz="2400" b="1" kern="0" dirty="0">
                <a:latin typeface="Times New Roman" panose="02020603050405020304" pitchFamily="18" charset="0"/>
                <a:ea typeface="宋体"/>
                <a:cs typeface="Times New Roman" panose="02020603050405020304" pitchFamily="18" charset="0"/>
              </a:rPr>
              <a:t>, the bubble was emitted from the cavity and the visible part was flat. </a:t>
            </a:r>
          </a:p>
          <a:p>
            <a:pPr marL="285750" indent="-285750" fontAlgn="base">
              <a:spcBef>
                <a:spcPct val="0"/>
              </a:spcBef>
              <a:spcAft>
                <a:spcPct val="0"/>
              </a:spcAft>
              <a:buFont typeface="Wingdings" panose="05000000000000000000" pitchFamily="2" charset="2"/>
              <a:buChar char="Ø"/>
            </a:pPr>
            <a:r>
              <a:rPr kumimoji="1" lang="en-US" altLang="zh-CN" sz="2400" b="1" kern="0" dirty="0">
                <a:latin typeface="Times New Roman" panose="02020603050405020304" pitchFamily="18" charset="0"/>
                <a:ea typeface="宋体"/>
                <a:cs typeface="Times New Roman" panose="02020603050405020304" pitchFamily="18" charset="0"/>
              </a:rPr>
              <a:t>During the early growth period of the bubble, </a:t>
            </a:r>
            <a:r>
              <a:rPr kumimoji="1" lang="en-US" altLang="zh-CN" sz="2400" b="1" kern="0" dirty="0">
                <a:solidFill>
                  <a:srgbClr val="FF0000"/>
                </a:solidFill>
                <a:latin typeface="Times New Roman" panose="02020603050405020304" pitchFamily="18" charset="0"/>
                <a:ea typeface="宋体"/>
                <a:cs typeface="Times New Roman" panose="02020603050405020304" pitchFamily="18" charset="0"/>
              </a:rPr>
              <a:t>bubble diameter, chord length and arch height were growing rapidly</a:t>
            </a:r>
            <a:r>
              <a:rPr kumimoji="1" lang="en-US" altLang="zh-CN" sz="2400" b="1" kern="0" dirty="0">
                <a:latin typeface="Times New Roman" panose="02020603050405020304" pitchFamily="18" charset="0"/>
                <a:ea typeface="宋体"/>
                <a:cs typeface="Times New Roman" panose="02020603050405020304" pitchFamily="18" charset="0"/>
              </a:rPr>
              <a:t>. </a:t>
            </a:r>
          </a:p>
        </p:txBody>
      </p:sp>
      <p:sp>
        <p:nvSpPr>
          <p:cNvPr id="18" name="矩形 17"/>
          <p:cNvSpPr/>
          <p:nvPr/>
        </p:nvSpPr>
        <p:spPr>
          <a:xfrm>
            <a:off x="107504" y="178843"/>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9" name="矩形 18"/>
          <p:cNvSpPr/>
          <p:nvPr/>
        </p:nvSpPr>
        <p:spPr>
          <a:xfrm>
            <a:off x="2956064" y="1320789"/>
            <a:ext cx="5662319" cy="461665"/>
          </a:xfrm>
          <a:prstGeom prst="rect">
            <a:avLst/>
          </a:prstGeom>
        </p:spPr>
        <p:txBody>
          <a:bodyPr wrap="none">
            <a:spAutoFit/>
          </a:bodyPr>
          <a:lstStyle/>
          <a:p>
            <a:r>
              <a:rPr lang="en-US" altLang="zh-CN" sz="2400" b="1" kern="700" spc="-10" dirty="0">
                <a:latin typeface="Times New Roman" panose="02020603050405020304" pitchFamily="18" charset="0"/>
                <a:ea typeface="等线"/>
                <a:cs typeface="Times New Roman" panose="02020603050405020304" pitchFamily="18" charset="0"/>
              </a:rPr>
              <a:t>The first stage: rapid growth (0 ~ 6.48 </a:t>
            </a:r>
            <a:r>
              <a:rPr lang="en-US" altLang="zh-CN" sz="2400" b="1" kern="700" spc="-10" dirty="0" err="1">
                <a:latin typeface="Times New Roman" panose="02020603050405020304" pitchFamily="18" charset="0"/>
                <a:ea typeface="等线"/>
                <a:cs typeface="Times New Roman" panose="02020603050405020304" pitchFamily="18" charset="0"/>
              </a:rPr>
              <a:t>ms</a:t>
            </a:r>
            <a:r>
              <a:rPr lang="en-US" altLang="zh-CN" sz="2400" b="1" kern="700" spc="-10" dirty="0">
                <a:latin typeface="Times New Roman" panose="02020603050405020304" pitchFamily="18" charset="0"/>
                <a:ea typeface="等线"/>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grpSp>
        <p:nvGrpSpPr>
          <p:cNvPr id="20" name="组合 19"/>
          <p:cNvGrpSpPr/>
          <p:nvPr/>
        </p:nvGrpSpPr>
        <p:grpSpPr>
          <a:xfrm>
            <a:off x="158088" y="932107"/>
            <a:ext cx="2767897" cy="5620823"/>
            <a:chOff x="158088" y="932107"/>
            <a:chExt cx="2767897" cy="5620823"/>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14" y="932107"/>
              <a:ext cx="2719208" cy="207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88" y="2698550"/>
              <a:ext cx="2724754" cy="207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01" y="4475104"/>
              <a:ext cx="2722384" cy="20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689811" y="1830580"/>
              <a:ext cx="288757" cy="9160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48464" y="3609694"/>
              <a:ext cx="288757" cy="9160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91767" y="5857874"/>
              <a:ext cx="288757" cy="4434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203601" y="689165"/>
            <a:ext cx="41520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a:t>
            </a:r>
            <a:r>
              <a:rPr lang="en-US" altLang="zh-CN" sz="2000" b="1" kern="0" dirty="0">
                <a:solidFill>
                  <a:srgbClr val="0000FF"/>
                </a:solidFill>
                <a:latin typeface="微软雅黑" panose="020B0503020204020204" pitchFamily="34" charset="-122"/>
                <a:ea typeface="微软雅黑" panose="020B0503020204020204" pitchFamily="34" charset="-122"/>
              </a:rPr>
              <a:t>growth process</a:t>
            </a:r>
          </a:p>
        </p:txBody>
      </p:sp>
      <p:sp>
        <p:nvSpPr>
          <p:cNvPr id="29"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18/35</a:t>
            </a:r>
            <a:endParaRPr lang="zh-CN" altLang="en-US" sz="2000" dirty="0"/>
          </a:p>
        </p:txBody>
      </p:sp>
    </p:spTree>
    <p:extLst>
      <p:ext uri="{BB962C8B-B14F-4D97-AF65-F5344CB8AC3E}">
        <p14:creationId xmlns:p14="http://schemas.microsoft.com/office/powerpoint/2010/main" val="1098633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2"/>
          <p:cNvSpPr>
            <a:spLocks noChangeArrowheads="1"/>
          </p:cNvSpPr>
          <p:nvPr/>
        </p:nvSpPr>
        <p:spPr bwMode="auto">
          <a:xfrm>
            <a:off x="813934" y="3980374"/>
            <a:ext cx="7934530" cy="2133047"/>
          </a:xfrm>
          <a:prstGeom prst="roundRect">
            <a:avLst>
              <a:gd name="adj" fmla="val 16667"/>
            </a:avLst>
          </a:prstGeom>
          <a:noFill/>
          <a:ln w="25400" cap="flat" cmpd="sng" algn="ctr">
            <a:solidFill>
              <a:srgbClr val="DAEDEF">
                <a:lumMod val="90000"/>
              </a:srgbClr>
            </a:solidFill>
            <a:prstDash val="solid"/>
            <a:headEnd/>
            <a:tailEnd/>
          </a:ln>
          <a:effectLst/>
        </p:spPr>
        <p:txBody>
          <a:bodyPr lIns="36000" rIns="36000"/>
          <a:lstStyle/>
          <a:p>
            <a:pPr marL="342900" indent="-342900" fontAlgn="base">
              <a:spcBef>
                <a:spcPct val="0"/>
              </a:spcBef>
              <a:spcAft>
                <a:spcPct val="0"/>
              </a:spcAft>
              <a:buFont typeface="Wingdings" panose="05000000000000000000" pitchFamily="2" charset="2"/>
              <a:buChar char="Ø"/>
            </a:pP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         and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slope range is from </a:t>
            </a:r>
            <a:r>
              <a:rPr kumimoji="1" lang="en-US" altLang="zh-CN" sz="2000" b="1" kern="0" dirty="0">
                <a:solidFill>
                  <a:srgbClr val="FF0000"/>
                </a:solidFill>
                <a:latin typeface="Times New Roman" panose="02020603050405020304" pitchFamily="18" charset="0"/>
                <a:ea typeface="宋体"/>
                <a:cs typeface="Times New Roman" panose="02020603050405020304" pitchFamily="18" charset="0"/>
              </a:rPr>
              <a:t>0.15 to 0.3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in rapid growth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stage without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the waiting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time. </a:t>
            </a:r>
          </a:p>
          <a:p>
            <a:pPr marL="342900" indent="-342900" fontAlgn="base">
              <a:spcBef>
                <a:spcPct val="0"/>
              </a:spcBef>
              <a:spcAft>
                <a:spcPct val="0"/>
              </a:spcAft>
              <a:buFont typeface="Wingdings" panose="05000000000000000000" pitchFamily="2" charset="2"/>
              <a:buChar char="Ø"/>
            </a:pP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C</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lose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growth-cycle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time do not equal to waiting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time and growth rates. </a:t>
            </a:r>
            <a:endPar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endParaRPr>
          </a:p>
          <a:p>
            <a:pPr marL="342900" indent="-342900" fontAlgn="base">
              <a:spcBef>
                <a:spcPct val="0"/>
              </a:spcBef>
              <a:spcAft>
                <a:spcPct val="0"/>
              </a:spcAft>
              <a:buFont typeface="Wingdings" panose="05000000000000000000" pitchFamily="2" charset="2"/>
              <a:buChar char="Ø"/>
            </a:pP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By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extending the fitting formula to obtain the intersection with the time axis, it is possible to counter the </a:t>
            </a:r>
            <a:r>
              <a:rPr kumimoji="1" lang="en-US" altLang="zh-CN" sz="2000" b="1" kern="0" dirty="0">
                <a:solidFill>
                  <a:srgbClr val="FF0000"/>
                </a:solidFill>
                <a:latin typeface="Times New Roman" panose="02020603050405020304" pitchFamily="18" charset="0"/>
                <a:ea typeface="宋体"/>
                <a:cs typeface="Times New Roman" panose="02020603050405020304" pitchFamily="18" charset="0"/>
              </a:rPr>
              <a:t>real </a:t>
            </a:r>
            <a:r>
              <a:rPr kumimoji="1" lang="en-US" altLang="zh-CN" sz="2000" b="1" kern="0" dirty="0" smtClean="0">
                <a:solidFill>
                  <a:srgbClr val="FF0000"/>
                </a:solidFill>
                <a:latin typeface="Times New Roman" panose="02020603050405020304" pitchFamily="18" charset="0"/>
                <a:ea typeface="宋体"/>
                <a:cs typeface="Times New Roman" panose="02020603050405020304" pitchFamily="18" charset="0"/>
              </a:rPr>
              <a:t>bubble formation time</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a:t>
            </a:r>
            <a:endParaRPr kumimoji="1" lang="en-US" altLang="zh-CN" sz="2000" b="1" kern="0" dirty="0">
              <a:solidFill>
                <a:srgbClr val="000000"/>
              </a:solidFill>
              <a:latin typeface="Times New Roman" panose="02020603050405020304" pitchFamily="18" charset="0"/>
              <a:ea typeface="宋体"/>
              <a:cs typeface="Times New Roman" panose="02020603050405020304" pitchFamily="18" charset="0"/>
            </a:endParaRPr>
          </a:p>
        </p:txBody>
      </p:sp>
      <p:pic>
        <p:nvPicPr>
          <p:cNvPr id="5"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980728"/>
            <a:ext cx="3101431" cy="236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568434" y="2061135"/>
            <a:ext cx="288757" cy="10063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7504" y="183420"/>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4" name="矩形 13"/>
          <p:cNvSpPr/>
          <p:nvPr/>
        </p:nvSpPr>
        <p:spPr>
          <a:xfrm>
            <a:off x="453730" y="1900382"/>
            <a:ext cx="5662319" cy="461665"/>
          </a:xfrm>
          <a:prstGeom prst="rect">
            <a:avLst/>
          </a:prstGeom>
        </p:spPr>
        <p:txBody>
          <a:bodyPr wrap="none">
            <a:spAutoFit/>
          </a:bodyPr>
          <a:lstStyle/>
          <a:p>
            <a:r>
              <a:rPr lang="en-US" altLang="zh-CN" sz="2400" b="1" kern="700" spc="-10" dirty="0">
                <a:latin typeface="Times New Roman" panose="02020603050405020304" pitchFamily="18" charset="0"/>
                <a:ea typeface="等线"/>
                <a:cs typeface="Times New Roman" panose="02020603050405020304" pitchFamily="18" charset="0"/>
              </a:rPr>
              <a:t>The first stage: rapid </a:t>
            </a:r>
            <a:r>
              <a:rPr lang="en-US" altLang="zh-CN" sz="2400" b="1" kern="700" spc="-10" dirty="0" smtClean="0">
                <a:latin typeface="Times New Roman" panose="02020603050405020304" pitchFamily="18" charset="0"/>
                <a:ea typeface="等线"/>
                <a:cs typeface="Times New Roman" panose="02020603050405020304" pitchFamily="18" charset="0"/>
              </a:rPr>
              <a:t>growth (</a:t>
            </a:r>
            <a:r>
              <a:rPr lang="en-US" altLang="zh-CN" sz="2400" b="1" kern="700" spc="-10" dirty="0">
                <a:latin typeface="Times New Roman" panose="02020603050405020304" pitchFamily="18" charset="0"/>
                <a:ea typeface="等线"/>
                <a:cs typeface="Times New Roman" panose="02020603050405020304" pitchFamily="18" charset="0"/>
              </a:rPr>
              <a:t>0 ~ 6.48 </a:t>
            </a:r>
            <a:r>
              <a:rPr lang="en-US" altLang="zh-CN" sz="2400" b="1" kern="700" spc="-10" dirty="0" err="1">
                <a:latin typeface="Times New Roman" panose="02020603050405020304" pitchFamily="18" charset="0"/>
                <a:ea typeface="等线"/>
                <a:cs typeface="Times New Roman" panose="02020603050405020304" pitchFamily="18" charset="0"/>
              </a:rPr>
              <a:t>ms</a:t>
            </a:r>
            <a:r>
              <a:rPr lang="en-US" altLang="zh-CN" sz="2400" b="1" kern="700" spc="-10" dirty="0" smtClean="0">
                <a:latin typeface="Times New Roman" panose="02020603050405020304" pitchFamily="18" charset="0"/>
                <a:ea typeface="等线"/>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759336715"/>
              </p:ext>
            </p:extLst>
          </p:nvPr>
        </p:nvGraphicFramePr>
        <p:xfrm>
          <a:off x="812919" y="2381252"/>
          <a:ext cx="1587381" cy="644383"/>
        </p:xfrm>
        <a:graphic>
          <a:graphicData uri="http://schemas.openxmlformats.org/presentationml/2006/ole">
            <mc:AlternateContent xmlns:mc="http://schemas.openxmlformats.org/markup-compatibility/2006">
              <mc:Choice xmlns:v="urn:schemas-microsoft-com:vml" Requires="v">
                <p:oleObj spid="_x0000_s3290" name="Equation" r:id="rId5" imgW="965200" imgH="393700" progId="Equation.DSMT4">
                  <p:embed/>
                </p:oleObj>
              </mc:Choice>
              <mc:Fallback>
                <p:oleObj name="Equation" r:id="rId5" imgW="9652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919" y="2381252"/>
                        <a:ext cx="1587381" cy="644383"/>
                      </a:xfrm>
                      <a:prstGeom prst="rect">
                        <a:avLst/>
                      </a:prstGeom>
                      <a:noFill/>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379108909"/>
              </p:ext>
            </p:extLst>
          </p:nvPr>
        </p:nvGraphicFramePr>
        <p:xfrm>
          <a:off x="715147" y="3533603"/>
          <a:ext cx="8259950" cy="311387"/>
        </p:xfrm>
        <a:graphic>
          <a:graphicData uri="http://schemas.openxmlformats.org/presentationml/2006/ole">
            <mc:AlternateContent xmlns:mc="http://schemas.openxmlformats.org/markup-compatibility/2006">
              <mc:Choice xmlns:v="urn:schemas-microsoft-com:vml" Requires="v">
                <p:oleObj spid="_x0000_s3291" name="Equation" r:id="rId7" imgW="4792280" imgH="177492" progId="Equation.DSMT4">
                  <p:embed/>
                </p:oleObj>
              </mc:Choice>
              <mc:Fallback>
                <p:oleObj name="Equation" r:id="rId7" imgW="4792280" imgH="17749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47" y="3533603"/>
                        <a:ext cx="8259950" cy="311387"/>
                      </a:xfrm>
                      <a:prstGeom prst="rect">
                        <a:avLst/>
                      </a:prstGeom>
                      <a:noFill/>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141724140"/>
              </p:ext>
            </p:extLst>
          </p:nvPr>
        </p:nvGraphicFramePr>
        <p:xfrm>
          <a:off x="1235173" y="4075151"/>
          <a:ext cx="620522" cy="363658"/>
        </p:xfrm>
        <a:graphic>
          <a:graphicData uri="http://schemas.openxmlformats.org/presentationml/2006/ole">
            <mc:AlternateContent xmlns:mc="http://schemas.openxmlformats.org/markup-compatibility/2006">
              <mc:Choice xmlns:v="urn:schemas-microsoft-com:vml" Requires="v">
                <p:oleObj spid="_x0000_s3292" name="Equation" r:id="rId9" imgW="380835" imgH="177723" progId="Equation.DSMT4">
                  <p:embed/>
                </p:oleObj>
              </mc:Choice>
              <mc:Fallback>
                <p:oleObj name="Equation" r:id="rId9" imgW="380835" imgH="17772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5173" y="4075151"/>
                        <a:ext cx="620522" cy="363658"/>
                      </a:xfrm>
                      <a:prstGeom prst="rect">
                        <a:avLst/>
                      </a:prstGeom>
                      <a:noFill/>
                      <a:ln>
                        <a:solidFill>
                          <a:srgbClr val="FF0000"/>
                        </a:solidFill>
                      </a:ln>
                    </p:spPr>
                  </p:pic>
                </p:oleObj>
              </mc:Fallback>
            </mc:AlternateContent>
          </a:graphicData>
        </a:graphic>
      </p:graphicFrame>
      <p:cxnSp>
        <p:nvCxnSpPr>
          <p:cNvPr id="18" name="直接连接符 17"/>
          <p:cNvCxnSpPr/>
          <p:nvPr/>
        </p:nvCxnSpPr>
        <p:spPr>
          <a:xfrm flipH="1">
            <a:off x="6558909" y="2722962"/>
            <a:ext cx="64800" cy="252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298755" y="2534517"/>
            <a:ext cx="558436" cy="6299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5638799" y="2704057"/>
            <a:ext cx="510937" cy="25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3729" y="3069493"/>
            <a:ext cx="5845025" cy="400110"/>
          </a:xfrm>
          <a:prstGeom prst="rect">
            <a:avLst/>
          </a:prstGeom>
        </p:spPr>
        <p:txBody>
          <a:bodyPr wrap="square">
            <a:spAutoFit/>
          </a:bodyPr>
          <a:lstStyle/>
          <a:p>
            <a:r>
              <a:rPr lang="en-US" altLang="zh-CN" sz="2000" b="1" dirty="0" smtClean="0">
                <a:latin typeface="Times New Roman" panose="02020603050405020304" pitchFamily="18" charset="0"/>
              </a:rPr>
              <a:t>The </a:t>
            </a:r>
            <a:r>
              <a:rPr lang="en-US" altLang="zh-CN" sz="2000" b="1" dirty="0">
                <a:latin typeface="Times New Roman" panose="02020603050405020304" pitchFamily="18" charset="0"/>
              </a:rPr>
              <a:t>fitting </a:t>
            </a:r>
            <a:r>
              <a:rPr lang="en-US" altLang="zh-CN" sz="2000" b="1" dirty="0" smtClean="0">
                <a:latin typeface="Times New Roman" panose="02020603050405020304" pitchFamily="18" charset="0"/>
              </a:rPr>
              <a:t>equations obtained </a:t>
            </a:r>
            <a:r>
              <a:rPr lang="en-US" altLang="zh-CN" sz="2000" b="1" dirty="0">
                <a:latin typeface="Times New Roman" panose="02020603050405020304" pitchFamily="18" charset="0"/>
              </a:rPr>
              <a:t>from </a:t>
            </a:r>
            <a:r>
              <a:rPr lang="en-US" altLang="zh-CN" sz="2000" b="1" dirty="0" smtClean="0">
                <a:latin typeface="Times New Roman" panose="02020603050405020304" pitchFamily="18" charset="0"/>
              </a:rPr>
              <a:t>three bubbles:</a:t>
            </a:r>
            <a:endParaRPr lang="zh-CN" altLang="en-US" sz="2000" b="1" dirty="0"/>
          </a:p>
        </p:txBody>
      </p:sp>
      <p:sp>
        <p:nvSpPr>
          <p:cNvPr id="23" name="矩形 22"/>
          <p:cNvSpPr/>
          <p:nvPr/>
        </p:nvSpPr>
        <p:spPr>
          <a:xfrm>
            <a:off x="251520" y="1057329"/>
            <a:ext cx="41520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a:t>
            </a:r>
            <a:r>
              <a:rPr lang="en-US" altLang="zh-CN" sz="2000" b="1" kern="0" dirty="0">
                <a:solidFill>
                  <a:srgbClr val="0000FF"/>
                </a:solidFill>
                <a:latin typeface="微软雅黑" panose="020B0503020204020204" pitchFamily="34" charset="-122"/>
                <a:ea typeface="微软雅黑" panose="020B0503020204020204" pitchFamily="34" charset="-122"/>
              </a:rPr>
              <a:t>growth process</a:t>
            </a:r>
          </a:p>
        </p:txBody>
      </p:sp>
      <p:sp>
        <p:nvSpPr>
          <p:cNvPr id="22"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19/35</a:t>
            </a:r>
            <a:endParaRPr lang="zh-CN" altLang="en-US" sz="2000" dirty="0"/>
          </a:p>
        </p:txBody>
      </p:sp>
    </p:spTree>
    <p:extLst>
      <p:ext uri="{BB962C8B-B14F-4D97-AF65-F5344CB8AC3E}">
        <p14:creationId xmlns:p14="http://schemas.microsoft.com/office/powerpoint/2010/main" val="245979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6"/>
          <p:cNvSpPr>
            <a:spLocks noChangeArrowheads="1"/>
          </p:cNvSpPr>
          <p:nvPr/>
        </p:nvSpPr>
        <p:spPr bwMode="ltGray">
          <a:xfrm rot="5400000">
            <a:off x="-2096516" y="1228056"/>
            <a:ext cx="4824413" cy="5168901"/>
          </a:xfrm>
          <a:custGeom>
            <a:avLst/>
            <a:gdLst>
              <a:gd name="T0" fmla="*/ 2412207 w 21600"/>
              <a:gd name="T1" fmla="*/ 0 h 21600"/>
              <a:gd name="T2" fmla="*/ 36183 w 21600"/>
              <a:gd name="T3" fmla="*/ 2349441 h 21600"/>
              <a:gd name="T4" fmla="*/ 2412207 w 21600"/>
              <a:gd name="T5" fmla="*/ 71115 h 21600"/>
              <a:gd name="T6" fmla="*/ 4788230 w 21600"/>
              <a:gd name="T7" fmla="*/ 2349441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F7F6F1"/>
              </a:gs>
              <a:gs pos="50000">
                <a:srgbClr val="808080"/>
              </a:gs>
              <a:gs pos="100000">
                <a:srgbClr val="F7F6F1"/>
              </a:gs>
            </a:gsLst>
            <a:lin ang="0" scaled="1"/>
          </a:gradFill>
          <a:ln w="9525">
            <a:noFill/>
            <a:miter lim="800000"/>
            <a:headEnd/>
            <a:tailE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14" name="Text Box 5"/>
          <p:cNvSpPr txBox="1">
            <a:spLocks noChangeArrowheads="1"/>
          </p:cNvSpPr>
          <p:nvPr/>
        </p:nvSpPr>
        <p:spPr bwMode="auto">
          <a:xfrm>
            <a:off x="-108520" y="51252"/>
            <a:ext cx="3672408" cy="692927"/>
          </a:xfrm>
          <a:prstGeom prst="rect">
            <a:avLst/>
          </a:prstGeom>
          <a:noFill/>
          <a:ln w="9525" algn="ctr">
            <a:noFill/>
            <a:miter lim="800000"/>
            <a:headEnd/>
            <a:tailEnd/>
          </a:ln>
          <a:effectLst/>
        </p:spPr>
        <p:txBody>
          <a:bodyPr wrap="square" lIns="137588" tIns="68793" rIns="137588" bIns="68793">
            <a:spAutoFit/>
          </a:bodyPr>
          <a:lstStyle/>
          <a:p>
            <a:pPr algn="ctr" defTabSz="1376363" fontAlgn="base">
              <a:spcBef>
                <a:spcPct val="50000"/>
              </a:spcBef>
              <a:spcAft>
                <a:spcPct val="0"/>
              </a:spcAft>
              <a:buClr>
                <a:srgbClr val="0066FF"/>
              </a:buClr>
              <a:buFont typeface="Wingdings" pitchFamily="2" charset="2"/>
              <a:buNone/>
              <a:defRPr/>
            </a:pPr>
            <a:r>
              <a:rPr kumimoji="1" lang="en-US" altLang="zh-CN" sz="3600" b="1" dirty="0">
                <a:solidFill>
                  <a:srgbClr val="FF0000"/>
                </a:solidFill>
                <a:effectLst>
                  <a:outerShdw blurRad="38100" dist="38100" dir="2700000" algn="tl">
                    <a:srgbClr val="C0C0C0"/>
                  </a:outerShdw>
                </a:effectLst>
                <a:latin typeface="Arial"/>
                <a:ea typeface="楷体_GB2312" pitchFamily="49" charset="-122"/>
              </a:rPr>
              <a:t>Main Content</a:t>
            </a:r>
            <a:endParaRPr kumimoji="1" lang="zh-CN" altLang="en-US" sz="3600" b="1" dirty="0">
              <a:solidFill>
                <a:srgbClr val="FF0000"/>
              </a:solidFill>
              <a:effectLst>
                <a:outerShdw blurRad="38100" dist="38100" dir="2700000" algn="tl">
                  <a:srgbClr val="C0C0C0"/>
                </a:outerShdw>
              </a:effectLst>
              <a:latin typeface="Arial"/>
              <a:ea typeface="楷体_GB2312" pitchFamily="49" charset="-122"/>
            </a:endParaRPr>
          </a:p>
        </p:txBody>
      </p:sp>
      <p:sp>
        <p:nvSpPr>
          <p:cNvPr id="15" name="灯片编号占位符 3"/>
          <p:cNvSpPr>
            <a:spLocks noGrp="1"/>
          </p:cNvSpPr>
          <p:nvPr>
            <p:ph type="sldNum" sz="quarter" idx="4294967295"/>
          </p:nvPr>
        </p:nvSpPr>
        <p:spPr>
          <a:xfrm>
            <a:off x="8172399" y="6356351"/>
            <a:ext cx="728433" cy="365125"/>
          </a:xfrm>
          <a:prstGeom prst="rect">
            <a:avLst/>
          </a:prstGeom>
        </p:spPr>
        <p:txBody>
          <a:bodyPr/>
          <a:lstStyle/>
          <a:p>
            <a:fld id="{71018FBA-B129-472E-BB21-27FA52967981}" type="slidenum">
              <a:rPr lang="zh-CN" altLang="en-US" smtClean="0">
                <a:latin typeface="Times New Roman" panose="02020603050405020304" pitchFamily="18" charset="0"/>
                <a:cs typeface="Times New Roman" panose="02020603050405020304" pitchFamily="18" charset="0"/>
              </a:rPr>
              <a:t>2</a:t>
            </a:fld>
            <a:r>
              <a:rPr lang="en-US" altLang="zh-CN" smtClean="0">
                <a:latin typeface="Times New Roman" panose="02020603050405020304" pitchFamily="18" charset="0"/>
                <a:cs typeface="Times New Roman" panose="02020603050405020304" pitchFamily="18" charset="0"/>
              </a:rPr>
              <a:t>/35</a:t>
            </a:r>
            <a:endParaRPr lang="zh-CN" altLang="en-US" dirty="0">
              <a:latin typeface="Times New Roman" panose="02020603050405020304" pitchFamily="18" charset="0"/>
              <a:cs typeface="Times New Roman" panose="02020603050405020304" pitchFamily="18" charset="0"/>
            </a:endParaRPr>
          </a:p>
        </p:txBody>
      </p:sp>
      <p:sp>
        <p:nvSpPr>
          <p:cNvPr id="16" name="AutoShape 7"/>
          <p:cNvSpPr>
            <a:spLocks noChangeArrowheads="1"/>
          </p:cNvSpPr>
          <p:nvPr/>
        </p:nvSpPr>
        <p:spPr bwMode="gray">
          <a:xfrm>
            <a:off x="2584471" y="5189593"/>
            <a:ext cx="4176464"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Conclusion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sp>
        <p:nvSpPr>
          <p:cNvPr id="17" name="AutoShape 9"/>
          <p:cNvSpPr>
            <a:spLocks noChangeArrowheads="1"/>
          </p:cNvSpPr>
          <p:nvPr/>
        </p:nvSpPr>
        <p:spPr bwMode="gray">
          <a:xfrm>
            <a:off x="3262922" y="2840643"/>
            <a:ext cx="4003478"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lvl="0">
              <a:spcBef>
                <a:spcPct val="50000"/>
              </a:spcBef>
              <a:defRPr/>
            </a:pPr>
            <a:r>
              <a:rPr kumimoji="1" lang="en-US" altLang="zh-CN" sz="2400" b="1" kern="0" dirty="0" smtClean="0">
                <a:solidFill>
                  <a:srgbClr val="000000"/>
                </a:solidFill>
                <a:effectLst>
                  <a:outerShdw blurRad="38100" dist="38100" dir="2700000" algn="tl">
                    <a:srgbClr val="C0C0C0"/>
                  </a:outerShdw>
                </a:effectLst>
                <a:ea typeface="黑体" pitchFamily="2" charset="-122"/>
              </a:rPr>
              <a:t>Measurement</a:t>
            </a:r>
            <a:endParaRPr kumimoji="1" lang="en-US" altLang="zh-CN" sz="2400" b="1" kern="0" dirty="0">
              <a:solidFill>
                <a:srgbClr val="000000"/>
              </a:solidFill>
              <a:effectLst>
                <a:outerShdw blurRad="38100" dist="38100" dir="2700000" algn="tl">
                  <a:srgbClr val="C0C0C0"/>
                </a:outerShdw>
              </a:effectLst>
              <a:ea typeface="黑体" pitchFamily="2" charset="-122"/>
            </a:endParaRPr>
          </a:p>
        </p:txBody>
      </p:sp>
      <p:grpSp>
        <p:nvGrpSpPr>
          <p:cNvPr id="18" name="Group 59"/>
          <p:cNvGrpSpPr>
            <a:grpSpLocks/>
          </p:cNvGrpSpPr>
          <p:nvPr/>
        </p:nvGrpSpPr>
        <p:grpSpPr bwMode="auto">
          <a:xfrm>
            <a:off x="2598912" y="4158345"/>
            <a:ext cx="412750" cy="381000"/>
            <a:chOff x="697" y="3564"/>
            <a:chExt cx="240" cy="240"/>
          </a:xfrm>
        </p:grpSpPr>
        <p:sp>
          <p:nvSpPr>
            <p:cNvPr id="19" name="Oval 48"/>
            <p:cNvSpPr>
              <a:spLocks noChangeArrowheads="1"/>
            </p:cNvSpPr>
            <p:nvPr/>
          </p:nvSpPr>
          <p:spPr bwMode="gray">
            <a:xfrm>
              <a:off x="697" y="3564"/>
              <a:ext cx="240"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0" name="Oval 49"/>
            <p:cNvSpPr>
              <a:spLocks noChangeArrowheads="1"/>
            </p:cNvSpPr>
            <p:nvPr/>
          </p:nvSpPr>
          <p:spPr bwMode="gray">
            <a:xfrm>
              <a:off x="711" y="3578"/>
              <a:ext cx="212"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1" name="Oval 50"/>
            <p:cNvSpPr>
              <a:spLocks noChangeArrowheads="1"/>
            </p:cNvSpPr>
            <p:nvPr/>
          </p:nvSpPr>
          <p:spPr bwMode="gray">
            <a:xfrm>
              <a:off x="736" y="3601"/>
              <a:ext cx="107" cy="167"/>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2" name="Oval 51"/>
            <p:cNvSpPr>
              <a:spLocks noChangeArrowheads="1"/>
            </p:cNvSpPr>
            <p:nvPr/>
          </p:nvSpPr>
          <p:spPr bwMode="gray">
            <a:xfrm>
              <a:off x="736" y="3601"/>
              <a:ext cx="107" cy="16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3" name="Oval 52"/>
            <p:cNvSpPr>
              <a:spLocks noChangeArrowheads="1"/>
            </p:cNvSpPr>
            <p:nvPr/>
          </p:nvSpPr>
          <p:spPr bwMode="gray">
            <a:xfrm>
              <a:off x="735" y="3602"/>
              <a:ext cx="163" cy="167"/>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4" name="Oval 53"/>
            <p:cNvSpPr>
              <a:spLocks noChangeArrowheads="1"/>
            </p:cNvSpPr>
            <p:nvPr/>
          </p:nvSpPr>
          <p:spPr bwMode="gray">
            <a:xfrm>
              <a:off x="735" y="3601"/>
              <a:ext cx="163" cy="167"/>
            </a:xfrm>
            <a:prstGeom prst="ellips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grpSp>
        <p:nvGrpSpPr>
          <p:cNvPr id="25" name="Group 40"/>
          <p:cNvGrpSpPr>
            <a:grpSpLocks/>
          </p:cNvGrpSpPr>
          <p:nvPr/>
        </p:nvGrpSpPr>
        <p:grpSpPr bwMode="auto">
          <a:xfrm>
            <a:off x="2549401" y="2856416"/>
            <a:ext cx="385762" cy="381000"/>
            <a:chOff x="2078" y="1680"/>
            <a:chExt cx="1615" cy="1615"/>
          </a:xfrm>
        </p:grpSpPr>
        <p:sp>
          <p:nvSpPr>
            <p:cNvPr id="26" name="Oval 4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7" name="Oval 4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8" name="Oval 43"/>
            <p:cNvSpPr>
              <a:spLocks noChangeArrowheads="1"/>
            </p:cNvSpPr>
            <p:nvPr/>
          </p:nvSpPr>
          <p:spPr bwMode="gray">
            <a:xfrm>
              <a:off x="2331" y="1929"/>
              <a:ext cx="771" cy="112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9" name="Oval 44"/>
            <p:cNvSpPr>
              <a:spLocks noChangeArrowheads="1"/>
            </p:cNvSpPr>
            <p:nvPr/>
          </p:nvSpPr>
          <p:spPr bwMode="gray">
            <a:xfrm>
              <a:off x="2331" y="1929"/>
              <a:ext cx="770" cy="112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0" name="Oval 45"/>
            <p:cNvSpPr>
              <a:spLocks noChangeArrowheads="1"/>
            </p:cNvSpPr>
            <p:nvPr/>
          </p:nvSpPr>
          <p:spPr bwMode="gray">
            <a:xfrm>
              <a:off x="2344" y="1936"/>
              <a:ext cx="1090" cy="1124"/>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1" name="Oval 46"/>
            <p:cNvSpPr>
              <a:spLocks noChangeArrowheads="1"/>
            </p:cNvSpPr>
            <p:nvPr/>
          </p:nvSpPr>
          <p:spPr bwMode="gray">
            <a:xfrm>
              <a:off x="2345" y="1929"/>
              <a:ext cx="1088" cy="1123"/>
            </a:xfrm>
            <a:prstGeom prst="ellipse">
              <a:avLst/>
            </a:prstGeom>
            <a:gradFill>
              <a:gsLst>
                <a:gs pos="0">
                  <a:srgbClr val="03D4A8"/>
                </a:gs>
                <a:gs pos="25000">
                  <a:srgbClr val="21D6E0"/>
                </a:gs>
                <a:gs pos="75000">
                  <a:srgbClr val="0087E6"/>
                </a:gs>
                <a:gs pos="100000">
                  <a:srgbClr val="005CBF"/>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grpSp>
        <p:nvGrpSpPr>
          <p:cNvPr id="32" name="Group 58"/>
          <p:cNvGrpSpPr>
            <a:grpSpLocks/>
          </p:cNvGrpSpPr>
          <p:nvPr/>
        </p:nvGrpSpPr>
        <p:grpSpPr bwMode="auto">
          <a:xfrm>
            <a:off x="1773656" y="1825168"/>
            <a:ext cx="412750" cy="381000"/>
            <a:chOff x="1127" y="3127"/>
            <a:chExt cx="240" cy="240"/>
          </a:xfrm>
        </p:grpSpPr>
        <p:sp>
          <p:nvSpPr>
            <p:cNvPr id="33" name="Oval 48"/>
            <p:cNvSpPr>
              <a:spLocks noChangeArrowheads="1"/>
            </p:cNvSpPr>
            <p:nvPr/>
          </p:nvSpPr>
          <p:spPr bwMode="gray">
            <a:xfrm>
              <a:off x="1127" y="3127"/>
              <a:ext cx="240"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4" name="Oval 49"/>
            <p:cNvSpPr>
              <a:spLocks noChangeArrowheads="1"/>
            </p:cNvSpPr>
            <p:nvPr/>
          </p:nvSpPr>
          <p:spPr bwMode="gray">
            <a:xfrm>
              <a:off x="1141" y="3141"/>
              <a:ext cx="212"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5" name="Oval 50"/>
            <p:cNvSpPr>
              <a:spLocks noChangeArrowheads="1"/>
            </p:cNvSpPr>
            <p:nvPr/>
          </p:nvSpPr>
          <p:spPr bwMode="gray">
            <a:xfrm>
              <a:off x="1166" y="3164"/>
              <a:ext cx="107" cy="167"/>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6" name="Oval 51"/>
            <p:cNvSpPr>
              <a:spLocks noChangeArrowheads="1"/>
            </p:cNvSpPr>
            <p:nvPr/>
          </p:nvSpPr>
          <p:spPr bwMode="gray">
            <a:xfrm>
              <a:off x="1166" y="3164"/>
              <a:ext cx="107" cy="16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7" name="Oval 52"/>
            <p:cNvSpPr>
              <a:spLocks noChangeArrowheads="1"/>
            </p:cNvSpPr>
            <p:nvPr/>
          </p:nvSpPr>
          <p:spPr bwMode="gray">
            <a:xfrm>
              <a:off x="1165" y="3165"/>
              <a:ext cx="163" cy="167"/>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8" name="Oval 53"/>
            <p:cNvSpPr>
              <a:spLocks noChangeArrowheads="1"/>
            </p:cNvSpPr>
            <p:nvPr/>
          </p:nvSpPr>
          <p:spPr bwMode="gray">
            <a:xfrm>
              <a:off x="1165" y="3164"/>
              <a:ext cx="163" cy="167"/>
            </a:xfrm>
            <a:prstGeom prst="ellipse">
              <a:avLst/>
            </a:prstGeom>
            <a:gradFill>
              <a:gsLst>
                <a:gs pos="0">
                  <a:srgbClr val="CCCCFF"/>
                </a:gs>
                <a:gs pos="17999">
                  <a:srgbClr val="99CCFF"/>
                </a:gs>
                <a:gs pos="36000">
                  <a:srgbClr val="9966FF"/>
                </a:gs>
                <a:gs pos="61000">
                  <a:srgbClr val="CC99FF"/>
                </a:gs>
                <a:gs pos="82001">
                  <a:srgbClr val="99CCFF"/>
                </a:gs>
                <a:gs pos="100000">
                  <a:srgbClr val="CCCCFF"/>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sp>
        <p:nvSpPr>
          <p:cNvPr id="39" name="AutoShape 7"/>
          <p:cNvSpPr>
            <a:spLocks noChangeArrowheads="1"/>
          </p:cNvSpPr>
          <p:nvPr/>
        </p:nvSpPr>
        <p:spPr bwMode="gray">
          <a:xfrm>
            <a:off x="3262922" y="4015118"/>
            <a:ext cx="3930454"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Results and Discussion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grpSp>
        <p:nvGrpSpPr>
          <p:cNvPr id="40" name="Group 47"/>
          <p:cNvGrpSpPr>
            <a:grpSpLocks/>
          </p:cNvGrpSpPr>
          <p:nvPr/>
        </p:nvGrpSpPr>
        <p:grpSpPr bwMode="auto">
          <a:xfrm>
            <a:off x="1797733" y="5283326"/>
            <a:ext cx="412750" cy="381000"/>
            <a:chOff x="2078" y="1680"/>
            <a:chExt cx="1615" cy="1615"/>
          </a:xfrm>
        </p:grpSpPr>
        <p:sp>
          <p:nvSpPr>
            <p:cNvPr id="41" name="Oval 4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2" name="Oval 4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3" name="Oval 50"/>
            <p:cNvSpPr>
              <a:spLocks noChangeArrowheads="1"/>
            </p:cNvSpPr>
            <p:nvPr/>
          </p:nvSpPr>
          <p:spPr bwMode="gray">
            <a:xfrm>
              <a:off x="2339" y="1929"/>
              <a:ext cx="721" cy="112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4" name="Oval 51"/>
            <p:cNvSpPr>
              <a:spLocks noChangeArrowheads="1"/>
            </p:cNvSpPr>
            <p:nvPr/>
          </p:nvSpPr>
          <p:spPr bwMode="gray">
            <a:xfrm>
              <a:off x="2339" y="1929"/>
              <a:ext cx="720" cy="112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5" name="Oval 52"/>
            <p:cNvSpPr>
              <a:spLocks noChangeArrowheads="1"/>
            </p:cNvSpPr>
            <p:nvPr/>
          </p:nvSpPr>
          <p:spPr bwMode="gray">
            <a:xfrm>
              <a:off x="2333" y="1936"/>
              <a:ext cx="1099" cy="1124"/>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6" name="Oval 53"/>
            <p:cNvSpPr>
              <a:spLocks noChangeArrowheads="1"/>
            </p:cNvSpPr>
            <p:nvPr/>
          </p:nvSpPr>
          <p:spPr bwMode="gray">
            <a:xfrm>
              <a:off x="2334" y="1929"/>
              <a:ext cx="1097" cy="1123"/>
            </a:xfrm>
            <a:prstGeom prst="ellipse">
              <a:avLst/>
            </a:prstGeom>
            <a:gradFill rotWithShape="1">
              <a:gsLst>
                <a:gs pos="0">
                  <a:srgbClr val="000082"/>
                </a:gs>
                <a:gs pos="30000">
                  <a:srgbClr val="66008F"/>
                </a:gs>
                <a:gs pos="64999">
                  <a:srgbClr val="BA0066"/>
                </a:gs>
                <a:gs pos="89999">
                  <a:srgbClr val="FF0000"/>
                </a:gs>
                <a:gs pos="100000">
                  <a:srgbClr val="FF8200"/>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sp>
        <p:nvSpPr>
          <p:cNvPr id="47" name="AutoShape 9"/>
          <p:cNvSpPr>
            <a:spLocks noChangeArrowheads="1"/>
          </p:cNvSpPr>
          <p:nvPr/>
        </p:nvSpPr>
        <p:spPr bwMode="gray">
          <a:xfrm>
            <a:off x="2584471" y="1666168"/>
            <a:ext cx="4176464" cy="540000"/>
          </a:xfrm>
          <a:prstGeom prst="roundRect">
            <a:avLst>
              <a:gd name="adj" fmla="val 50000"/>
            </a:avLst>
          </a:prstGeom>
          <a:solidFill>
            <a:schemeClr val="tx1">
              <a:lumMod val="50000"/>
              <a:lumOff val="50000"/>
            </a:schemeClr>
          </a:soli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Research background</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sp>
        <p:nvSpPr>
          <p:cNvPr id="49" name="AutoShape 5"/>
          <p:cNvSpPr>
            <a:spLocks noChangeArrowheads="1"/>
          </p:cNvSpPr>
          <p:nvPr/>
        </p:nvSpPr>
        <p:spPr bwMode="ltGray">
          <a:xfrm rot="5400000" flipH="1">
            <a:off x="-1690116" y="1699544"/>
            <a:ext cx="4032250" cy="4256088"/>
          </a:xfrm>
          <a:custGeom>
            <a:avLst/>
            <a:gdLst>
              <a:gd name="T0" fmla="*/ 376366668 w 21600"/>
              <a:gd name="T1" fmla="*/ 0 h 21600"/>
              <a:gd name="T2" fmla="*/ 187207660 w 21600"/>
              <a:gd name="T3" fmla="*/ 387093568 h 21600"/>
              <a:gd name="T4" fmla="*/ 376366668 w 21600"/>
              <a:gd name="T5" fmla="*/ 385086310 h 21600"/>
              <a:gd name="T6" fmla="*/ 565525676 w 21600"/>
              <a:gd name="T7" fmla="*/ 38709356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5E9EFF"/>
              </a:gs>
              <a:gs pos="0">
                <a:srgbClr val="85C2FF"/>
              </a:gs>
              <a:gs pos="43000">
                <a:srgbClr val="BBE0E3"/>
              </a:gs>
              <a:gs pos="100000">
                <a:srgbClr val="FFEBFA"/>
              </a:gs>
            </a:gsLst>
            <a:lin ang="5400000" scaled="0"/>
          </a:gradFill>
          <a:ln>
            <a:noFill/>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Tree>
    <p:extLst>
      <p:ext uri="{BB962C8B-B14F-4D97-AF65-F5344CB8AC3E}">
        <p14:creationId xmlns:p14="http://schemas.microsoft.com/office/powerpoint/2010/main" val="2231508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p:cNvSpPr/>
          <p:nvPr/>
        </p:nvSpPr>
        <p:spPr>
          <a:xfrm>
            <a:off x="92385" y="157066"/>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grpSp>
        <p:nvGrpSpPr>
          <p:cNvPr id="18" name="组合 17"/>
          <p:cNvGrpSpPr/>
          <p:nvPr/>
        </p:nvGrpSpPr>
        <p:grpSpPr>
          <a:xfrm>
            <a:off x="-18374" y="932107"/>
            <a:ext cx="2735813" cy="5620823"/>
            <a:chOff x="-18374" y="932107"/>
            <a:chExt cx="2735813" cy="5620823"/>
          </a:xfrm>
        </p:grpSpPr>
        <p:sp>
          <p:nvSpPr>
            <p:cNvPr id="19" name="矩形 18"/>
            <p:cNvSpPr/>
            <p:nvPr/>
          </p:nvSpPr>
          <p:spPr>
            <a:xfrm>
              <a:off x="1478611" y="4809240"/>
              <a:ext cx="747801" cy="14918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90739" y="1332217"/>
              <a:ext cx="823836" cy="14275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485887" y="2997984"/>
              <a:ext cx="747801" cy="15360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8" y="932107"/>
              <a:ext cx="2719208" cy="207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4" y="2698550"/>
              <a:ext cx="2724754" cy="207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 y="4475104"/>
              <a:ext cx="2722384" cy="20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矩形 24"/>
          <p:cNvSpPr/>
          <p:nvPr/>
        </p:nvSpPr>
        <p:spPr>
          <a:xfrm>
            <a:off x="2699392" y="1310846"/>
            <a:ext cx="6501652" cy="461665"/>
          </a:xfrm>
          <a:prstGeom prst="rect">
            <a:avLst/>
          </a:prstGeom>
        </p:spPr>
        <p:txBody>
          <a:bodyPr wrap="none">
            <a:spAutoFit/>
          </a:bodyPr>
          <a:lstStyle/>
          <a:p>
            <a:r>
              <a:rPr lang="en-US" altLang="zh-CN" sz="2400" b="1" kern="700" spc="-10" dirty="0">
                <a:latin typeface="Times New Roman" panose="02020603050405020304" pitchFamily="18" charset="0"/>
                <a:ea typeface="等线"/>
                <a:cs typeface="Times New Roman" panose="02020603050405020304" pitchFamily="18" charset="0"/>
              </a:rPr>
              <a:t>The third stage: stable growth (14.11 ~ 21.75 </a:t>
            </a:r>
            <a:r>
              <a:rPr lang="en-US" altLang="zh-CN" sz="2400" b="1" kern="700" spc="-10" dirty="0" err="1">
                <a:latin typeface="Times New Roman" panose="02020603050405020304" pitchFamily="18" charset="0"/>
                <a:ea typeface="等线"/>
                <a:cs typeface="Times New Roman" panose="02020603050405020304" pitchFamily="18" charset="0"/>
              </a:rPr>
              <a:t>ms</a:t>
            </a:r>
            <a:r>
              <a:rPr lang="en-US" altLang="zh-CN" sz="2400" b="1" kern="700" spc="-10" dirty="0">
                <a:latin typeface="Times New Roman" panose="02020603050405020304" pitchFamily="18" charset="0"/>
                <a:ea typeface="等线"/>
                <a:cs typeface="Times New Roman" panose="02020603050405020304" pitchFamily="18" charset="0"/>
              </a:rPr>
              <a:t>)</a:t>
            </a:r>
          </a:p>
        </p:txBody>
      </p:sp>
      <p:sp>
        <p:nvSpPr>
          <p:cNvPr id="26" name="圆角矩形 32"/>
          <p:cNvSpPr>
            <a:spLocks noChangeArrowheads="1"/>
          </p:cNvSpPr>
          <p:nvPr/>
        </p:nvSpPr>
        <p:spPr bwMode="auto">
          <a:xfrm>
            <a:off x="2492568" y="1992559"/>
            <a:ext cx="6651432" cy="4363792"/>
          </a:xfrm>
          <a:prstGeom prst="roundRect">
            <a:avLst>
              <a:gd name="adj" fmla="val 16667"/>
            </a:avLst>
          </a:prstGeom>
          <a:noFill/>
          <a:ln w="25400" cap="flat" cmpd="sng" algn="ctr">
            <a:solidFill>
              <a:srgbClr val="DAEDEF">
                <a:lumMod val="90000"/>
              </a:srgbClr>
            </a:solidFill>
            <a:prstDash val="solid"/>
            <a:headEnd/>
            <a:tailEnd/>
          </a:ln>
          <a:effectLst/>
        </p:spPr>
        <p:txBody>
          <a:bodyPr lIns="36000" rIns="36000"/>
          <a:lstStyle/>
          <a:p>
            <a:pPr marL="342900" indent="-342900" fontAlgn="base">
              <a:spcBef>
                <a:spcPct val="0"/>
              </a:spcBef>
              <a:spcAft>
                <a:spcPct val="0"/>
              </a:spcAft>
              <a:buFont typeface="Wingdings" panose="05000000000000000000" pitchFamily="2" charset="2"/>
              <a:buChar char="Ø"/>
            </a:pP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At </a:t>
            </a:r>
            <a:r>
              <a:rPr kumimoji="1" lang="en-US" altLang="zh-CN" sz="2400" b="1" i="1" kern="0" dirty="0">
                <a:solidFill>
                  <a:srgbClr val="000000"/>
                </a:solidFill>
                <a:latin typeface="Times New Roman" panose="02020603050405020304" pitchFamily="18" charset="0"/>
                <a:ea typeface="宋体"/>
                <a:cs typeface="Times New Roman" panose="02020603050405020304" pitchFamily="18" charset="0"/>
              </a:rPr>
              <a:t>t</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=14.11 </a:t>
            </a:r>
            <a:r>
              <a:rPr kumimoji="1" lang="en-US" altLang="zh-CN" sz="2400" b="1" kern="0" dirty="0" err="1" smtClean="0">
                <a:solidFill>
                  <a:srgbClr val="000000"/>
                </a:solidFill>
                <a:latin typeface="Times New Roman" panose="02020603050405020304" pitchFamily="18" charset="0"/>
                <a:ea typeface="宋体"/>
                <a:cs typeface="Times New Roman" panose="02020603050405020304" pitchFamily="18" charset="0"/>
              </a:rPr>
              <a:t>ms</a:t>
            </a:r>
            <a:r>
              <a:rPr kumimoji="1" lang="en-US" altLang="zh-CN" sz="2400" b="1" kern="0" dirty="0" smtClean="0">
                <a:solidFill>
                  <a:srgbClr val="000000"/>
                </a:solidFill>
                <a:latin typeface="Times New Roman" panose="02020603050405020304" pitchFamily="18" charset="0"/>
                <a:ea typeface="宋体"/>
                <a:cs typeface="Times New Roman" panose="02020603050405020304" pitchFamily="18" charset="0"/>
              </a:rPr>
              <a:t>, </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the bubble was </a:t>
            </a:r>
            <a:r>
              <a:rPr kumimoji="1" lang="en-US" altLang="zh-CN" sz="2400" b="1" kern="0" dirty="0" smtClean="0">
                <a:solidFill>
                  <a:srgbClr val="000000"/>
                </a:solidFill>
                <a:latin typeface="Times New Roman" panose="02020603050405020304" pitchFamily="18" charset="0"/>
                <a:ea typeface="宋体"/>
                <a:cs typeface="Times New Roman" panose="02020603050405020304" pitchFamily="18" charset="0"/>
              </a:rPr>
              <a:t>hemispherical. The </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bubble began to complete the transition from </a:t>
            </a:r>
            <a:r>
              <a:rPr kumimoji="1" lang="en-US" altLang="zh-CN" sz="2400" b="1" kern="0" dirty="0">
                <a:solidFill>
                  <a:srgbClr val="FF0000"/>
                </a:solidFill>
                <a:latin typeface="Times New Roman" panose="02020603050405020304" pitchFamily="18" charset="0"/>
                <a:ea typeface="宋体"/>
                <a:cs typeface="Times New Roman" panose="02020603050405020304" pitchFamily="18" charset="0"/>
              </a:rPr>
              <a:t>hemispherical to spherical</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a:t>
            </a:r>
          </a:p>
          <a:p>
            <a:pPr marL="342900" indent="-342900" fontAlgn="base">
              <a:spcBef>
                <a:spcPct val="0"/>
              </a:spcBef>
              <a:spcAft>
                <a:spcPct val="0"/>
              </a:spcAft>
              <a:buFont typeface="Wingdings" panose="05000000000000000000" pitchFamily="2" charset="2"/>
              <a:buChar char="Ø"/>
            </a:pPr>
            <a:r>
              <a:rPr kumimoji="1" lang="en-US" altLang="zh-CN" sz="2400" b="1" kern="0" dirty="0" smtClean="0">
                <a:solidFill>
                  <a:srgbClr val="000000"/>
                </a:solidFill>
                <a:latin typeface="Times New Roman" panose="02020603050405020304" pitchFamily="18" charset="0"/>
                <a:ea typeface="宋体"/>
                <a:cs typeface="Times New Roman" panose="02020603050405020304" pitchFamily="18" charset="0"/>
              </a:rPr>
              <a:t>During </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the later growth period of the bubble, </a:t>
            </a:r>
            <a:r>
              <a:rPr kumimoji="1" lang="en-US" altLang="zh-CN" sz="2400" b="1" kern="0" dirty="0" smtClean="0">
                <a:solidFill>
                  <a:srgbClr val="FF0000"/>
                </a:solidFill>
                <a:latin typeface="Times New Roman" panose="02020603050405020304" pitchFamily="18" charset="0"/>
                <a:ea typeface="宋体"/>
                <a:cs typeface="Times New Roman" panose="02020603050405020304" pitchFamily="18" charset="0"/>
              </a:rPr>
              <a:t>the </a:t>
            </a:r>
            <a:r>
              <a:rPr kumimoji="1" lang="en-US" altLang="zh-CN" sz="2400" b="1" kern="0" dirty="0">
                <a:solidFill>
                  <a:srgbClr val="FF0000"/>
                </a:solidFill>
                <a:latin typeface="Times New Roman" panose="02020603050405020304" pitchFamily="18" charset="0"/>
                <a:ea typeface="宋体"/>
                <a:cs typeface="Times New Roman" panose="02020603050405020304" pitchFamily="18" charset="0"/>
              </a:rPr>
              <a:t>diameter </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was basically</a:t>
            </a:r>
            <a:r>
              <a:rPr kumimoji="1" lang="en-US" altLang="zh-CN" sz="2400" b="1" kern="0" dirty="0">
                <a:latin typeface="Times New Roman" panose="02020603050405020304" pitchFamily="18" charset="0"/>
                <a:ea typeface="宋体"/>
                <a:cs typeface="Times New Roman" panose="02020603050405020304" pitchFamily="18" charset="0"/>
              </a:rPr>
              <a:t> no longer </a:t>
            </a:r>
            <a:r>
              <a:rPr kumimoji="1" lang="en-US" altLang="zh-CN" sz="2400" b="1" kern="0" dirty="0" smtClean="0">
                <a:latin typeface="Times New Roman" panose="02020603050405020304" pitchFamily="18" charset="0"/>
                <a:ea typeface="宋体"/>
                <a:cs typeface="Times New Roman" panose="02020603050405020304" pitchFamily="18" charset="0"/>
              </a:rPr>
              <a:t>change. </a:t>
            </a:r>
            <a:r>
              <a:rPr kumimoji="1" lang="en-US" altLang="zh-CN" sz="2400" b="1" kern="0" dirty="0" smtClean="0">
                <a:solidFill>
                  <a:srgbClr val="FF0000"/>
                </a:solidFill>
                <a:latin typeface="Times New Roman" panose="02020603050405020304" pitchFamily="18" charset="0"/>
                <a:ea typeface="宋体"/>
                <a:cs typeface="Times New Roman" panose="02020603050405020304" pitchFamily="18" charset="0"/>
              </a:rPr>
              <a:t>Chord </a:t>
            </a:r>
            <a:r>
              <a:rPr kumimoji="1" lang="en-US" altLang="zh-CN" sz="2400" b="1" kern="0" dirty="0">
                <a:solidFill>
                  <a:srgbClr val="FF0000"/>
                </a:solidFill>
                <a:latin typeface="Times New Roman" panose="02020603050405020304" pitchFamily="18" charset="0"/>
                <a:ea typeface="宋体"/>
                <a:cs typeface="Times New Roman" panose="02020603050405020304" pitchFamily="18" charset="0"/>
              </a:rPr>
              <a:t>length </a:t>
            </a:r>
            <a:r>
              <a:rPr kumimoji="1" lang="en-US" altLang="zh-CN" sz="2400" b="1" kern="0" dirty="0">
                <a:latin typeface="Times New Roman" panose="02020603050405020304" pitchFamily="18" charset="0"/>
                <a:ea typeface="宋体"/>
                <a:cs typeface="Times New Roman" panose="02020603050405020304" pitchFamily="18" charset="0"/>
              </a:rPr>
              <a:t>reached the </a:t>
            </a:r>
            <a:r>
              <a:rPr kumimoji="1" lang="en-US" altLang="zh-CN" sz="2400" b="1" kern="0" dirty="0" smtClean="0">
                <a:latin typeface="Times New Roman" panose="02020603050405020304" pitchFamily="18" charset="0"/>
                <a:ea typeface="宋体"/>
                <a:cs typeface="Times New Roman" panose="02020603050405020304" pitchFamily="18" charset="0"/>
              </a:rPr>
              <a:t>peak and </a:t>
            </a:r>
            <a:r>
              <a:rPr kumimoji="1" lang="en-US" altLang="zh-CN" sz="2400" b="1" kern="0" dirty="0" smtClean="0">
                <a:solidFill>
                  <a:srgbClr val="000000"/>
                </a:solidFill>
                <a:latin typeface="Times New Roman" panose="02020603050405020304" pitchFamily="18" charset="0"/>
                <a:ea typeface="宋体"/>
                <a:cs typeface="Times New Roman" panose="02020603050405020304" pitchFamily="18" charset="0"/>
              </a:rPr>
              <a:t>started </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to </a:t>
            </a:r>
            <a:r>
              <a:rPr kumimoji="1" lang="en-US" altLang="zh-CN" sz="2400" b="1" kern="0" dirty="0" smtClean="0">
                <a:latin typeface="Times New Roman" panose="02020603050405020304" pitchFamily="18" charset="0"/>
                <a:ea typeface="宋体"/>
                <a:cs typeface="Times New Roman" panose="02020603050405020304" pitchFamily="18" charset="0"/>
              </a:rPr>
              <a:t>decrease. </a:t>
            </a:r>
            <a:r>
              <a:rPr kumimoji="1" lang="en-US" altLang="zh-CN" sz="2400" b="1" kern="0" dirty="0" smtClean="0">
                <a:solidFill>
                  <a:srgbClr val="000000"/>
                </a:solidFill>
                <a:latin typeface="Times New Roman" panose="02020603050405020304" pitchFamily="18" charset="0"/>
                <a:ea typeface="宋体"/>
                <a:cs typeface="Times New Roman" panose="02020603050405020304" pitchFamily="18" charset="0"/>
              </a:rPr>
              <a:t>And </a:t>
            </a:r>
            <a:r>
              <a:rPr kumimoji="1" lang="en-US" altLang="zh-CN" sz="2400" b="1" kern="0" dirty="0">
                <a:solidFill>
                  <a:srgbClr val="FF0000"/>
                </a:solidFill>
                <a:latin typeface="Times New Roman" panose="02020603050405020304" pitchFamily="18" charset="0"/>
                <a:ea typeface="宋体"/>
                <a:cs typeface="Times New Roman" panose="02020603050405020304" pitchFamily="18" charset="0"/>
              </a:rPr>
              <a:t>arch height </a:t>
            </a:r>
            <a:r>
              <a:rPr kumimoji="1" lang="en-US" altLang="zh-CN" sz="2400" b="1" kern="0" dirty="0">
                <a:latin typeface="Times New Roman" panose="02020603050405020304" pitchFamily="18" charset="0"/>
                <a:ea typeface="宋体"/>
                <a:cs typeface="Times New Roman" panose="02020603050405020304" pitchFamily="18" charset="0"/>
              </a:rPr>
              <a:t>and the volume </a:t>
            </a:r>
            <a:r>
              <a:rPr kumimoji="1" lang="en-US" altLang="zh-CN" sz="2400" b="1" kern="0" dirty="0" smtClean="0">
                <a:latin typeface="Times New Roman" panose="02020603050405020304" pitchFamily="18" charset="0"/>
                <a:ea typeface="宋体"/>
                <a:cs typeface="Times New Roman" panose="02020603050405020304" pitchFamily="18" charset="0"/>
              </a:rPr>
              <a:t>remained </a:t>
            </a:r>
            <a:r>
              <a:rPr kumimoji="1" lang="en-US" altLang="zh-CN" sz="2400" b="1" kern="0" dirty="0" smtClean="0">
                <a:solidFill>
                  <a:srgbClr val="000000"/>
                </a:solidFill>
                <a:latin typeface="Times New Roman" panose="02020603050405020304" pitchFamily="18" charset="0"/>
                <a:ea typeface="宋体"/>
                <a:cs typeface="Times New Roman" panose="02020603050405020304" pitchFamily="18" charset="0"/>
              </a:rPr>
              <a:t>increasing. </a:t>
            </a:r>
          </a:p>
          <a:p>
            <a:pPr marL="342900" indent="-342900" fontAlgn="base">
              <a:spcBef>
                <a:spcPct val="0"/>
              </a:spcBef>
              <a:spcAft>
                <a:spcPct val="0"/>
              </a:spcAft>
              <a:buFont typeface="Wingdings" panose="05000000000000000000" pitchFamily="2" charset="2"/>
              <a:buChar char="Ø"/>
            </a:pPr>
            <a:r>
              <a:rPr kumimoji="1" lang="en-US" altLang="zh-CN" sz="2400" b="1" kern="0" dirty="0" smtClean="0">
                <a:solidFill>
                  <a:srgbClr val="000000"/>
                </a:solidFill>
                <a:latin typeface="Times New Roman" panose="02020603050405020304" pitchFamily="18" charset="0"/>
                <a:ea typeface="宋体"/>
                <a:cs typeface="Times New Roman" panose="02020603050405020304" pitchFamily="18" charset="0"/>
              </a:rPr>
              <a:t>At </a:t>
            </a:r>
            <a:r>
              <a:rPr kumimoji="1" lang="en-US" altLang="zh-CN" sz="2400" b="1" i="1" kern="0" dirty="0">
                <a:solidFill>
                  <a:srgbClr val="000000"/>
                </a:solidFill>
                <a:latin typeface="Times New Roman" panose="02020603050405020304" pitchFamily="18" charset="0"/>
                <a:ea typeface="宋体"/>
                <a:cs typeface="Times New Roman" panose="02020603050405020304" pitchFamily="18" charset="0"/>
              </a:rPr>
              <a:t>t</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=21.75 </a:t>
            </a:r>
            <a:r>
              <a:rPr kumimoji="1" lang="en-US" altLang="zh-CN" sz="2400" b="1" kern="0" dirty="0" err="1">
                <a:solidFill>
                  <a:srgbClr val="000000"/>
                </a:solidFill>
                <a:latin typeface="Times New Roman" panose="02020603050405020304" pitchFamily="18" charset="0"/>
                <a:ea typeface="宋体"/>
                <a:cs typeface="Times New Roman" panose="02020603050405020304" pitchFamily="18" charset="0"/>
              </a:rPr>
              <a:t>ms</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 </a:t>
            </a:r>
            <a:r>
              <a:rPr kumimoji="1" lang="en-US" altLang="zh-CN" sz="2400" b="1" kern="0" dirty="0" smtClean="0">
                <a:solidFill>
                  <a:srgbClr val="000000"/>
                </a:solidFill>
                <a:latin typeface="Times New Roman" panose="02020603050405020304" pitchFamily="18" charset="0"/>
                <a:ea typeface="宋体"/>
                <a:cs typeface="Times New Roman" panose="02020603050405020304" pitchFamily="18" charset="0"/>
              </a:rPr>
              <a:t>the </a:t>
            </a:r>
            <a:r>
              <a:rPr kumimoji="1" lang="en-US" altLang="zh-CN" sz="2400" b="1" kern="0" dirty="0">
                <a:solidFill>
                  <a:srgbClr val="000000"/>
                </a:solidFill>
                <a:latin typeface="Times New Roman" panose="02020603050405020304" pitchFamily="18" charset="0"/>
                <a:ea typeface="宋体"/>
                <a:cs typeface="Times New Roman" panose="02020603050405020304" pitchFamily="18" charset="0"/>
              </a:rPr>
              <a:t>bubble detached from the heating wall.</a:t>
            </a:r>
          </a:p>
        </p:txBody>
      </p:sp>
      <p:sp>
        <p:nvSpPr>
          <p:cNvPr id="28" name="矩形 27"/>
          <p:cNvSpPr/>
          <p:nvPr/>
        </p:nvSpPr>
        <p:spPr>
          <a:xfrm>
            <a:off x="157638" y="666620"/>
            <a:ext cx="41520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a:t>
            </a:r>
            <a:r>
              <a:rPr lang="en-US" altLang="zh-CN" sz="2000" b="1" kern="0" dirty="0">
                <a:solidFill>
                  <a:srgbClr val="0000FF"/>
                </a:solidFill>
                <a:latin typeface="微软雅黑" panose="020B0503020204020204" pitchFamily="34" charset="-122"/>
                <a:ea typeface="微软雅黑" panose="020B0503020204020204" pitchFamily="34" charset="-122"/>
              </a:rPr>
              <a:t>growth process</a:t>
            </a:r>
          </a:p>
        </p:txBody>
      </p:sp>
      <p:sp>
        <p:nvSpPr>
          <p:cNvPr id="27"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20/35</a:t>
            </a:r>
            <a:endParaRPr lang="zh-CN" altLang="en-US" sz="2000" dirty="0"/>
          </a:p>
        </p:txBody>
      </p:sp>
    </p:spTree>
    <p:extLst>
      <p:ext uri="{BB962C8B-B14F-4D97-AF65-F5344CB8AC3E}">
        <p14:creationId xmlns:p14="http://schemas.microsoft.com/office/powerpoint/2010/main" val="3798143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9" name="矩形 8"/>
          <p:cNvSpPr/>
          <p:nvPr/>
        </p:nvSpPr>
        <p:spPr>
          <a:xfrm>
            <a:off x="482825" y="2052476"/>
            <a:ext cx="4493923" cy="1052660"/>
          </a:xfrm>
          <a:prstGeom prst="rect">
            <a:avLst/>
          </a:prstGeom>
        </p:spPr>
        <p:txBody>
          <a:bodyPr wrap="none">
            <a:spAutoFit/>
          </a:bodyPr>
          <a:lstStyle/>
          <a:p>
            <a:pPr>
              <a:lnSpc>
                <a:spcPct val="150000"/>
              </a:lnSpc>
            </a:pPr>
            <a:r>
              <a:rPr lang="en-US" altLang="zh-CN" sz="2400" b="1" kern="700" spc="-10" dirty="0">
                <a:latin typeface="Times New Roman" panose="02020603050405020304" pitchFamily="18" charset="0"/>
                <a:ea typeface="等线"/>
                <a:cs typeface="Times New Roman" panose="02020603050405020304" pitchFamily="18" charset="0"/>
              </a:rPr>
              <a:t>The third stage: stable </a:t>
            </a:r>
            <a:r>
              <a:rPr lang="en-US" altLang="zh-CN" sz="2400" b="1" kern="700" spc="-10" dirty="0" smtClean="0">
                <a:latin typeface="Times New Roman" panose="02020603050405020304" pitchFamily="18" charset="0"/>
                <a:ea typeface="等线"/>
                <a:cs typeface="Times New Roman" panose="02020603050405020304" pitchFamily="18" charset="0"/>
              </a:rPr>
              <a:t>growth</a:t>
            </a:r>
          </a:p>
          <a:p>
            <a:pPr>
              <a:lnSpc>
                <a:spcPct val="150000"/>
              </a:lnSpc>
            </a:pPr>
            <a:r>
              <a:rPr lang="en-US" altLang="zh-CN" sz="2000" b="1" dirty="0">
                <a:latin typeface="Times New Roman" panose="02020603050405020304" pitchFamily="18" charset="0"/>
                <a:cs typeface="Times New Roman" panose="02020603050405020304" pitchFamily="18" charset="0"/>
              </a:rPr>
              <a:t>a power function relationship with time</a:t>
            </a:r>
            <a:endParaRPr lang="zh-CN" altLang="en-US" sz="2000" b="1"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830296617"/>
              </p:ext>
            </p:extLst>
          </p:nvPr>
        </p:nvGraphicFramePr>
        <p:xfrm>
          <a:off x="757071" y="4575141"/>
          <a:ext cx="7370555" cy="339433"/>
        </p:xfrm>
        <a:graphic>
          <a:graphicData uri="http://schemas.openxmlformats.org/presentationml/2006/ole">
            <mc:AlternateContent xmlns:mc="http://schemas.openxmlformats.org/markup-compatibility/2006">
              <mc:Choice xmlns:v="urn:schemas-microsoft-com:vml" Requires="v">
                <p:oleObj spid="_x0000_s4244" name="Equation" r:id="rId4" imgW="4339633" imgH="203024" progId="Equation.DSMT4">
                  <p:embed/>
                </p:oleObj>
              </mc:Choice>
              <mc:Fallback>
                <p:oleObj name="Equation" r:id="rId4" imgW="4339633" imgH="20302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71" y="4575141"/>
                        <a:ext cx="7370555" cy="339433"/>
                      </a:xfrm>
                      <a:prstGeom prst="rect">
                        <a:avLst/>
                      </a:prstGeom>
                      <a:noFill/>
                    </p:spPr>
                  </p:pic>
                </p:oleObj>
              </mc:Fallback>
            </mc:AlternateContent>
          </a:graphicData>
        </a:graphic>
      </p:graphicFrame>
      <p:grpSp>
        <p:nvGrpSpPr>
          <p:cNvPr id="11" name="组合 10"/>
          <p:cNvGrpSpPr/>
          <p:nvPr/>
        </p:nvGrpSpPr>
        <p:grpSpPr>
          <a:xfrm>
            <a:off x="658907" y="5106768"/>
            <a:ext cx="7906870" cy="842512"/>
            <a:chOff x="658907" y="3890808"/>
            <a:chExt cx="7906870" cy="842512"/>
          </a:xfrm>
        </p:grpSpPr>
        <p:sp>
          <p:nvSpPr>
            <p:cNvPr id="14" name="圆角矩形 32"/>
            <p:cNvSpPr>
              <a:spLocks noChangeArrowheads="1"/>
            </p:cNvSpPr>
            <p:nvPr/>
          </p:nvSpPr>
          <p:spPr bwMode="auto">
            <a:xfrm>
              <a:off x="658907" y="3890808"/>
              <a:ext cx="7906870" cy="842512"/>
            </a:xfrm>
            <a:prstGeom prst="roundRect">
              <a:avLst>
                <a:gd name="adj" fmla="val 16667"/>
              </a:avLst>
            </a:prstGeom>
            <a:noFill/>
            <a:ln w="25400" cap="flat" cmpd="sng" algn="ctr">
              <a:solidFill>
                <a:srgbClr val="DAEDEF">
                  <a:lumMod val="90000"/>
                </a:srgbClr>
              </a:solidFill>
              <a:prstDash val="solid"/>
              <a:headEnd/>
              <a:tailEnd/>
            </a:ln>
            <a:effectLst/>
          </p:spPr>
          <p:txBody>
            <a:bodyPr lIns="36000" rIns="36000"/>
            <a:lstStyle/>
            <a:p>
              <a:pPr marL="342900" indent="-342900" fontAlgn="base">
                <a:spcBef>
                  <a:spcPct val="0"/>
                </a:spcBef>
                <a:spcAft>
                  <a:spcPct val="0"/>
                </a:spcAft>
                <a:buFont typeface="Wingdings" panose="05000000000000000000" pitchFamily="2" charset="2"/>
                <a:buChar char="Ø"/>
              </a:pP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             and </a:t>
              </a:r>
              <a:r>
                <a:rPr kumimoji="1" lang="en-US" altLang="zh-CN" sz="2000" b="1" kern="0" dirty="0">
                  <a:solidFill>
                    <a:srgbClr val="000000"/>
                  </a:solidFill>
                  <a:latin typeface="Times New Roman" panose="02020603050405020304" pitchFamily="18" charset="0"/>
                  <a:ea typeface="宋体"/>
                  <a:cs typeface="Times New Roman" panose="02020603050405020304" pitchFamily="18" charset="0"/>
                </a:rPr>
                <a:t>exponent range of the power function is from </a:t>
              </a:r>
              <a:r>
                <a:rPr kumimoji="1" lang="en-US" altLang="zh-CN" sz="2000" b="1" kern="0" dirty="0">
                  <a:solidFill>
                    <a:srgbClr val="FF0000"/>
                  </a:solidFill>
                  <a:latin typeface="Times New Roman" panose="02020603050405020304" pitchFamily="18" charset="0"/>
                  <a:ea typeface="宋体"/>
                  <a:cs typeface="Times New Roman" panose="02020603050405020304" pitchFamily="18" charset="0"/>
                </a:rPr>
                <a:t>-1.4 to -1.2 </a:t>
              </a:r>
              <a:r>
                <a:rPr kumimoji="1" lang="en-US" altLang="zh-CN" sz="2000" b="1" kern="0" dirty="0" smtClean="0">
                  <a:latin typeface="Times New Roman" panose="02020603050405020304" pitchFamily="18" charset="0"/>
                  <a:ea typeface="宋体"/>
                  <a:cs typeface="Times New Roman" panose="02020603050405020304" pitchFamily="18" charset="0"/>
                </a:rPr>
                <a:t>without the </a:t>
              </a:r>
              <a:r>
                <a:rPr kumimoji="1" lang="en-US" altLang="zh-CN" sz="2000" b="1" kern="0" dirty="0">
                  <a:latin typeface="Times New Roman" panose="02020603050405020304" pitchFamily="18" charset="0"/>
                  <a:ea typeface="宋体"/>
                  <a:cs typeface="Times New Roman" panose="02020603050405020304" pitchFamily="18" charset="0"/>
                </a:rPr>
                <a:t>waiting </a:t>
              </a:r>
              <a:r>
                <a:rPr kumimoji="1" lang="en-US" altLang="zh-CN" sz="2000" b="1" kern="0" dirty="0" smtClean="0">
                  <a:solidFill>
                    <a:srgbClr val="000000"/>
                  </a:solidFill>
                  <a:latin typeface="Times New Roman" panose="02020603050405020304" pitchFamily="18" charset="0"/>
                  <a:ea typeface="宋体"/>
                  <a:cs typeface="Times New Roman" panose="02020603050405020304" pitchFamily="18" charset="0"/>
                </a:rPr>
                <a:t>time. </a:t>
              </a:r>
            </a:p>
          </p:txBody>
        </p:sp>
        <p:graphicFrame>
          <p:nvGraphicFramePr>
            <p:cNvPr id="15" name="对象 14"/>
            <p:cNvGraphicFramePr>
              <a:graphicFrameLocks noChangeAspect="1"/>
            </p:cNvGraphicFramePr>
            <p:nvPr>
              <p:extLst>
                <p:ext uri="{D42A27DB-BD31-4B8C-83A1-F6EECF244321}">
                  <p14:modId xmlns:p14="http://schemas.microsoft.com/office/powerpoint/2010/main" val="3722604784"/>
                </p:ext>
              </p:extLst>
            </p:nvPr>
          </p:nvGraphicFramePr>
          <p:xfrm>
            <a:off x="1090146" y="3906743"/>
            <a:ext cx="723900" cy="415925"/>
          </p:xfrm>
          <a:graphic>
            <a:graphicData uri="http://schemas.openxmlformats.org/presentationml/2006/ole">
              <mc:AlternateContent xmlns:mc="http://schemas.openxmlformats.org/markup-compatibility/2006">
                <mc:Choice xmlns:v="urn:schemas-microsoft-com:vml" Requires="v">
                  <p:oleObj spid="_x0000_s4245" name="Equation" r:id="rId6" imgW="444240" imgH="203040" progId="Equation.DSMT4">
                    <p:embed/>
                  </p:oleObj>
                </mc:Choice>
                <mc:Fallback>
                  <p:oleObj name="Equation" r:id="rId6" imgW="444240" imgH="203040" progId="Equation.DSMT4">
                    <p:embed/>
                    <p:pic>
                      <p:nvPicPr>
                        <p:cNvPr id="0" name=""/>
                        <p:cNvPicPr>
                          <a:picLocks noChangeAspect="1" noChangeArrowheads="1"/>
                        </p:cNvPicPr>
                        <p:nvPr/>
                      </p:nvPicPr>
                      <p:blipFill>
                        <a:blip r:embed="rId7"/>
                        <a:srcRect/>
                        <a:stretch>
                          <a:fillRect/>
                        </a:stretch>
                      </p:blipFill>
                      <p:spPr bwMode="auto">
                        <a:xfrm>
                          <a:off x="1090146" y="3906743"/>
                          <a:ext cx="723900" cy="415925"/>
                        </a:xfrm>
                        <a:prstGeom prst="rect">
                          <a:avLst/>
                        </a:prstGeom>
                        <a:noFill/>
                        <a:ln>
                          <a:solidFill>
                            <a:srgbClr val="FF0000"/>
                          </a:solidFill>
                        </a:ln>
                      </p:spPr>
                    </p:pic>
                  </p:oleObj>
                </mc:Fallback>
              </mc:AlternateContent>
            </a:graphicData>
          </a:graphic>
        </p:graphicFrame>
      </p:grpSp>
      <p:pic>
        <p:nvPicPr>
          <p:cNvPr id="16" name="Picture 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7365" y="1178204"/>
            <a:ext cx="4401014" cy="320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6316675" y="1774134"/>
            <a:ext cx="2214696" cy="22447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19733" y="4108636"/>
            <a:ext cx="5664435" cy="400110"/>
          </a:xfrm>
          <a:prstGeom prst="rect">
            <a:avLst/>
          </a:prstGeom>
        </p:spPr>
        <p:txBody>
          <a:bodyPr wrap="square">
            <a:spAutoFit/>
          </a:bodyPr>
          <a:lstStyle/>
          <a:p>
            <a:r>
              <a:rPr lang="en-US" altLang="zh-CN" sz="2000" b="1" dirty="0" smtClean="0">
                <a:latin typeface="Times New Roman" panose="02020603050405020304" pitchFamily="18" charset="0"/>
              </a:rPr>
              <a:t>The </a:t>
            </a:r>
            <a:r>
              <a:rPr lang="en-US" altLang="zh-CN" sz="2000" b="1" dirty="0">
                <a:latin typeface="Times New Roman" panose="02020603050405020304" pitchFamily="18" charset="0"/>
              </a:rPr>
              <a:t>fitting </a:t>
            </a:r>
            <a:r>
              <a:rPr lang="en-US" altLang="zh-CN" sz="2000" b="1" dirty="0" smtClean="0">
                <a:latin typeface="Times New Roman" panose="02020603050405020304" pitchFamily="18" charset="0"/>
              </a:rPr>
              <a:t>equations obtained </a:t>
            </a:r>
            <a:r>
              <a:rPr lang="en-US" altLang="zh-CN" sz="2000" b="1" dirty="0">
                <a:latin typeface="Times New Roman" panose="02020603050405020304" pitchFamily="18" charset="0"/>
              </a:rPr>
              <a:t>from </a:t>
            </a:r>
            <a:r>
              <a:rPr lang="en-US" altLang="zh-CN" sz="2000" b="1" dirty="0" smtClean="0">
                <a:latin typeface="Times New Roman" panose="02020603050405020304" pitchFamily="18" charset="0"/>
              </a:rPr>
              <a:t>three </a:t>
            </a:r>
            <a:r>
              <a:rPr lang="en-US" altLang="zh-CN" sz="2000" b="1" dirty="0">
                <a:latin typeface="Times New Roman" panose="02020603050405020304" pitchFamily="18" charset="0"/>
              </a:rPr>
              <a:t>bubbles</a:t>
            </a:r>
            <a:endParaRPr lang="zh-CN" altLang="en-US" sz="2000" b="1" dirty="0"/>
          </a:p>
        </p:txBody>
      </p:sp>
      <p:sp>
        <p:nvSpPr>
          <p:cNvPr id="20" name="矩形 19"/>
          <p:cNvSpPr/>
          <p:nvPr/>
        </p:nvSpPr>
        <p:spPr>
          <a:xfrm>
            <a:off x="290249" y="1090556"/>
            <a:ext cx="41520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a:t>
            </a:r>
            <a:r>
              <a:rPr lang="en-US" altLang="zh-CN" sz="2000" b="1" kern="0" dirty="0">
                <a:solidFill>
                  <a:srgbClr val="0000FF"/>
                </a:solidFill>
                <a:latin typeface="微软雅黑" panose="020B0503020204020204" pitchFamily="34" charset="-122"/>
                <a:ea typeface="微软雅黑" panose="020B0503020204020204" pitchFamily="34" charset="-122"/>
              </a:rPr>
              <a:t>growth process</a:t>
            </a:r>
          </a:p>
        </p:txBody>
      </p:sp>
      <p:sp>
        <p:nvSpPr>
          <p:cNvPr id="12"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21/35</a:t>
            </a:r>
            <a:endParaRPr lang="zh-CN" altLang="en-US" sz="2000" dirty="0"/>
          </a:p>
        </p:txBody>
      </p:sp>
    </p:spTree>
    <p:extLst>
      <p:ext uri="{BB962C8B-B14F-4D97-AF65-F5344CB8AC3E}">
        <p14:creationId xmlns:p14="http://schemas.microsoft.com/office/powerpoint/2010/main" val="23403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a:extLst>
              <a:ext uri="{FF2B5EF4-FFF2-40B4-BE49-F238E27FC236}">
                <a16:creationId xmlns="" xmlns:a16="http://schemas.microsoft.com/office/drawing/2014/main" id="{A54D853B-D977-4539-BD8D-2AD9E98D46E4}"/>
              </a:ext>
            </a:extLst>
          </p:cNvPr>
          <p:cNvGraphicFramePr>
            <a:graphicFrameLocks noChangeAspect="1"/>
          </p:cNvGraphicFramePr>
          <p:nvPr>
            <p:extLst/>
          </p:nvPr>
        </p:nvGraphicFramePr>
        <p:xfrm>
          <a:off x="327565" y="1438106"/>
          <a:ext cx="6239544" cy="1428602"/>
        </p:xfrm>
        <a:graphic>
          <a:graphicData uri="http://schemas.openxmlformats.org/presentationml/2006/ole">
            <mc:AlternateContent xmlns:mc="http://schemas.openxmlformats.org/markup-compatibility/2006">
              <mc:Choice xmlns:v="urn:schemas-microsoft-com:vml" Requires="v">
                <p:oleObj spid="_x0000_s18590" r:id="rId4" imgW="7028319" imgH="1600020" progId="Visio.Drawing.15">
                  <p:embed/>
                </p:oleObj>
              </mc:Choice>
              <mc:Fallback>
                <p:oleObj r:id="rId4" imgW="7028319" imgH="160002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65" y="1438106"/>
                        <a:ext cx="6239544" cy="1428602"/>
                      </a:xfrm>
                      <a:prstGeom prst="rect">
                        <a:avLst/>
                      </a:prstGeom>
                      <a:noFill/>
                    </p:spPr>
                  </p:pic>
                </p:oleObj>
              </mc:Fallback>
            </mc:AlternateContent>
          </a:graphicData>
        </a:graphic>
      </p:graphicFrame>
      <p:graphicFrame>
        <p:nvGraphicFramePr>
          <p:cNvPr id="16" name="对象 15">
            <a:extLst>
              <a:ext uri="{FF2B5EF4-FFF2-40B4-BE49-F238E27FC236}">
                <a16:creationId xmlns="" xmlns:a16="http://schemas.microsoft.com/office/drawing/2014/main" id="{3119DA3F-30BD-4C91-8CA3-EF15A634C56A}"/>
              </a:ext>
            </a:extLst>
          </p:cNvPr>
          <p:cNvGraphicFramePr>
            <a:graphicFrameLocks noChangeAspect="1"/>
          </p:cNvGraphicFramePr>
          <p:nvPr>
            <p:extLst/>
          </p:nvPr>
        </p:nvGraphicFramePr>
        <p:xfrm>
          <a:off x="327565" y="2806258"/>
          <a:ext cx="6239544" cy="1248637"/>
        </p:xfrm>
        <a:graphic>
          <a:graphicData uri="http://schemas.openxmlformats.org/presentationml/2006/ole">
            <mc:AlternateContent xmlns:mc="http://schemas.openxmlformats.org/markup-compatibility/2006">
              <mc:Choice xmlns:v="urn:schemas-microsoft-com:vml" Requires="v">
                <p:oleObj spid="_x0000_s18591" r:id="rId6" imgW="6908650" imgH="1358910" progId="Visio.Drawing.15">
                  <p:embed/>
                </p:oleObj>
              </mc:Choice>
              <mc:Fallback>
                <p:oleObj r:id="rId6" imgW="6908650" imgH="1358910" progId="Visio.Drawing.1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65" y="2806258"/>
                        <a:ext cx="6239544" cy="1248637"/>
                      </a:xfrm>
                      <a:prstGeom prst="rect">
                        <a:avLst/>
                      </a:prstGeom>
                      <a:noFill/>
                    </p:spPr>
                  </p:pic>
                </p:oleObj>
              </mc:Fallback>
            </mc:AlternateContent>
          </a:graphicData>
        </a:graphic>
      </p:graphicFrame>
      <p:graphicFrame>
        <p:nvGraphicFramePr>
          <p:cNvPr id="17" name="对象 16">
            <a:extLst>
              <a:ext uri="{FF2B5EF4-FFF2-40B4-BE49-F238E27FC236}">
                <a16:creationId xmlns="" xmlns:a16="http://schemas.microsoft.com/office/drawing/2014/main" id="{1E377AF7-45B2-466B-A817-581DB2CC0960}"/>
              </a:ext>
            </a:extLst>
          </p:cNvPr>
          <p:cNvGraphicFramePr>
            <a:graphicFrameLocks noChangeAspect="1"/>
          </p:cNvGraphicFramePr>
          <p:nvPr>
            <p:extLst/>
          </p:nvPr>
        </p:nvGraphicFramePr>
        <p:xfrm>
          <a:off x="332328" y="4030394"/>
          <a:ext cx="6234782" cy="1248625"/>
        </p:xfrm>
        <a:graphic>
          <a:graphicData uri="http://schemas.openxmlformats.org/presentationml/2006/ole">
            <mc:AlternateContent xmlns:mc="http://schemas.openxmlformats.org/markup-compatibility/2006">
              <mc:Choice xmlns:v="urn:schemas-microsoft-com:vml" Requires="v">
                <p:oleObj spid="_x0000_s18592" r:id="rId8" imgW="6911621" imgH="1358910" progId="Visio.Drawing.15">
                  <p:embed/>
                </p:oleObj>
              </mc:Choice>
              <mc:Fallback>
                <p:oleObj r:id="rId8" imgW="6911621" imgH="1358910" progId="Visio.Drawing.1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328" y="4030394"/>
                        <a:ext cx="6234782" cy="1248625"/>
                      </a:xfrm>
                      <a:prstGeom prst="rect">
                        <a:avLst/>
                      </a:prstGeom>
                      <a:noFill/>
                    </p:spPr>
                  </p:pic>
                </p:oleObj>
              </mc:Fallback>
            </mc:AlternateContent>
          </a:graphicData>
        </a:graphic>
      </p:graphicFrame>
      <p:graphicFrame>
        <p:nvGraphicFramePr>
          <p:cNvPr id="18" name="对象 17">
            <a:extLst>
              <a:ext uri="{FF2B5EF4-FFF2-40B4-BE49-F238E27FC236}">
                <a16:creationId xmlns="" xmlns:a16="http://schemas.microsoft.com/office/drawing/2014/main" id="{327A58EA-1784-4D93-A5E2-1848CAC41939}"/>
              </a:ext>
            </a:extLst>
          </p:cNvPr>
          <p:cNvGraphicFramePr>
            <a:graphicFrameLocks noChangeAspect="1"/>
          </p:cNvGraphicFramePr>
          <p:nvPr>
            <p:extLst/>
          </p:nvPr>
        </p:nvGraphicFramePr>
        <p:xfrm>
          <a:off x="343607" y="5238476"/>
          <a:ext cx="6239544" cy="1384206"/>
        </p:xfrm>
        <a:graphic>
          <a:graphicData uri="http://schemas.openxmlformats.org/presentationml/2006/ole">
            <mc:AlternateContent xmlns:mc="http://schemas.openxmlformats.org/markup-compatibility/2006">
              <mc:Choice xmlns:v="urn:schemas-microsoft-com:vml" Requires="v">
                <p:oleObj spid="_x0000_s18593" r:id="rId10" imgW="7025617" imgH="1561950" progId="Visio.Drawing.15">
                  <p:embed/>
                </p:oleObj>
              </mc:Choice>
              <mc:Fallback>
                <p:oleObj r:id="rId10" imgW="7025617" imgH="1561950" progId="Visio.Drawing.1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3607" y="5238476"/>
                        <a:ext cx="6239544" cy="1384206"/>
                      </a:xfrm>
                      <a:prstGeom prst="rect">
                        <a:avLst/>
                      </a:prstGeom>
                      <a:noFill/>
                    </p:spPr>
                  </p:pic>
                </p:oleObj>
              </mc:Fallback>
            </mc:AlternateContent>
          </a:graphicData>
        </a:graphic>
      </p:graphicFrame>
      <p:sp>
        <p:nvSpPr>
          <p:cNvPr id="19" name="矩形 18">
            <a:extLst>
              <a:ext uri="{FF2B5EF4-FFF2-40B4-BE49-F238E27FC236}">
                <a16:creationId xmlns="" xmlns:a16="http://schemas.microsoft.com/office/drawing/2014/main" id="{E3EAA13B-E179-473A-88D6-5A7291017BBF}"/>
              </a:ext>
            </a:extLst>
          </p:cNvPr>
          <p:cNvSpPr/>
          <p:nvPr/>
        </p:nvSpPr>
        <p:spPr>
          <a:xfrm>
            <a:off x="6612827" y="3370068"/>
            <a:ext cx="2477048" cy="1938992"/>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Wingdings" panose="05000000000000000000" pitchFamily="2" charset="2"/>
              <a:buChar char="Ø"/>
            </a:pPr>
            <a:r>
              <a:rPr kumimoji="1" lang="en-US" altLang="zh-CN" sz="2000" b="1" dirty="0">
                <a:solidFill>
                  <a:schemeClr val="tx1"/>
                </a:solidFill>
                <a:latin typeface="Times New Roman" panose="02020603050405020304" pitchFamily="18" charset="0"/>
                <a:cs typeface="Times New Roman" panose="02020603050405020304" pitchFamily="18" charset="0"/>
              </a:rPr>
              <a:t>Bubble diameter &amp; number increase with the heat flux</a:t>
            </a:r>
          </a:p>
          <a:p>
            <a:pPr marL="342900" indent="-342900">
              <a:buFont typeface="Wingdings" panose="05000000000000000000" pitchFamily="2" charset="2"/>
              <a:buChar char="Ø"/>
            </a:pPr>
            <a:r>
              <a:rPr kumimoji="1" lang="en-US" altLang="zh-CN" sz="2000" b="1" dirty="0">
                <a:solidFill>
                  <a:schemeClr val="tx1"/>
                </a:solidFill>
                <a:latin typeface="Times New Roman" panose="02020603050405020304" pitchFamily="18" charset="0"/>
                <a:cs typeface="Times New Roman" panose="02020603050405020304" pitchFamily="18" charset="0"/>
              </a:rPr>
              <a:t>Bubble decrease with the pressure</a:t>
            </a:r>
          </a:p>
        </p:txBody>
      </p:sp>
      <p:sp>
        <p:nvSpPr>
          <p:cNvPr id="22" name="矩形 21"/>
          <p:cNvSpPr/>
          <p:nvPr/>
        </p:nvSpPr>
        <p:spPr>
          <a:xfrm>
            <a:off x="362004" y="2398092"/>
            <a:ext cx="1417376" cy="450893"/>
          </a:xfrm>
          <a:prstGeom prst="rect">
            <a:avLst/>
          </a:prstGeom>
        </p:spPr>
        <p:txBody>
          <a:bodyPr wrap="none">
            <a:spAutoFit/>
          </a:bodyPr>
          <a:lstStyle/>
          <a:p>
            <a:pPr algn="l">
              <a:lnSpc>
                <a:spcPts val="3000"/>
              </a:lnSpc>
            </a:pPr>
            <a:r>
              <a:rPr lang="en-US" altLang="zh-CN" sz="2400" dirty="0">
                <a:solidFill>
                  <a:srgbClr val="FF0000"/>
                </a:solidFill>
              </a:rPr>
              <a:t>0.15MPa</a:t>
            </a:r>
          </a:p>
        </p:txBody>
      </p:sp>
      <p:sp>
        <p:nvSpPr>
          <p:cNvPr id="23" name="矩形 22"/>
          <p:cNvSpPr/>
          <p:nvPr/>
        </p:nvSpPr>
        <p:spPr>
          <a:xfrm>
            <a:off x="362004" y="3628129"/>
            <a:ext cx="1330814" cy="450893"/>
          </a:xfrm>
          <a:prstGeom prst="rect">
            <a:avLst/>
          </a:prstGeom>
        </p:spPr>
        <p:txBody>
          <a:bodyPr wrap="none">
            <a:spAutoFit/>
          </a:bodyPr>
          <a:lstStyle/>
          <a:p>
            <a:pPr algn="l">
              <a:lnSpc>
                <a:spcPts val="3000"/>
              </a:lnSpc>
            </a:pPr>
            <a:r>
              <a:rPr lang="en-US" altLang="zh-CN" sz="2400" dirty="0">
                <a:solidFill>
                  <a:srgbClr val="FF0000"/>
                </a:solidFill>
              </a:rPr>
              <a:t>0.2 </a:t>
            </a:r>
            <a:r>
              <a:rPr lang="en-US" altLang="zh-CN" sz="2400" dirty="0" err="1">
                <a:solidFill>
                  <a:srgbClr val="FF0000"/>
                </a:solidFill>
              </a:rPr>
              <a:t>MPa</a:t>
            </a:r>
            <a:endParaRPr lang="en-US" altLang="zh-CN" sz="2400" dirty="0">
              <a:solidFill>
                <a:srgbClr val="FF0000"/>
              </a:solidFill>
            </a:endParaRPr>
          </a:p>
        </p:txBody>
      </p:sp>
      <p:sp>
        <p:nvSpPr>
          <p:cNvPr id="24" name="矩形 23"/>
          <p:cNvSpPr/>
          <p:nvPr/>
        </p:nvSpPr>
        <p:spPr>
          <a:xfrm>
            <a:off x="363338" y="4858167"/>
            <a:ext cx="1330814" cy="450893"/>
          </a:xfrm>
          <a:prstGeom prst="rect">
            <a:avLst/>
          </a:prstGeom>
        </p:spPr>
        <p:txBody>
          <a:bodyPr wrap="none">
            <a:spAutoFit/>
          </a:bodyPr>
          <a:lstStyle/>
          <a:p>
            <a:pPr algn="l">
              <a:lnSpc>
                <a:spcPts val="3000"/>
              </a:lnSpc>
            </a:pPr>
            <a:r>
              <a:rPr lang="en-US" altLang="zh-CN" sz="2400" dirty="0">
                <a:solidFill>
                  <a:srgbClr val="FF0000"/>
                </a:solidFill>
              </a:rPr>
              <a:t>0.3 </a:t>
            </a:r>
            <a:r>
              <a:rPr lang="en-US" altLang="zh-CN" sz="2400" dirty="0" err="1">
                <a:solidFill>
                  <a:srgbClr val="FF0000"/>
                </a:solidFill>
              </a:rPr>
              <a:t>MPa</a:t>
            </a:r>
            <a:endParaRPr lang="en-US" altLang="zh-CN" sz="2400" dirty="0">
              <a:solidFill>
                <a:srgbClr val="FF0000"/>
              </a:solidFill>
            </a:endParaRPr>
          </a:p>
        </p:txBody>
      </p:sp>
      <p:sp>
        <p:nvSpPr>
          <p:cNvPr id="25" name="矩形 24"/>
          <p:cNvSpPr/>
          <p:nvPr/>
        </p:nvSpPr>
        <p:spPr>
          <a:xfrm>
            <a:off x="362004" y="6088204"/>
            <a:ext cx="1330814" cy="450893"/>
          </a:xfrm>
          <a:prstGeom prst="rect">
            <a:avLst/>
          </a:prstGeom>
        </p:spPr>
        <p:txBody>
          <a:bodyPr wrap="none">
            <a:spAutoFit/>
          </a:bodyPr>
          <a:lstStyle/>
          <a:p>
            <a:pPr algn="l">
              <a:lnSpc>
                <a:spcPts val="3000"/>
              </a:lnSpc>
            </a:pPr>
            <a:r>
              <a:rPr lang="en-US" altLang="zh-CN" sz="2400" dirty="0">
                <a:solidFill>
                  <a:srgbClr val="FF0000"/>
                </a:solidFill>
              </a:rPr>
              <a:t>0.4 </a:t>
            </a:r>
            <a:r>
              <a:rPr lang="en-US" altLang="zh-CN" sz="2400" dirty="0" err="1">
                <a:solidFill>
                  <a:srgbClr val="FF0000"/>
                </a:solidFill>
              </a:rPr>
              <a:t>MPa</a:t>
            </a:r>
            <a:endParaRPr lang="en-US" altLang="zh-CN" sz="2400" dirty="0">
              <a:solidFill>
                <a:srgbClr val="FF0000"/>
              </a:solidFill>
            </a:endParaRPr>
          </a:p>
        </p:txBody>
      </p:sp>
      <p:sp>
        <p:nvSpPr>
          <p:cNvPr id="26" name="矩形 25"/>
          <p:cNvSpPr/>
          <p:nvPr/>
        </p:nvSpPr>
        <p:spPr>
          <a:xfrm>
            <a:off x="4499992" y="941969"/>
            <a:ext cx="3725188"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kumimoji="1" lang="en-US" altLang="zh-CN" sz="2000" b="1" dirty="0" smtClean="0">
                <a:solidFill>
                  <a:schemeClr val="tx1"/>
                </a:solidFill>
                <a:latin typeface="Times New Roman" panose="02020603050405020304" pitchFamily="18" charset="0"/>
                <a:cs typeface="Times New Roman" panose="02020603050405020304" pitchFamily="18" charset="0"/>
              </a:rPr>
              <a:t>Photos for </a:t>
            </a:r>
            <a:r>
              <a:rPr kumimoji="1" lang="en-US" altLang="zh-CN" sz="2000" b="1" dirty="0" smtClean="0">
                <a:solidFill>
                  <a:srgbClr val="FF0000"/>
                </a:solidFill>
                <a:latin typeface="Times New Roman" panose="02020603050405020304" pitchFamily="18" charset="0"/>
                <a:cs typeface="Times New Roman" panose="02020603050405020304" pitchFamily="18" charset="0"/>
              </a:rPr>
              <a:t>methane </a:t>
            </a:r>
          </a:p>
          <a:p>
            <a:r>
              <a:rPr kumimoji="1" lang="en-US" altLang="zh-CN" sz="2000" b="1" dirty="0" smtClean="0">
                <a:solidFill>
                  <a:schemeClr val="tx1"/>
                </a:solidFill>
                <a:latin typeface="Times New Roman" panose="02020603050405020304" pitchFamily="18" charset="0"/>
                <a:cs typeface="Times New Roman" panose="02020603050405020304" pitchFamily="18" charset="0"/>
              </a:rPr>
              <a:t>@ different pressure &amp; heat flux</a:t>
            </a:r>
            <a:endParaRPr lang="zh-CN" altLang="en-US" sz="2000" b="1" dirty="0">
              <a:latin typeface="Times New Roman" panose="02020603050405020304" pitchFamily="18" charset="0"/>
              <a:cs typeface="Times New Roman" panose="02020603050405020304" pitchFamily="18" charset="0"/>
            </a:endParaRPr>
          </a:p>
        </p:txBody>
      </p:sp>
      <p:sp>
        <p:nvSpPr>
          <p:cNvPr id="14" name="矩形 13"/>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21" name="矩形 20"/>
          <p:cNvSpPr/>
          <p:nvPr/>
        </p:nvSpPr>
        <p:spPr>
          <a:xfrm>
            <a:off x="179512" y="981044"/>
            <a:ext cx="3509294"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a:solidFill>
                  <a:srgbClr val="0000FF"/>
                </a:solidFill>
                <a:latin typeface="微软雅黑" panose="020B0503020204020204" pitchFamily="34" charset="-122"/>
                <a:ea typeface="微软雅黑" panose="020B0503020204020204" pitchFamily="34" charset="-122"/>
              </a:rPr>
              <a:t>B</a:t>
            </a:r>
            <a:r>
              <a:rPr lang="en-US" altLang="zh-CN" sz="2000" b="1" kern="0" dirty="0" smtClean="0">
                <a:solidFill>
                  <a:srgbClr val="0000FF"/>
                </a:solidFill>
                <a:latin typeface="微软雅黑" panose="020B0503020204020204" pitchFamily="34" charset="-122"/>
                <a:ea typeface="微软雅黑" panose="020B0503020204020204" pitchFamily="34" charset="-122"/>
              </a:rPr>
              <a:t>ubble departure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20"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22/35</a:t>
            </a:r>
            <a:endParaRPr lang="zh-CN" altLang="en-US" sz="2000" dirty="0"/>
          </a:p>
        </p:txBody>
      </p:sp>
    </p:spTree>
    <p:extLst>
      <p:ext uri="{BB962C8B-B14F-4D97-AF65-F5344CB8AC3E}">
        <p14:creationId xmlns:p14="http://schemas.microsoft.com/office/powerpoint/2010/main" val="3460745717"/>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133C8C4A-F667-4EA5-BB41-1584A90DEEC0}"/>
              </a:ext>
            </a:extLst>
          </p:cNvPr>
          <p:cNvPicPr>
            <a:picLocks noChangeAspect="1"/>
          </p:cNvPicPr>
          <p:nvPr/>
        </p:nvPicPr>
        <p:blipFill>
          <a:blip r:embed="rId3"/>
          <a:stretch>
            <a:fillRect/>
          </a:stretch>
        </p:blipFill>
        <p:spPr>
          <a:xfrm>
            <a:off x="656986" y="2733936"/>
            <a:ext cx="5688632" cy="341075"/>
          </a:xfrm>
          <a:prstGeom prst="rect">
            <a:avLst/>
          </a:prstGeom>
        </p:spPr>
      </p:pic>
      <p:pic>
        <p:nvPicPr>
          <p:cNvPr id="9" name="图片 8">
            <a:extLst>
              <a:ext uri="{FF2B5EF4-FFF2-40B4-BE49-F238E27FC236}">
                <a16:creationId xmlns="" xmlns:a16="http://schemas.microsoft.com/office/drawing/2014/main" id="{97C37242-A2CC-418B-AA87-9D5EE78566A9}"/>
              </a:ext>
            </a:extLst>
          </p:cNvPr>
          <p:cNvPicPr>
            <a:picLocks noChangeAspect="1"/>
          </p:cNvPicPr>
          <p:nvPr/>
        </p:nvPicPr>
        <p:blipFill>
          <a:blip r:embed="rId4"/>
          <a:stretch>
            <a:fillRect/>
          </a:stretch>
        </p:blipFill>
        <p:spPr>
          <a:xfrm>
            <a:off x="744934" y="4631858"/>
            <a:ext cx="5654697" cy="366000"/>
          </a:xfrm>
          <a:prstGeom prst="rect">
            <a:avLst/>
          </a:prstGeom>
        </p:spPr>
      </p:pic>
      <p:pic>
        <p:nvPicPr>
          <p:cNvPr id="5" name="图片 4" descr="C:\Users\萧志\AppData\Local\Microsoft\Windows\INetCache\Content.Word\乙烷0.15.jpg">
            <a:extLst>
              <a:ext uri="{FF2B5EF4-FFF2-40B4-BE49-F238E27FC236}">
                <a16:creationId xmlns="" xmlns:a16="http://schemas.microsoft.com/office/drawing/2014/main" id="{9B29BA0D-E736-4EEB-AA90-0EACA6C8AFB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059" y="1184351"/>
            <a:ext cx="5992495" cy="1599894"/>
          </a:xfrm>
          <a:prstGeom prst="rect">
            <a:avLst/>
          </a:prstGeom>
          <a:noFill/>
          <a:ln>
            <a:noFill/>
          </a:ln>
        </p:spPr>
      </p:pic>
      <p:pic>
        <p:nvPicPr>
          <p:cNvPr id="6" name="图片 5" descr="C:\Users\萧志\AppData\Local\Microsoft\Windows\INetCache\Content.Word\乙烷0.2.jpg">
            <a:extLst>
              <a:ext uri="{FF2B5EF4-FFF2-40B4-BE49-F238E27FC236}">
                <a16:creationId xmlns="" xmlns:a16="http://schemas.microsoft.com/office/drawing/2014/main" id="{E7315371-2FED-4FFE-95DF-F34F06E11BD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75" y="3045802"/>
            <a:ext cx="6076822" cy="1605551"/>
          </a:xfrm>
          <a:prstGeom prst="rect">
            <a:avLst/>
          </a:prstGeom>
          <a:noFill/>
          <a:ln>
            <a:noFill/>
          </a:ln>
        </p:spPr>
      </p:pic>
      <p:pic>
        <p:nvPicPr>
          <p:cNvPr id="7" name="图片 6" descr="C:\Users\萧志\AppData\Local\Microsoft\Windows\INetCache\Content.Word\乙烷0.3.jpg">
            <a:extLst>
              <a:ext uri="{FF2B5EF4-FFF2-40B4-BE49-F238E27FC236}">
                <a16:creationId xmlns="" xmlns:a16="http://schemas.microsoft.com/office/drawing/2014/main" id="{3EA57511-DDC2-4273-84B6-4048D864777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467" y="4942182"/>
            <a:ext cx="6039680" cy="1612523"/>
          </a:xfrm>
          <a:prstGeom prst="rect">
            <a:avLst/>
          </a:prstGeom>
          <a:noFill/>
          <a:ln>
            <a:noFill/>
          </a:ln>
        </p:spPr>
      </p:pic>
      <p:pic>
        <p:nvPicPr>
          <p:cNvPr id="10" name="图片 9">
            <a:extLst>
              <a:ext uri="{FF2B5EF4-FFF2-40B4-BE49-F238E27FC236}">
                <a16:creationId xmlns="" xmlns:a16="http://schemas.microsoft.com/office/drawing/2014/main" id="{E9C18B97-7280-4787-BB9C-8F9BE4FAD94B}"/>
              </a:ext>
            </a:extLst>
          </p:cNvPr>
          <p:cNvPicPr>
            <a:picLocks noChangeAspect="1"/>
          </p:cNvPicPr>
          <p:nvPr/>
        </p:nvPicPr>
        <p:blipFill>
          <a:blip r:embed="rId7"/>
          <a:stretch>
            <a:fillRect/>
          </a:stretch>
        </p:blipFill>
        <p:spPr>
          <a:xfrm>
            <a:off x="776292" y="6525429"/>
            <a:ext cx="5551331" cy="360317"/>
          </a:xfrm>
          <a:prstGeom prst="rect">
            <a:avLst/>
          </a:prstGeom>
        </p:spPr>
      </p:pic>
      <p:sp>
        <p:nvSpPr>
          <p:cNvPr id="16" name="矩形 15"/>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7" name="矩形 16"/>
          <p:cNvSpPr/>
          <p:nvPr/>
        </p:nvSpPr>
        <p:spPr>
          <a:xfrm>
            <a:off x="179512" y="981044"/>
            <a:ext cx="3509294"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a:solidFill>
                  <a:srgbClr val="0000FF"/>
                </a:solidFill>
                <a:latin typeface="微软雅黑" panose="020B0503020204020204" pitchFamily="34" charset="-122"/>
                <a:ea typeface="微软雅黑" panose="020B0503020204020204" pitchFamily="34" charset="-122"/>
              </a:rPr>
              <a:t>B</a:t>
            </a:r>
            <a:r>
              <a:rPr lang="en-US" altLang="zh-CN" sz="2000" b="1" kern="0" dirty="0" smtClean="0">
                <a:solidFill>
                  <a:srgbClr val="0000FF"/>
                </a:solidFill>
                <a:latin typeface="微软雅黑" panose="020B0503020204020204" pitchFamily="34" charset="-122"/>
                <a:ea typeface="微软雅黑" panose="020B0503020204020204" pitchFamily="34" charset="-122"/>
              </a:rPr>
              <a:t>ubble departure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18" name="矩形 17"/>
          <p:cNvSpPr/>
          <p:nvPr/>
        </p:nvSpPr>
        <p:spPr>
          <a:xfrm>
            <a:off x="4499992" y="941969"/>
            <a:ext cx="3725188"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kumimoji="1" lang="en-US" altLang="zh-CN" sz="2000" b="1" dirty="0" smtClean="0">
                <a:solidFill>
                  <a:schemeClr val="tx1"/>
                </a:solidFill>
                <a:latin typeface="Times New Roman" panose="02020603050405020304" pitchFamily="18" charset="0"/>
                <a:cs typeface="Times New Roman" panose="02020603050405020304" pitchFamily="18" charset="0"/>
              </a:rPr>
              <a:t>Photos for </a:t>
            </a:r>
            <a:r>
              <a:rPr kumimoji="1" lang="en-US" altLang="zh-CN" sz="2000" b="1" dirty="0" smtClean="0">
                <a:solidFill>
                  <a:srgbClr val="FF0000"/>
                </a:solidFill>
                <a:latin typeface="Times New Roman" panose="02020603050405020304" pitchFamily="18" charset="0"/>
                <a:cs typeface="Times New Roman" panose="02020603050405020304" pitchFamily="18" charset="0"/>
              </a:rPr>
              <a:t>ethane </a:t>
            </a:r>
          </a:p>
          <a:p>
            <a:r>
              <a:rPr kumimoji="1" lang="en-US" altLang="zh-CN" sz="2000" b="1" dirty="0" smtClean="0">
                <a:solidFill>
                  <a:schemeClr val="tx1"/>
                </a:solidFill>
                <a:latin typeface="Times New Roman" panose="02020603050405020304" pitchFamily="18" charset="0"/>
                <a:cs typeface="Times New Roman" panose="02020603050405020304" pitchFamily="18" charset="0"/>
              </a:rPr>
              <a:t>@ different pressure &amp; heat flux</a:t>
            </a:r>
            <a:endParaRPr lang="zh-CN" altLang="en-US" sz="2000" b="1" dirty="0">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 xmlns:a16="http://schemas.microsoft.com/office/drawing/2014/main" id="{E3EAA13B-E179-473A-88D6-5A7291017BBF}"/>
              </a:ext>
            </a:extLst>
          </p:cNvPr>
          <p:cNvSpPr/>
          <p:nvPr/>
        </p:nvSpPr>
        <p:spPr>
          <a:xfrm>
            <a:off x="6612827" y="3370068"/>
            <a:ext cx="2477048" cy="1938992"/>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Wingdings" panose="05000000000000000000" pitchFamily="2" charset="2"/>
              <a:buChar char="Ø"/>
            </a:pPr>
            <a:r>
              <a:rPr kumimoji="1" lang="en-US" altLang="zh-CN" sz="2000" b="1" dirty="0">
                <a:solidFill>
                  <a:schemeClr val="tx1"/>
                </a:solidFill>
                <a:latin typeface="Times New Roman" panose="02020603050405020304" pitchFamily="18" charset="0"/>
                <a:cs typeface="Times New Roman" panose="02020603050405020304" pitchFamily="18" charset="0"/>
              </a:rPr>
              <a:t>Bubble diameter &amp; number increase with the heat flux</a:t>
            </a:r>
          </a:p>
          <a:p>
            <a:pPr marL="342900" indent="-342900">
              <a:buFont typeface="Wingdings" panose="05000000000000000000" pitchFamily="2" charset="2"/>
              <a:buChar char="Ø"/>
            </a:pPr>
            <a:r>
              <a:rPr kumimoji="1" lang="en-US" altLang="zh-CN" sz="2000" b="1" dirty="0">
                <a:solidFill>
                  <a:schemeClr val="tx1"/>
                </a:solidFill>
                <a:latin typeface="Times New Roman" panose="02020603050405020304" pitchFamily="18" charset="0"/>
                <a:cs typeface="Times New Roman" panose="02020603050405020304" pitchFamily="18" charset="0"/>
              </a:rPr>
              <a:t>Bubble decrease with the pressure</a:t>
            </a:r>
          </a:p>
        </p:txBody>
      </p:sp>
      <p:sp>
        <p:nvSpPr>
          <p:cNvPr id="12"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23/35</a:t>
            </a:r>
            <a:endParaRPr lang="zh-CN" altLang="en-US" sz="2000" dirty="0"/>
          </a:p>
        </p:txBody>
      </p:sp>
    </p:spTree>
    <p:extLst>
      <p:ext uri="{BB962C8B-B14F-4D97-AF65-F5344CB8AC3E}">
        <p14:creationId xmlns:p14="http://schemas.microsoft.com/office/powerpoint/2010/main" val="244518960"/>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251014" y="2120987"/>
            <a:ext cx="4577058" cy="1877437"/>
          </a:xfrm>
          <a:prstGeom prst="rect">
            <a:avLst/>
          </a:prstGeom>
        </p:spPr>
        <p:txBody>
          <a:bodyPr wrap="square">
            <a:spAutoFit/>
          </a:bodyPr>
          <a:lstStyle/>
          <a:p>
            <a:pPr algn="ctr">
              <a:spcAft>
                <a:spcPts val="0"/>
              </a:spcAft>
            </a:pPr>
            <a:r>
              <a:rPr lang="en-US" altLang="zh-CN" sz="2000" b="1" kern="100" dirty="0" smtClean="0">
                <a:latin typeface="Times New Roman" panose="02020603050405020304" pitchFamily="18" charset="0"/>
                <a:ea typeface="黑体" panose="02010609060101010101" pitchFamily="49" charset="-122"/>
                <a:cs typeface="Times New Roman" panose="02020603050405020304" pitchFamily="18" charset="0"/>
              </a:rPr>
              <a:t>How to choose the sample size for the measurement of bubble diameter?</a:t>
            </a:r>
          </a:p>
          <a:p>
            <a:pPr algn="ctr">
              <a:spcAft>
                <a:spcPts val="0"/>
              </a:spcAft>
            </a:pPr>
            <a:r>
              <a:rPr lang="en-US" altLang="zh-CN" sz="2800" dirty="0">
                <a:solidFill>
                  <a:srgbClr val="0000FF"/>
                </a:solidFill>
              </a:rPr>
              <a:t>statistical </a:t>
            </a:r>
            <a:r>
              <a:rPr lang="en-US" altLang="zh-CN" sz="2800" dirty="0" smtClean="0">
                <a:solidFill>
                  <a:srgbClr val="0000FF"/>
                </a:solidFill>
              </a:rPr>
              <a:t>analysis</a:t>
            </a:r>
          </a:p>
          <a:p>
            <a:pPr algn="ctr">
              <a:spcAft>
                <a:spcPts val="0"/>
              </a:spcAft>
            </a:pPr>
            <a:r>
              <a:rPr lang="en-US" altLang="zh-CN" sz="2400" b="1" dirty="0" smtClean="0">
                <a:solidFill>
                  <a:srgbClr val="0000FF"/>
                </a:solidFill>
                <a:latin typeface="Times New Roman" panose="02020603050405020304" pitchFamily="18" charset="0"/>
                <a:cs typeface="Times New Roman" panose="02020603050405020304" pitchFamily="18" charset="0"/>
              </a:rPr>
              <a:t>on the sensitivity </a:t>
            </a:r>
            <a:r>
              <a:rPr lang="en-US" altLang="zh-CN" sz="2400" b="1" dirty="0">
                <a:solidFill>
                  <a:srgbClr val="0000FF"/>
                </a:solidFill>
                <a:latin typeface="Times New Roman" panose="02020603050405020304" pitchFamily="18" charset="0"/>
                <a:cs typeface="Times New Roman" panose="02020603050405020304" pitchFamily="18" charset="0"/>
              </a:rPr>
              <a:t>of bubble sample size</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21" name="内容占位符 1"/>
          <p:cNvSpPr txBox="1">
            <a:spLocks/>
          </p:cNvSpPr>
          <p:nvPr/>
        </p:nvSpPr>
        <p:spPr>
          <a:xfrm>
            <a:off x="128614" y="1453696"/>
            <a:ext cx="8229600" cy="5248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lvl="2"/>
            <a:endParaRPr lang="en-US" altLang="zh-CN" dirty="0" smtClean="0">
              <a:ea typeface="宋体" pitchFamily="2" charset="-122"/>
            </a:endParaRPr>
          </a:p>
          <a:p>
            <a:pPr marL="358775" lvl="2"/>
            <a:endParaRPr lang="en-US" altLang="zh-CN" dirty="0" smtClean="0"/>
          </a:p>
          <a:p>
            <a:pPr marL="130175" lvl="2" indent="0">
              <a:buFont typeface="Arial" panose="020B0604020202020204" pitchFamily="34" charset="0"/>
              <a:buNone/>
            </a:pPr>
            <a:endParaRPr lang="en-US" altLang="zh-CN" dirty="0">
              <a:ea typeface="宋体" pitchFamily="2" charset="-122"/>
            </a:endParaRPr>
          </a:p>
        </p:txBody>
      </p:sp>
      <p:graphicFrame>
        <p:nvGraphicFramePr>
          <p:cNvPr id="9" name="对象 7"/>
          <p:cNvGraphicFramePr>
            <a:graphicFrameLocks noChangeAspect="1"/>
          </p:cNvGraphicFramePr>
          <p:nvPr>
            <p:extLst>
              <p:ext uri="{D42A27DB-BD31-4B8C-83A1-F6EECF244321}">
                <p14:modId xmlns:p14="http://schemas.microsoft.com/office/powerpoint/2010/main" val="3334205454"/>
              </p:ext>
            </p:extLst>
          </p:nvPr>
        </p:nvGraphicFramePr>
        <p:xfrm>
          <a:off x="395536" y="1381154"/>
          <a:ext cx="4406900" cy="3357562"/>
        </p:xfrm>
        <a:graphic>
          <a:graphicData uri="http://schemas.openxmlformats.org/presentationml/2006/ole">
            <mc:AlternateContent xmlns:mc="http://schemas.openxmlformats.org/markup-compatibility/2006">
              <mc:Choice xmlns:v="urn:schemas-microsoft-com:vml" Requires="v">
                <p:oleObj spid="_x0000_s19499" r:id="rId4" imgW="2940570" imgH="2247181" progId="Unknown">
                  <p:embed/>
                </p:oleObj>
              </mc:Choice>
              <mc:Fallback>
                <p:oleObj r:id="rId4" imgW="2940570" imgH="2247181"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381154"/>
                        <a:ext cx="44069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矩形 10"/>
          <p:cNvSpPr/>
          <p:nvPr/>
        </p:nvSpPr>
        <p:spPr>
          <a:xfrm>
            <a:off x="755576" y="4827791"/>
            <a:ext cx="7416800" cy="1477328"/>
          </a:xfrm>
          <a:prstGeom prst="rect">
            <a:avLst/>
          </a:prstGeom>
          <a:noFill/>
          <a:ln w="19050">
            <a:solidFill>
              <a:srgbClr val="0070C0"/>
            </a:solidFill>
          </a:ln>
        </p:spPr>
        <p:txBody>
          <a:bodyPr>
            <a:spAutoFit/>
          </a:bodyPr>
          <a:lstStyle/>
          <a:p>
            <a:pPr marL="342900" indent="-342900" algn="just">
              <a:spcBef>
                <a:spcPts val="600"/>
              </a:spcBef>
              <a:spcAft>
                <a:spcPts val="600"/>
              </a:spcAft>
              <a:buFont typeface="Wingdings" panose="05000000000000000000" pitchFamily="2" charset="2"/>
              <a:buChar char="Ø"/>
              <a:tabLst>
                <a:tab pos="2340610" algn="l"/>
              </a:tabLst>
              <a:defRPr/>
            </a:pPr>
            <a:r>
              <a:rPr lang="en-US" altLang="zh-CN" sz="2000" b="1" kern="100" dirty="0" smtClean="0">
                <a:latin typeface="Times New Roman" panose="02020603050405020304" pitchFamily="18" charset="0"/>
              </a:rPr>
              <a:t>For 5 bubbles, MRD </a:t>
            </a:r>
            <a:r>
              <a:rPr lang="zh-CN" altLang="en-US" sz="2000" b="1" kern="100" dirty="0" smtClean="0">
                <a:latin typeface="Times New Roman" panose="02020603050405020304" pitchFamily="18" charset="0"/>
              </a:rPr>
              <a:t>≈ </a:t>
            </a:r>
            <a:r>
              <a:rPr lang="en-US" altLang="zh-CN" sz="2000" b="1" kern="100" dirty="0" smtClean="0">
                <a:latin typeface="Times New Roman" panose="02020603050405020304" pitchFamily="18" charset="0"/>
              </a:rPr>
              <a:t>14%; for 15 bubbles, </a:t>
            </a:r>
            <a:r>
              <a:rPr lang="en-US" altLang="zh-CN" sz="2000" b="1" kern="100" dirty="0">
                <a:latin typeface="Times New Roman" panose="02020603050405020304" pitchFamily="18" charset="0"/>
              </a:rPr>
              <a:t>MRD </a:t>
            </a:r>
            <a:r>
              <a:rPr lang="zh-CN" altLang="en-US" sz="2000" b="1" kern="100" dirty="0">
                <a:latin typeface="Times New Roman" panose="02020603050405020304" pitchFamily="18" charset="0"/>
              </a:rPr>
              <a:t>≈ </a:t>
            </a:r>
            <a:r>
              <a:rPr lang="en-US" altLang="zh-CN" sz="2000" b="1" kern="100" dirty="0" smtClean="0">
                <a:latin typeface="Times New Roman" panose="02020603050405020304" pitchFamily="18" charset="0"/>
              </a:rPr>
              <a:t>5</a:t>
            </a:r>
            <a:r>
              <a:rPr lang="en-US" altLang="zh-CN" sz="2000" b="1" kern="100" dirty="0">
                <a:latin typeface="Times New Roman" panose="02020603050405020304" pitchFamily="18" charset="0"/>
              </a:rPr>
              <a:t>%; for </a:t>
            </a:r>
            <a:r>
              <a:rPr lang="en-US" altLang="zh-CN" sz="2000" b="1" kern="100" dirty="0" smtClean="0">
                <a:latin typeface="Times New Roman" panose="02020603050405020304" pitchFamily="18" charset="0"/>
              </a:rPr>
              <a:t>30 </a:t>
            </a:r>
            <a:r>
              <a:rPr lang="en-US" altLang="zh-CN" sz="2000" b="1" kern="100" dirty="0">
                <a:latin typeface="Times New Roman" panose="02020603050405020304" pitchFamily="18" charset="0"/>
              </a:rPr>
              <a:t>bubbles, MRD </a:t>
            </a:r>
            <a:r>
              <a:rPr lang="zh-CN" altLang="en-US" sz="2000" b="1" kern="100" dirty="0">
                <a:latin typeface="Times New Roman" panose="02020603050405020304" pitchFamily="18" charset="0"/>
              </a:rPr>
              <a:t>≈ </a:t>
            </a:r>
            <a:r>
              <a:rPr lang="en-US" altLang="zh-CN" sz="2000" b="1" kern="100" dirty="0" smtClean="0">
                <a:latin typeface="Times New Roman" panose="02020603050405020304" pitchFamily="18" charset="0"/>
              </a:rPr>
              <a:t>2%; </a:t>
            </a:r>
            <a:endParaRPr lang="en-US" altLang="zh-CN" sz="2000" b="1" kern="100" dirty="0">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Ø"/>
              <a:tabLst>
                <a:tab pos="2340610" algn="l"/>
              </a:tabLst>
              <a:defRPr/>
            </a:pPr>
            <a:r>
              <a:rPr lang="nn-NO" altLang="zh-CN" sz="2000" b="1" kern="100" dirty="0" smtClean="0">
                <a:latin typeface="Times New Roman" panose="02020603050405020304" pitchFamily="18" charset="0"/>
              </a:rPr>
              <a:t>For 245 </a:t>
            </a:r>
            <a:r>
              <a:rPr lang="nn-NO" altLang="zh-CN" sz="2000" b="1" kern="100" dirty="0">
                <a:latin typeface="Times New Roman" panose="02020603050405020304" pitchFamily="18" charset="0"/>
              </a:rPr>
              <a:t>bubbles, MRD </a:t>
            </a:r>
            <a:r>
              <a:rPr lang="en-US" altLang="zh-CN" sz="2000" b="1" kern="100" dirty="0" smtClean="0">
                <a:latin typeface="Times New Roman" panose="02020603050405020304" pitchFamily="18" charset="0"/>
              </a:rPr>
              <a:t>reach to 0.3%, 300 bubbles were chosen for analysis in present work.</a:t>
            </a:r>
            <a:endParaRPr lang="zh-CN" altLang="zh-CN" sz="2000" b="1" kern="100" dirty="0">
              <a:latin typeface="Times New Roman" panose="02020603050405020304" pitchFamily="18" charset="0"/>
            </a:endParaRPr>
          </a:p>
        </p:txBody>
      </p:sp>
      <p:sp>
        <p:nvSpPr>
          <p:cNvPr id="13" name="矩形 12"/>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5" name="矩形 14"/>
          <p:cNvSpPr/>
          <p:nvPr/>
        </p:nvSpPr>
        <p:spPr>
          <a:xfrm>
            <a:off x="179512" y="981044"/>
            <a:ext cx="3509294"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a:solidFill>
                  <a:srgbClr val="0000FF"/>
                </a:solidFill>
                <a:latin typeface="微软雅黑" panose="020B0503020204020204" pitchFamily="34" charset="-122"/>
                <a:ea typeface="微软雅黑" panose="020B0503020204020204" pitchFamily="34" charset="-122"/>
              </a:rPr>
              <a:t>B</a:t>
            </a:r>
            <a:r>
              <a:rPr lang="en-US" altLang="zh-CN" sz="2000" b="1" kern="0" dirty="0" smtClean="0">
                <a:solidFill>
                  <a:srgbClr val="0000FF"/>
                </a:solidFill>
                <a:latin typeface="微软雅黑" panose="020B0503020204020204" pitchFamily="34" charset="-122"/>
                <a:ea typeface="微软雅黑" panose="020B0503020204020204" pitchFamily="34" charset="-122"/>
              </a:rPr>
              <a:t>ubble departure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8"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24/35</a:t>
            </a:r>
            <a:endParaRPr lang="zh-CN" altLang="en-US" sz="2000" dirty="0"/>
          </a:p>
        </p:txBody>
      </p:sp>
    </p:spTree>
    <p:extLst>
      <p:ext uri="{BB962C8B-B14F-4D97-AF65-F5344CB8AC3E}">
        <p14:creationId xmlns:p14="http://schemas.microsoft.com/office/powerpoint/2010/main" val="3974880841"/>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内容占位符 1"/>
          <p:cNvSpPr txBox="1">
            <a:spLocks/>
          </p:cNvSpPr>
          <p:nvPr/>
        </p:nvSpPr>
        <p:spPr>
          <a:xfrm>
            <a:off x="-205213" y="1453696"/>
            <a:ext cx="8229600" cy="5248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lvl="2"/>
            <a:endParaRPr lang="en-US" altLang="zh-CN" dirty="0" smtClean="0">
              <a:ea typeface="宋体" pitchFamily="2" charset="-122"/>
            </a:endParaRPr>
          </a:p>
          <a:p>
            <a:pPr marL="358775" lvl="2"/>
            <a:endParaRPr lang="en-US" altLang="zh-CN" dirty="0" smtClean="0"/>
          </a:p>
          <a:p>
            <a:pPr marL="130175" lvl="2" indent="0">
              <a:buFont typeface="Arial" panose="020B0604020202020204" pitchFamily="34" charset="0"/>
              <a:buNone/>
            </a:pPr>
            <a:endParaRPr lang="en-US" altLang="zh-CN" dirty="0">
              <a:ea typeface="宋体" pitchFamily="2" charset="-122"/>
            </a:endParaRPr>
          </a:p>
        </p:txBody>
      </p:sp>
      <p:sp>
        <p:nvSpPr>
          <p:cNvPr id="11" name="矩形 10"/>
          <p:cNvSpPr/>
          <p:nvPr/>
        </p:nvSpPr>
        <p:spPr>
          <a:xfrm>
            <a:off x="350318" y="1258866"/>
            <a:ext cx="8313737" cy="369332"/>
          </a:xfrm>
          <a:prstGeom prst="rect">
            <a:avLst/>
          </a:prstGeom>
        </p:spPr>
        <p:txBody>
          <a:bodyPr>
            <a:spAutoFit/>
          </a:bodyPr>
          <a:lstStyle/>
          <a:p>
            <a:pPr algn="just">
              <a:spcAft>
                <a:spcPts val="0"/>
              </a:spcAft>
              <a:defRPr/>
            </a:pPr>
            <a:r>
              <a:rPr lang="en-US" altLang="zh-CN" b="1" kern="100" dirty="0" smtClean="0">
                <a:latin typeface="Times New Roman" panose="02020603050405020304" pitchFamily="18" charset="0"/>
                <a:cs typeface="Times New Roman" panose="02020603050405020304" pitchFamily="18" charset="0"/>
              </a:rPr>
              <a:t>Table for sample size choose with MRD ±10</a:t>
            </a:r>
            <a:r>
              <a:rPr lang="en-US" altLang="zh-CN" b="1" kern="100" dirty="0">
                <a:latin typeface="Times New Roman" panose="02020603050405020304" pitchFamily="18" charset="0"/>
                <a:cs typeface="Times New Roman" panose="02020603050405020304" pitchFamily="18" charset="0"/>
              </a:rPr>
              <a:t>%, ±5%, ±2</a:t>
            </a:r>
            <a:r>
              <a:rPr lang="en-US" altLang="zh-CN" b="1" kern="100" dirty="0" smtClean="0">
                <a:latin typeface="Times New Roman" panose="02020603050405020304" pitchFamily="18" charset="0"/>
                <a:cs typeface="Times New Roman" panose="02020603050405020304" pitchFamily="18" charset="0"/>
              </a:rPr>
              <a:t>%</a:t>
            </a:r>
            <a:endParaRPr lang="zh-CN" altLang="zh-CN"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extLst>
                  <p:ext uri="{D42A27DB-BD31-4B8C-83A1-F6EECF244321}">
                    <p14:modId xmlns:p14="http://schemas.microsoft.com/office/powerpoint/2010/main" val="2667748440"/>
                  </p:ext>
                </p:extLst>
              </p:nvPr>
            </p:nvGraphicFramePr>
            <p:xfrm>
              <a:off x="348856" y="1644418"/>
              <a:ext cx="8232777" cy="5057557"/>
            </p:xfrm>
            <a:graphic>
              <a:graphicData uri="http://schemas.openxmlformats.org/drawingml/2006/table">
                <a:tbl>
                  <a:tblPr firstRow="1" firstCol="1" bandRow="1">
                    <a:tableStyleId>{F5AB1C69-6EDB-4FF4-983F-18BD219EF322}</a:tableStyleId>
                  </a:tblPr>
                  <a:tblGrid>
                    <a:gridCol w="1126800"/>
                    <a:gridCol w="1138861"/>
                    <a:gridCol w="1409451"/>
                    <a:gridCol w="1409451"/>
                    <a:gridCol w="1257969"/>
                    <a:gridCol w="1279373"/>
                    <a:gridCol w="610872"/>
                  </a:tblGrid>
                  <a:tr h="713737">
                    <a:tc>
                      <a:txBody>
                        <a:bodyPr/>
                        <a:lstStyle/>
                        <a:p>
                          <a:pPr algn="ctr">
                            <a:lnSpc>
                              <a:spcPct val="100000"/>
                            </a:lnSpc>
                            <a:spcAft>
                              <a:spcPts val="0"/>
                            </a:spcAft>
                          </a:pPr>
                          <a:r>
                            <a:rPr lang="en-US" altLang="zh-CN" sz="1400" kern="100" dirty="0" smtClean="0">
                              <a:effectLst/>
                            </a:rPr>
                            <a:t>Pressure</a:t>
                          </a:r>
                        </a:p>
                        <a:p>
                          <a:pPr algn="ctr">
                            <a:lnSpc>
                              <a:spcPct val="100000"/>
                            </a:lnSpc>
                            <a:spcAft>
                              <a:spcPts val="0"/>
                            </a:spcAft>
                          </a:pPr>
                          <a:r>
                            <a:rPr lang="en-US" sz="1400" kern="100" dirty="0" smtClean="0">
                              <a:effectLst/>
                            </a:rPr>
                            <a:t>(MPa</a:t>
                          </a:r>
                          <a:r>
                            <a:rPr lang="en-US" sz="1400" kern="100" dirty="0">
                              <a:effectLst/>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altLang="zh-CN" sz="1400" kern="100" dirty="0" smtClean="0">
                              <a:effectLst/>
                            </a:rPr>
                            <a:t>Heat flux</a:t>
                          </a:r>
                        </a:p>
                        <a:p>
                          <a:pPr algn="ctr">
                            <a:lnSpc>
                              <a:spcPct val="100000"/>
                            </a:lnSpc>
                            <a:spcAft>
                              <a:spcPts val="0"/>
                            </a:spcAft>
                          </a:pPr>
                          <a:r>
                            <a:rPr lang="en-US" sz="1400" kern="100" dirty="0" smtClean="0">
                              <a:effectLst/>
                            </a:rPr>
                            <a:t>(</a:t>
                          </a:r>
                          <a:r>
                            <a:rPr lang="en-US" sz="1400" kern="100" dirty="0">
                              <a:effectLst/>
                            </a:rPr>
                            <a:t>kW m</a:t>
                          </a:r>
                          <a:r>
                            <a:rPr lang="en-US" sz="1400" kern="100" baseline="30000" dirty="0">
                              <a:effectLst/>
                            </a:rPr>
                            <a:t>-2</a:t>
                          </a:r>
                          <a:r>
                            <a:rPr lang="en-US" sz="1400" kern="100" dirty="0">
                              <a:effectLst/>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altLang="zh-CN" sz="1400" kern="100" dirty="0" smtClean="0">
                              <a:effectLst/>
                            </a:rPr>
                            <a:t>Bubbles</a:t>
                          </a:r>
                          <a:endParaRPr lang="zh-CN" altLang="en-US" sz="1400" kern="100" dirty="0">
                            <a:effectLst/>
                            <a:latin typeface="Times New Roman" panose="02020603050405020304" pitchFamily="18" charset="0"/>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400" kern="100" dirty="0" err="1">
                              <a:effectLst/>
                            </a:rPr>
                            <a:t>D</a:t>
                          </a:r>
                          <a:r>
                            <a:rPr lang="en-US" sz="1400" kern="100" baseline="-25000" dirty="0" err="1">
                              <a:effectLst/>
                            </a:rPr>
                            <a:t>d,m</a:t>
                          </a:r>
                          <a:r>
                            <a:rPr lang="en-US" sz="1400" kern="100" dirty="0">
                              <a:effectLst/>
                            </a:rPr>
                            <a:t> (mm)</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14:m>
                            <m:oMath xmlns:m="http://schemas.openxmlformats.org/officeDocument/2006/math">
                              <m:r>
                                <a:rPr lang="en-US" altLang="zh-CN" sz="1800" kern="1200" smtClean="0">
                                  <a:effectLst/>
                                  <a:latin typeface="Cambria Math" panose="02040503050406030204" pitchFamily="18" charset="0"/>
                                </a:rPr>
                                <m:t>𝜆</m:t>
                              </m:r>
                            </m:oMath>
                          </a14:m>
                          <a:r>
                            <a:rPr lang="en-US" sz="1800" kern="0" baseline="-25000" dirty="0" smtClean="0">
                              <a:effectLst/>
                            </a:rPr>
                            <a:t>10%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14:m>
                            <m:oMath xmlns:m="http://schemas.openxmlformats.org/officeDocument/2006/math">
                              <m:r>
                                <a:rPr lang="en-US" altLang="zh-CN" sz="1800" kern="1200" smtClean="0">
                                  <a:effectLst/>
                                  <a:latin typeface="Cambria Math" panose="02040503050406030204" pitchFamily="18" charset="0"/>
                                </a:rPr>
                                <m:t>𝜆</m:t>
                              </m:r>
                            </m:oMath>
                          </a14:m>
                          <a:r>
                            <a:rPr lang="en-US" sz="1800" kern="0" baseline="-25000" dirty="0">
                              <a:effectLst/>
                            </a:rPr>
                            <a:t>5%</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14:m>
                            <m:oMath xmlns:m="http://schemas.openxmlformats.org/officeDocument/2006/math">
                              <m:r>
                                <a:rPr lang="en-US" altLang="zh-CN" sz="1800" kern="1200" smtClean="0">
                                  <a:effectLst/>
                                  <a:latin typeface="Cambria Math" panose="02040503050406030204" pitchFamily="18" charset="0"/>
                                </a:rPr>
                                <m:t>𝜆</m:t>
                              </m:r>
                            </m:oMath>
                          </a14:m>
                          <a:r>
                            <a:rPr lang="en-US" sz="1800" kern="0" baseline="-25000" dirty="0">
                              <a:effectLst/>
                            </a:rPr>
                            <a:t>2%</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r>
                  <a:tr h="334140">
                    <a:tc rowSpan="4">
                      <a:txBody>
                        <a:bodyPr/>
                        <a:lstStyle/>
                        <a:p>
                          <a:pPr algn="ctr">
                            <a:lnSpc>
                              <a:spcPct val="100000"/>
                            </a:lnSpc>
                            <a:spcAft>
                              <a:spcPts val="0"/>
                            </a:spcAft>
                          </a:pPr>
                          <a:r>
                            <a:rPr lang="en-US" sz="1800" kern="100">
                              <a:effectLst/>
                            </a:rPr>
                            <a:t>0.15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800" kern="100">
                              <a:effectLst/>
                            </a:rPr>
                            <a:t>17.16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1.19206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800" kern="100" dirty="0">
                              <a:effectLst/>
                            </a:rPr>
                            <a:t>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165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23.71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300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tabLst>
                              <a:tab pos="327660" algn="ctr"/>
                            </a:tabLst>
                          </a:pPr>
                          <a:r>
                            <a:rPr lang="en-US" sz="1800" kern="100">
                              <a:effectLst/>
                            </a:rPr>
                            <a:t>1.23611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90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34.20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300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1.783739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85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185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gridSpan="3">
                      <a:txBody>
                        <a:bodyPr/>
                        <a:lstStyle/>
                        <a:p>
                          <a:pPr algn="ctr">
                            <a:lnSpc>
                              <a:spcPct val="100000"/>
                            </a:lnSpc>
                            <a:spcAft>
                              <a:spcPts val="0"/>
                            </a:spcAft>
                          </a:pPr>
                          <a:r>
                            <a:rPr lang="en-US" altLang="zh-CN" sz="1800" kern="100" dirty="0" smtClean="0">
                              <a:effectLst/>
                            </a:rPr>
                            <a:t> </a:t>
                          </a:r>
                          <a:r>
                            <a:rPr lang="en-US" altLang="zh-CN" sz="1800" b="1" kern="100" dirty="0" smtClean="0">
                              <a:effectLst/>
                              <a:latin typeface="Times New Roman" panose="02020603050405020304" pitchFamily="18" charset="0"/>
                              <a:cs typeface="Times New Roman" panose="02020603050405020304" pitchFamily="18" charset="0"/>
                            </a:rPr>
                            <a:t>Statistical threshold</a:t>
                          </a:r>
                          <a:endParaRPr 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1800" kern="100" dirty="0">
                              <a:effectLst/>
                            </a:rPr>
                            <a:t>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90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200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rowSpan="4">
                      <a:txBody>
                        <a:bodyPr/>
                        <a:lstStyle/>
                        <a:p>
                          <a:pPr algn="ctr">
                            <a:lnSpc>
                              <a:spcPct val="100000"/>
                            </a:lnSpc>
                            <a:spcAft>
                              <a:spcPts val="0"/>
                            </a:spcAft>
                          </a:pPr>
                          <a:r>
                            <a:rPr lang="en-US" sz="1800" kern="100">
                              <a:effectLst/>
                            </a:rPr>
                            <a:t>0.2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800" kern="100">
                              <a:effectLst/>
                            </a:rPr>
                            <a:t>17.85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1.078251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95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215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24.77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1.186647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40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95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33.29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1.629702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80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195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gridSpan="3">
                      <a:txBody>
                        <a:bodyPr/>
                        <a:lstStyle/>
                        <a:p>
                          <a:pPr algn="ctr">
                            <a:lnSpc>
                              <a:spcPct val="100000"/>
                            </a:lnSpc>
                            <a:spcAft>
                              <a:spcPts val="0"/>
                            </a:spcAft>
                          </a:pPr>
                          <a:r>
                            <a:rPr lang="en-US" altLang="zh-CN" sz="1800" b="1" kern="100" dirty="0" smtClean="0">
                              <a:effectLst/>
                              <a:latin typeface="Times New Roman" panose="02020603050405020304" pitchFamily="18" charset="0"/>
                              <a:cs typeface="Times New Roman" panose="02020603050405020304" pitchFamily="18" charset="0"/>
                            </a:rPr>
                            <a:t>Statistical threshold</a:t>
                          </a:r>
                          <a:endPar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1800" kern="100">
                              <a:effectLst/>
                            </a:rPr>
                            <a:t>40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95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215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rowSpan="4">
                      <a:txBody>
                        <a:bodyPr/>
                        <a:lstStyle/>
                        <a:p>
                          <a:pPr algn="ctr">
                            <a:lnSpc>
                              <a:spcPct val="100000"/>
                            </a:lnSpc>
                            <a:spcAft>
                              <a:spcPts val="0"/>
                            </a:spcAft>
                          </a:pPr>
                          <a:r>
                            <a:rPr lang="en-US" sz="1800" kern="100">
                              <a:effectLst/>
                            </a:rPr>
                            <a:t>0.3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800" kern="100">
                              <a:effectLst/>
                            </a:rPr>
                            <a:t>17.49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300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1.051349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170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24.81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1.169392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33.06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1.570025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65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165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gridSpan="3">
                      <a:txBody>
                        <a:bodyPr/>
                        <a:lstStyle/>
                        <a:p>
                          <a:pPr algn="ctr">
                            <a:lnSpc>
                              <a:spcPct val="100000"/>
                            </a:lnSpc>
                            <a:spcAft>
                              <a:spcPts val="0"/>
                            </a:spcAft>
                          </a:pPr>
                          <a:r>
                            <a:rPr lang="en-US" altLang="zh-CN" sz="1800" b="1" kern="100" dirty="0" smtClean="0">
                              <a:effectLst/>
                              <a:latin typeface="Times New Roman" panose="02020603050405020304" pitchFamily="18" charset="0"/>
                              <a:cs typeface="Times New Roman" panose="02020603050405020304" pitchFamily="18" charset="0"/>
                            </a:rPr>
                            <a:t>Statistical threshold</a:t>
                          </a:r>
                          <a:endPar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1800" kern="100">
                              <a:effectLst/>
                            </a:rPr>
                            <a:t>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gridSpan="4">
                      <a:txBody>
                        <a:bodyPr/>
                        <a:lstStyle/>
                        <a:p>
                          <a:pPr algn="ctr">
                            <a:lnSpc>
                              <a:spcPct val="100000"/>
                            </a:lnSpc>
                            <a:spcAft>
                              <a:spcPts val="0"/>
                            </a:spcAft>
                          </a:pPr>
                          <a:r>
                            <a:rPr lang="en-US" altLang="zh-CN" sz="1800" kern="100" dirty="0" smtClean="0">
                              <a:effectLst/>
                            </a:rPr>
                            <a:t>Suggest sample size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1800" kern="100" dirty="0">
                              <a:effectLst/>
                            </a:rPr>
                            <a:t>40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95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215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2667748440"/>
                  </p:ext>
                </p:extLst>
              </p:nvPr>
            </p:nvGraphicFramePr>
            <p:xfrm>
              <a:off x="348856" y="1644418"/>
              <a:ext cx="8232777" cy="5057557"/>
            </p:xfrm>
            <a:graphic>
              <a:graphicData uri="http://schemas.openxmlformats.org/drawingml/2006/table">
                <a:tbl>
                  <a:tblPr firstRow="1" firstCol="1" bandRow="1">
                    <a:tableStyleId>{F5AB1C69-6EDB-4FF4-983F-18BD219EF322}</a:tableStyleId>
                  </a:tblPr>
                  <a:tblGrid>
                    <a:gridCol w="1126800"/>
                    <a:gridCol w="1138861"/>
                    <a:gridCol w="1409451"/>
                    <a:gridCol w="1409451"/>
                    <a:gridCol w="1257969"/>
                    <a:gridCol w="1279373"/>
                    <a:gridCol w="610872"/>
                  </a:tblGrid>
                  <a:tr h="713737">
                    <a:tc>
                      <a:txBody>
                        <a:bodyPr/>
                        <a:lstStyle/>
                        <a:p>
                          <a:pPr algn="ctr">
                            <a:lnSpc>
                              <a:spcPct val="100000"/>
                            </a:lnSpc>
                            <a:spcAft>
                              <a:spcPts val="0"/>
                            </a:spcAft>
                          </a:pPr>
                          <a:r>
                            <a:rPr lang="en-US" altLang="zh-CN" sz="1400" kern="100" dirty="0" smtClean="0">
                              <a:effectLst/>
                            </a:rPr>
                            <a:t>Pressure</a:t>
                          </a:r>
                        </a:p>
                        <a:p>
                          <a:pPr algn="ctr">
                            <a:lnSpc>
                              <a:spcPct val="100000"/>
                            </a:lnSpc>
                            <a:spcAft>
                              <a:spcPts val="0"/>
                            </a:spcAft>
                          </a:pPr>
                          <a:r>
                            <a:rPr lang="en-US" sz="1400" kern="100" dirty="0" smtClean="0">
                              <a:effectLst/>
                            </a:rPr>
                            <a:t>(MPa</a:t>
                          </a:r>
                          <a:r>
                            <a:rPr lang="en-US" sz="1400" kern="100" dirty="0">
                              <a:effectLst/>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altLang="zh-CN" sz="1400" kern="100" dirty="0" smtClean="0">
                              <a:effectLst/>
                            </a:rPr>
                            <a:t>Heat flux</a:t>
                          </a:r>
                          <a:endParaRPr lang="en-US" altLang="zh-CN" sz="1400" kern="100" dirty="0" smtClean="0">
                            <a:effectLst/>
                          </a:endParaRPr>
                        </a:p>
                        <a:p>
                          <a:pPr algn="ctr">
                            <a:lnSpc>
                              <a:spcPct val="100000"/>
                            </a:lnSpc>
                            <a:spcAft>
                              <a:spcPts val="0"/>
                            </a:spcAft>
                          </a:pPr>
                          <a:r>
                            <a:rPr lang="en-US" sz="1400" kern="100" dirty="0" smtClean="0">
                              <a:effectLst/>
                            </a:rPr>
                            <a:t>(</a:t>
                          </a:r>
                          <a:r>
                            <a:rPr lang="en-US" sz="1400" kern="100" dirty="0">
                              <a:effectLst/>
                            </a:rPr>
                            <a:t>kW m</a:t>
                          </a:r>
                          <a:r>
                            <a:rPr lang="en-US" sz="1400" kern="100" baseline="30000" dirty="0">
                              <a:effectLst/>
                            </a:rPr>
                            <a:t>-2</a:t>
                          </a:r>
                          <a:r>
                            <a:rPr lang="en-US" sz="1400" kern="100" dirty="0">
                              <a:effectLst/>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altLang="zh-CN" sz="1400" kern="100" dirty="0" smtClean="0">
                              <a:effectLst/>
                            </a:rPr>
                            <a:t>Bubbles</a:t>
                          </a:r>
                          <a:endParaRPr lang="zh-CN" altLang="en-US" sz="1400" kern="100" dirty="0">
                            <a:effectLst/>
                            <a:latin typeface="Times New Roman" panose="02020603050405020304" pitchFamily="18" charset="0"/>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400" kern="100" dirty="0" err="1">
                              <a:effectLst/>
                            </a:rPr>
                            <a:t>D</a:t>
                          </a:r>
                          <a:r>
                            <a:rPr lang="en-US" sz="1400" kern="100" baseline="-25000" dirty="0" err="1">
                              <a:effectLst/>
                            </a:rPr>
                            <a:t>d,m</a:t>
                          </a:r>
                          <a:r>
                            <a:rPr lang="en-US" sz="1400" kern="100" dirty="0">
                              <a:effectLst/>
                            </a:rPr>
                            <a:t> (mm)</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endParaRPr lang="zh-CN"/>
                        </a:p>
                      </a:txBody>
                      <a:tcPr marL="68584" marR="68584" marT="0" marB="0" anchor="ctr">
                        <a:blipFill rotWithShape="0">
                          <a:blip r:embed="rId3"/>
                          <a:stretch>
                            <a:fillRect l="-403382" t="-855" r="-151691" b="-620513"/>
                          </a:stretch>
                        </a:blipFill>
                      </a:tcPr>
                    </a:tc>
                    <a:tc>
                      <a:txBody>
                        <a:bodyPr/>
                        <a:lstStyle/>
                        <a:p>
                          <a:endParaRPr lang="zh-CN"/>
                        </a:p>
                      </a:txBody>
                      <a:tcPr marL="68584" marR="68584" marT="0" marB="0" anchor="ctr">
                        <a:blipFill rotWithShape="0">
                          <a:blip r:embed="rId3"/>
                          <a:stretch>
                            <a:fillRect l="-496190" t="-855" r="-49524" b="-620513"/>
                          </a:stretch>
                        </a:blipFill>
                      </a:tcPr>
                    </a:tc>
                    <a:tc>
                      <a:txBody>
                        <a:bodyPr/>
                        <a:lstStyle/>
                        <a:p>
                          <a:endParaRPr lang="zh-CN"/>
                        </a:p>
                      </a:txBody>
                      <a:tcPr marL="68584" marR="68584" marT="0" marB="0" anchor="ctr">
                        <a:blipFill rotWithShape="0">
                          <a:blip r:embed="rId3"/>
                          <a:stretch>
                            <a:fillRect l="-1252000" t="-855" r="-4000" b="-620513"/>
                          </a:stretch>
                        </a:blipFill>
                      </a:tcPr>
                    </a:tc>
                  </a:tr>
                  <a:tr h="334140">
                    <a:tc rowSpan="4">
                      <a:txBody>
                        <a:bodyPr/>
                        <a:lstStyle/>
                        <a:p>
                          <a:pPr algn="ctr">
                            <a:lnSpc>
                              <a:spcPct val="100000"/>
                            </a:lnSpc>
                            <a:spcAft>
                              <a:spcPts val="0"/>
                            </a:spcAft>
                          </a:pPr>
                          <a:r>
                            <a:rPr lang="en-US" sz="1800" kern="100">
                              <a:effectLst/>
                            </a:rPr>
                            <a:t>0.15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800" kern="100">
                              <a:effectLst/>
                            </a:rPr>
                            <a:t>17.16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1.19206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800" kern="100" dirty="0">
                              <a:effectLst/>
                            </a:rPr>
                            <a:t>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165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23.71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300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tabLst>
                              <a:tab pos="327660" algn="ctr"/>
                            </a:tabLst>
                          </a:pPr>
                          <a:r>
                            <a:rPr lang="en-US" sz="1800" kern="100">
                              <a:effectLst/>
                            </a:rPr>
                            <a:t>1.23611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90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34.20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300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1.783739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85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185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gridSpan="3">
                      <a:txBody>
                        <a:bodyPr/>
                        <a:lstStyle/>
                        <a:p>
                          <a:pPr algn="ctr">
                            <a:lnSpc>
                              <a:spcPct val="100000"/>
                            </a:lnSpc>
                            <a:spcAft>
                              <a:spcPts val="0"/>
                            </a:spcAft>
                          </a:pPr>
                          <a:r>
                            <a:rPr lang="en-US" altLang="zh-CN" sz="1800" kern="100" dirty="0" smtClean="0">
                              <a:effectLst/>
                            </a:rPr>
                            <a:t> </a:t>
                          </a:r>
                          <a:r>
                            <a:rPr lang="en-US" altLang="zh-CN" sz="1800" b="1" kern="100" dirty="0" smtClean="0">
                              <a:effectLst/>
                              <a:latin typeface="Times New Roman" panose="02020603050405020304" pitchFamily="18" charset="0"/>
                              <a:cs typeface="Times New Roman" panose="02020603050405020304" pitchFamily="18" charset="0"/>
                            </a:rPr>
                            <a:t>Statistical threshold</a:t>
                          </a:r>
                          <a:endParaRPr 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1800" kern="100" dirty="0">
                              <a:effectLst/>
                            </a:rPr>
                            <a:t>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90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200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rowSpan="4">
                      <a:txBody>
                        <a:bodyPr/>
                        <a:lstStyle/>
                        <a:p>
                          <a:pPr algn="ctr">
                            <a:lnSpc>
                              <a:spcPct val="100000"/>
                            </a:lnSpc>
                            <a:spcAft>
                              <a:spcPts val="0"/>
                            </a:spcAft>
                          </a:pPr>
                          <a:r>
                            <a:rPr lang="en-US" sz="1800" kern="100">
                              <a:effectLst/>
                            </a:rPr>
                            <a:t>0.2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800" kern="100">
                              <a:effectLst/>
                            </a:rPr>
                            <a:t>17.85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1.078251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95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215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24.77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1.186647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40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95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33.29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1.629702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80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195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gridSpan="3">
                      <a:txBody>
                        <a:bodyPr/>
                        <a:lstStyle/>
                        <a:p>
                          <a:pPr algn="ctr">
                            <a:lnSpc>
                              <a:spcPct val="100000"/>
                            </a:lnSpc>
                            <a:spcAft>
                              <a:spcPts val="0"/>
                            </a:spcAft>
                          </a:pPr>
                          <a:r>
                            <a:rPr lang="en-US" altLang="zh-CN" sz="1800" b="1" kern="100" dirty="0" smtClean="0">
                              <a:effectLst/>
                              <a:latin typeface="Times New Roman" panose="02020603050405020304" pitchFamily="18" charset="0"/>
                              <a:cs typeface="Times New Roman" panose="02020603050405020304" pitchFamily="18" charset="0"/>
                            </a:rPr>
                            <a:t>Statistical threshold</a:t>
                          </a:r>
                          <a:endPar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1800" kern="100">
                              <a:effectLst/>
                            </a:rPr>
                            <a:t>40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95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215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rowSpan="4">
                      <a:txBody>
                        <a:bodyPr/>
                        <a:lstStyle/>
                        <a:p>
                          <a:pPr algn="ctr">
                            <a:lnSpc>
                              <a:spcPct val="100000"/>
                            </a:lnSpc>
                            <a:spcAft>
                              <a:spcPts val="0"/>
                            </a:spcAft>
                          </a:pPr>
                          <a:r>
                            <a:rPr lang="en-US" sz="1800" kern="100">
                              <a:effectLst/>
                            </a:rPr>
                            <a:t>0.3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tc>
                    <a:tc>
                      <a:txBody>
                        <a:bodyPr/>
                        <a:lstStyle/>
                        <a:p>
                          <a:pPr algn="ctr">
                            <a:lnSpc>
                              <a:spcPct val="100000"/>
                            </a:lnSpc>
                            <a:spcAft>
                              <a:spcPts val="0"/>
                            </a:spcAft>
                          </a:pPr>
                          <a:r>
                            <a:rPr lang="en-US" sz="1800" kern="100">
                              <a:effectLst/>
                            </a:rPr>
                            <a:t>17.49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300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1.051349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170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24.81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1.169392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a:txBody>
                        <a:bodyPr/>
                        <a:lstStyle/>
                        <a:p>
                          <a:pPr algn="ctr">
                            <a:lnSpc>
                              <a:spcPct val="100000"/>
                            </a:lnSpc>
                            <a:spcAft>
                              <a:spcPts val="0"/>
                            </a:spcAft>
                          </a:pPr>
                          <a:r>
                            <a:rPr lang="en-US" sz="1800" kern="100">
                              <a:effectLst/>
                            </a:rPr>
                            <a:t>33.06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300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1.570025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65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165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vMerge="1">
                      <a:txBody>
                        <a:bodyPr/>
                        <a:lstStyle/>
                        <a:p>
                          <a:endParaRPr lang="zh-CN" altLang="en-US"/>
                        </a:p>
                      </a:txBody>
                      <a:tcPr/>
                    </a:tc>
                    <a:tc gridSpan="3">
                      <a:txBody>
                        <a:bodyPr/>
                        <a:lstStyle/>
                        <a:p>
                          <a:pPr algn="ctr">
                            <a:lnSpc>
                              <a:spcPct val="100000"/>
                            </a:lnSpc>
                            <a:spcAft>
                              <a:spcPts val="0"/>
                            </a:spcAft>
                          </a:pPr>
                          <a:r>
                            <a:rPr lang="en-US" altLang="zh-CN" sz="1800" b="1" kern="100" dirty="0" smtClean="0">
                              <a:effectLst/>
                              <a:latin typeface="Times New Roman" panose="02020603050405020304" pitchFamily="18" charset="0"/>
                              <a:cs typeface="Times New Roman" panose="02020603050405020304" pitchFamily="18" charset="0"/>
                            </a:rPr>
                            <a:t>Statistical threshold</a:t>
                          </a:r>
                          <a:endPar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1800" kern="100">
                              <a:effectLst/>
                            </a:rPr>
                            <a:t>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a:effectLst/>
                            </a:rPr>
                            <a:t>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185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r h="334140">
                    <a:tc gridSpan="4">
                      <a:txBody>
                        <a:bodyPr/>
                        <a:lstStyle/>
                        <a:p>
                          <a:pPr algn="ctr">
                            <a:lnSpc>
                              <a:spcPct val="100000"/>
                            </a:lnSpc>
                            <a:spcAft>
                              <a:spcPts val="0"/>
                            </a:spcAft>
                          </a:pPr>
                          <a:r>
                            <a:rPr lang="en-US" altLang="zh-CN" sz="1800" kern="100" dirty="0" smtClean="0">
                              <a:effectLst/>
                            </a:rPr>
                            <a:t>Suggest sample size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1800" kern="100" dirty="0">
                              <a:effectLst/>
                            </a:rPr>
                            <a:t>40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95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c>
                      <a:txBody>
                        <a:bodyPr/>
                        <a:lstStyle/>
                        <a:p>
                          <a:pPr algn="ctr">
                            <a:lnSpc>
                              <a:spcPct val="100000"/>
                            </a:lnSpc>
                            <a:spcAft>
                              <a:spcPts val="0"/>
                            </a:spcAft>
                          </a:pPr>
                          <a:r>
                            <a:rPr lang="en-US" sz="1800" kern="100" dirty="0">
                              <a:effectLst/>
                            </a:rPr>
                            <a:t>215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tc>
                  </a:tr>
                </a:tbl>
              </a:graphicData>
            </a:graphic>
          </p:graphicFrame>
        </mc:Fallback>
      </mc:AlternateContent>
      <p:sp>
        <p:nvSpPr>
          <p:cNvPr id="16" name="矩形 15"/>
          <p:cNvSpPr/>
          <p:nvPr/>
        </p:nvSpPr>
        <p:spPr>
          <a:xfrm>
            <a:off x="1979712" y="3031392"/>
            <a:ext cx="5567848" cy="2092881"/>
          </a:xfrm>
          <a:prstGeom prst="rect">
            <a:avLst/>
          </a:prstGeom>
          <a:solidFill>
            <a:srgbClr val="00B0F0"/>
          </a:solidFill>
        </p:spPr>
        <p:txBody>
          <a:bodyPr wrap="square">
            <a:spAutoFit/>
          </a:bodyPr>
          <a:lstStyle/>
          <a:p>
            <a:pPr algn="just">
              <a:spcBef>
                <a:spcPts val="600"/>
              </a:spcBef>
              <a:spcAft>
                <a:spcPts val="600"/>
              </a:spcAft>
              <a:defRPr/>
            </a:pPr>
            <a:r>
              <a:rPr lang="en-US" altLang="zh-CN" sz="2000" b="1" kern="100" dirty="0" smtClean="0">
                <a:solidFill>
                  <a:schemeClr val="bg1"/>
                </a:solidFill>
                <a:latin typeface="Times New Roman" panose="02020603050405020304" pitchFamily="18" charset="0"/>
              </a:rPr>
              <a:t>For </a:t>
            </a:r>
            <a:r>
              <a:rPr lang="en-US" altLang="zh-CN" sz="2000" b="1" kern="100" dirty="0">
                <a:solidFill>
                  <a:schemeClr val="bg1"/>
                </a:solidFill>
                <a:latin typeface="Times New Roman" panose="02020603050405020304" pitchFamily="18" charset="0"/>
              </a:rPr>
              <a:t>random sampling, the relative deviation is suggested to be </a:t>
            </a:r>
            <a:endParaRPr lang="en-US" altLang="zh-CN" sz="2000" b="1" kern="100" dirty="0" smtClean="0">
              <a:solidFill>
                <a:schemeClr val="bg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Ø"/>
              <a:defRPr/>
            </a:pPr>
            <a:r>
              <a:rPr lang="en-US" altLang="zh-CN" sz="2000" b="1" kern="100" dirty="0" smtClean="0">
                <a:solidFill>
                  <a:schemeClr val="bg1"/>
                </a:solidFill>
                <a:latin typeface="Times New Roman" panose="02020603050405020304" pitchFamily="18" charset="0"/>
              </a:rPr>
              <a:t>within </a:t>
            </a:r>
            <a:r>
              <a:rPr lang="en-US" altLang="zh-CN" sz="2000" b="1" kern="100" dirty="0">
                <a:solidFill>
                  <a:schemeClr val="bg1"/>
                </a:solidFill>
                <a:latin typeface="Times New Roman" panose="02020603050405020304" pitchFamily="18" charset="0"/>
              </a:rPr>
              <a:t>10% for a sample size of </a:t>
            </a:r>
            <a:r>
              <a:rPr lang="en-US" altLang="zh-CN" sz="2000" b="1" kern="100" dirty="0" smtClean="0">
                <a:solidFill>
                  <a:schemeClr val="bg1"/>
                </a:solidFill>
                <a:latin typeface="Times New Roman" panose="02020603050405020304" pitchFamily="18" charset="0"/>
              </a:rPr>
              <a:t>40</a:t>
            </a:r>
            <a:endParaRPr lang="en-US" altLang="zh-CN" sz="2000" b="1" kern="100" dirty="0">
              <a:solidFill>
                <a:schemeClr val="bg1"/>
              </a:solidFill>
              <a:latin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Ø"/>
              <a:defRPr/>
            </a:pPr>
            <a:r>
              <a:rPr lang="en-US" altLang="zh-CN" sz="2000" b="1" kern="100" dirty="0" smtClean="0">
                <a:solidFill>
                  <a:schemeClr val="bg1"/>
                </a:solidFill>
                <a:latin typeface="Times New Roman" panose="02020603050405020304" pitchFamily="18" charset="0"/>
              </a:rPr>
              <a:t>within </a:t>
            </a:r>
            <a:r>
              <a:rPr lang="en-US" altLang="zh-CN" sz="2000" b="1" kern="100" dirty="0">
                <a:solidFill>
                  <a:schemeClr val="bg1"/>
                </a:solidFill>
                <a:latin typeface="Times New Roman" panose="02020603050405020304" pitchFamily="18" charset="0"/>
              </a:rPr>
              <a:t>5% for a sample size of </a:t>
            </a:r>
            <a:r>
              <a:rPr lang="en-US" altLang="zh-CN" sz="2000" b="1" kern="100" dirty="0" smtClean="0">
                <a:solidFill>
                  <a:schemeClr val="bg1"/>
                </a:solidFill>
                <a:latin typeface="Times New Roman" panose="02020603050405020304" pitchFamily="18" charset="0"/>
              </a:rPr>
              <a:t>95</a:t>
            </a:r>
          </a:p>
          <a:p>
            <a:pPr marL="342900" indent="-342900" algn="just">
              <a:spcBef>
                <a:spcPts val="600"/>
              </a:spcBef>
              <a:spcAft>
                <a:spcPts val="600"/>
              </a:spcAft>
              <a:buFont typeface="Wingdings" panose="05000000000000000000" pitchFamily="2" charset="2"/>
              <a:buChar char="Ø"/>
              <a:defRPr/>
            </a:pPr>
            <a:r>
              <a:rPr lang="en-US" altLang="zh-CN" sz="2000" b="1" kern="100" dirty="0" smtClean="0">
                <a:solidFill>
                  <a:schemeClr val="bg1"/>
                </a:solidFill>
                <a:latin typeface="Times New Roman" panose="02020603050405020304" pitchFamily="18" charset="0"/>
              </a:rPr>
              <a:t>within </a:t>
            </a:r>
            <a:r>
              <a:rPr lang="en-US" altLang="zh-CN" sz="2000" b="1" kern="100" dirty="0">
                <a:solidFill>
                  <a:schemeClr val="bg1"/>
                </a:solidFill>
                <a:latin typeface="Times New Roman" panose="02020603050405020304" pitchFamily="18" charset="0"/>
              </a:rPr>
              <a:t>2% for a sample size of 215</a:t>
            </a:r>
            <a:endParaRPr lang="zh-CN" altLang="zh-CN" sz="2000" b="1" kern="100" dirty="0">
              <a:solidFill>
                <a:schemeClr val="bg1"/>
              </a:solidFill>
              <a:latin typeface="Times New Roman" panose="02020603050405020304" pitchFamily="18" charset="0"/>
            </a:endParaRPr>
          </a:p>
        </p:txBody>
      </p:sp>
      <p:sp>
        <p:nvSpPr>
          <p:cNvPr id="2" name="椭圆 1"/>
          <p:cNvSpPr/>
          <p:nvPr/>
        </p:nvSpPr>
        <p:spPr>
          <a:xfrm>
            <a:off x="5595257" y="6313713"/>
            <a:ext cx="3068798" cy="431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3" name="矩形 12"/>
          <p:cNvSpPr/>
          <p:nvPr/>
        </p:nvSpPr>
        <p:spPr>
          <a:xfrm>
            <a:off x="341648" y="781439"/>
            <a:ext cx="3509294"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a:solidFill>
                  <a:srgbClr val="0000FF"/>
                </a:solidFill>
                <a:latin typeface="微软雅黑" panose="020B0503020204020204" pitchFamily="34" charset="-122"/>
                <a:ea typeface="微软雅黑" panose="020B0503020204020204" pitchFamily="34" charset="-122"/>
              </a:rPr>
              <a:t>B</a:t>
            </a:r>
            <a:r>
              <a:rPr lang="en-US" altLang="zh-CN" sz="2000" b="1" kern="0" dirty="0" smtClean="0">
                <a:solidFill>
                  <a:srgbClr val="0000FF"/>
                </a:solidFill>
                <a:latin typeface="微软雅黑" panose="020B0503020204020204" pitchFamily="34" charset="-122"/>
                <a:ea typeface="微软雅黑" panose="020B0503020204020204" pitchFamily="34" charset="-122"/>
              </a:rPr>
              <a:t>ubble departure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Tree>
    <p:extLst>
      <p:ext uri="{BB962C8B-B14F-4D97-AF65-F5344CB8AC3E}">
        <p14:creationId xmlns:p14="http://schemas.microsoft.com/office/powerpoint/2010/main" val="2145396918"/>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64532" y="1408381"/>
            <a:ext cx="4419993" cy="400110"/>
          </a:xfrm>
          <a:prstGeom prst="rect">
            <a:avLst/>
          </a:prstGeom>
        </p:spPr>
        <p:txBody>
          <a:bodyPr wrap="none">
            <a:spAutoFit/>
          </a:bodyPr>
          <a:lstStyle/>
          <a:p>
            <a:pPr>
              <a:defRPr/>
            </a:pPr>
            <a:r>
              <a:rPr lang="en-US" altLang="zh-CN" sz="2000" b="1" kern="100" dirty="0">
                <a:latin typeface="Times New Roman" panose="02020603050405020304" pitchFamily="18" charset="0"/>
                <a:cs typeface="Times New Roman" panose="02020603050405020304" pitchFamily="18" charset="0"/>
              </a:rPr>
              <a:t>Gaussian </a:t>
            </a:r>
            <a:r>
              <a:rPr lang="en-US" altLang="zh-CN" sz="2000" b="1" kern="100" dirty="0" smtClean="0">
                <a:latin typeface="Times New Roman" panose="02020603050405020304" pitchFamily="18" charset="0"/>
                <a:cs typeface="Times New Roman" panose="02020603050405020304" pitchFamily="18" charset="0"/>
              </a:rPr>
              <a:t>function for bubble diameter</a:t>
            </a:r>
            <a:endParaRPr lang="zh-CN" altLang="en-US" sz="2000" b="1" dirty="0"/>
          </a:p>
        </p:txBody>
      </p:sp>
      <p:graphicFrame>
        <p:nvGraphicFramePr>
          <p:cNvPr id="13" name="对象 10"/>
          <p:cNvGraphicFramePr>
            <a:graphicFrameLocks noChangeAspect="1"/>
          </p:cNvGraphicFramePr>
          <p:nvPr>
            <p:extLst>
              <p:ext uri="{D42A27DB-BD31-4B8C-83A1-F6EECF244321}">
                <p14:modId xmlns:p14="http://schemas.microsoft.com/office/powerpoint/2010/main" val="243970253"/>
              </p:ext>
            </p:extLst>
          </p:nvPr>
        </p:nvGraphicFramePr>
        <p:xfrm>
          <a:off x="962494" y="1763181"/>
          <a:ext cx="3540125" cy="1044575"/>
        </p:xfrm>
        <a:graphic>
          <a:graphicData uri="http://schemas.openxmlformats.org/presentationml/2006/ole">
            <mc:AlternateContent xmlns:mc="http://schemas.openxmlformats.org/markup-compatibility/2006">
              <mc:Choice xmlns:v="urn:schemas-microsoft-com:vml" Requires="v">
                <p:oleObj spid="_x0000_s20524" name="Equation" r:id="rId4" imgW="1727200" imgH="520700" progId="Equation.DSMT4">
                  <p:embed/>
                </p:oleObj>
              </mc:Choice>
              <mc:Fallback>
                <p:oleObj name="Equation" r:id="rId4" imgW="1727200" imgH="520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494" y="1763181"/>
                        <a:ext cx="35401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表格 16"/>
          <p:cNvGraphicFramePr>
            <a:graphicFrameLocks noGrp="1"/>
          </p:cNvGraphicFramePr>
          <p:nvPr>
            <p:extLst/>
          </p:nvPr>
        </p:nvGraphicFramePr>
        <p:xfrm>
          <a:off x="452438" y="3370488"/>
          <a:ext cx="8397873" cy="2589210"/>
        </p:xfrm>
        <a:graphic>
          <a:graphicData uri="http://schemas.openxmlformats.org/drawingml/2006/table">
            <a:tbl>
              <a:tblPr firstRow="1" firstCol="1" bandRow="1">
                <a:tableStyleId>{5C22544A-7EE6-4342-B048-85BDC9FD1C3A}</a:tableStyleId>
              </a:tblPr>
              <a:tblGrid>
                <a:gridCol w="759051"/>
                <a:gridCol w="542360"/>
                <a:gridCol w="775064"/>
                <a:gridCol w="1233618"/>
                <a:gridCol w="974361"/>
                <a:gridCol w="989351"/>
                <a:gridCol w="914400"/>
                <a:gridCol w="893175"/>
                <a:gridCol w="1316493"/>
              </a:tblGrid>
              <a:tr h="258921">
                <a:tc gridSpan="2">
                  <a:txBody>
                    <a:bodyPr/>
                    <a:lstStyle/>
                    <a:p>
                      <a:pPr algn="ctr">
                        <a:spcAft>
                          <a:spcPts val="0"/>
                        </a:spcAft>
                      </a:pPr>
                      <a:r>
                        <a:rPr lang="zh-CN" altLang="en-US" sz="1400" dirty="0" smtClean="0">
                          <a:effectLst/>
                          <a:latin typeface="Times New Roman" panose="02020603050405020304" pitchFamily="18" charset="0"/>
                          <a:ea typeface="宋体" panose="02010600030101010101" pitchFamily="2" charset="-122"/>
                          <a:cs typeface="Times New Roman" panose="02020603050405020304" pitchFamily="18" charset="0"/>
                        </a:rPr>
                        <a:t>参数</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hMerge="1">
                  <a:txBody>
                    <a:bodyPr/>
                    <a:lstStyle/>
                    <a:p>
                      <a:endParaRPr lang="zh-CN" altLang="en-US"/>
                    </a:p>
                  </a:txBody>
                  <a:tcPr/>
                </a:tc>
                <a:tc>
                  <a:txBody>
                    <a:bodyPr/>
                    <a:lstStyle/>
                    <a:p>
                      <a:pPr algn="ctr">
                        <a:spcAft>
                          <a:spcPts val="0"/>
                        </a:spcAft>
                      </a:pPr>
                      <a:r>
                        <a:rPr lang="en-US" sz="1400" i="1" dirty="0" smtClean="0">
                          <a:effectLst/>
                          <a:latin typeface="Times New Roman" panose="02020603050405020304" pitchFamily="18" charset="0"/>
                          <a:cs typeface="Times New Roman" panose="02020603050405020304" pitchFamily="18" charset="0"/>
                        </a:rPr>
                        <a:t>P</a:t>
                      </a:r>
                      <a:r>
                        <a:rPr lang="en-US" altLang="zh-CN" sz="1400" i="0" dirty="0" smtClean="0">
                          <a:effectLst/>
                          <a:latin typeface="Times New Roman" panose="02020603050405020304" pitchFamily="18" charset="0"/>
                          <a:cs typeface="Times New Roman" panose="02020603050405020304" pitchFamily="18" charset="0"/>
                        </a:rPr>
                        <a:t>/</a:t>
                      </a:r>
                      <a:r>
                        <a:rPr lang="en-US" altLang="zh-CN" sz="1400" i="0" dirty="0" err="1" smtClean="0">
                          <a:effectLst/>
                          <a:latin typeface="Times New Roman" panose="02020603050405020304" pitchFamily="18" charset="0"/>
                          <a:cs typeface="Times New Roman" panose="02020603050405020304" pitchFamily="18" charset="0"/>
                        </a:rPr>
                        <a:t>MPa</a:t>
                      </a:r>
                      <a:endParaRPr lang="zh-CN" sz="1400" i="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a:txBody>
                    <a:bodyPr/>
                    <a:lstStyle/>
                    <a:p>
                      <a:pPr algn="ctr">
                        <a:spcAft>
                          <a:spcPts val="0"/>
                        </a:spcAft>
                      </a:pPr>
                      <a:r>
                        <a:rPr lang="en-US" altLang="zh-CN" sz="1400" i="1" dirty="0" smtClean="0">
                          <a:effectLst/>
                          <a:latin typeface="Times New Roman" panose="02020603050405020304" pitchFamily="18" charset="0"/>
                          <a:cs typeface="Times New Roman" panose="02020603050405020304" pitchFamily="18" charset="0"/>
                        </a:rPr>
                        <a:t>q</a:t>
                      </a:r>
                      <a:r>
                        <a:rPr lang="en-US" altLang="zh-CN" sz="1400" i="0" dirty="0" smtClean="0">
                          <a:effectLst/>
                          <a:latin typeface="Times New Roman" panose="02020603050405020304" pitchFamily="18" charset="0"/>
                          <a:cs typeface="Times New Roman" panose="02020603050405020304" pitchFamily="18" charset="0"/>
                        </a:rPr>
                        <a:t>/kW·m</a:t>
                      </a:r>
                      <a:r>
                        <a:rPr lang="en-US" altLang="zh-CN" sz="1400" i="0" baseline="30000" dirty="0" smtClean="0">
                          <a:effectLst/>
                          <a:latin typeface="Times New Roman" panose="02020603050405020304" pitchFamily="18" charset="0"/>
                          <a:cs typeface="Times New Roman" panose="02020603050405020304" pitchFamily="18" charset="0"/>
                        </a:rPr>
                        <a:t>-2</a:t>
                      </a:r>
                      <a:endParaRPr lang="zh-CN" sz="1400" i="0" baseline="30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a:txBody>
                    <a:bodyPr/>
                    <a:lstStyle/>
                    <a:p>
                      <a:pPr algn="ctr">
                        <a:spcAft>
                          <a:spcPts val="0"/>
                        </a:spcAft>
                      </a:pPr>
                      <a:r>
                        <a:rPr lang="en-US" sz="1400" i="1" dirty="0">
                          <a:effectLst/>
                          <a:latin typeface="Times New Roman" panose="02020603050405020304" pitchFamily="18" charset="0"/>
                          <a:cs typeface="Times New Roman" panose="02020603050405020304" pitchFamily="18" charset="0"/>
                        </a:rPr>
                        <a:t>y</a:t>
                      </a:r>
                      <a:r>
                        <a:rPr lang="en-US" sz="1400" baseline="-25000" dirty="0">
                          <a:effectLst/>
                          <a:latin typeface="Times New Roman" panose="02020603050405020304" pitchFamily="18" charset="0"/>
                          <a:cs typeface="Times New Roman" panose="02020603050405020304" pitchFamily="18" charset="0"/>
                        </a:rPr>
                        <a:t>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a:txBody>
                    <a:bodyPr/>
                    <a:lstStyle/>
                    <a:p>
                      <a:pPr algn="ctr">
                        <a:spcAft>
                          <a:spcPts val="0"/>
                        </a:spcAft>
                      </a:pPr>
                      <a:r>
                        <a:rPr lang="en-US" sz="1400" i="1" dirty="0" err="1">
                          <a:effectLst/>
                          <a:latin typeface="Times New Roman" panose="02020603050405020304" pitchFamily="18" charset="0"/>
                          <a:cs typeface="Times New Roman" panose="02020603050405020304" pitchFamily="18" charset="0"/>
                        </a:rPr>
                        <a:t>D</a:t>
                      </a:r>
                      <a:r>
                        <a:rPr lang="en-US" sz="1400" baseline="-25000" dirty="0" err="1">
                          <a:effectLst/>
                          <a:latin typeface="Times New Roman" panose="02020603050405020304" pitchFamily="18" charset="0"/>
                          <a:cs typeface="Times New Roman" panose="02020603050405020304" pitchFamily="18" charset="0"/>
                        </a:rPr>
                        <a:t>d,m</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a:txBody>
                    <a:bodyPr/>
                    <a:lstStyle/>
                    <a:p>
                      <a:pPr algn="ctr">
                        <a:spcAft>
                          <a:spcPts val="0"/>
                        </a:spcAft>
                      </a:pPr>
                      <a:r>
                        <a:rPr lang="en-US" sz="1400" i="1" dirty="0">
                          <a:effectLst/>
                          <a:latin typeface="Times New Roman" panose="02020603050405020304" pitchFamily="18" charset="0"/>
                          <a:cs typeface="Times New Roman" panose="02020603050405020304" pitchFamily="18" charset="0"/>
                        </a:rPr>
                        <a:t>w</a:t>
                      </a:r>
                      <a:endParaRPr lang="zh-CN" sz="1400" i="1"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a:txBody>
                    <a:bodyPr/>
                    <a:lstStyle/>
                    <a:p>
                      <a:pPr algn="ctr">
                        <a:spcAft>
                          <a:spcPts val="0"/>
                        </a:spcAft>
                      </a:pPr>
                      <a:r>
                        <a:rPr lang="en-US" sz="1400" i="1" dirty="0">
                          <a:effectLst/>
                          <a:latin typeface="Times New Roman" panose="02020603050405020304" pitchFamily="18" charset="0"/>
                          <a:cs typeface="Times New Roman" panose="02020603050405020304" pitchFamily="18" charset="0"/>
                        </a:rPr>
                        <a:t>A</a:t>
                      </a:r>
                      <a:endParaRPr lang="zh-CN" sz="1400" i="1"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a:txBody>
                    <a:bodyPr/>
                    <a:lstStyle/>
                    <a:p>
                      <a:pPr algn="ctr">
                        <a:spcAft>
                          <a:spcPts val="0"/>
                        </a:spcAft>
                      </a:pPr>
                      <a:r>
                        <a:rPr lang="en-US" sz="1400" i="1" dirty="0">
                          <a:effectLst/>
                          <a:latin typeface="Times New Roman" panose="02020603050405020304" pitchFamily="18" charset="0"/>
                          <a:cs typeface="Times New Roman" panose="02020603050405020304" pitchFamily="18" charset="0"/>
                        </a:rPr>
                        <a:t>Adj. R-Square</a:t>
                      </a:r>
                      <a:endParaRPr lang="zh-CN" sz="1400" i="1"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rowSpan="9">
                  <a:txBody>
                    <a:bodyPr/>
                    <a:lstStyle/>
                    <a:p>
                      <a:pPr algn="ctr">
                        <a:spcAft>
                          <a:spcPts val="0"/>
                        </a:spcAft>
                      </a:pPr>
                      <a:r>
                        <a:rPr lang="zh-CN" altLang="en-US" sz="1400" dirty="0" smtClean="0">
                          <a:effectLst/>
                          <a:latin typeface="Times New Roman" panose="02020603050405020304" pitchFamily="18" charset="0"/>
                          <a:ea typeface="宋体" panose="02010600030101010101" pitchFamily="2" charset="-122"/>
                          <a:cs typeface="Times New Roman" panose="02020603050405020304" pitchFamily="18" charset="0"/>
                        </a:rPr>
                        <a:t>组别</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rowSpan="3">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0.15</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17.16</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kern="0">
                          <a:effectLst/>
                          <a:latin typeface="Times New Roman" panose="02020603050405020304" pitchFamily="18" charset="0"/>
                          <a:cs typeface="Times New Roman" panose="02020603050405020304" pitchFamily="18" charset="0"/>
                        </a:rPr>
                        <a:t>0.01423</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1.11554</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0.32337</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0.08043</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0.91712</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vMerge="1">
                  <a:txBody>
                    <a:bodyPr/>
                    <a:lstStyle/>
                    <a:p>
                      <a:endParaRPr lang="zh-CN" alt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2</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vMerge="1">
                  <a:txBody>
                    <a:bodyPr/>
                    <a:lstStyle/>
                    <a:p>
                      <a:endParaRPr lang="zh-CN" altLang="en-US"/>
                    </a:p>
                  </a:txBody>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23.71</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0.01249</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1.14383</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0.48499</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0.08099</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0.86033</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vMerge="1">
                  <a:txBody>
                    <a:bodyPr/>
                    <a:lstStyle/>
                    <a:p>
                      <a:endParaRPr lang="zh-CN" alt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3</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vMerge="1">
                  <a:txBody>
                    <a:bodyPr/>
                    <a:lstStyle/>
                    <a:p>
                      <a:endParaRPr lang="zh-CN" altLang="en-US"/>
                    </a:p>
                  </a:txBody>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34.20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-0.01199</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1.79253</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0.81276</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0.12502</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0.92453</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vMerge="1">
                  <a:txBody>
                    <a:bodyPr/>
                    <a:lstStyle/>
                    <a:p>
                      <a:endParaRPr lang="zh-CN" alt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4</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rowSpan="3">
                  <a:txBody>
                    <a:bodyPr/>
                    <a:lstStyle/>
                    <a:p>
                      <a:pPr algn="ctr">
                        <a:spcAft>
                          <a:spcPts val="0"/>
                        </a:spcAft>
                      </a:pPr>
                      <a:r>
                        <a:rPr lang="en-US" sz="1400">
                          <a:effectLst/>
                          <a:latin typeface="Times New Roman" panose="02020603050405020304" pitchFamily="18" charset="0"/>
                          <a:cs typeface="Times New Roman" panose="02020603050405020304" pitchFamily="18" charset="0"/>
                        </a:rPr>
                        <a:t>0.2</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17.85</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kern="0">
                          <a:effectLst/>
                          <a:latin typeface="Times New Roman" panose="02020603050405020304" pitchFamily="18" charset="0"/>
                          <a:cs typeface="Times New Roman" panose="02020603050405020304" pitchFamily="18" charset="0"/>
                        </a:rPr>
                        <a:t>0.02469</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0.99271</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0.25052</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0.06794</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0.94480</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vMerge="1">
                  <a:txBody>
                    <a:bodyPr/>
                    <a:lstStyle/>
                    <a:p>
                      <a:endParaRPr lang="zh-CN" alt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5</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vMerge="1">
                  <a:txBody>
                    <a:bodyPr/>
                    <a:lstStyle/>
                    <a:p>
                      <a:endParaRPr lang="zh-CN" altLang="en-US"/>
                    </a:p>
                  </a:txBody>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24.77</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0.00265</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1.14508</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0.55814</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0.09849</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0.95855</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vMerge="1">
                  <a:txBody>
                    <a:bodyPr/>
                    <a:lstStyle/>
                    <a:p>
                      <a:endParaRPr lang="zh-CN" alt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6</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vMerge="1">
                  <a:txBody>
                    <a:bodyPr/>
                    <a:lstStyle/>
                    <a:p>
                      <a:endParaRPr lang="zh-CN" altLang="en-US"/>
                    </a:p>
                  </a:txBody>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33.29</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0.00548</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1.65722</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0.65124</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0.09148</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0.85013</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vMerge="1">
                  <a:txBody>
                    <a:bodyPr/>
                    <a:lstStyle/>
                    <a:p>
                      <a:endParaRPr lang="zh-CN" alt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7</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rowSpan="3">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0.3</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17.49</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kern="0">
                          <a:effectLst/>
                          <a:latin typeface="Times New Roman" panose="02020603050405020304" pitchFamily="18" charset="0"/>
                          <a:cs typeface="Times New Roman" panose="02020603050405020304" pitchFamily="18" charset="0"/>
                        </a:rPr>
                        <a:t>-0.00003</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kern="0">
                          <a:effectLst/>
                          <a:latin typeface="Times New Roman" panose="02020603050405020304" pitchFamily="18" charset="0"/>
                          <a:cs typeface="Times New Roman" panose="02020603050405020304" pitchFamily="18" charset="0"/>
                        </a:rPr>
                        <a:t>1.04065</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0.32246</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0.10032</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0.95026</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vMerge="1">
                  <a:txBody>
                    <a:bodyPr/>
                    <a:lstStyle/>
                    <a:p>
                      <a:endParaRPr lang="zh-CN" alt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8</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vMerge="1">
                  <a:txBody>
                    <a:bodyPr/>
                    <a:lstStyle/>
                    <a:p>
                      <a:endParaRPr lang="zh-CN" altLang="en-US"/>
                    </a:p>
                  </a:txBody>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24.81</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0.00806</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1.13693</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0.38871</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0.09057</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0.96455</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r h="258921">
                <a:tc vMerge="1">
                  <a:txBody>
                    <a:bodyPr/>
                    <a:lstStyle/>
                    <a:p>
                      <a:endParaRPr lang="zh-CN" altLang="en-US"/>
                    </a:p>
                  </a:txBody>
                  <a:tcP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9</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c vMerge="1">
                  <a:txBody>
                    <a:bodyPr/>
                    <a:lstStyle/>
                    <a:p>
                      <a:endParaRPr lang="zh-CN" altLang="en-US"/>
                    </a:p>
                  </a:txBody>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33.06</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0.00693</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1.57853</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0.48214</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0.08983</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nchor="b"/>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0.95266</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1" marR="68581" marT="0" marB="0"/>
                </a:tc>
              </a:tr>
            </a:tbl>
          </a:graphicData>
        </a:graphic>
      </p:graphicFrame>
      <p:sp>
        <p:nvSpPr>
          <p:cNvPr id="18" name="矩形 12"/>
          <p:cNvSpPr>
            <a:spLocks noChangeArrowheads="1"/>
          </p:cNvSpPr>
          <p:nvPr/>
        </p:nvSpPr>
        <p:spPr bwMode="auto">
          <a:xfrm>
            <a:off x="471360" y="2962501"/>
            <a:ext cx="3630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b="1" dirty="0" smtClean="0">
                <a:solidFill>
                  <a:srgbClr val="000000"/>
                </a:solidFill>
                <a:latin typeface="Times New Roman" panose="02020603050405020304" pitchFamily="18" charset="0"/>
                <a:ea typeface="+mn-ea"/>
                <a:cs typeface="Times New Roman" panose="02020603050405020304" pitchFamily="18" charset="0"/>
              </a:rPr>
              <a:t>Fitting parameters for the function</a:t>
            </a:r>
            <a:endParaRPr lang="zh-CN" altLang="zh-CN" sz="1800" b="1" dirty="0">
              <a:latin typeface="Times New Roman" panose="02020603050405020304" pitchFamily="18" charset="0"/>
              <a:ea typeface="+mn-ea"/>
              <a:cs typeface="Times New Roman" panose="02020603050405020304" pitchFamily="18" charset="0"/>
            </a:endParaRPr>
          </a:p>
        </p:txBody>
      </p:sp>
      <p:sp>
        <p:nvSpPr>
          <p:cNvPr id="22" name="矩形 21"/>
          <p:cNvSpPr/>
          <p:nvPr/>
        </p:nvSpPr>
        <p:spPr>
          <a:xfrm>
            <a:off x="2014524" y="6161272"/>
            <a:ext cx="5509803" cy="461665"/>
          </a:xfrm>
          <a:prstGeom prst="rect">
            <a:avLst/>
          </a:prstGeom>
          <a:noFill/>
          <a:ln w="19050">
            <a:solidFill>
              <a:srgbClr val="0070C0"/>
            </a:solidFill>
          </a:ln>
        </p:spPr>
        <p:txBody>
          <a:bodyPr wrap="square">
            <a:spAutoFit/>
          </a:bodyPr>
          <a:lstStyle/>
          <a:p>
            <a:pPr>
              <a:defRPr/>
            </a:pPr>
            <a:r>
              <a:rPr lang="en-US" altLang="zh-CN" sz="2400" b="1" kern="100" dirty="0" smtClean="0">
                <a:latin typeface="Times New Roman" panose="02020603050405020304" pitchFamily="18" charset="0"/>
                <a:cs typeface="Times New Roman" panose="02020603050405020304" pitchFamily="18" charset="0"/>
              </a:rPr>
              <a:t>Both </a:t>
            </a:r>
            <a:r>
              <a:rPr lang="en-US" altLang="zh-CN" sz="2400" b="1" kern="100" dirty="0" err="1" smtClean="0">
                <a:latin typeface="Times New Roman" panose="02020603050405020304" pitchFamily="18" charset="0"/>
                <a:cs typeface="Times New Roman" panose="02020603050405020304" pitchFamily="18" charset="0"/>
              </a:rPr>
              <a:t>D</a:t>
            </a:r>
            <a:r>
              <a:rPr lang="en-US" altLang="zh-CN" sz="2400" b="1" kern="100" baseline="-25000" dirty="0" err="1" smtClean="0">
                <a:latin typeface="Times New Roman" panose="02020603050405020304" pitchFamily="18" charset="0"/>
                <a:cs typeface="Times New Roman" panose="02020603050405020304" pitchFamily="18" charset="0"/>
              </a:rPr>
              <a:t>d</a:t>
            </a:r>
            <a:r>
              <a:rPr lang="en-US" altLang="zh-CN" sz="2400" b="1" kern="100" dirty="0" smtClean="0">
                <a:latin typeface="Times New Roman" panose="02020603050405020304" pitchFamily="18" charset="0"/>
                <a:cs typeface="Times New Roman" panose="02020603050405020304" pitchFamily="18" charset="0"/>
              </a:rPr>
              <a:t> &amp; W increase with the heat flux</a:t>
            </a:r>
            <a:endParaRPr lang="zh-CN" altLang="en-US" sz="2400" b="1" dirty="0"/>
          </a:p>
        </p:txBody>
      </p:sp>
      <p:sp>
        <p:nvSpPr>
          <p:cNvPr id="2" name="文本框 1"/>
          <p:cNvSpPr txBox="1"/>
          <p:nvPr/>
        </p:nvSpPr>
        <p:spPr>
          <a:xfrm>
            <a:off x="5004048" y="1591853"/>
            <a:ext cx="3762103" cy="1631216"/>
          </a:xfrm>
          <a:prstGeom prst="rect">
            <a:avLst/>
          </a:prstGeom>
          <a:noFill/>
        </p:spPr>
        <p:txBody>
          <a:bodyPr wrap="square" rtlCol="0">
            <a:spAutoFit/>
          </a:bodyPr>
          <a:lstStyle/>
          <a:p>
            <a:r>
              <a:rPr lang="en-US" altLang="zh-CN" sz="2000" b="1" i="1" dirty="0" smtClean="0">
                <a:latin typeface="Times New Roman" panose="02020603050405020304" pitchFamily="18" charset="0"/>
                <a:cs typeface="Times New Roman" panose="02020603050405020304" pitchFamily="18" charset="0"/>
              </a:rPr>
              <a:t>Y</a:t>
            </a:r>
            <a:r>
              <a:rPr lang="en-US" altLang="zh-CN" sz="2000" b="1" baseline="-25000" dirty="0" smtClean="0">
                <a:latin typeface="Times New Roman" panose="02020603050405020304" pitchFamily="18" charset="0"/>
                <a:cs typeface="Times New Roman" panose="02020603050405020304" pitchFamily="18" charset="0"/>
              </a:rPr>
              <a:t>0</a:t>
            </a:r>
            <a:r>
              <a:rPr lang="zh-CN" altLang="en-US" sz="2000" b="1"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 offset</a:t>
            </a:r>
          </a:p>
          <a:p>
            <a:r>
              <a:rPr lang="en-US" altLang="zh-CN" sz="2000" b="1" i="1" dirty="0" smtClean="0">
                <a:latin typeface="Times New Roman" panose="02020603050405020304" pitchFamily="18" charset="0"/>
                <a:cs typeface="Times New Roman" panose="02020603050405020304" pitchFamily="18" charset="0"/>
              </a:rPr>
              <a:t>A</a:t>
            </a:r>
            <a:r>
              <a:rPr lang="zh-CN" altLang="en-US" sz="2000" b="1"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 area</a:t>
            </a:r>
          </a:p>
          <a:p>
            <a:r>
              <a:rPr lang="en-US" altLang="zh-CN" sz="2000" b="1" i="1" dirty="0" smtClean="0">
                <a:latin typeface="Times New Roman" panose="02020603050405020304" pitchFamily="18" charset="0"/>
                <a:cs typeface="Times New Roman" panose="02020603050405020304" pitchFamily="18" charset="0"/>
              </a:rPr>
              <a:t>W</a:t>
            </a:r>
            <a:r>
              <a:rPr lang="zh-CN" altLang="en-US" sz="2000" b="1"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 wide</a:t>
            </a:r>
          </a:p>
          <a:p>
            <a:r>
              <a:rPr lang="en-US" altLang="zh-CN" sz="2000" b="1" i="1" dirty="0" err="1" smtClean="0">
                <a:latin typeface="Times New Roman" panose="02020603050405020304" pitchFamily="18" charset="0"/>
                <a:cs typeface="Times New Roman" panose="02020603050405020304" pitchFamily="18" charset="0"/>
              </a:rPr>
              <a:t>D</a:t>
            </a:r>
            <a:r>
              <a:rPr lang="en-US" altLang="zh-CN" sz="2000" b="1" baseline="-25000" dirty="0" err="1" smtClean="0">
                <a:latin typeface="Times New Roman" panose="02020603050405020304" pitchFamily="18" charset="0"/>
                <a:cs typeface="Times New Roman" panose="02020603050405020304" pitchFamily="18" charset="0"/>
              </a:rPr>
              <a:t>d</a:t>
            </a:r>
            <a:r>
              <a:rPr lang="zh-CN" altLang="en-US" sz="2000" b="1"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 bubble diameter</a:t>
            </a:r>
          </a:p>
          <a:p>
            <a:r>
              <a:rPr lang="en-US" altLang="zh-CN" sz="2000" b="1" i="1" dirty="0" err="1" smtClean="0">
                <a:latin typeface="Times New Roman" panose="02020603050405020304" pitchFamily="18" charset="0"/>
                <a:cs typeface="Times New Roman" panose="02020603050405020304" pitchFamily="18" charset="0"/>
              </a:rPr>
              <a:t>D</a:t>
            </a:r>
            <a:r>
              <a:rPr lang="en-US" altLang="zh-CN" sz="2000" b="1" baseline="-25000" dirty="0" err="1" smtClean="0">
                <a:latin typeface="Times New Roman" panose="02020603050405020304" pitchFamily="18" charset="0"/>
                <a:cs typeface="Times New Roman" panose="02020603050405020304" pitchFamily="18" charset="0"/>
              </a:rPr>
              <a:t>d,m</a:t>
            </a:r>
            <a:r>
              <a:rPr lang="zh-CN" altLang="en-US" sz="2000" b="1"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 average bubble </a:t>
            </a:r>
            <a:r>
              <a:rPr lang="en-US" altLang="zh-CN" sz="2000" b="1" dirty="0">
                <a:latin typeface="Times New Roman" panose="02020603050405020304" pitchFamily="18" charset="0"/>
                <a:cs typeface="Times New Roman" panose="02020603050405020304" pitchFamily="18" charset="0"/>
              </a:rPr>
              <a:t>diameter</a:t>
            </a:r>
            <a:endParaRPr lang="zh-CN" altLang="en-US" sz="2000" b="1" dirty="0">
              <a:latin typeface="Times New Roman" panose="02020603050405020304" pitchFamily="18" charset="0"/>
              <a:cs typeface="Times New Roman" panose="02020603050405020304" pitchFamily="18" charset="0"/>
            </a:endParaRPr>
          </a:p>
        </p:txBody>
      </p:sp>
      <p:sp>
        <p:nvSpPr>
          <p:cNvPr id="3" name="圆角矩形 2"/>
          <p:cNvSpPr/>
          <p:nvPr/>
        </p:nvSpPr>
        <p:spPr>
          <a:xfrm>
            <a:off x="4746172" y="3331833"/>
            <a:ext cx="957942" cy="274290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704114" y="3325560"/>
            <a:ext cx="957942" cy="274290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9" name="矩形 18"/>
          <p:cNvSpPr/>
          <p:nvPr/>
        </p:nvSpPr>
        <p:spPr>
          <a:xfrm>
            <a:off x="179512" y="981044"/>
            <a:ext cx="3509294"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a:solidFill>
                  <a:srgbClr val="0000FF"/>
                </a:solidFill>
                <a:latin typeface="微软雅黑" panose="020B0503020204020204" pitchFamily="34" charset="-122"/>
                <a:ea typeface="微软雅黑" panose="020B0503020204020204" pitchFamily="34" charset="-122"/>
              </a:rPr>
              <a:t>B</a:t>
            </a:r>
            <a:r>
              <a:rPr lang="en-US" altLang="zh-CN" sz="2000" b="1" kern="0" dirty="0" smtClean="0">
                <a:solidFill>
                  <a:srgbClr val="0000FF"/>
                </a:solidFill>
                <a:latin typeface="微软雅黑" panose="020B0503020204020204" pitchFamily="34" charset="-122"/>
                <a:ea typeface="微软雅黑" panose="020B0503020204020204" pitchFamily="34" charset="-122"/>
              </a:rPr>
              <a:t>ubble departure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14"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26/35</a:t>
            </a:r>
            <a:endParaRPr lang="zh-CN" altLang="en-US" sz="2000" dirty="0"/>
          </a:p>
        </p:txBody>
      </p:sp>
    </p:spTree>
    <p:extLst>
      <p:ext uri="{BB962C8B-B14F-4D97-AF65-F5344CB8AC3E}">
        <p14:creationId xmlns:p14="http://schemas.microsoft.com/office/powerpoint/2010/main" val="989001913"/>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68956" y="1411808"/>
            <a:ext cx="6885953" cy="461665"/>
          </a:xfrm>
          <a:prstGeom prst="rect">
            <a:avLst/>
          </a:prstGeom>
        </p:spPr>
        <p:txBody>
          <a:bodyPr wrap="square">
            <a:spAutoFit/>
          </a:bodyPr>
          <a:lstStyle/>
          <a:p>
            <a:pPr algn="ctr">
              <a:spcAft>
                <a:spcPts val="0"/>
              </a:spcAft>
            </a:pPr>
            <a:r>
              <a:rPr lang="en-US" altLang="zh-CN" sz="2400" b="1" kern="100" dirty="0" smtClean="0">
                <a:latin typeface="Times New Roman" panose="02020603050405020304" pitchFamily="18" charset="0"/>
                <a:ea typeface="黑体" panose="02010609060101010101" pitchFamily="49" charset="-122"/>
                <a:cs typeface="Times New Roman" panose="02020603050405020304" pitchFamily="18" charset="0"/>
              </a:rPr>
              <a:t>Distribution characteristics of bubble diameter</a:t>
            </a:r>
            <a:endParaRPr lang="zh-CN" altLang="en-US" sz="2400" b="1" kern="1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5" name="对象 7"/>
          <p:cNvGraphicFramePr>
            <a:graphicFrameLocks noChangeAspect="1"/>
          </p:cNvGraphicFramePr>
          <p:nvPr>
            <p:extLst/>
          </p:nvPr>
        </p:nvGraphicFramePr>
        <p:xfrm>
          <a:off x="140678" y="1707265"/>
          <a:ext cx="3330575" cy="2557960"/>
        </p:xfrm>
        <a:graphic>
          <a:graphicData uri="http://schemas.openxmlformats.org/presentationml/2006/ole">
            <mc:AlternateContent xmlns:mc="http://schemas.openxmlformats.org/markup-compatibility/2006">
              <mc:Choice xmlns:v="urn:schemas-microsoft-com:vml" Requires="v">
                <p:oleObj spid="_x0000_s21626" r:id="rId4" imgW="2940570" imgH="2247181" progId="Origin50.Graph">
                  <p:embed/>
                </p:oleObj>
              </mc:Choice>
              <mc:Fallback>
                <p:oleObj r:id="rId4" imgW="2940570" imgH="2247181"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78" y="1707265"/>
                        <a:ext cx="3330575" cy="2557960"/>
                      </a:xfrm>
                      <a:prstGeom prst="rect">
                        <a:avLst/>
                      </a:prstGeom>
                      <a:noFill/>
                      <a:ln>
                        <a:noFill/>
                      </a:ln>
                      <a:extLst/>
                    </p:spPr>
                  </p:pic>
                </p:oleObj>
              </mc:Fallback>
            </mc:AlternateContent>
          </a:graphicData>
        </a:graphic>
      </p:graphicFrame>
      <p:graphicFrame>
        <p:nvGraphicFramePr>
          <p:cNvPr id="16" name="对象 9"/>
          <p:cNvGraphicFramePr>
            <a:graphicFrameLocks noChangeAspect="1"/>
          </p:cNvGraphicFramePr>
          <p:nvPr>
            <p:extLst/>
          </p:nvPr>
        </p:nvGraphicFramePr>
        <p:xfrm>
          <a:off x="2940149" y="1694791"/>
          <a:ext cx="3323297" cy="2535403"/>
        </p:xfrm>
        <a:graphic>
          <a:graphicData uri="http://schemas.openxmlformats.org/presentationml/2006/ole">
            <mc:AlternateContent xmlns:mc="http://schemas.openxmlformats.org/markup-compatibility/2006">
              <mc:Choice xmlns:v="urn:schemas-microsoft-com:vml" Requires="v">
                <p:oleObj spid="_x0000_s21627" r:id="rId6" imgW="2940570" imgH="2247181" progId="Origin50.Graph">
                  <p:embed/>
                </p:oleObj>
              </mc:Choice>
              <mc:Fallback>
                <p:oleObj r:id="rId6" imgW="2940570" imgH="2247181"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0149" y="1694791"/>
                        <a:ext cx="3323297" cy="2535403"/>
                      </a:xfrm>
                      <a:prstGeom prst="rect">
                        <a:avLst/>
                      </a:prstGeom>
                      <a:noFill/>
                      <a:ln>
                        <a:noFill/>
                      </a:ln>
                      <a:extLst/>
                    </p:spPr>
                  </p:pic>
                </p:oleObj>
              </mc:Fallback>
            </mc:AlternateContent>
          </a:graphicData>
        </a:graphic>
      </p:graphicFrame>
      <p:graphicFrame>
        <p:nvGraphicFramePr>
          <p:cNvPr id="21" name="对象 15"/>
          <p:cNvGraphicFramePr>
            <a:graphicFrameLocks noChangeAspect="1"/>
          </p:cNvGraphicFramePr>
          <p:nvPr>
            <p:extLst/>
          </p:nvPr>
        </p:nvGraphicFramePr>
        <p:xfrm>
          <a:off x="5752612" y="1691888"/>
          <a:ext cx="3335118" cy="2548423"/>
        </p:xfrm>
        <a:graphic>
          <a:graphicData uri="http://schemas.openxmlformats.org/presentationml/2006/ole">
            <mc:AlternateContent xmlns:mc="http://schemas.openxmlformats.org/markup-compatibility/2006">
              <mc:Choice xmlns:v="urn:schemas-microsoft-com:vml" Requires="v">
                <p:oleObj spid="_x0000_s21628" r:id="rId8" imgW="3924300" imgH="2997200" progId="Origin50.Graph">
                  <p:embed/>
                </p:oleObj>
              </mc:Choice>
              <mc:Fallback>
                <p:oleObj r:id="rId8" imgW="3924300" imgH="2997200" progId="Origin50.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2612" y="1691888"/>
                        <a:ext cx="3335118" cy="2548423"/>
                      </a:xfrm>
                      <a:prstGeom prst="rect">
                        <a:avLst/>
                      </a:prstGeom>
                      <a:noFill/>
                      <a:ln>
                        <a:noFill/>
                      </a:ln>
                      <a:extLst/>
                    </p:spPr>
                  </p:pic>
                </p:oleObj>
              </mc:Fallback>
            </mc:AlternateContent>
          </a:graphicData>
        </a:graphic>
      </p:graphicFrame>
      <p:sp>
        <p:nvSpPr>
          <p:cNvPr id="23" name="矩形 22"/>
          <p:cNvSpPr/>
          <p:nvPr/>
        </p:nvSpPr>
        <p:spPr>
          <a:xfrm>
            <a:off x="1671762" y="4265225"/>
            <a:ext cx="5971882" cy="369332"/>
          </a:xfrm>
          <a:prstGeom prst="rect">
            <a:avLst/>
          </a:prstGeom>
          <a:ln w="19050">
            <a:noFill/>
          </a:ln>
        </p:spPr>
        <p:txBody>
          <a:bodyPr wrap="square">
            <a:spAutoFit/>
          </a:bodyPr>
          <a:lstStyle/>
          <a:p>
            <a:pPr algn="ctr">
              <a:spcAft>
                <a:spcPts val="0"/>
              </a:spcAft>
              <a:defRPr/>
            </a:pPr>
            <a:r>
              <a:rPr lang="en-US" altLang="zh-CN" b="1" kern="100" dirty="0" smtClean="0">
                <a:latin typeface="Times New Roman" panose="02020603050405020304" pitchFamily="18" charset="0"/>
                <a:cs typeface="Times New Roman" panose="02020603050405020304" pitchFamily="18" charset="0"/>
              </a:rPr>
              <a:t>(</a:t>
            </a:r>
            <a:r>
              <a:rPr lang="en-US" altLang="zh-CN" b="1" kern="100" dirty="0">
                <a:latin typeface="Times New Roman" panose="02020603050405020304" pitchFamily="18" charset="0"/>
                <a:cs typeface="Times New Roman" panose="02020603050405020304" pitchFamily="18" charset="0"/>
              </a:rPr>
              <a:t>a) </a:t>
            </a:r>
            <a:r>
              <a:rPr lang="en-US" altLang="zh-CN" b="1" i="1" kern="100" dirty="0">
                <a:latin typeface="Times New Roman" panose="02020603050405020304" pitchFamily="18" charset="0"/>
                <a:cs typeface="Times New Roman" panose="02020603050405020304" pitchFamily="18" charset="0"/>
              </a:rPr>
              <a:t>q</a:t>
            </a:r>
            <a:r>
              <a:rPr lang="en-US" altLang="zh-CN" b="1" kern="100" dirty="0">
                <a:latin typeface="Times New Roman" panose="02020603050405020304" pitchFamily="18" charset="0"/>
                <a:cs typeface="Times New Roman" panose="02020603050405020304" pitchFamily="18" charset="0"/>
              </a:rPr>
              <a:t>=17.85 kW m</a:t>
            </a:r>
            <a:r>
              <a:rPr lang="en-US" altLang="zh-CN" b="1" kern="100" baseline="30000" dirty="0">
                <a:latin typeface="Times New Roman" panose="02020603050405020304" pitchFamily="18" charset="0"/>
                <a:cs typeface="Times New Roman" panose="02020603050405020304" pitchFamily="18" charset="0"/>
              </a:rPr>
              <a:t>-2</a:t>
            </a:r>
            <a:r>
              <a:rPr lang="en-US" altLang="zh-CN" b="1" kern="100" dirty="0">
                <a:latin typeface="Times New Roman" panose="02020603050405020304" pitchFamily="18" charset="0"/>
                <a:cs typeface="Times New Roman" panose="02020603050405020304" pitchFamily="18" charset="0"/>
              </a:rPr>
              <a:t> (b)</a:t>
            </a:r>
            <a:r>
              <a:rPr lang="en-US" altLang="zh-CN" b="1" i="1" kern="100" dirty="0">
                <a:latin typeface="Times New Roman" panose="02020603050405020304" pitchFamily="18" charset="0"/>
                <a:cs typeface="Times New Roman" panose="02020603050405020304" pitchFamily="18" charset="0"/>
              </a:rPr>
              <a:t> q</a:t>
            </a:r>
            <a:r>
              <a:rPr lang="en-US" altLang="zh-CN" b="1" kern="100" dirty="0">
                <a:latin typeface="Times New Roman" panose="02020603050405020304" pitchFamily="18" charset="0"/>
                <a:cs typeface="Times New Roman" panose="02020603050405020304" pitchFamily="18" charset="0"/>
              </a:rPr>
              <a:t>=24.77 kW m</a:t>
            </a:r>
            <a:r>
              <a:rPr lang="en-US" altLang="zh-CN" b="1" kern="100" baseline="30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(c)</a:t>
            </a:r>
            <a:r>
              <a:rPr lang="en-US" altLang="zh-CN" b="1" i="1" dirty="0">
                <a:latin typeface="Times New Roman" panose="02020603050405020304" pitchFamily="18" charset="0"/>
                <a:cs typeface="Times New Roman" panose="02020603050405020304" pitchFamily="18" charset="0"/>
              </a:rPr>
              <a:t> q</a:t>
            </a:r>
            <a:r>
              <a:rPr lang="en-US" altLang="zh-CN" b="1" dirty="0">
                <a:latin typeface="Times New Roman" panose="02020603050405020304" pitchFamily="18" charset="0"/>
                <a:cs typeface="Times New Roman" panose="02020603050405020304" pitchFamily="18" charset="0"/>
              </a:rPr>
              <a:t>=33.29 kW m</a:t>
            </a:r>
            <a:r>
              <a:rPr lang="en-US" altLang="zh-CN" b="1" baseline="30000" dirty="0">
                <a:latin typeface="Times New Roman" panose="02020603050405020304" pitchFamily="18" charset="0"/>
                <a:cs typeface="Times New Roman" panose="02020603050405020304" pitchFamily="18" charset="0"/>
              </a:rPr>
              <a:t>-2</a:t>
            </a:r>
            <a:endParaRPr lang="zh-CN" altLang="zh-CN"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760453" y="5085184"/>
            <a:ext cx="5794500" cy="1323439"/>
          </a:xfrm>
          <a:prstGeom prst="rect">
            <a:avLst/>
          </a:prstGeom>
          <a:noFill/>
          <a:ln w="19050">
            <a:solidFill>
              <a:srgbClr val="0070C0"/>
            </a:solidFill>
          </a:ln>
        </p:spPr>
        <p:txBody>
          <a:bodyPr wrap="square" rtlCol="0">
            <a:spAutoFit/>
          </a:bodyPr>
          <a:lstStyle/>
          <a:p>
            <a:pPr marL="285750" indent="-285750">
              <a:spcBef>
                <a:spcPts val="600"/>
              </a:spcBef>
              <a:spcAft>
                <a:spcPts val="600"/>
              </a:spcAft>
              <a:buFont typeface="Wingdings" panose="05000000000000000000" pitchFamily="2" charset="2"/>
              <a:buChar char="Ø"/>
            </a:pPr>
            <a:r>
              <a:rPr lang="en-US" altLang="zh-CN" sz="2000" b="1" dirty="0" smtClean="0"/>
              <a:t>Deviation and Peak exist in the distribution</a:t>
            </a:r>
          </a:p>
          <a:p>
            <a:pPr marL="285750" indent="-285750">
              <a:spcBef>
                <a:spcPts val="600"/>
              </a:spcBef>
              <a:spcAft>
                <a:spcPts val="600"/>
              </a:spcAft>
              <a:buFont typeface="Wingdings" panose="05000000000000000000" pitchFamily="2" charset="2"/>
              <a:buChar char="Ø"/>
            </a:pPr>
            <a:r>
              <a:rPr lang="en-US" altLang="zh-CN" sz="2000" b="1" dirty="0" smtClean="0"/>
              <a:t>Higher </a:t>
            </a:r>
            <a:r>
              <a:rPr lang="en-US" altLang="zh-CN" sz="2000" b="1" dirty="0"/>
              <a:t>heat flux, greater </a:t>
            </a:r>
            <a:r>
              <a:rPr lang="en-US" altLang="zh-CN" sz="2000" b="1" dirty="0" smtClean="0"/>
              <a:t>dispersion</a:t>
            </a:r>
          </a:p>
          <a:p>
            <a:pPr marL="285750" indent="-285750">
              <a:spcBef>
                <a:spcPts val="600"/>
              </a:spcBef>
              <a:spcAft>
                <a:spcPts val="600"/>
              </a:spcAft>
              <a:buFont typeface="Wingdings" panose="05000000000000000000" pitchFamily="2" charset="2"/>
              <a:buChar char="Ø"/>
            </a:pPr>
            <a:r>
              <a:rPr lang="en-US" altLang="zh-CN" sz="2000" b="1" dirty="0" smtClean="0"/>
              <a:t>Wider distribution, lower peak</a:t>
            </a:r>
            <a:endParaRPr lang="zh-CN" altLang="en-US" sz="2000" b="1" dirty="0">
              <a:solidFill>
                <a:srgbClr val="0070C0"/>
              </a:solidFill>
            </a:endParaRPr>
          </a:p>
        </p:txBody>
      </p:sp>
      <p:sp>
        <p:nvSpPr>
          <p:cNvPr id="10" name="矩形 9"/>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2" name="矩形 11"/>
          <p:cNvSpPr/>
          <p:nvPr/>
        </p:nvSpPr>
        <p:spPr>
          <a:xfrm>
            <a:off x="179512" y="981044"/>
            <a:ext cx="3509294"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a:solidFill>
                  <a:srgbClr val="0000FF"/>
                </a:solidFill>
                <a:latin typeface="微软雅黑" panose="020B0503020204020204" pitchFamily="34" charset="-122"/>
                <a:ea typeface="微软雅黑" panose="020B0503020204020204" pitchFamily="34" charset="-122"/>
              </a:rPr>
              <a:t>B</a:t>
            </a:r>
            <a:r>
              <a:rPr lang="en-US" altLang="zh-CN" sz="2000" b="1" kern="0" dirty="0" smtClean="0">
                <a:solidFill>
                  <a:srgbClr val="0000FF"/>
                </a:solidFill>
                <a:latin typeface="微软雅黑" panose="020B0503020204020204" pitchFamily="34" charset="-122"/>
                <a:ea typeface="微软雅黑" panose="020B0503020204020204" pitchFamily="34" charset="-122"/>
              </a:rPr>
              <a:t>ubble departure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11"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27/35</a:t>
            </a:r>
            <a:endParaRPr lang="zh-CN" altLang="en-US" sz="2000" dirty="0"/>
          </a:p>
        </p:txBody>
      </p:sp>
    </p:spTree>
    <p:extLst>
      <p:ext uri="{BB962C8B-B14F-4D97-AF65-F5344CB8AC3E}">
        <p14:creationId xmlns:p14="http://schemas.microsoft.com/office/powerpoint/2010/main" val="1199820317"/>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264625" y="930476"/>
            <a:ext cx="1540807" cy="523220"/>
          </a:xfrm>
          <a:prstGeom prst="rect">
            <a:avLst/>
          </a:prstGeom>
        </p:spPr>
        <p:txBody>
          <a:bodyPr wrap="none">
            <a:spAutoFit/>
          </a:bodyPr>
          <a:lstStyle/>
          <a:p>
            <a:pPr algn="ctr">
              <a:spcAft>
                <a:spcPts val="0"/>
              </a:spcAft>
            </a:pPr>
            <a:r>
              <a:rPr lang="en-US" altLang="zh-CN" sz="2800" b="1" kern="1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Methane</a:t>
            </a:r>
            <a:endParaRPr lang="zh-CN" altLang="en-US" sz="2800" b="1" kern="1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内容占位符 1"/>
          <p:cNvSpPr txBox="1">
            <a:spLocks/>
          </p:cNvSpPr>
          <p:nvPr/>
        </p:nvSpPr>
        <p:spPr>
          <a:xfrm>
            <a:off x="128614" y="1453696"/>
            <a:ext cx="8229600" cy="5248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lvl="2"/>
            <a:endParaRPr lang="en-US" altLang="zh-CN" dirty="0" smtClean="0">
              <a:ea typeface="宋体" pitchFamily="2" charset="-122"/>
            </a:endParaRPr>
          </a:p>
          <a:p>
            <a:pPr marL="358775" lvl="2"/>
            <a:endParaRPr lang="en-US" altLang="zh-CN" dirty="0" smtClean="0"/>
          </a:p>
          <a:p>
            <a:pPr marL="130175" lvl="2" indent="0">
              <a:buFont typeface="Arial" panose="020B0604020202020204" pitchFamily="34" charset="0"/>
              <a:buNone/>
            </a:pPr>
            <a:endParaRPr lang="en-US" altLang="zh-CN" dirty="0">
              <a:ea typeface="宋体" pitchFamily="2" charset="-122"/>
            </a:endParaRPr>
          </a:p>
        </p:txBody>
      </p:sp>
      <p:sp>
        <p:nvSpPr>
          <p:cNvPr id="9" name="矩形 8"/>
          <p:cNvSpPr/>
          <p:nvPr/>
        </p:nvSpPr>
        <p:spPr>
          <a:xfrm>
            <a:off x="6804248" y="2636912"/>
            <a:ext cx="2185785" cy="2031325"/>
          </a:xfrm>
          <a:prstGeom prst="rect">
            <a:avLst/>
          </a:prstGeom>
          <a:ln w="19050">
            <a:solidFill>
              <a:srgbClr val="0070C0"/>
            </a:solidFill>
          </a:ln>
        </p:spPr>
        <p:txBody>
          <a:bodyPr wrap="square">
            <a:spAutoFit/>
          </a:bodyPr>
          <a:lstStyle/>
          <a:p>
            <a:pPr marL="342900" indent="-342900">
              <a:buFont typeface="Wingdings" panose="05000000000000000000" pitchFamily="2" charset="2"/>
              <a:buChar char="Ø"/>
            </a:pPr>
            <a:r>
              <a:rPr lang="en-US" altLang="zh-CN" b="1" dirty="0">
                <a:latin typeface="+mn-ea"/>
                <a:cs typeface="Times New Roman" panose="02020603050405020304" pitchFamily="18" charset="0"/>
              </a:rPr>
              <a:t>Rising close to a straight line</a:t>
            </a:r>
            <a:endParaRPr lang="zh-CN" altLang="en-US" b="1" dirty="0">
              <a:latin typeface="+mn-ea"/>
              <a:cs typeface="Times New Roman" panose="02020603050405020304" pitchFamily="18" charset="0"/>
            </a:endParaRPr>
          </a:p>
          <a:p>
            <a:pPr marL="342900" indent="-342900">
              <a:buFont typeface="Wingdings" panose="05000000000000000000" pitchFamily="2" charset="2"/>
              <a:buChar char="Ø"/>
            </a:pPr>
            <a:endParaRPr lang="en-US" altLang="zh-CN" b="1" dirty="0" smtClean="0">
              <a:latin typeface="+mn-ea"/>
              <a:cs typeface="Times New Roman" panose="02020603050405020304" pitchFamily="18" charset="0"/>
            </a:endParaRPr>
          </a:p>
          <a:p>
            <a:pPr marL="342900" indent="-342900">
              <a:buFont typeface="Wingdings" panose="05000000000000000000" pitchFamily="2" charset="2"/>
              <a:buChar char="Ø"/>
            </a:pPr>
            <a:r>
              <a:rPr lang="en-US" altLang="zh-CN" b="1" dirty="0"/>
              <a:t>near-spheroidal to ellipsoid</a:t>
            </a:r>
            <a:endParaRPr lang="en-US" altLang="zh-CN" b="1" dirty="0" smtClean="0"/>
          </a:p>
        </p:txBody>
      </p:sp>
      <p:pic>
        <p:nvPicPr>
          <p:cNvPr id="4" name="图片 3"/>
          <p:cNvPicPr>
            <a:picLocks noChangeAspect="1"/>
          </p:cNvPicPr>
          <p:nvPr/>
        </p:nvPicPr>
        <p:blipFill>
          <a:blip r:embed="rId3"/>
          <a:stretch>
            <a:fillRect/>
          </a:stretch>
        </p:blipFill>
        <p:spPr>
          <a:xfrm>
            <a:off x="179512" y="1553915"/>
            <a:ext cx="6575268" cy="4827413"/>
          </a:xfrm>
          <a:prstGeom prst="rect">
            <a:avLst/>
          </a:prstGeom>
        </p:spPr>
      </p:pic>
      <p:sp>
        <p:nvSpPr>
          <p:cNvPr id="12" name="矩形 11"/>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3" name="矩形 12"/>
          <p:cNvSpPr/>
          <p:nvPr/>
        </p:nvSpPr>
        <p:spPr>
          <a:xfrm>
            <a:off x="139538" y="971411"/>
            <a:ext cx="39388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rising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8"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28/35</a:t>
            </a:r>
            <a:endParaRPr lang="zh-CN" altLang="en-US" sz="2000" dirty="0"/>
          </a:p>
        </p:txBody>
      </p:sp>
    </p:spTree>
    <p:extLst>
      <p:ext uri="{BB962C8B-B14F-4D97-AF65-F5344CB8AC3E}">
        <p14:creationId xmlns:p14="http://schemas.microsoft.com/office/powerpoint/2010/main" val="3973182646"/>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194103" y="901157"/>
            <a:ext cx="1282723" cy="523220"/>
          </a:xfrm>
          <a:prstGeom prst="rect">
            <a:avLst/>
          </a:prstGeom>
        </p:spPr>
        <p:txBody>
          <a:bodyPr wrap="none">
            <a:spAutoFit/>
          </a:bodyPr>
          <a:lstStyle/>
          <a:p>
            <a:pPr algn="ctr">
              <a:spcAft>
                <a:spcPts val="0"/>
              </a:spcAft>
            </a:pPr>
            <a:r>
              <a:rPr lang="en-US" altLang="zh-CN" sz="2800" b="1" kern="1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Ethane</a:t>
            </a:r>
            <a:endParaRPr lang="zh-CN" altLang="en-US" sz="2800" b="1" kern="1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内容占位符 1"/>
          <p:cNvSpPr txBox="1">
            <a:spLocks/>
          </p:cNvSpPr>
          <p:nvPr/>
        </p:nvSpPr>
        <p:spPr>
          <a:xfrm>
            <a:off x="128614" y="1453696"/>
            <a:ext cx="8229600" cy="5248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lvl="2"/>
            <a:endParaRPr lang="en-US" altLang="zh-CN" dirty="0" smtClean="0">
              <a:ea typeface="宋体" pitchFamily="2" charset="-122"/>
            </a:endParaRPr>
          </a:p>
          <a:p>
            <a:pPr marL="358775" lvl="2"/>
            <a:endParaRPr lang="en-US" altLang="zh-CN" dirty="0" smtClean="0"/>
          </a:p>
          <a:p>
            <a:pPr marL="130175" lvl="2" indent="0">
              <a:buFont typeface="Arial" panose="020B0604020202020204" pitchFamily="34" charset="0"/>
              <a:buNone/>
            </a:pPr>
            <a:endParaRPr lang="en-US" altLang="zh-CN" dirty="0">
              <a:ea typeface="宋体" pitchFamily="2" charset="-122"/>
            </a:endParaRPr>
          </a:p>
        </p:txBody>
      </p:sp>
      <p:pic>
        <p:nvPicPr>
          <p:cNvPr id="3" name="图片 2"/>
          <p:cNvPicPr>
            <a:picLocks noChangeAspect="1"/>
          </p:cNvPicPr>
          <p:nvPr/>
        </p:nvPicPr>
        <p:blipFill>
          <a:blip r:embed="rId3"/>
          <a:stretch>
            <a:fillRect/>
          </a:stretch>
        </p:blipFill>
        <p:spPr>
          <a:xfrm>
            <a:off x="139539" y="1452758"/>
            <a:ext cx="6746200" cy="4928570"/>
          </a:xfrm>
          <a:prstGeom prst="rect">
            <a:avLst/>
          </a:prstGeom>
        </p:spPr>
      </p:pic>
      <p:sp>
        <p:nvSpPr>
          <p:cNvPr id="9" name="矩形 8"/>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2" name="矩形 11"/>
          <p:cNvSpPr/>
          <p:nvPr/>
        </p:nvSpPr>
        <p:spPr>
          <a:xfrm>
            <a:off x="139538" y="971411"/>
            <a:ext cx="39388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rising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13" name="矩形 12"/>
          <p:cNvSpPr/>
          <p:nvPr/>
        </p:nvSpPr>
        <p:spPr>
          <a:xfrm>
            <a:off x="6804248" y="2636912"/>
            <a:ext cx="2185785" cy="2031325"/>
          </a:xfrm>
          <a:prstGeom prst="rect">
            <a:avLst/>
          </a:prstGeom>
          <a:ln w="19050">
            <a:solidFill>
              <a:srgbClr val="0070C0"/>
            </a:solidFill>
          </a:ln>
        </p:spPr>
        <p:txBody>
          <a:bodyPr wrap="square">
            <a:spAutoFit/>
          </a:bodyPr>
          <a:lstStyle/>
          <a:p>
            <a:pPr marL="342900" indent="-342900">
              <a:buFont typeface="Wingdings" panose="05000000000000000000" pitchFamily="2" charset="2"/>
              <a:buChar char="Ø"/>
            </a:pPr>
            <a:r>
              <a:rPr lang="en-US" altLang="zh-CN" b="1" dirty="0">
                <a:latin typeface="+mn-ea"/>
                <a:cs typeface="Times New Roman" panose="02020603050405020304" pitchFamily="18" charset="0"/>
              </a:rPr>
              <a:t>Rising close to a straight line</a:t>
            </a:r>
            <a:endParaRPr lang="zh-CN" altLang="en-US" b="1" dirty="0">
              <a:latin typeface="+mn-ea"/>
              <a:cs typeface="Times New Roman" panose="02020603050405020304" pitchFamily="18" charset="0"/>
            </a:endParaRPr>
          </a:p>
          <a:p>
            <a:pPr marL="342900" indent="-342900">
              <a:buFont typeface="Wingdings" panose="05000000000000000000" pitchFamily="2" charset="2"/>
              <a:buChar char="Ø"/>
            </a:pPr>
            <a:endParaRPr lang="en-US" altLang="zh-CN" b="1" dirty="0" smtClean="0">
              <a:latin typeface="+mn-ea"/>
              <a:cs typeface="Times New Roman" panose="02020603050405020304" pitchFamily="18" charset="0"/>
            </a:endParaRPr>
          </a:p>
          <a:p>
            <a:pPr marL="342900" indent="-342900">
              <a:buFont typeface="Wingdings" panose="05000000000000000000" pitchFamily="2" charset="2"/>
              <a:buChar char="Ø"/>
            </a:pPr>
            <a:r>
              <a:rPr lang="en-US" altLang="zh-CN" b="1" dirty="0"/>
              <a:t>near-spheroidal to ellipsoid</a:t>
            </a:r>
            <a:endParaRPr lang="en-US" altLang="zh-CN" b="1" dirty="0" smtClean="0"/>
          </a:p>
        </p:txBody>
      </p:sp>
      <p:sp>
        <p:nvSpPr>
          <p:cNvPr id="8"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29/35</a:t>
            </a:r>
            <a:endParaRPr lang="zh-CN" altLang="en-US" sz="2000" dirty="0"/>
          </a:p>
        </p:txBody>
      </p:sp>
    </p:spTree>
    <p:extLst>
      <p:ext uri="{BB962C8B-B14F-4D97-AF65-F5344CB8AC3E}">
        <p14:creationId xmlns:p14="http://schemas.microsoft.com/office/powerpoint/2010/main" val="517220142"/>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45" name="矩形 44"/>
          <p:cNvSpPr/>
          <p:nvPr/>
        </p:nvSpPr>
        <p:spPr>
          <a:xfrm>
            <a:off x="26759" y="3235623"/>
            <a:ext cx="9005989" cy="769441"/>
          </a:xfrm>
          <a:prstGeom prst="rect">
            <a:avLst/>
          </a:prstGeom>
        </p:spPr>
        <p:txBody>
          <a:bodyPr wrap="square">
            <a:spAutoFit/>
          </a:bodyPr>
          <a:lstStyle/>
          <a:p>
            <a:pPr fontAlgn="base">
              <a:spcBef>
                <a:spcPct val="0"/>
              </a:spcBef>
              <a:spcAft>
                <a:spcPct val="0"/>
              </a:spcAft>
            </a:pPr>
            <a:r>
              <a:rPr lang="en-US" altLang="zh-CN" sz="2200" b="1" dirty="0" smtClean="0">
                <a:solidFill>
                  <a:srgbClr val="000000"/>
                </a:solidFill>
                <a:latin typeface="Times New Roman" panose="02020603050405020304" pitchFamily="18" charset="0"/>
                <a:ea typeface="黑体" pitchFamily="49" charset="-122"/>
                <a:cs typeface="Times New Roman" panose="02020603050405020304" pitchFamily="18" charset="0"/>
              </a:rPr>
              <a:t>As the </a:t>
            </a:r>
            <a:r>
              <a:rPr lang="en-US" altLang="zh-CN" sz="2200" b="1" dirty="0" smtClean="0">
                <a:solidFill>
                  <a:srgbClr val="FF0000"/>
                </a:solidFill>
                <a:latin typeface="Times New Roman" panose="02020603050405020304" pitchFamily="18" charset="0"/>
                <a:ea typeface="黑体" pitchFamily="49" charset="-122"/>
                <a:cs typeface="Times New Roman" panose="02020603050405020304" pitchFamily="18" charset="0"/>
              </a:rPr>
              <a:t>cleanest</a:t>
            </a:r>
            <a:r>
              <a:rPr lang="en-US" altLang="zh-CN" sz="2200" b="1" dirty="0" smtClean="0">
                <a:solidFill>
                  <a:srgbClr val="000000"/>
                </a:solidFill>
                <a:latin typeface="Times New Roman" panose="02020603050405020304" pitchFamily="18" charset="0"/>
                <a:ea typeface="黑体" pitchFamily="49" charset="-122"/>
                <a:cs typeface="Times New Roman" panose="02020603050405020304" pitchFamily="18" charset="0"/>
              </a:rPr>
              <a:t> fossil energy,  natural gas plays an important role in the world energy construction</a:t>
            </a:r>
            <a:endParaRPr lang="zh-CN" altLang="en-US" sz="2200" b="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pic>
        <p:nvPicPr>
          <p:cNvPr id="47" name="图片 46"/>
          <p:cNvPicPr>
            <a:picLocks noChangeAspect="1"/>
          </p:cNvPicPr>
          <p:nvPr/>
        </p:nvPicPr>
        <p:blipFill>
          <a:blip r:embed="rId3"/>
          <a:stretch>
            <a:fillRect/>
          </a:stretch>
        </p:blipFill>
        <p:spPr>
          <a:xfrm>
            <a:off x="4731580" y="4041742"/>
            <a:ext cx="3830961" cy="2051554"/>
          </a:xfrm>
          <a:prstGeom prst="rect">
            <a:avLst/>
          </a:prstGeom>
        </p:spPr>
      </p:pic>
      <p:sp>
        <p:nvSpPr>
          <p:cNvPr id="51" name="文本框 7"/>
          <p:cNvSpPr txBox="1"/>
          <p:nvPr/>
        </p:nvSpPr>
        <p:spPr>
          <a:xfrm>
            <a:off x="1094847" y="4981346"/>
            <a:ext cx="1152127" cy="288925"/>
          </a:xfrm>
          <a:prstGeom prst="rect">
            <a:avLst/>
          </a:prstGeom>
          <a:noFill/>
          <a:ln w="1270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a:rPr>
              <a:t>NG</a:t>
            </a:r>
          </a:p>
        </p:txBody>
      </p:sp>
      <p:sp>
        <p:nvSpPr>
          <p:cNvPr id="58" name="文本框 57"/>
          <p:cNvSpPr txBox="1"/>
          <p:nvPr/>
        </p:nvSpPr>
        <p:spPr>
          <a:xfrm>
            <a:off x="37269" y="6037394"/>
            <a:ext cx="9005989" cy="769441"/>
          </a:xfrm>
          <a:prstGeom prst="rect">
            <a:avLst/>
          </a:prstGeom>
        </p:spPr>
        <p:txBody>
          <a:bodyPr wrap="square">
            <a:spAutoFit/>
          </a:bodyPr>
          <a:lstStyle>
            <a:defPPr>
              <a:defRPr lang="zh-CN"/>
            </a:defPPr>
            <a:lvl1pPr algn="ctr" fontAlgn="base">
              <a:spcBef>
                <a:spcPct val="0"/>
              </a:spcBef>
              <a:spcAft>
                <a:spcPct val="0"/>
              </a:spcAft>
              <a:defRPr sz="2400" b="1">
                <a:solidFill>
                  <a:srgbClr val="000000"/>
                </a:solidFill>
                <a:latin typeface="Times New Roman" panose="02020603050405020304" pitchFamily="18" charset="0"/>
                <a:ea typeface="黑体" pitchFamily="49" charset="-122"/>
                <a:cs typeface="Times New Roman" panose="02020603050405020304" pitchFamily="18" charset="0"/>
              </a:defRPr>
            </a:lvl1pPr>
          </a:lstStyle>
          <a:p>
            <a:pPr algn="l"/>
            <a:r>
              <a:rPr lang="en-US" altLang="zh-CN" sz="2200" dirty="0" smtClean="0"/>
              <a:t>Benefited from its </a:t>
            </a:r>
            <a:r>
              <a:rPr lang="en-US" altLang="zh-CN" sz="2200" dirty="0" smtClean="0">
                <a:solidFill>
                  <a:srgbClr val="FF0000"/>
                </a:solidFill>
              </a:rPr>
              <a:t>higher density</a:t>
            </a:r>
            <a:r>
              <a:rPr lang="en-US" altLang="zh-CN" sz="2200" dirty="0" smtClean="0"/>
              <a:t>, liquefied natural gas (LNG)  contributes great in the NG trade (volume </a:t>
            </a:r>
            <a:r>
              <a:rPr lang="en-US" altLang="zh-CN" sz="2200" dirty="0"/>
              <a:t>reduced about 600 </a:t>
            </a:r>
            <a:r>
              <a:rPr lang="en-US" altLang="zh-CN" sz="2200" dirty="0" smtClean="0"/>
              <a:t>times)</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031" y="1424593"/>
            <a:ext cx="3144060" cy="186039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330" y="1461379"/>
            <a:ext cx="2399480" cy="1823605"/>
          </a:xfrm>
          <a:prstGeom prst="rect">
            <a:avLst/>
          </a:prstGeom>
        </p:spPr>
      </p:pic>
      <p:sp>
        <p:nvSpPr>
          <p:cNvPr id="10" name="矩形 9"/>
          <p:cNvSpPr/>
          <p:nvPr/>
        </p:nvSpPr>
        <p:spPr>
          <a:xfrm>
            <a:off x="138554" y="837172"/>
            <a:ext cx="4122820" cy="430887"/>
          </a:xfrm>
          <a:prstGeom prst="rect">
            <a:avLst/>
          </a:prstGeom>
        </p:spPr>
        <p:txBody>
          <a:bodyPr wrap="square">
            <a:spAutoFit/>
          </a:bodyPr>
          <a:lstStyle/>
          <a:p>
            <a:r>
              <a:rPr lang="en-US" altLang="zh-CN" sz="2200" b="1" dirty="0" smtClean="0">
                <a:solidFill>
                  <a:srgbClr val="FF0000"/>
                </a:solidFill>
                <a:latin typeface="Times New Roman" panose="02020603050405020304" pitchFamily="18" charset="0"/>
                <a:ea typeface="黑体" pitchFamily="49" charset="-122"/>
                <a:cs typeface="Times New Roman" panose="02020603050405020304" pitchFamily="18" charset="0"/>
              </a:rPr>
              <a:t>Natural Gas area</a:t>
            </a:r>
            <a:endParaRPr lang="zh-CN" altLang="en-US" sz="2200" dirty="0"/>
          </a:p>
        </p:txBody>
      </p:sp>
      <p:pic>
        <p:nvPicPr>
          <p:cNvPr id="21" name="Picture 12" descr="http://www.fjcj.org/upload/news/201192141016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118" y="4059898"/>
            <a:ext cx="3007711" cy="2015243"/>
          </a:xfrm>
          <a:prstGeom prst="rect">
            <a:avLst/>
          </a:prstGeom>
          <a:noFill/>
          <a:extLst>
            <a:ext uri="{909E8E84-426E-40DD-AFC4-6F175D3DCCD1}">
              <a14:hiddenFill xmlns:a14="http://schemas.microsoft.com/office/drawing/2010/main">
                <a:solidFill>
                  <a:srgbClr val="FFFFFF"/>
                </a:solidFill>
              </a14:hiddenFill>
            </a:ext>
          </a:extLst>
        </p:spPr>
      </p:pic>
      <p:sp>
        <p:nvSpPr>
          <p:cNvPr id="16" name="灯片编号占位符 3"/>
          <p:cNvSpPr>
            <a:spLocks noGrp="1"/>
          </p:cNvSpPr>
          <p:nvPr>
            <p:ph type="sldNum" sz="quarter" idx="4294967295"/>
          </p:nvPr>
        </p:nvSpPr>
        <p:spPr>
          <a:xfrm>
            <a:off x="8346088" y="6463788"/>
            <a:ext cx="864096" cy="343047"/>
          </a:xfrm>
          <a:prstGeom prst="rect">
            <a:avLst/>
          </a:prstGeom>
        </p:spPr>
        <p:txBody>
          <a:bodyPr/>
          <a:lstStyle/>
          <a:p>
            <a:r>
              <a:rPr lang="en-US" altLang="zh-CN" sz="2000" smtClean="0">
                <a:solidFill>
                  <a:schemeClr val="tx1"/>
                </a:solidFill>
              </a:rPr>
              <a:t>3</a:t>
            </a:r>
            <a:r>
              <a:rPr lang="en-US" altLang="zh-CN" sz="2000" smtClean="0"/>
              <a:t>/35</a:t>
            </a:r>
            <a:endParaRPr lang="zh-CN" altLang="en-US" sz="2000" dirty="0">
              <a:solidFill>
                <a:schemeClr val="tx1"/>
              </a:solidFill>
            </a:endParaRPr>
          </a:p>
        </p:txBody>
      </p:sp>
      <p:sp>
        <p:nvSpPr>
          <p:cNvPr id="4" name="矩形 3"/>
          <p:cNvSpPr/>
          <p:nvPr/>
        </p:nvSpPr>
        <p:spPr>
          <a:xfrm>
            <a:off x="179696" y="1862155"/>
            <a:ext cx="1213945" cy="769441"/>
          </a:xfrm>
          <a:prstGeom prst="rect">
            <a:avLst/>
          </a:prstGeom>
        </p:spPr>
        <p:txBody>
          <a:bodyPr wrap="square">
            <a:spAutoFit/>
          </a:bodyPr>
          <a:lstStyle/>
          <a:p>
            <a:r>
              <a:rPr lang="en-US" altLang="zh-CN" sz="2200" b="1" dirty="0">
                <a:solidFill>
                  <a:srgbClr val="FF0000"/>
                </a:solidFill>
                <a:latin typeface="Times New Roman" panose="02020603050405020304" pitchFamily="18" charset="0"/>
                <a:ea typeface="黑体" pitchFamily="49" charset="-122"/>
                <a:cs typeface="Times New Roman" panose="02020603050405020304" pitchFamily="18" charset="0"/>
              </a:rPr>
              <a:t>Clean</a:t>
            </a:r>
          </a:p>
          <a:p>
            <a:r>
              <a:rPr lang="en-US" altLang="zh-CN" sz="2200" b="1" dirty="0">
                <a:solidFill>
                  <a:srgbClr val="FF0000"/>
                </a:solidFill>
                <a:latin typeface="Times New Roman" panose="02020603050405020304" pitchFamily="18" charset="0"/>
                <a:ea typeface="黑体" pitchFamily="49" charset="-122"/>
                <a:cs typeface="Times New Roman" panose="02020603050405020304" pitchFamily="18" charset="0"/>
              </a:rPr>
              <a:t>Energy</a:t>
            </a:r>
          </a:p>
        </p:txBody>
      </p:sp>
      <p:sp>
        <p:nvSpPr>
          <p:cNvPr id="17" name="矩形 16"/>
          <p:cNvSpPr/>
          <p:nvPr/>
        </p:nvSpPr>
        <p:spPr>
          <a:xfrm>
            <a:off x="2555776" y="832310"/>
            <a:ext cx="5773548" cy="430887"/>
          </a:xfrm>
          <a:prstGeom prst="rect">
            <a:avLst/>
          </a:prstGeom>
        </p:spPr>
        <p:txBody>
          <a:bodyPr wrap="square">
            <a:spAutoFit/>
          </a:bodyPr>
          <a:lstStyle/>
          <a:p>
            <a:r>
              <a:rPr lang="en-US" altLang="zh-CN" sz="2200" b="1" dirty="0" smtClean="0">
                <a:solidFill>
                  <a:srgbClr val="000099"/>
                </a:solidFill>
                <a:latin typeface="Times New Roman" panose="02020603050405020304" pitchFamily="18" charset="0"/>
                <a:ea typeface="黑体" pitchFamily="49" charset="-122"/>
                <a:cs typeface="Times New Roman" panose="02020603050405020304" pitchFamily="18" charset="0"/>
              </a:rPr>
              <a:t>Methane</a:t>
            </a:r>
            <a:r>
              <a:rPr lang="en-US" altLang="zh-CN" sz="2200" b="1" dirty="0" smtClean="0">
                <a:latin typeface="Times New Roman" panose="02020603050405020304" pitchFamily="18" charset="0"/>
                <a:ea typeface="黑体" pitchFamily="49" charset="-122"/>
                <a:cs typeface="Times New Roman" panose="02020603050405020304" pitchFamily="18" charset="0"/>
              </a:rPr>
              <a:t> and </a:t>
            </a:r>
            <a:r>
              <a:rPr lang="en-US" altLang="zh-CN" sz="2200" b="1" dirty="0">
                <a:solidFill>
                  <a:srgbClr val="000099"/>
                </a:solidFill>
                <a:latin typeface="Times New Roman" panose="02020603050405020304" pitchFamily="18" charset="0"/>
                <a:ea typeface="黑体" pitchFamily="49" charset="-122"/>
                <a:cs typeface="Times New Roman" panose="02020603050405020304" pitchFamily="18" charset="0"/>
              </a:rPr>
              <a:t>Ethane</a:t>
            </a:r>
            <a:r>
              <a:rPr lang="en-US" altLang="zh-CN" sz="2200" b="1" dirty="0" smtClean="0">
                <a:latin typeface="Times New Roman" panose="02020603050405020304" pitchFamily="18" charset="0"/>
                <a:ea typeface="黑体" pitchFamily="49" charset="-122"/>
                <a:cs typeface="Times New Roman" panose="02020603050405020304" pitchFamily="18" charset="0"/>
              </a:rPr>
              <a:t> are the main components</a:t>
            </a:r>
            <a:endParaRPr lang="zh-CN" altLang="en-US" sz="2200" dirty="0"/>
          </a:p>
        </p:txBody>
      </p:sp>
      <p:sp>
        <p:nvSpPr>
          <p:cNvPr id="18" name="矩形 17"/>
          <p:cNvSpPr/>
          <p:nvPr/>
        </p:nvSpPr>
        <p:spPr>
          <a:xfrm>
            <a:off x="179512" y="175431"/>
            <a:ext cx="4144862" cy="523220"/>
          </a:xfrm>
          <a:prstGeom prst="rect">
            <a:avLst/>
          </a:prstGeom>
        </p:spPr>
        <p:txBody>
          <a:bodyPr wrap="square">
            <a:spAutoFit/>
          </a:bodyPr>
          <a:lstStyle/>
          <a:p>
            <a:pPr>
              <a:defRPr/>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Research background</a:t>
            </a:r>
          </a:p>
        </p:txBody>
      </p:sp>
    </p:spTree>
    <p:extLst>
      <p:ext uri="{BB962C8B-B14F-4D97-AF65-F5344CB8AC3E}">
        <p14:creationId xmlns:p14="http://schemas.microsoft.com/office/powerpoint/2010/main" val="2274486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05135" y="5580862"/>
            <a:ext cx="7056784" cy="830997"/>
          </a:xfrm>
          <a:prstGeom prst="rect">
            <a:avLst/>
          </a:prstGeom>
          <a:ln w="19050">
            <a:solidFill>
              <a:srgbClr val="0070C0"/>
            </a:solidFill>
          </a:ln>
        </p:spPr>
        <p:txBody>
          <a:bodyPr wrap="square">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Rising distance</a:t>
            </a:r>
          </a:p>
          <a:p>
            <a:pPr marL="342900" indent="-342900">
              <a:buFont typeface="Wingdings" panose="05000000000000000000" pitchFamily="2" charset="2"/>
              <a:buChar char="Ø"/>
            </a:pPr>
            <a:r>
              <a:rPr lang="en-US" altLang="zh-CN" sz="2400" b="1" dirty="0" smtClean="0">
                <a:solidFill>
                  <a:srgbClr val="000000"/>
                </a:solidFill>
                <a:latin typeface="Times New Roman" panose="02020603050405020304" pitchFamily="18" charset="0"/>
                <a:cs typeface="Times New Roman" panose="02020603050405020304" pitchFamily="18" charset="0"/>
              </a:rPr>
              <a:t>Quadratic polynomials are suitable for the curves</a:t>
            </a:r>
            <a:endParaRPr lang="zh-CN" altLang="en-US" sz="2400" b="1" dirty="0">
              <a:latin typeface="Times New Roman" panose="02020603050405020304" pitchFamily="18" charset="0"/>
              <a:cs typeface="Times New Roman" panose="02020603050405020304" pitchFamily="18" charset="0"/>
            </a:endParaRPr>
          </a:p>
        </p:txBody>
      </p:sp>
      <p:pic>
        <p:nvPicPr>
          <p:cNvPr id="24" name="图片 23"/>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34126"/>
            <a:ext cx="4823307" cy="3981155"/>
          </a:xfrm>
          <a:prstGeom prst="rect">
            <a:avLst/>
          </a:prstGeom>
          <a:noFill/>
          <a:ln>
            <a:noFill/>
          </a:ln>
        </p:spPr>
      </p:pic>
      <p:pic>
        <p:nvPicPr>
          <p:cNvPr id="30" name="图片 29"/>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312962"/>
            <a:ext cx="5114142" cy="4002319"/>
          </a:xfrm>
          <a:prstGeom prst="rect">
            <a:avLst/>
          </a:prstGeom>
          <a:noFill/>
          <a:ln>
            <a:noFill/>
          </a:ln>
        </p:spPr>
      </p:pic>
      <p:sp>
        <p:nvSpPr>
          <p:cNvPr id="17" name="矩形 16"/>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8" name="矩形 17"/>
          <p:cNvSpPr/>
          <p:nvPr/>
        </p:nvSpPr>
        <p:spPr>
          <a:xfrm>
            <a:off x="139538" y="971411"/>
            <a:ext cx="39388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rising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14" name="矩形 13"/>
          <p:cNvSpPr/>
          <p:nvPr/>
        </p:nvSpPr>
        <p:spPr>
          <a:xfrm>
            <a:off x="1415471" y="2306670"/>
            <a:ext cx="1056700" cy="369332"/>
          </a:xfrm>
          <a:prstGeom prst="rect">
            <a:avLst/>
          </a:prstGeom>
          <a:solidFill>
            <a:schemeClr val="bg1"/>
          </a:solidFill>
        </p:spPr>
        <p:txBody>
          <a:bodyPr wrap="none">
            <a:spAutoFit/>
          </a:body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Methane</a:t>
            </a:r>
            <a:endParaRPr lang="zh-CN" altLang="en-US" b="1"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矩形 18"/>
          <p:cNvSpPr/>
          <p:nvPr/>
        </p:nvSpPr>
        <p:spPr>
          <a:xfrm>
            <a:off x="5643196" y="2420888"/>
            <a:ext cx="889987" cy="369332"/>
          </a:xfrm>
          <a:prstGeom prst="rect">
            <a:avLst/>
          </a:prstGeom>
          <a:solidFill>
            <a:schemeClr val="bg1"/>
          </a:solidFill>
        </p:spPr>
        <p:txBody>
          <a:bodyPr wrap="none">
            <a:spAutoFit/>
          </a:body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Ethane</a:t>
            </a:r>
            <a:endParaRPr lang="zh-CN" altLang="en-US" b="1"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 name="矩形 25"/>
          <p:cNvSpPr/>
          <p:nvPr/>
        </p:nvSpPr>
        <p:spPr>
          <a:xfrm rot="16200000">
            <a:off x="3696732" y="3012538"/>
            <a:ext cx="2242922" cy="369332"/>
          </a:xfrm>
          <a:prstGeom prst="rect">
            <a:avLst/>
          </a:prstGeom>
          <a:solidFill>
            <a:schemeClr val="bg1"/>
          </a:solidFill>
        </p:spPr>
        <p:txBody>
          <a:bodyPr wrap="none">
            <a:spAutoFit/>
          </a:body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Rising distance / mm</a:t>
            </a:r>
            <a:endParaRPr lang="zh-CN" altLang="en-US" b="1"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7" name="矩形 26"/>
          <p:cNvSpPr/>
          <p:nvPr/>
        </p:nvSpPr>
        <p:spPr>
          <a:xfrm rot="16200000">
            <a:off x="-495736" y="3139967"/>
            <a:ext cx="2242922" cy="369332"/>
          </a:xfrm>
          <a:prstGeom prst="rect">
            <a:avLst/>
          </a:prstGeom>
          <a:solidFill>
            <a:schemeClr val="bg1"/>
          </a:solidFill>
        </p:spPr>
        <p:txBody>
          <a:bodyPr wrap="none">
            <a:spAutoFit/>
          </a:body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Rising distance / mm</a:t>
            </a:r>
            <a:endParaRPr lang="zh-CN" altLang="en-US" b="1"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0" name="矩形 39"/>
          <p:cNvSpPr/>
          <p:nvPr/>
        </p:nvSpPr>
        <p:spPr>
          <a:xfrm>
            <a:off x="2194508" y="4869160"/>
            <a:ext cx="1155124" cy="369332"/>
          </a:xfrm>
          <a:prstGeom prst="rect">
            <a:avLst/>
          </a:prstGeom>
          <a:solidFill>
            <a:schemeClr val="bg1"/>
          </a:solidFill>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Time / </a:t>
            </a:r>
            <a:r>
              <a:rPr lang="en-US" altLang="zh-CN" b="1" kern="100" dirty="0" err="1" smtClean="0">
                <a:latin typeface="Times New Roman" panose="02020603050405020304" pitchFamily="18" charset="0"/>
                <a:ea typeface="黑体" panose="02010609060101010101" pitchFamily="49" charset="-122"/>
                <a:cs typeface="Times New Roman" panose="02020603050405020304" pitchFamily="18" charset="0"/>
              </a:rPr>
              <a:t>ms</a:t>
            </a:r>
            <a:endPar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1" name="矩形 40"/>
          <p:cNvSpPr/>
          <p:nvPr/>
        </p:nvSpPr>
        <p:spPr>
          <a:xfrm>
            <a:off x="6235134" y="4869160"/>
            <a:ext cx="1155124" cy="369332"/>
          </a:xfrm>
          <a:prstGeom prst="rect">
            <a:avLst/>
          </a:prstGeom>
          <a:solidFill>
            <a:schemeClr val="bg1"/>
          </a:solidFill>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Time / </a:t>
            </a:r>
            <a:r>
              <a:rPr lang="en-US" altLang="zh-CN" b="1" kern="100" dirty="0" err="1" smtClean="0">
                <a:latin typeface="Times New Roman" panose="02020603050405020304" pitchFamily="18" charset="0"/>
                <a:ea typeface="黑体" panose="02010609060101010101" pitchFamily="49" charset="-122"/>
                <a:cs typeface="Times New Roman" panose="02020603050405020304" pitchFamily="18" charset="0"/>
              </a:rPr>
              <a:t>ms</a:t>
            </a:r>
            <a:endPar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30/35</a:t>
            </a:r>
            <a:endParaRPr lang="zh-CN" altLang="en-US" sz="2000" dirty="0"/>
          </a:p>
        </p:txBody>
      </p:sp>
    </p:spTree>
    <p:extLst>
      <p:ext uri="{BB962C8B-B14F-4D97-AF65-F5344CB8AC3E}">
        <p14:creationId xmlns:p14="http://schemas.microsoft.com/office/powerpoint/2010/main" val="3211841334"/>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p:nvPr/>
        </p:nvPicPr>
        <p:blipFill>
          <a:blip r:embed="rId3">
            <a:extLst>
              <a:ext uri="{28A0092B-C50C-407E-A947-70E740481C1C}">
                <a14:useLocalDpi xmlns:a14="http://schemas.microsoft.com/office/drawing/2010/main" val="0"/>
              </a:ext>
            </a:extLst>
          </a:blip>
          <a:srcRect/>
          <a:stretch>
            <a:fillRect/>
          </a:stretch>
        </p:blipFill>
        <p:spPr bwMode="auto">
          <a:xfrm>
            <a:off x="486321" y="1294199"/>
            <a:ext cx="4390479" cy="3449889"/>
          </a:xfrm>
          <a:prstGeom prst="rect">
            <a:avLst/>
          </a:prstGeom>
          <a:noFill/>
          <a:ln>
            <a:noFill/>
          </a:ln>
        </p:spPr>
      </p:pic>
      <p:pic>
        <p:nvPicPr>
          <p:cNvPr id="16" name="图片 15"/>
          <p:cNvPicPr/>
          <p:nvPr/>
        </p:nvPicPr>
        <p:blipFill>
          <a:blip r:embed="rId4">
            <a:extLst>
              <a:ext uri="{28A0092B-C50C-407E-A947-70E740481C1C}">
                <a14:useLocalDpi xmlns:a14="http://schemas.microsoft.com/office/drawing/2010/main" val="0"/>
              </a:ext>
            </a:extLst>
          </a:blip>
          <a:srcRect/>
          <a:stretch>
            <a:fillRect/>
          </a:stretch>
        </p:blipFill>
        <p:spPr bwMode="auto">
          <a:xfrm>
            <a:off x="4315983" y="1306452"/>
            <a:ext cx="4409564" cy="3437636"/>
          </a:xfrm>
          <a:prstGeom prst="rect">
            <a:avLst/>
          </a:prstGeom>
          <a:noFill/>
          <a:ln>
            <a:noFill/>
          </a:ln>
        </p:spPr>
      </p:pic>
      <p:sp>
        <p:nvSpPr>
          <p:cNvPr id="28" name="矩形 27"/>
          <p:cNvSpPr/>
          <p:nvPr/>
        </p:nvSpPr>
        <p:spPr>
          <a:xfrm>
            <a:off x="2962383" y="4603403"/>
            <a:ext cx="3408305"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Rising speed versus time</a:t>
            </a:r>
            <a:endParaRPr lang="zh-CN" altLang="en-US" sz="2400" b="1" dirty="0">
              <a:latin typeface="Times New Roman" panose="02020603050405020304" pitchFamily="18" charset="0"/>
              <a:cs typeface="Times New Roman" panose="02020603050405020304" pitchFamily="18" charset="0"/>
            </a:endParaRPr>
          </a:p>
        </p:txBody>
      </p:sp>
      <p:sp>
        <p:nvSpPr>
          <p:cNvPr id="35" name="矩形 34"/>
          <p:cNvSpPr/>
          <p:nvPr/>
        </p:nvSpPr>
        <p:spPr>
          <a:xfrm>
            <a:off x="2771801" y="3327751"/>
            <a:ext cx="1306636" cy="400110"/>
          </a:xfrm>
          <a:prstGeom prst="rect">
            <a:avLst/>
          </a:prstGeom>
        </p:spPr>
        <p:txBody>
          <a:bodyPr wrap="square">
            <a:spAutoFit/>
          </a:bodyPr>
          <a:lstStyle/>
          <a:p>
            <a:r>
              <a:rPr lang="en-US" altLang="zh-CN" sz="2000" b="1" dirty="0" smtClean="0"/>
              <a:t>Methane</a:t>
            </a:r>
            <a:endParaRPr lang="zh-CN" altLang="en-US" sz="2000" b="1" dirty="0"/>
          </a:p>
        </p:txBody>
      </p:sp>
      <p:sp>
        <p:nvSpPr>
          <p:cNvPr id="36" name="矩形 35"/>
          <p:cNvSpPr/>
          <p:nvPr/>
        </p:nvSpPr>
        <p:spPr>
          <a:xfrm>
            <a:off x="6704552" y="3317222"/>
            <a:ext cx="1107808" cy="400110"/>
          </a:xfrm>
          <a:prstGeom prst="rect">
            <a:avLst/>
          </a:prstGeom>
        </p:spPr>
        <p:txBody>
          <a:bodyPr wrap="square">
            <a:spAutoFit/>
          </a:bodyPr>
          <a:lstStyle/>
          <a:p>
            <a:r>
              <a:rPr lang="en-US" altLang="zh-CN" sz="2000" b="1" dirty="0" smtClean="0"/>
              <a:t>Ethane</a:t>
            </a:r>
            <a:endParaRPr lang="zh-CN" altLang="en-US" sz="2000" b="1" dirty="0"/>
          </a:p>
        </p:txBody>
      </p:sp>
      <p:sp>
        <p:nvSpPr>
          <p:cNvPr id="29" name="矩形 28"/>
          <p:cNvSpPr/>
          <p:nvPr/>
        </p:nvSpPr>
        <p:spPr>
          <a:xfrm>
            <a:off x="1026918" y="5078475"/>
            <a:ext cx="7156274" cy="1631216"/>
          </a:xfrm>
          <a:prstGeom prst="rect">
            <a:avLst/>
          </a:prstGeom>
          <a:ln w="19050">
            <a:solidFill>
              <a:srgbClr val="0070C0"/>
            </a:solidFill>
          </a:ln>
        </p:spPr>
        <p:txBody>
          <a:bodyPr wrap="square">
            <a:spAutoFit/>
          </a:bodyPr>
          <a:lstStyle/>
          <a:p>
            <a:r>
              <a:rPr lang="en-US" altLang="zh-CN" sz="2000" b="1" dirty="0" smtClean="0">
                <a:solidFill>
                  <a:srgbClr val="000000"/>
                </a:solidFill>
                <a:latin typeface="Times New Roman" panose="02020603050405020304" pitchFamily="18" charset="0"/>
                <a:cs typeface="Times New Roman" panose="02020603050405020304" pitchFamily="18" charset="0"/>
              </a:rPr>
              <a:t>Rapid fluctuations observed for both methane &amp; ethane</a:t>
            </a:r>
          </a:p>
          <a:p>
            <a:r>
              <a:rPr lang="en-US" altLang="zh-CN" sz="2000" b="1" dirty="0" smtClean="0">
                <a:solidFill>
                  <a:srgbClr val="000099"/>
                </a:solidFill>
                <a:latin typeface="Times New Roman" panose="02020603050405020304" pitchFamily="18" charset="0"/>
                <a:cs typeface="Times New Roman" panose="02020603050405020304" pitchFamily="18" charset="0"/>
              </a:rPr>
              <a:t>Methane</a:t>
            </a:r>
            <a:r>
              <a:rPr lang="en-US" altLang="zh-CN" sz="2000" b="1" dirty="0" smtClean="0">
                <a:solidFill>
                  <a:srgbClr val="000000"/>
                </a:solidFill>
                <a:latin typeface="Times New Roman" panose="02020603050405020304" pitchFamily="18" charset="0"/>
                <a:cs typeface="Times New Roman" panose="02020603050405020304" pitchFamily="18" charset="0"/>
              </a:rPr>
              <a:t> - Up to </a:t>
            </a:r>
            <a:r>
              <a:rPr lang="en-US" altLang="zh-CN" sz="2000" b="1" dirty="0" smtClean="0">
                <a:latin typeface="Times New Roman" panose="02020603050405020304" pitchFamily="18" charset="0"/>
                <a:cs typeface="Times New Roman" panose="02020603050405020304" pitchFamily="18" charset="0"/>
              </a:rPr>
              <a:t>0.1643 mm·ms</a:t>
            </a:r>
            <a:r>
              <a:rPr lang="en-US" altLang="zh-CN" sz="2000" b="1" baseline="30000" dirty="0" smtClean="0">
                <a:latin typeface="Times New Roman" panose="02020603050405020304" pitchFamily="18" charset="0"/>
                <a:cs typeface="Times New Roman" panose="02020603050405020304" pitchFamily="18" charset="0"/>
              </a:rPr>
              <a:t>-1 </a:t>
            </a:r>
            <a:r>
              <a:rPr lang="en-US" altLang="zh-CN" sz="2000" b="1" dirty="0" smtClean="0">
                <a:latin typeface="Times New Roman" panose="02020603050405020304" pitchFamily="18" charset="0"/>
                <a:cs typeface="Times New Roman" panose="02020603050405020304" pitchFamily="18" charset="0"/>
              </a:rPr>
              <a:t>after departure</a:t>
            </a:r>
            <a:r>
              <a:rPr lang="en-US" altLang="zh-CN" sz="2000" b="1" dirty="0" smtClean="0">
                <a:solidFill>
                  <a:srgbClr val="000000"/>
                </a:solidFill>
                <a:latin typeface="Times New Roman" panose="02020603050405020304" pitchFamily="18" charset="0"/>
                <a:cs typeface="Times New Roman" panose="02020603050405020304" pitchFamily="18" charset="0"/>
              </a:rPr>
              <a:t>; Reach 0.2895 </a:t>
            </a:r>
            <a:r>
              <a:rPr lang="en-US" altLang="zh-CN" sz="2000" b="1" dirty="0" smtClean="0">
                <a:latin typeface="Times New Roman" panose="02020603050405020304" pitchFamily="18" charset="0"/>
                <a:cs typeface="Times New Roman" panose="02020603050405020304" pitchFamily="18" charset="0"/>
              </a:rPr>
              <a:t>mm·ms</a:t>
            </a:r>
            <a:r>
              <a:rPr lang="en-US" altLang="zh-CN" sz="2000" b="1" baseline="30000" dirty="0" smtClean="0">
                <a:latin typeface="Times New Roman" panose="02020603050405020304" pitchFamily="18" charset="0"/>
                <a:cs typeface="Times New Roman" panose="02020603050405020304" pitchFamily="18" charset="0"/>
              </a:rPr>
              <a:t>-1</a:t>
            </a:r>
            <a:r>
              <a:rPr lang="en-US" altLang="zh-CN" sz="2000" b="1" dirty="0" smtClean="0">
                <a:latin typeface="Times New Roman" panose="02020603050405020304" pitchFamily="18" charset="0"/>
                <a:cs typeface="Times New Roman" panose="02020603050405020304" pitchFamily="18" charset="0"/>
              </a:rPr>
              <a:t> a</a:t>
            </a:r>
            <a:r>
              <a:rPr lang="en-US" altLang="zh-CN" sz="2000" b="1" dirty="0" smtClean="0">
                <a:solidFill>
                  <a:srgbClr val="000000"/>
                </a:solidFill>
                <a:latin typeface="Times New Roman" panose="02020603050405020304" pitchFamily="18" charset="0"/>
                <a:cs typeface="Times New Roman" panose="02020603050405020304" pitchFamily="18" charset="0"/>
              </a:rPr>
              <a:t>t the end</a:t>
            </a:r>
          </a:p>
          <a:p>
            <a:r>
              <a:rPr lang="en-US" altLang="zh-CN" sz="2000" b="1" dirty="0" smtClean="0">
                <a:solidFill>
                  <a:srgbClr val="000000"/>
                </a:solidFill>
                <a:latin typeface="Times New Roman" panose="02020603050405020304" pitchFamily="18" charset="0"/>
                <a:cs typeface="Times New Roman" panose="02020603050405020304" pitchFamily="18" charset="0"/>
              </a:rPr>
              <a:t>Ethane - </a:t>
            </a:r>
            <a:r>
              <a:rPr lang="en-US" altLang="zh-CN" sz="2000" b="1" dirty="0">
                <a:solidFill>
                  <a:srgbClr val="000000"/>
                </a:solidFill>
                <a:latin typeface="Times New Roman" panose="02020603050405020304" pitchFamily="18" charset="0"/>
                <a:cs typeface="Times New Roman" panose="02020603050405020304" pitchFamily="18" charset="0"/>
              </a:rPr>
              <a:t>Up to 0.1252 </a:t>
            </a:r>
            <a:r>
              <a:rPr lang="en-US" altLang="zh-CN" sz="2000" b="1" dirty="0" smtClean="0">
                <a:latin typeface="Times New Roman" panose="02020603050405020304" pitchFamily="18" charset="0"/>
                <a:cs typeface="Times New Roman" panose="02020603050405020304" pitchFamily="18" charset="0"/>
              </a:rPr>
              <a:t>mm·ms</a:t>
            </a:r>
            <a:r>
              <a:rPr lang="en-US" altLang="zh-CN" sz="2000" b="1" baseline="30000" dirty="0" smtClean="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 after departure</a:t>
            </a:r>
            <a:r>
              <a:rPr lang="en-US" altLang="zh-CN" sz="2000" b="1" dirty="0">
                <a:solidFill>
                  <a:srgbClr val="000000"/>
                </a:solidFill>
                <a:latin typeface="Times New Roman" panose="02020603050405020304" pitchFamily="18" charset="0"/>
                <a:cs typeface="Times New Roman" panose="02020603050405020304" pitchFamily="18" charset="0"/>
              </a:rPr>
              <a:t>; Reach </a:t>
            </a:r>
            <a:r>
              <a:rPr lang="en-US" altLang="zh-CN" sz="2000" b="1" dirty="0" smtClean="0">
                <a:solidFill>
                  <a:srgbClr val="000000"/>
                </a:solidFill>
                <a:latin typeface="Times New Roman" panose="02020603050405020304" pitchFamily="18" charset="0"/>
                <a:cs typeface="Times New Roman" panose="02020603050405020304" pitchFamily="18" charset="0"/>
              </a:rPr>
              <a:t>0.2739 </a:t>
            </a:r>
            <a:r>
              <a:rPr lang="en-US" altLang="zh-CN" sz="2000" b="1" dirty="0" smtClean="0">
                <a:latin typeface="Times New Roman" panose="02020603050405020304" pitchFamily="18" charset="0"/>
                <a:cs typeface="Times New Roman" panose="02020603050405020304" pitchFamily="18" charset="0"/>
              </a:rPr>
              <a:t>mm·ms</a:t>
            </a:r>
            <a:r>
              <a:rPr lang="en-US" altLang="zh-CN" sz="2000" b="1" baseline="30000" dirty="0" smtClean="0">
                <a:latin typeface="Times New Roman" panose="02020603050405020304" pitchFamily="18" charset="0"/>
                <a:cs typeface="Times New Roman" panose="02020603050405020304" pitchFamily="18" charset="0"/>
              </a:rPr>
              <a:t>-1 </a:t>
            </a:r>
            <a:r>
              <a:rPr lang="en-US" altLang="zh-CN" sz="2000" b="1" dirty="0" smtClean="0">
                <a:latin typeface="Times New Roman" panose="02020603050405020304" pitchFamily="18" charset="0"/>
                <a:cs typeface="Times New Roman" panose="02020603050405020304" pitchFamily="18" charset="0"/>
              </a:rPr>
              <a:t>a</a:t>
            </a:r>
            <a:r>
              <a:rPr lang="en-US" altLang="zh-CN" sz="2000" b="1" dirty="0" smtClean="0">
                <a:solidFill>
                  <a:srgbClr val="000000"/>
                </a:solidFill>
                <a:latin typeface="Times New Roman" panose="02020603050405020304" pitchFamily="18" charset="0"/>
                <a:cs typeface="Times New Roman" panose="02020603050405020304" pitchFamily="18" charset="0"/>
              </a:rPr>
              <a:t>t </a:t>
            </a:r>
            <a:r>
              <a:rPr lang="en-US" altLang="zh-CN" sz="2000" b="1" dirty="0">
                <a:solidFill>
                  <a:srgbClr val="000000"/>
                </a:solidFill>
                <a:latin typeface="Times New Roman" panose="02020603050405020304" pitchFamily="18" charset="0"/>
                <a:cs typeface="Times New Roman" panose="02020603050405020304" pitchFamily="18" charset="0"/>
              </a:rPr>
              <a:t>the </a:t>
            </a:r>
            <a:r>
              <a:rPr lang="en-US" altLang="zh-CN" sz="2000" b="1" dirty="0" smtClean="0">
                <a:solidFill>
                  <a:srgbClr val="000000"/>
                </a:solidFill>
                <a:latin typeface="Times New Roman" panose="02020603050405020304" pitchFamily="18" charset="0"/>
                <a:cs typeface="Times New Roman" panose="02020603050405020304" pitchFamily="18" charset="0"/>
              </a:rPr>
              <a:t>end</a:t>
            </a:r>
            <a:endParaRPr lang="en-US" altLang="zh-CN" sz="2000" b="1" baseline="30000" dirty="0">
              <a:latin typeface="Times New Roman" panose="02020603050405020304" pitchFamily="18" charset="0"/>
              <a:cs typeface="Times New Roman" panose="02020603050405020304" pitchFamily="18" charset="0"/>
            </a:endParaRPr>
          </a:p>
        </p:txBody>
      </p:sp>
      <p:sp>
        <p:nvSpPr>
          <p:cNvPr id="11" name="矩形 10"/>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3" name="矩形 12"/>
          <p:cNvSpPr/>
          <p:nvPr/>
        </p:nvSpPr>
        <p:spPr>
          <a:xfrm>
            <a:off x="139538" y="971411"/>
            <a:ext cx="39388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rising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17" name="矩形 16"/>
          <p:cNvSpPr/>
          <p:nvPr/>
        </p:nvSpPr>
        <p:spPr>
          <a:xfrm rot="16200000">
            <a:off x="-521776" y="2781193"/>
            <a:ext cx="2525051" cy="369332"/>
          </a:xfrm>
          <a:prstGeom prst="rect">
            <a:avLst/>
          </a:prstGeom>
          <a:solidFill>
            <a:schemeClr val="bg1"/>
          </a:solidFill>
        </p:spPr>
        <p:txBody>
          <a:bodyPr wrap="none">
            <a:spAutoFit/>
          </a:body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Rising speed / mm/ms</a:t>
            </a:r>
            <a:r>
              <a:rPr lang="en-US" altLang="zh-CN" b="1" kern="100" baseline="30000" dirty="0" smtClean="0">
                <a:latin typeface="Times New Roman" panose="02020603050405020304" pitchFamily="18" charset="0"/>
                <a:ea typeface="黑体" panose="02010609060101010101" pitchFamily="49" charset="-122"/>
                <a:cs typeface="Times New Roman" panose="02020603050405020304" pitchFamily="18" charset="0"/>
              </a:rPr>
              <a:t>-1</a:t>
            </a:r>
            <a:endParaRPr lang="zh-CN" altLang="en-US" b="1" kern="1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8" name="矩形 17"/>
          <p:cNvSpPr/>
          <p:nvPr/>
        </p:nvSpPr>
        <p:spPr>
          <a:xfrm rot="16200000">
            <a:off x="3342530" y="2705292"/>
            <a:ext cx="2525051" cy="369332"/>
          </a:xfrm>
          <a:prstGeom prst="rect">
            <a:avLst/>
          </a:prstGeom>
          <a:solidFill>
            <a:schemeClr val="bg1"/>
          </a:solidFill>
        </p:spPr>
        <p:txBody>
          <a:bodyPr wrap="none">
            <a:spAutoFit/>
          </a:body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Rising speed / mm/ms</a:t>
            </a:r>
            <a:r>
              <a:rPr lang="en-US" altLang="zh-CN" b="1" kern="100" baseline="30000" dirty="0" smtClean="0">
                <a:latin typeface="Times New Roman" panose="02020603050405020304" pitchFamily="18" charset="0"/>
                <a:ea typeface="黑体" panose="02010609060101010101" pitchFamily="49" charset="-122"/>
                <a:cs typeface="Times New Roman" panose="02020603050405020304" pitchFamily="18" charset="0"/>
              </a:rPr>
              <a:t>-1</a:t>
            </a:r>
            <a:endParaRPr lang="zh-CN" altLang="en-US" b="1" kern="1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矩形 18"/>
          <p:cNvSpPr/>
          <p:nvPr/>
        </p:nvSpPr>
        <p:spPr>
          <a:xfrm>
            <a:off x="2008114" y="4340410"/>
            <a:ext cx="1155124" cy="369332"/>
          </a:xfrm>
          <a:prstGeom prst="rect">
            <a:avLst/>
          </a:prstGeom>
          <a:solidFill>
            <a:schemeClr val="bg1"/>
          </a:solidFill>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Time / </a:t>
            </a:r>
            <a:r>
              <a:rPr lang="en-US" altLang="zh-CN" b="1" kern="100" dirty="0" err="1" smtClean="0">
                <a:latin typeface="Times New Roman" panose="02020603050405020304" pitchFamily="18" charset="0"/>
                <a:ea typeface="黑体" panose="02010609060101010101" pitchFamily="49" charset="-122"/>
                <a:cs typeface="Times New Roman" panose="02020603050405020304" pitchFamily="18" charset="0"/>
              </a:rPr>
              <a:t>ms</a:t>
            </a:r>
            <a:endPar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矩形 20"/>
          <p:cNvSpPr/>
          <p:nvPr/>
        </p:nvSpPr>
        <p:spPr>
          <a:xfrm>
            <a:off x="6018765" y="4318244"/>
            <a:ext cx="1155124" cy="369332"/>
          </a:xfrm>
          <a:prstGeom prst="rect">
            <a:avLst/>
          </a:prstGeom>
          <a:solidFill>
            <a:schemeClr val="bg1"/>
          </a:solidFill>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Time / </a:t>
            </a:r>
            <a:r>
              <a:rPr lang="en-US" altLang="zh-CN" b="1" kern="100" dirty="0" err="1" smtClean="0">
                <a:latin typeface="Times New Roman" panose="02020603050405020304" pitchFamily="18" charset="0"/>
                <a:ea typeface="黑体" panose="02010609060101010101" pitchFamily="49" charset="-122"/>
                <a:cs typeface="Times New Roman" panose="02020603050405020304" pitchFamily="18" charset="0"/>
              </a:rPr>
              <a:t>ms</a:t>
            </a:r>
            <a:endPar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灯片编号占位符 3"/>
          <p:cNvSpPr txBox="1">
            <a:spLocks/>
          </p:cNvSpPr>
          <p:nvPr/>
        </p:nvSpPr>
        <p:spPr>
          <a:xfrm>
            <a:off x="8183192" y="6514953"/>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31/35</a:t>
            </a:r>
            <a:endParaRPr lang="zh-CN" altLang="en-US" sz="2000" dirty="0"/>
          </a:p>
        </p:txBody>
      </p:sp>
    </p:spTree>
    <p:extLst>
      <p:ext uri="{BB962C8B-B14F-4D97-AF65-F5344CB8AC3E}">
        <p14:creationId xmlns:p14="http://schemas.microsoft.com/office/powerpoint/2010/main" val="957155554"/>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3">
            <a:extLst>
              <a:ext uri="{28A0092B-C50C-407E-A947-70E740481C1C}">
                <a14:useLocalDpi xmlns:a14="http://schemas.microsoft.com/office/drawing/2010/main" val="0"/>
              </a:ext>
            </a:extLst>
          </a:blip>
          <a:srcRect/>
          <a:stretch>
            <a:fillRect/>
          </a:stretch>
        </p:blipFill>
        <p:spPr bwMode="auto">
          <a:xfrm>
            <a:off x="435431" y="1229312"/>
            <a:ext cx="4358869" cy="3806165"/>
          </a:xfrm>
          <a:prstGeom prst="rect">
            <a:avLst/>
          </a:prstGeom>
          <a:noFill/>
          <a:ln>
            <a:noFill/>
          </a:ln>
        </p:spPr>
      </p:pic>
      <p:pic>
        <p:nvPicPr>
          <p:cNvPr id="17" name="图片 16"/>
          <p:cNvPicPr/>
          <p:nvPr/>
        </p:nvPicPr>
        <p:blipFill>
          <a:blip r:embed="rId4">
            <a:extLst>
              <a:ext uri="{28A0092B-C50C-407E-A947-70E740481C1C}">
                <a14:useLocalDpi xmlns:a14="http://schemas.microsoft.com/office/drawing/2010/main" val="0"/>
              </a:ext>
            </a:extLst>
          </a:blip>
          <a:srcRect/>
          <a:stretch>
            <a:fillRect/>
          </a:stretch>
        </p:blipFill>
        <p:spPr bwMode="auto">
          <a:xfrm>
            <a:off x="4465997" y="1229312"/>
            <a:ext cx="4248276" cy="3806165"/>
          </a:xfrm>
          <a:prstGeom prst="rect">
            <a:avLst/>
          </a:prstGeom>
          <a:noFill/>
          <a:ln>
            <a:noFill/>
          </a:ln>
        </p:spPr>
      </p:pic>
      <p:sp>
        <p:nvSpPr>
          <p:cNvPr id="28" name="矩形 27"/>
          <p:cNvSpPr/>
          <p:nvPr/>
        </p:nvSpPr>
        <p:spPr>
          <a:xfrm>
            <a:off x="3294774" y="4935150"/>
            <a:ext cx="2872902" cy="400110"/>
          </a:xfrm>
          <a:prstGeom prst="rect">
            <a:avLst/>
          </a:prstGeom>
        </p:spPr>
        <p:txBody>
          <a:bodyPr wrap="none">
            <a:spAutoFit/>
          </a:bodyPr>
          <a:lstStyle/>
          <a:p>
            <a:r>
              <a:rPr lang="en-US" altLang="zh-CN" sz="2000" b="1" dirty="0" smtClean="0">
                <a:latin typeface="Times New Roman" panose="02020603050405020304" pitchFamily="18" charset="0"/>
                <a:cs typeface="Times New Roman" panose="02020603050405020304" pitchFamily="18" charset="0"/>
              </a:rPr>
              <a:t>Acceleration versus time</a:t>
            </a:r>
            <a:endParaRPr lang="zh-CN" altLang="en-US" sz="2000" b="1" dirty="0">
              <a:latin typeface="Times New Roman" panose="02020603050405020304" pitchFamily="18" charset="0"/>
              <a:cs typeface="Times New Roman" panose="02020603050405020304" pitchFamily="18" charset="0"/>
            </a:endParaRPr>
          </a:p>
        </p:txBody>
      </p:sp>
      <p:sp>
        <p:nvSpPr>
          <p:cNvPr id="29" name="矩形 28"/>
          <p:cNvSpPr/>
          <p:nvPr/>
        </p:nvSpPr>
        <p:spPr>
          <a:xfrm>
            <a:off x="1290414" y="5326648"/>
            <a:ext cx="6415393" cy="1446550"/>
          </a:xfrm>
          <a:prstGeom prst="rect">
            <a:avLst/>
          </a:prstGeom>
          <a:ln w="19050">
            <a:solidFill>
              <a:srgbClr val="0070C0"/>
            </a:solidFill>
          </a:ln>
        </p:spPr>
        <p:txBody>
          <a:bodyPr wrap="square">
            <a:spAutoFit/>
          </a:bodyPr>
          <a:lstStyle/>
          <a:p>
            <a:r>
              <a:rPr lang="en-US" altLang="zh-CN" sz="2200" b="1" dirty="0">
                <a:solidFill>
                  <a:srgbClr val="000000"/>
                </a:solidFill>
                <a:latin typeface="Times New Roman" panose="02020603050405020304" pitchFamily="18" charset="0"/>
                <a:cs typeface="Times New Roman" panose="02020603050405020304" pitchFamily="18" charset="0"/>
              </a:rPr>
              <a:t>Acceleration </a:t>
            </a:r>
            <a:r>
              <a:rPr lang="en-US" altLang="zh-CN" sz="2200" b="1" dirty="0" smtClean="0">
                <a:solidFill>
                  <a:srgbClr val="000000"/>
                </a:solidFill>
                <a:latin typeface="Times New Roman" panose="02020603050405020304" pitchFamily="18" charset="0"/>
                <a:cs typeface="Times New Roman" panose="02020603050405020304" pitchFamily="18" charset="0"/>
              </a:rPr>
              <a:t>fluctuate rapidly at beginning and </a:t>
            </a:r>
            <a:r>
              <a:rPr lang="en-US" altLang="zh-CN" sz="2200" b="1" dirty="0">
                <a:solidFill>
                  <a:srgbClr val="000000"/>
                </a:solidFill>
                <a:latin typeface="Times New Roman" panose="02020603050405020304" pitchFamily="18" charset="0"/>
                <a:cs typeface="Times New Roman" panose="02020603050405020304" pitchFamily="18" charset="0"/>
              </a:rPr>
              <a:t>achieve </a:t>
            </a:r>
            <a:r>
              <a:rPr lang="en-US" altLang="zh-CN" sz="2200" b="1" dirty="0" smtClean="0">
                <a:solidFill>
                  <a:srgbClr val="000000"/>
                </a:solidFill>
                <a:latin typeface="Times New Roman" panose="02020603050405020304" pitchFamily="18" charset="0"/>
                <a:cs typeface="Times New Roman" panose="02020603050405020304" pitchFamily="18" charset="0"/>
              </a:rPr>
              <a:t>stability at the end</a:t>
            </a:r>
          </a:p>
          <a:p>
            <a:r>
              <a:rPr lang="en-US" altLang="zh-CN" sz="2200" b="1" dirty="0" smtClean="0">
                <a:solidFill>
                  <a:srgbClr val="000000"/>
                </a:solidFill>
                <a:latin typeface="Times New Roman" panose="02020603050405020304" pitchFamily="18" charset="0"/>
                <a:cs typeface="Times New Roman" panose="02020603050405020304" pitchFamily="18" charset="0"/>
              </a:rPr>
              <a:t>Methane – up to </a:t>
            </a:r>
            <a:r>
              <a:rPr lang="en-US" altLang="zh-CN" sz="2200" b="1" dirty="0" smtClean="0">
                <a:latin typeface="Times New Roman" panose="02020603050405020304" pitchFamily="18" charset="0"/>
                <a:cs typeface="Times New Roman" panose="02020603050405020304" pitchFamily="18" charset="0"/>
              </a:rPr>
              <a:t>0.0861 mm·ms</a:t>
            </a:r>
            <a:r>
              <a:rPr lang="en-US" altLang="zh-CN" sz="2200" b="1" baseline="30000" dirty="0" smtClean="0">
                <a:latin typeface="Times New Roman" panose="02020603050405020304" pitchFamily="18" charset="0"/>
                <a:cs typeface="Times New Roman" panose="02020603050405020304" pitchFamily="18" charset="0"/>
              </a:rPr>
              <a:t>-2</a:t>
            </a:r>
          </a:p>
          <a:p>
            <a:r>
              <a:rPr lang="en-US" altLang="zh-CN" sz="2200" b="1" dirty="0" smtClean="0">
                <a:solidFill>
                  <a:srgbClr val="000000"/>
                </a:solidFill>
                <a:latin typeface="Times New Roman" panose="02020603050405020304" pitchFamily="18" charset="0"/>
                <a:cs typeface="Times New Roman" panose="02020603050405020304" pitchFamily="18" charset="0"/>
              </a:rPr>
              <a:t>Ethane     – </a:t>
            </a:r>
            <a:r>
              <a:rPr lang="en-US" altLang="zh-CN" sz="2200" b="1" dirty="0">
                <a:solidFill>
                  <a:srgbClr val="000000"/>
                </a:solidFill>
                <a:latin typeface="Times New Roman" panose="02020603050405020304" pitchFamily="18" charset="0"/>
                <a:cs typeface="Times New Roman" panose="02020603050405020304" pitchFamily="18" charset="0"/>
              </a:rPr>
              <a:t>up to </a:t>
            </a:r>
            <a:r>
              <a:rPr lang="en-US" altLang="zh-CN" sz="2200" b="1" dirty="0" smtClean="0">
                <a:latin typeface="Times New Roman" panose="02020603050405020304" pitchFamily="18" charset="0"/>
                <a:cs typeface="Times New Roman" panose="02020603050405020304" pitchFamily="18" charset="0"/>
              </a:rPr>
              <a:t>0.0656 mm·ms</a:t>
            </a:r>
            <a:r>
              <a:rPr lang="en-US" altLang="zh-CN" sz="2200" b="1" baseline="30000" dirty="0" smtClean="0">
                <a:latin typeface="Times New Roman" panose="02020603050405020304" pitchFamily="18" charset="0"/>
                <a:cs typeface="Times New Roman" panose="02020603050405020304" pitchFamily="18" charset="0"/>
              </a:rPr>
              <a:t>-2</a:t>
            </a:r>
            <a:endParaRPr lang="en-US" altLang="zh-CN" sz="2200" b="1" baseline="30000" dirty="0">
              <a:latin typeface="Times New Roman" panose="02020603050405020304" pitchFamily="18" charset="0"/>
              <a:cs typeface="Times New Roman" panose="02020603050405020304" pitchFamily="18" charset="0"/>
            </a:endParaRPr>
          </a:p>
        </p:txBody>
      </p:sp>
      <p:sp>
        <p:nvSpPr>
          <p:cNvPr id="11" name="矩形 10"/>
          <p:cNvSpPr/>
          <p:nvPr/>
        </p:nvSpPr>
        <p:spPr>
          <a:xfrm>
            <a:off x="107504" y="180902"/>
            <a:ext cx="5250107"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Results and Discussion</a:t>
            </a:r>
          </a:p>
        </p:txBody>
      </p:sp>
      <p:sp>
        <p:nvSpPr>
          <p:cNvPr id="15" name="矩形 14"/>
          <p:cNvSpPr/>
          <p:nvPr/>
        </p:nvSpPr>
        <p:spPr>
          <a:xfrm>
            <a:off x="139538" y="971411"/>
            <a:ext cx="3938899"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r>
              <a:rPr lang="en-US" altLang="zh-CN" sz="2000" b="1" kern="0" dirty="0" smtClean="0">
                <a:solidFill>
                  <a:srgbClr val="0000FF"/>
                </a:solidFill>
                <a:latin typeface="微软雅黑" panose="020B0503020204020204" pitchFamily="34" charset="-122"/>
                <a:ea typeface="微软雅黑" panose="020B0503020204020204" pitchFamily="34" charset="-122"/>
              </a:rPr>
              <a:t>Typical bubble rising </a:t>
            </a:r>
            <a:r>
              <a:rPr lang="en-US" altLang="zh-CN" sz="2000" b="1" kern="0" dirty="0">
                <a:solidFill>
                  <a:srgbClr val="0000FF"/>
                </a:solidFill>
                <a:latin typeface="微软雅黑" panose="020B0503020204020204" pitchFamily="34" charset="-122"/>
                <a:ea typeface="微软雅黑" panose="020B0503020204020204" pitchFamily="34" charset="-122"/>
              </a:rPr>
              <a:t>process</a:t>
            </a:r>
          </a:p>
        </p:txBody>
      </p:sp>
      <p:sp>
        <p:nvSpPr>
          <p:cNvPr id="16" name="矩形 15"/>
          <p:cNvSpPr/>
          <p:nvPr/>
        </p:nvSpPr>
        <p:spPr>
          <a:xfrm>
            <a:off x="2869325" y="1839058"/>
            <a:ext cx="1306636" cy="400110"/>
          </a:xfrm>
          <a:prstGeom prst="rect">
            <a:avLst/>
          </a:prstGeom>
        </p:spPr>
        <p:txBody>
          <a:bodyPr wrap="square">
            <a:spAutoFit/>
          </a:bodyPr>
          <a:lstStyle/>
          <a:p>
            <a:r>
              <a:rPr lang="en-US" altLang="zh-CN" sz="2000" b="1" dirty="0" smtClean="0"/>
              <a:t>Methane</a:t>
            </a:r>
            <a:endParaRPr lang="zh-CN" altLang="en-US" sz="2000" b="1" dirty="0"/>
          </a:p>
        </p:txBody>
      </p:sp>
      <p:sp>
        <p:nvSpPr>
          <p:cNvPr id="18" name="矩形 17"/>
          <p:cNvSpPr/>
          <p:nvPr/>
        </p:nvSpPr>
        <p:spPr>
          <a:xfrm>
            <a:off x="6802076" y="1828529"/>
            <a:ext cx="1107808" cy="400110"/>
          </a:xfrm>
          <a:prstGeom prst="rect">
            <a:avLst/>
          </a:prstGeom>
        </p:spPr>
        <p:txBody>
          <a:bodyPr wrap="square">
            <a:spAutoFit/>
          </a:bodyPr>
          <a:lstStyle/>
          <a:p>
            <a:r>
              <a:rPr lang="en-US" altLang="zh-CN" sz="2000" b="1" dirty="0" smtClean="0"/>
              <a:t>Ethane</a:t>
            </a:r>
            <a:endParaRPr lang="zh-CN" altLang="en-US" sz="2000" b="1" dirty="0"/>
          </a:p>
        </p:txBody>
      </p:sp>
      <p:sp>
        <p:nvSpPr>
          <p:cNvPr id="19" name="矩形 18"/>
          <p:cNvSpPr/>
          <p:nvPr/>
        </p:nvSpPr>
        <p:spPr>
          <a:xfrm rot="16200000">
            <a:off x="-581461" y="2922684"/>
            <a:ext cx="2467343" cy="369332"/>
          </a:xfrm>
          <a:prstGeom prst="rect">
            <a:avLst/>
          </a:prstGeom>
          <a:solidFill>
            <a:schemeClr val="bg1"/>
          </a:solidFill>
        </p:spPr>
        <p:txBody>
          <a:bodyPr wrap="none">
            <a:spAutoFit/>
          </a:body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Acceleration / mm/ms</a:t>
            </a:r>
            <a:r>
              <a:rPr lang="en-US" altLang="zh-CN" b="1" kern="10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zh-CN" altLang="en-US" b="1" kern="1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矩形 21"/>
          <p:cNvSpPr/>
          <p:nvPr/>
        </p:nvSpPr>
        <p:spPr>
          <a:xfrm>
            <a:off x="2142529" y="4643844"/>
            <a:ext cx="1155124" cy="369332"/>
          </a:xfrm>
          <a:prstGeom prst="rect">
            <a:avLst/>
          </a:prstGeom>
          <a:solidFill>
            <a:schemeClr val="bg1"/>
          </a:solidFill>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Time / </a:t>
            </a:r>
            <a:r>
              <a:rPr lang="en-US" altLang="zh-CN" b="1" kern="100" dirty="0" err="1" smtClean="0">
                <a:latin typeface="Times New Roman" panose="02020603050405020304" pitchFamily="18" charset="0"/>
                <a:ea typeface="黑体" panose="02010609060101010101" pitchFamily="49" charset="-122"/>
                <a:cs typeface="Times New Roman" panose="02020603050405020304" pitchFamily="18" charset="0"/>
              </a:rPr>
              <a:t>ms</a:t>
            </a:r>
            <a:endPar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矩形 22"/>
          <p:cNvSpPr/>
          <p:nvPr/>
        </p:nvSpPr>
        <p:spPr>
          <a:xfrm>
            <a:off x="6153180" y="4621678"/>
            <a:ext cx="1155124" cy="369332"/>
          </a:xfrm>
          <a:prstGeom prst="rect">
            <a:avLst/>
          </a:prstGeom>
          <a:solidFill>
            <a:schemeClr val="bg1"/>
          </a:solidFill>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Time / </a:t>
            </a:r>
            <a:r>
              <a:rPr lang="en-US" altLang="zh-CN" b="1" kern="100" dirty="0" err="1" smtClean="0">
                <a:latin typeface="Times New Roman" panose="02020603050405020304" pitchFamily="18" charset="0"/>
                <a:ea typeface="黑体" panose="02010609060101010101" pitchFamily="49" charset="-122"/>
                <a:cs typeface="Times New Roman" panose="02020603050405020304" pitchFamily="18" charset="0"/>
              </a:rPr>
              <a:t>ms</a:t>
            </a:r>
            <a:endPar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 name="矩形 23"/>
          <p:cNvSpPr/>
          <p:nvPr/>
        </p:nvSpPr>
        <p:spPr>
          <a:xfrm rot="16200000">
            <a:off x="3449106" y="2947728"/>
            <a:ext cx="2467343" cy="369332"/>
          </a:xfrm>
          <a:prstGeom prst="rect">
            <a:avLst/>
          </a:prstGeom>
          <a:solidFill>
            <a:schemeClr val="bg1"/>
          </a:solidFill>
        </p:spPr>
        <p:txBody>
          <a:bodyPr wrap="none">
            <a:spAutoFit/>
          </a:bodyPr>
          <a:lstStyle/>
          <a:p>
            <a:pPr algn="ctr">
              <a:spcAft>
                <a:spcPts val="0"/>
              </a:spcAft>
            </a:pPr>
            <a:r>
              <a:rPr lang="en-US" altLang="zh-CN" b="1" kern="100" dirty="0" smtClean="0">
                <a:latin typeface="Times New Roman" panose="02020603050405020304" pitchFamily="18" charset="0"/>
                <a:ea typeface="黑体" panose="02010609060101010101" pitchFamily="49" charset="-122"/>
                <a:cs typeface="Times New Roman" panose="02020603050405020304" pitchFamily="18" charset="0"/>
              </a:rPr>
              <a:t>Acceleration / mm/ms</a:t>
            </a:r>
            <a:r>
              <a:rPr lang="en-US" altLang="zh-CN" b="1" kern="100" baseline="30000" dirty="0" smtClean="0">
                <a:latin typeface="Times New Roman" panose="02020603050405020304" pitchFamily="18" charset="0"/>
                <a:ea typeface="黑体" panose="02010609060101010101" pitchFamily="49" charset="-122"/>
                <a:cs typeface="Times New Roman" panose="02020603050405020304" pitchFamily="18" charset="0"/>
              </a:rPr>
              <a:t>-2</a:t>
            </a:r>
            <a:endParaRPr lang="zh-CN" altLang="en-US" b="1" kern="1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32/35</a:t>
            </a:r>
            <a:endParaRPr lang="zh-CN" altLang="en-US" sz="2000" dirty="0"/>
          </a:p>
        </p:txBody>
      </p:sp>
    </p:spTree>
    <p:extLst>
      <p:ext uri="{BB962C8B-B14F-4D97-AF65-F5344CB8AC3E}">
        <p14:creationId xmlns:p14="http://schemas.microsoft.com/office/powerpoint/2010/main" val="2523729404"/>
      </p:ext>
    </p:extLst>
  </p:cSld>
  <p:clrMapOvr>
    <a:masterClrMapping/>
  </p:clrMapOvr>
  <mc:AlternateContent xmlns:mc="http://schemas.openxmlformats.org/markup-compatibility/2006" xmlns:p14="http://schemas.microsoft.com/office/powerpoint/2010/main">
    <mc:Choice Requires="p14">
      <p:transition spd="slow" p14:dur="2000" advTm="38557"/>
    </mc:Choice>
    <mc:Fallback xmlns="">
      <p:transition spd="slow" advTm="3855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6"/>
          <p:cNvSpPr>
            <a:spLocks noChangeArrowheads="1"/>
          </p:cNvSpPr>
          <p:nvPr/>
        </p:nvSpPr>
        <p:spPr bwMode="ltGray">
          <a:xfrm rot="5400000">
            <a:off x="-2096516" y="1228056"/>
            <a:ext cx="4824413" cy="5168901"/>
          </a:xfrm>
          <a:custGeom>
            <a:avLst/>
            <a:gdLst>
              <a:gd name="T0" fmla="*/ 2412207 w 21600"/>
              <a:gd name="T1" fmla="*/ 0 h 21600"/>
              <a:gd name="T2" fmla="*/ 36183 w 21600"/>
              <a:gd name="T3" fmla="*/ 2349441 h 21600"/>
              <a:gd name="T4" fmla="*/ 2412207 w 21600"/>
              <a:gd name="T5" fmla="*/ 71115 h 21600"/>
              <a:gd name="T6" fmla="*/ 4788230 w 21600"/>
              <a:gd name="T7" fmla="*/ 2349441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F7F6F1"/>
              </a:gs>
              <a:gs pos="50000">
                <a:srgbClr val="808080"/>
              </a:gs>
              <a:gs pos="100000">
                <a:srgbClr val="F7F6F1"/>
              </a:gs>
            </a:gsLst>
            <a:lin ang="0" scaled="1"/>
          </a:gradFill>
          <a:ln w="9525">
            <a:noFill/>
            <a:miter lim="800000"/>
            <a:headEnd/>
            <a:tailE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14" name="Text Box 5"/>
          <p:cNvSpPr txBox="1">
            <a:spLocks noChangeArrowheads="1"/>
          </p:cNvSpPr>
          <p:nvPr/>
        </p:nvSpPr>
        <p:spPr bwMode="auto">
          <a:xfrm>
            <a:off x="179512" y="79945"/>
            <a:ext cx="3600400" cy="692927"/>
          </a:xfrm>
          <a:prstGeom prst="rect">
            <a:avLst/>
          </a:prstGeom>
          <a:noFill/>
          <a:ln w="9525" algn="ctr">
            <a:noFill/>
            <a:miter lim="800000"/>
            <a:headEnd/>
            <a:tailEnd/>
          </a:ln>
          <a:effectLst/>
        </p:spPr>
        <p:txBody>
          <a:bodyPr wrap="square" lIns="137588" tIns="68793" rIns="137588" bIns="68793">
            <a:spAutoFit/>
          </a:bodyPr>
          <a:lstStyle/>
          <a:p>
            <a:pPr defTabSz="1376363" fontAlgn="base">
              <a:spcBef>
                <a:spcPct val="50000"/>
              </a:spcBef>
              <a:spcAft>
                <a:spcPct val="0"/>
              </a:spcAft>
              <a:buClr>
                <a:srgbClr val="0066FF"/>
              </a:buClr>
              <a:buFont typeface="Wingdings" pitchFamily="2" charset="2"/>
              <a:buNone/>
              <a:defRPr/>
            </a:pPr>
            <a:r>
              <a:rPr kumimoji="1" lang="en-US" altLang="zh-CN" sz="3600" b="1" dirty="0">
                <a:solidFill>
                  <a:srgbClr val="FF0000"/>
                </a:solidFill>
                <a:effectLst>
                  <a:outerShdw blurRad="38100" dist="38100" dir="2700000" algn="tl">
                    <a:srgbClr val="C0C0C0"/>
                  </a:outerShdw>
                </a:effectLst>
                <a:latin typeface="Arial"/>
                <a:ea typeface="楷体_GB2312" pitchFamily="49" charset="-122"/>
              </a:rPr>
              <a:t>Main Content</a:t>
            </a:r>
            <a:endParaRPr kumimoji="1" lang="zh-CN" altLang="en-US" sz="3600" b="1" dirty="0">
              <a:solidFill>
                <a:srgbClr val="FF0000"/>
              </a:solidFill>
              <a:effectLst>
                <a:outerShdw blurRad="38100" dist="38100" dir="2700000" algn="tl">
                  <a:srgbClr val="C0C0C0"/>
                </a:outerShdw>
              </a:effectLst>
              <a:latin typeface="Arial"/>
              <a:ea typeface="楷体_GB2312" pitchFamily="49" charset="-122"/>
            </a:endParaRPr>
          </a:p>
        </p:txBody>
      </p:sp>
      <p:sp>
        <p:nvSpPr>
          <p:cNvPr id="16" name="AutoShape 7"/>
          <p:cNvSpPr>
            <a:spLocks noChangeArrowheads="1"/>
          </p:cNvSpPr>
          <p:nvPr/>
        </p:nvSpPr>
        <p:spPr bwMode="gray">
          <a:xfrm>
            <a:off x="2584471" y="5189593"/>
            <a:ext cx="4176464" cy="540000"/>
          </a:xfrm>
          <a:prstGeom prst="roundRect">
            <a:avLst>
              <a:gd name="adj" fmla="val 50000"/>
            </a:avLst>
          </a:prstGeom>
          <a:solidFill>
            <a:schemeClr val="tx1">
              <a:lumMod val="50000"/>
              <a:lumOff val="50000"/>
            </a:schemeClr>
          </a:soli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Conclusion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sp>
        <p:nvSpPr>
          <p:cNvPr id="17" name="AutoShape 9"/>
          <p:cNvSpPr>
            <a:spLocks noChangeArrowheads="1"/>
          </p:cNvSpPr>
          <p:nvPr/>
        </p:nvSpPr>
        <p:spPr bwMode="gray">
          <a:xfrm>
            <a:off x="3262922" y="2840643"/>
            <a:ext cx="4003478"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a:spcBef>
                <a:spcPct val="50000"/>
              </a:spcBef>
              <a:defRPr/>
            </a:pPr>
            <a:r>
              <a:rPr kumimoji="1" lang="en-US" altLang="zh-CN" sz="2400" b="1" kern="0" dirty="0" smtClean="0">
                <a:solidFill>
                  <a:srgbClr val="000000"/>
                </a:solidFill>
                <a:effectLst>
                  <a:outerShdw blurRad="38100" dist="38100" dir="2700000" algn="tl">
                    <a:srgbClr val="C0C0C0"/>
                  </a:outerShdw>
                </a:effectLst>
                <a:ea typeface="黑体" pitchFamily="2" charset="-122"/>
              </a:rPr>
              <a:t>Measurement</a:t>
            </a:r>
            <a:endParaRPr kumimoji="1" lang="en-US" altLang="zh-CN" sz="2400" b="1" kern="0" dirty="0">
              <a:solidFill>
                <a:srgbClr val="000000"/>
              </a:solidFill>
              <a:effectLst>
                <a:outerShdw blurRad="38100" dist="38100" dir="2700000" algn="tl">
                  <a:srgbClr val="C0C0C0"/>
                </a:outerShdw>
              </a:effectLst>
              <a:ea typeface="黑体" pitchFamily="2" charset="-122"/>
            </a:endParaRPr>
          </a:p>
        </p:txBody>
      </p:sp>
      <p:grpSp>
        <p:nvGrpSpPr>
          <p:cNvPr id="18" name="Group 59"/>
          <p:cNvGrpSpPr>
            <a:grpSpLocks/>
          </p:cNvGrpSpPr>
          <p:nvPr/>
        </p:nvGrpSpPr>
        <p:grpSpPr bwMode="auto">
          <a:xfrm>
            <a:off x="2598912" y="4158345"/>
            <a:ext cx="412750" cy="381000"/>
            <a:chOff x="697" y="3564"/>
            <a:chExt cx="240" cy="240"/>
          </a:xfrm>
        </p:grpSpPr>
        <p:sp>
          <p:nvSpPr>
            <p:cNvPr id="19" name="Oval 48"/>
            <p:cNvSpPr>
              <a:spLocks noChangeArrowheads="1"/>
            </p:cNvSpPr>
            <p:nvPr/>
          </p:nvSpPr>
          <p:spPr bwMode="gray">
            <a:xfrm>
              <a:off x="697" y="3564"/>
              <a:ext cx="240"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0" name="Oval 49"/>
            <p:cNvSpPr>
              <a:spLocks noChangeArrowheads="1"/>
            </p:cNvSpPr>
            <p:nvPr/>
          </p:nvSpPr>
          <p:spPr bwMode="gray">
            <a:xfrm>
              <a:off x="711" y="3578"/>
              <a:ext cx="212"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1" name="Oval 50"/>
            <p:cNvSpPr>
              <a:spLocks noChangeArrowheads="1"/>
            </p:cNvSpPr>
            <p:nvPr/>
          </p:nvSpPr>
          <p:spPr bwMode="gray">
            <a:xfrm>
              <a:off x="736" y="3601"/>
              <a:ext cx="107" cy="167"/>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2" name="Oval 51"/>
            <p:cNvSpPr>
              <a:spLocks noChangeArrowheads="1"/>
            </p:cNvSpPr>
            <p:nvPr/>
          </p:nvSpPr>
          <p:spPr bwMode="gray">
            <a:xfrm>
              <a:off x="736" y="3601"/>
              <a:ext cx="107" cy="16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3" name="Oval 52"/>
            <p:cNvSpPr>
              <a:spLocks noChangeArrowheads="1"/>
            </p:cNvSpPr>
            <p:nvPr/>
          </p:nvSpPr>
          <p:spPr bwMode="gray">
            <a:xfrm>
              <a:off x="735" y="3602"/>
              <a:ext cx="163" cy="167"/>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4" name="Oval 53"/>
            <p:cNvSpPr>
              <a:spLocks noChangeArrowheads="1"/>
            </p:cNvSpPr>
            <p:nvPr/>
          </p:nvSpPr>
          <p:spPr bwMode="gray">
            <a:xfrm>
              <a:off x="735" y="3601"/>
              <a:ext cx="163" cy="167"/>
            </a:xfrm>
            <a:prstGeom prst="ellips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grpSp>
        <p:nvGrpSpPr>
          <p:cNvPr id="25" name="Group 40"/>
          <p:cNvGrpSpPr>
            <a:grpSpLocks/>
          </p:cNvGrpSpPr>
          <p:nvPr/>
        </p:nvGrpSpPr>
        <p:grpSpPr bwMode="auto">
          <a:xfrm>
            <a:off x="2549401" y="2856416"/>
            <a:ext cx="385762" cy="381000"/>
            <a:chOff x="2078" y="1680"/>
            <a:chExt cx="1615" cy="1615"/>
          </a:xfrm>
        </p:grpSpPr>
        <p:sp>
          <p:nvSpPr>
            <p:cNvPr id="26" name="Oval 4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7" name="Oval 4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8" name="Oval 43"/>
            <p:cNvSpPr>
              <a:spLocks noChangeArrowheads="1"/>
            </p:cNvSpPr>
            <p:nvPr/>
          </p:nvSpPr>
          <p:spPr bwMode="gray">
            <a:xfrm>
              <a:off x="2331" y="1929"/>
              <a:ext cx="771" cy="112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9" name="Oval 44"/>
            <p:cNvSpPr>
              <a:spLocks noChangeArrowheads="1"/>
            </p:cNvSpPr>
            <p:nvPr/>
          </p:nvSpPr>
          <p:spPr bwMode="gray">
            <a:xfrm>
              <a:off x="2331" y="1929"/>
              <a:ext cx="770" cy="112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0" name="Oval 45"/>
            <p:cNvSpPr>
              <a:spLocks noChangeArrowheads="1"/>
            </p:cNvSpPr>
            <p:nvPr/>
          </p:nvSpPr>
          <p:spPr bwMode="gray">
            <a:xfrm>
              <a:off x="2344" y="1936"/>
              <a:ext cx="1090" cy="1124"/>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1" name="Oval 46"/>
            <p:cNvSpPr>
              <a:spLocks noChangeArrowheads="1"/>
            </p:cNvSpPr>
            <p:nvPr/>
          </p:nvSpPr>
          <p:spPr bwMode="gray">
            <a:xfrm>
              <a:off x="2345" y="1929"/>
              <a:ext cx="1088" cy="1123"/>
            </a:xfrm>
            <a:prstGeom prst="ellipse">
              <a:avLst/>
            </a:prstGeom>
            <a:gradFill>
              <a:gsLst>
                <a:gs pos="0">
                  <a:srgbClr val="03D4A8"/>
                </a:gs>
                <a:gs pos="25000">
                  <a:srgbClr val="21D6E0"/>
                </a:gs>
                <a:gs pos="75000">
                  <a:srgbClr val="0087E6"/>
                </a:gs>
                <a:gs pos="100000">
                  <a:srgbClr val="005CBF"/>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grpSp>
        <p:nvGrpSpPr>
          <p:cNvPr id="32" name="Group 58"/>
          <p:cNvGrpSpPr>
            <a:grpSpLocks/>
          </p:cNvGrpSpPr>
          <p:nvPr/>
        </p:nvGrpSpPr>
        <p:grpSpPr bwMode="auto">
          <a:xfrm>
            <a:off x="1773656" y="1825168"/>
            <a:ext cx="412750" cy="381000"/>
            <a:chOff x="1127" y="3127"/>
            <a:chExt cx="240" cy="240"/>
          </a:xfrm>
        </p:grpSpPr>
        <p:sp>
          <p:nvSpPr>
            <p:cNvPr id="33" name="Oval 48"/>
            <p:cNvSpPr>
              <a:spLocks noChangeArrowheads="1"/>
            </p:cNvSpPr>
            <p:nvPr/>
          </p:nvSpPr>
          <p:spPr bwMode="gray">
            <a:xfrm>
              <a:off x="1127" y="3127"/>
              <a:ext cx="240"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4" name="Oval 49"/>
            <p:cNvSpPr>
              <a:spLocks noChangeArrowheads="1"/>
            </p:cNvSpPr>
            <p:nvPr/>
          </p:nvSpPr>
          <p:spPr bwMode="gray">
            <a:xfrm>
              <a:off x="1141" y="3141"/>
              <a:ext cx="212"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5" name="Oval 50"/>
            <p:cNvSpPr>
              <a:spLocks noChangeArrowheads="1"/>
            </p:cNvSpPr>
            <p:nvPr/>
          </p:nvSpPr>
          <p:spPr bwMode="gray">
            <a:xfrm>
              <a:off x="1166" y="3164"/>
              <a:ext cx="107" cy="167"/>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6" name="Oval 51"/>
            <p:cNvSpPr>
              <a:spLocks noChangeArrowheads="1"/>
            </p:cNvSpPr>
            <p:nvPr/>
          </p:nvSpPr>
          <p:spPr bwMode="gray">
            <a:xfrm>
              <a:off x="1166" y="3164"/>
              <a:ext cx="107" cy="16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7" name="Oval 52"/>
            <p:cNvSpPr>
              <a:spLocks noChangeArrowheads="1"/>
            </p:cNvSpPr>
            <p:nvPr/>
          </p:nvSpPr>
          <p:spPr bwMode="gray">
            <a:xfrm>
              <a:off x="1165" y="3165"/>
              <a:ext cx="163" cy="167"/>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8" name="Oval 53"/>
            <p:cNvSpPr>
              <a:spLocks noChangeArrowheads="1"/>
            </p:cNvSpPr>
            <p:nvPr/>
          </p:nvSpPr>
          <p:spPr bwMode="gray">
            <a:xfrm>
              <a:off x="1165" y="3164"/>
              <a:ext cx="163" cy="167"/>
            </a:xfrm>
            <a:prstGeom prst="ellipse">
              <a:avLst/>
            </a:prstGeom>
            <a:gradFill>
              <a:gsLst>
                <a:gs pos="0">
                  <a:srgbClr val="CCCCFF"/>
                </a:gs>
                <a:gs pos="17999">
                  <a:srgbClr val="99CCFF"/>
                </a:gs>
                <a:gs pos="36000">
                  <a:srgbClr val="9966FF"/>
                </a:gs>
                <a:gs pos="61000">
                  <a:srgbClr val="CC99FF"/>
                </a:gs>
                <a:gs pos="82001">
                  <a:srgbClr val="99CCFF"/>
                </a:gs>
                <a:gs pos="100000">
                  <a:srgbClr val="CCCCFF"/>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sp>
        <p:nvSpPr>
          <p:cNvPr id="39" name="AutoShape 7"/>
          <p:cNvSpPr>
            <a:spLocks noChangeArrowheads="1"/>
          </p:cNvSpPr>
          <p:nvPr/>
        </p:nvSpPr>
        <p:spPr bwMode="gray">
          <a:xfrm>
            <a:off x="3262922" y="4015118"/>
            <a:ext cx="3930454"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Results and Discussion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grpSp>
        <p:nvGrpSpPr>
          <p:cNvPr id="40" name="Group 47"/>
          <p:cNvGrpSpPr>
            <a:grpSpLocks/>
          </p:cNvGrpSpPr>
          <p:nvPr/>
        </p:nvGrpSpPr>
        <p:grpSpPr bwMode="auto">
          <a:xfrm>
            <a:off x="1797733" y="5283326"/>
            <a:ext cx="412750" cy="381000"/>
            <a:chOff x="2078" y="1680"/>
            <a:chExt cx="1615" cy="1615"/>
          </a:xfrm>
        </p:grpSpPr>
        <p:sp>
          <p:nvSpPr>
            <p:cNvPr id="41" name="Oval 4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2" name="Oval 4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3" name="Oval 50"/>
            <p:cNvSpPr>
              <a:spLocks noChangeArrowheads="1"/>
            </p:cNvSpPr>
            <p:nvPr/>
          </p:nvSpPr>
          <p:spPr bwMode="gray">
            <a:xfrm>
              <a:off x="2339" y="1929"/>
              <a:ext cx="721" cy="112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4" name="Oval 51"/>
            <p:cNvSpPr>
              <a:spLocks noChangeArrowheads="1"/>
            </p:cNvSpPr>
            <p:nvPr/>
          </p:nvSpPr>
          <p:spPr bwMode="gray">
            <a:xfrm>
              <a:off x="2339" y="1929"/>
              <a:ext cx="720" cy="112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5" name="Oval 52"/>
            <p:cNvSpPr>
              <a:spLocks noChangeArrowheads="1"/>
            </p:cNvSpPr>
            <p:nvPr/>
          </p:nvSpPr>
          <p:spPr bwMode="gray">
            <a:xfrm>
              <a:off x="2333" y="1936"/>
              <a:ext cx="1099" cy="1124"/>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6" name="Oval 53"/>
            <p:cNvSpPr>
              <a:spLocks noChangeArrowheads="1"/>
            </p:cNvSpPr>
            <p:nvPr/>
          </p:nvSpPr>
          <p:spPr bwMode="gray">
            <a:xfrm>
              <a:off x="2334" y="1929"/>
              <a:ext cx="1097" cy="1123"/>
            </a:xfrm>
            <a:prstGeom prst="ellipse">
              <a:avLst/>
            </a:prstGeom>
            <a:gradFill rotWithShape="1">
              <a:gsLst>
                <a:gs pos="0">
                  <a:srgbClr val="000082"/>
                </a:gs>
                <a:gs pos="30000">
                  <a:srgbClr val="66008F"/>
                </a:gs>
                <a:gs pos="64999">
                  <a:srgbClr val="BA0066"/>
                </a:gs>
                <a:gs pos="89999">
                  <a:srgbClr val="FF0000"/>
                </a:gs>
                <a:gs pos="100000">
                  <a:srgbClr val="FF8200"/>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sp>
        <p:nvSpPr>
          <p:cNvPr id="47" name="AutoShape 9"/>
          <p:cNvSpPr>
            <a:spLocks noChangeArrowheads="1"/>
          </p:cNvSpPr>
          <p:nvPr/>
        </p:nvSpPr>
        <p:spPr bwMode="gray">
          <a:xfrm>
            <a:off x="2584471" y="1666168"/>
            <a:ext cx="4176464" cy="540000"/>
          </a:xfrm>
          <a:prstGeom prst="roundRect">
            <a:avLst>
              <a:gd name="adj" fmla="val 50000"/>
            </a:avLst>
          </a:prstGeom>
          <a:no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Introduction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sp>
        <p:nvSpPr>
          <p:cNvPr id="49" name="AutoShape 5"/>
          <p:cNvSpPr>
            <a:spLocks noChangeArrowheads="1"/>
          </p:cNvSpPr>
          <p:nvPr/>
        </p:nvSpPr>
        <p:spPr bwMode="ltGray">
          <a:xfrm rot="5400000" flipH="1">
            <a:off x="-1690116" y="1699544"/>
            <a:ext cx="4032250" cy="4256088"/>
          </a:xfrm>
          <a:custGeom>
            <a:avLst/>
            <a:gdLst>
              <a:gd name="T0" fmla="*/ 376366668 w 21600"/>
              <a:gd name="T1" fmla="*/ 0 h 21600"/>
              <a:gd name="T2" fmla="*/ 187207660 w 21600"/>
              <a:gd name="T3" fmla="*/ 387093568 h 21600"/>
              <a:gd name="T4" fmla="*/ 376366668 w 21600"/>
              <a:gd name="T5" fmla="*/ 385086310 h 21600"/>
              <a:gd name="T6" fmla="*/ 565525676 w 21600"/>
              <a:gd name="T7" fmla="*/ 38709356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5E9EFF"/>
              </a:gs>
              <a:gs pos="0">
                <a:srgbClr val="85C2FF"/>
              </a:gs>
              <a:gs pos="43000">
                <a:srgbClr val="BBE0E3"/>
              </a:gs>
              <a:gs pos="100000">
                <a:srgbClr val="FFEBFA"/>
              </a:gs>
            </a:gsLst>
            <a:lin ang="5400000" scaled="0"/>
          </a:gradFill>
          <a:ln>
            <a:noFill/>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51"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33/35</a:t>
            </a:r>
            <a:endParaRPr lang="zh-CN" altLang="en-US" sz="2000" dirty="0"/>
          </a:p>
        </p:txBody>
      </p:sp>
    </p:spTree>
    <p:extLst>
      <p:ext uri="{BB962C8B-B14F-4D97-AF65-F5344CB8AC3E}">
        <p14:creationId xmlns:p14="http://schemas.microsoft.com/office/powerpoint/2010/main" val="1038699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grpSp>
        <p:nvGrpSpPr>
          <p:cNvPr id="15" name="组合 14"/>
          <p:cNvGrpSpPr/>
          <p:nvPr/>
        </p:nvGrpSpPr>
        <p:grpSpPr>
          <a:xfrm>
            <a:off x="395164" y="1313724"/>
            <a:ext cx="8352928" cy="4894378"/>
            <a:chOff x="395536" y="1147610"/>
            <a:chExt cx="8352928" cy="4758952"/>
          </a:xfrm>
        </p:grpSpPr>
        <p:sp>
          <p:nvSpPr>
            <p:cNvPr id="16" name="圆角矩形 15"/>
            <p:cNvSpPr>
              <a:spLocks noChangeArrowheads="1"/>
            </p:cNvSpPr>
            <p:nvPr/>
          </p:nvSpPr>
          <p:spPr bwMode="auto">
            <a:xfrm>
              <a:off x="395536" y="1147610"/>
              <a:ext cx="8280920" cy="4758952"/>
            </a:xfrm>
            <a:prstGeom prst="roundRect">
              <a:avLst>
                <a:gd name="adj" fmla="val 16667"/>
              </a:avLst>
            </a:prstGeom>
            <a:noFill/>
            <a:ln w="25400" cap="flat" cmpd="sng" algn="ctr">
              <a:solidFill>
                <a:srgbClr val="DAEDEF">
                  <a:lumMod val="90000"/>
                </a:srgbClr>
              </a:solidFill>
              <a:prstDash val="solid"/>
              <a:headEnd/>
              <a:tailEnd/>
            </a:ln>
            <a:effectLst/>
          </p:spPr>
          <p:txBody>
            <a:bodyPr lIns="36000" rIns="36000"/>
            <a:lstStyle>
              <a:defPPr>
                <a:defRPr lang="zh-CN"/>
              </a:defPPr>
              <a:lvl1pPr algn="ctr" rtl="0" fontAlgn="base">
                <a:spcBef>
                  <a:spcPct val="0"/>
                </a:spcBef>
                <a:spcAft>
                  <a:spcPct val="0"/>
                </a:spcAft>
                <a:defRPr kern="1200">
                  <a:solidFill>
                    <a:schemeClr val="dk1"/>
                  </a:solidFill>
                  <a:latin typeface="+mn-lt"/>
                  <a:ea typeface="+mn-ea"/>
                  <a:cs typeface="+mn-cs"/>
                </a:defRPr>
              </a:lvl1pPr>
              <a:lvl2pPr marL="457200" algn="ctr" rtl="0" fontAlgn="base">
                <a:spcBef>
                  <a:spcPct val="0"/>
                </a:spcBef>
                <a:spcAft>
                  <a:spcPct val="0"/>
                </a:spcAft>
                <a:defRPr kern="1200">
                  <a:solidFill>
                    <a:schemeClr val="dk1"/>
                  </a:solidFill>
                  <a:latin typeface="+mn-lt"/>
                  <a:ea typeface="+mn-ea"/>
                  <a:cs typeface="+mn-cs"/>
                </a:defRPr>
              </a:lvl2pPr>
              <a:lvl3pPr marL="914400" algn="ctr" rtl="0" fontAlgn="base">
                <a:spcBef>
                  <a:spcPct val="0"/>
                </a:spcBef>
                <a:spcAft>
                  <a:spcPct val="0"/>
                </a:spcAft>
                <a:defRPr kern="1200">
                  <a:solidFill>
                    <a:schemeClr val="dk1"/>
                  </a:solidFill>
                  <a:latin typeface="+mn-lt"/>
                  <a:ea typeface="+mn-ea"/>
                  <a:cs typeface="+mn-cs"/>
                </a:defRPr>
              </a:lvl3pPr>
              <a:lvl4pPr marL="1371600" algn="ctr" rtl="0" fontAlgn="base">
                <a:spcBef>
                  <a:spcPct val="0"/>
                </a:spcBef>
                <a:spcAft>
                  <a:spcPct val="0"/>
                </a:spcAft>
                <a:defRPr kern="1200">
                  <a:solidFill>
                    <a:schemeClr val="dk1"/>
                  </a:solidFill>
                  <a:latin typeface="+mn-lt"/>
                  <a:ea typeface="+mn-ea"/>
                  <a:cs typeface="+mn-cs"/>
                </a:defRPr>
              </a:lvl4pPr>
              <a:lvl5pPr marL="1828800" algn="ctr"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000000"/>
                </a:solidFill>
                <a:effectLst/>
                <a:uLnTx/>
                <a:uFillTx/>
                <a:latin typeface="Arial"/>
                <a:ea typeface="宋体"/>
              </a:endParaRPr>
            </a:p>
          </p:txBody>
        </p:sp>
        <p:sp>
          <p:nvSpPr>
            <p:cNvPr id="17" name="矩形 16"/>
            <p:cNvSpPr/>
            <p:nvPr/>
          </p:nvSpPr>
          <p:spPr>
            <a:xfrm>
              <a:off x="467544" y="1308824"/>
              <a:ext cx="8280920" cy="4578685"/>
            </a:xfrm>
            <a:prstGeom prst="rect">
              <a:avLst/>
            </a:prstGeom>
          </p:spPr>
          <p:txBody>
            <a:bodyPr wrap="square">
              <a:spAutoFit/>
            </a:bodyPr>
            <a:lstStyle/>
            <a:p>
              <a:pPr lvl="0">
                <a:lnSpc>
                  <a:spcPts val="3000"/>
                </a:lnSpc>
                <a:defRPr/>
              </a:pPr>
              <a:r>
                <a:rPr kumimoji="1" lang="en-US" altLang="zh-CN" sz="2400" b="1" kern="0" dirty="0" smtClean="0">
                  <a:solidFill>
                    <a:srgbClr val="000000"/>
                  </a:solidFill>
                  <a:latin typeface="Times New Roman" panose="02020603050405020304" pitchFamily="18" charset="0"/>
                  <a:ea typeface="黑体" pitchFamily="49" charset="-122"/>
                  <a:cs typeface="Times New Roman" panose="02020603050405020304" pitchFamily="18" charset="0"/>
                </a:rPr>
                <a:t>The </a:t>
              </a:r>
              <a:r>
                <a:rPr kumimoji="1" lang="en-US" altLang="zh-CN" sz="2400" b="1" kern="0" dirty="0">
                  <a:solidFill>
                    <a:srgbClr val="000000"/>
                  </a:solidFill>
                  <a:latin typeface="Times New Roman" panose="02020603050405020304" pitchFamily="18" charset="0"/>
                  <a:ea typeface="黑体" pitchFamily="49" charset="-122"/>
                  <a:cs typeface="Times New Roman" panose="02020603050405020304" pitchFamily="18" charset="0"/>
                </a:rPr>
                <a:t>bubble growth </a:t>
              </a:r>
              <a:r>
                <a:rPr kumimoji="1" lang="en-US" altLang="zh-CN" sz="2400" b="1" kern="0" dirty="0" smtClean="0">
                  <a:solidFill>
                    <a:srgbClr val="000000"/>
                  </a:solidFill>
                  <a:latin typeface="Times New Roman" panose="02020603050405020304" pitchFamily="18" charset="0"/>
                  <a:ea typeface="黑体" pitchFamily="49" charset="-122"/>
                  <a:cs typeface="Times New Roman" panose="02020603050405020304" pitchFamily="18" charset="0"/>
                </a:rPr>
                <a:t>process, departure process and rising process were filmed by camera. This study try to understand the whole process of the bubble during pool boiling.</a:t>
              </a:r>
            </a:p>
            <a:p>
              <a:pPr lvl="0" fontAlgn="base">
                <a:lnSpc>
                  <a:spcPts val="3000"/>
                </a:lnSpc>
                <a:spcBef>
                  <a:spcPct val="0"/>
                </a:spcBef>
                <a:spcAft>
                  <a:spcPct val="0"/>
                </a:spcAft>
                <a:defRPr/>
              </a:pPr>
              <a:endParaRPr kumimoji="1" lang="en-US" altLang="zh-CN" sz="2400" kern="0" dirty="0">
                <a:solidFill>
                  <a:srgbClr val="000000"/>
                </a:solidFill>
                <a:latin typeface="Times New Roman" panose="02020603050405020304" pitchFamily="18" charset="0"/>
                <a:ea typeface="黑体" pitchFamily="49" charset="-122"/>
                <a:cs typeface="Times New Roman" panose="02020603050405020304" pitchFamily="18" charset="0"/>
              </a:endParaRPr>
            </a:p>
            <a:p>
              <a:pPr marL="342900" lvl="0" indent="-342900">
                <a:lnSpc>
                  <a:spcPts val="3000"/>
                </a:lnSpc>
                <a:buFont typeface="Wingdings" panose="05000000000000000000" pitchFamily="2" charset="2"/>
                <a:buChar char="Ø"/>
                <a:defRPr/>
              </a:pPr>
              <a:r>
                <a:rPr kumimoji="1" lang="en-US" altLang="zh-CN" sz="2400" b="1" kern="0" dirty="0" smtClean="0">
                  <a:solidFill>
                    <a:srgbClr val="000000"/>
                  </a:solidFill>
                  <a:latin typeface="Times New Roman" panose="02020603050405020304" pitchFamily="18" charset="0"/>
                  <a:ea typeface="黑体" pitchFamily="49" charset="-122"/>
                  <a:cs typeface="Times New Roman" panose="02020603050405020304" pitchFamily="18" charset="0"/>
                </a:rPr>
                <a:t>For the </a:t>
              </a:r>
              <a:r>
                <a:rPr kumimoji="1" lang="en-US" altLang="zh-CN" sz="2400" b="1" kern="0" dirty="0">
                  <a:solidFill>
                    <a:srgbClr val="000000"/>
                  </a:solidFill>
                  <a:latin typeface="Times New Roman" panose="02020603050405020304" pitchFamily="18" charset="0"/>
                  <a:ea typeface="黑体" pitchFamily="49" charset="-122"/>
                  <a:cs typeface="Times New Roman" panose="02020603050405020304" pitchFamily="18" charset="0"/>
                </a:rPr>
                <a:t>bubble growth process </a:t>
              </a:r>
              <a:r>
                <a:rPr kumimoji="1" lang="en-US" altLang="zh-CN" sz="2400" kern="0" dirty="0">
                  <a:solidFill>
                    <a:srgbClr val="000000"/>
                  </a:solidFill>
                  <a:latin typeface="Times New Roman" panose="02020603050405020304" pitchFamily="18" charset="0"/>
                  <a:ea typeface="黑体" pitchFamily="49" charset="-122"/>
                  <a:cs typeface="Times New Roman" panose="02020603050405020304" pitchFamily="18" charset="0"/>
                </a:rPr>
                <a:t>- </a:t>
              </a:r>
              <a:r>
                <a:rPr kumimoji="1" lang="en-US" altLang="zh-CN" sz="2400" b="1" kern="0" dirty="0">
                  <a:solidFill>
                    <a:srgbClr val="000000"/>
                  </a:solidFill>
                  <a:latin typeface="Times New Roman" panose="02020603050405020304" pitchFamily="18" charset="0"/>
                  <a:ea typeface="黑体" pitchFamily="49" charset="-122"/>
                  <a:cs typeface="Times New Roman" panose="02020603050405020304" pitchFamily="18" charset="0"/>
                </a:rPr>
                <a:t>bubble diameter is </a:t>
              </a:r>
              <a:r>
                <a:rPr kumimoji="1" lang="en-US" altLang="zh-CN" sz="2400" b="1" kern="0" dirty="0">
                  <a:solidFill>
                    <a:srgbClr val="FF0000"/>
                  </a:solidFill>
                  <a:latin typeface="Times New Roman" panose="02020603050405020304" pitchFamily="18" charset="0"/>
                  <a:ea typeface="黑体" pitchFamily="49" charset="-122"/>
                  <a:cs typeface="Times New Roman" panose="02020603050405020304" pitchFamily="18" charset="0"/>
                </a:rPr>
                <a:t>a power function of </a:t>
              </a:r>
              <a:r>
                <a:rPr kumimoji="1" lang="en-US" altLang="zh-CN" sz="2400" b="1" kern="0" dirty="0" smtClean="0">
                  <a:solidFill>
                    <a:srgbClr val="FF0000"/>
                  </a:solidFill>
                  <a:latin typeface="Times New Roman" panose="02020603050405020304" pitchFamily="18" charset="0"/>
                  <a:ea typeface="黑体" pitchFamily="49" charset="-122"/>
                  <a:cs typeface="Times New Roman" panose="02020603050405020304" pitchFamily="18" charset="0"/>
                </a:rPr>
                <a:t>time </a:t>
              </a:r>
              <a:r>
                <a:rPr kumimoji="1" lang="en-US" altLang="zh-CN" sz="2400" kern="0" dirty="0" smtClean="0">
                  <a:solidFill>
                    <a:srgbClr val="000000"/>
                  </a:solidFill>
                  <a:latin typeface="Times New Roman" panose="02020603050405020304" pitchFamily="18" charset="0"/>
                  <a:ea typeface="黑体" pitchFamily="49" charset="-122"/>
                  <a:cs typeface="Times New Roman" panose="02020603050405020304" pitchFamily="18" charset="0"/>
                </a:rPr>
                <a:t>                                          </a:t>
              </a:r>
            </a:p>
            <a:p>
              <a:pPr lvl="0" fontAlgn="base">
                <a:lnSpc>
                  <a:spcPts val="3000"/>
                </a:lnSpc>
                <a:spcBef>
                  <a:spcPct val="0"/>
                </a:spcBef>
                <a:spcAft>
                  <a:spcPct val="0"/>
                </a:spcAft>
                <a:defRPr/>
              </a:pPr>
              <a:r>
                <a:rPr kumimoji="1" lang="en-US" altLang="zh-CN" sz="2400" kern="0" dirty="0">
                  <a:solidFill>
                    <a:srgbClr val="000000"/>
                  </a:solidFill>
                  <a:latin typeface="Times New Roman" panose="02020603050405020304" pitchFamily="18" charset="0"/>
                  <a:ea typeface="黑体" pitchFamily="49" charset="-122"/>
                  <a:cs typeface="Times New Roman" panose="02020603050405020304" pitchFamily="18" charset="0"/>
                </a:rPr>
                <a:t> </a:t>
              </a:r>
              <a:r>
                <a:rPr kumimoji="1" lang="en-US" altLang="zh-CN" sz="2400" kern="0" dirty="0" smtClean="0">
                  <a:solidFill>
                    <a:srgbClr val="000000"/>
                  </a:solidFill>
                  <a:latin typeface="Times New Roman" panose="02020603050405020304" pitchFamily="18" charset="0"/>
                  <a:ea typeface="黑体" pitchFamily="49" charset="-122"/>
                  <a:cs typeface="Times New Roman" panose="02020603050405020304" pitchFamily="18" charset="0"/>
                </a:rPr>
                <a:t>                           1</a:t>
              </a:r>
              <a:r>
                <a:rPr kumimoji="1" lang="en-US" altLang="zh-CN" sz="2400" kern="0" baseline="30000" dirty="0" smtClean="0">
                  <a:solidFill>
                    <a:srgbClr val="000000"/>
                  </a:solidFill>
                  <a:latin typeface="Times New Roman" panose="02020603050405020304" pitchFamily="18" charset="0"/>
                  <a:ea typeface="黑体" pitchFamily="49" charset="-122"/>
                  <a:cs typeface="Times New Roman" panose="02020603050405020304" pitchFamily="18" charset="0"/>
                </a:rPr>
                <a:t>st</a:t>
              </a:r>
              <a:r>
                <a:rPr kumimoji="1" lang="en-US" altLang="zh-CN" sz="2400" kern="0" dirty="0" smtClean="0">
                  <a:solidFill>
                    <a:srgbClr val="000000"/>
                  </a:solidFill>
                  <a:latin typeface="Times New Roman" panose="02020603050405020304" pitchFamily="18" charset="0"/>
                  <a:ea typeface="黑体" pitchFamily="49" charset="-122"/>
                  <a:cs typeface="Times New Roman" panose="02020603050405020304" pitchFamily="18" charset="0"/>
                </a:rPr>
                <a:t> stage b = 1; c =1 </a:t>
              </a:r>
            </a:p>
            <a:p>
              <a:pPr lvl="0">
                <a:lnSpc>
                  <a:spcPts val="3000"/>
                </a:lnSpc>
                <a:defRPr/>
              </a:pPr>
              <a:r>
                <a:rPr kumimoji="1" lang="en-US" altLang="zh-CN" sz="2400" kern="0" dirty="0">
                  <a:solidFill>
                    <a:srgbClr val="000000"/>
                  </a:solidFill>
                  <a:latin typeface="Times New Roman" panose="02020603050405020304" pitchFamily="18" charset="0"/>
                  <a:ea typeface="黑体" pitchFamily="49" charset="-122"/>
                  <a:cs typeface="Times New Roman" panose="02020603050405020304" pitchFamily="18" charset="0"/>
                </a:rPr>
                <a:t> </a:t>
              </a:r>
              <a:r>
                <a:rPr kumimoji="1" lang="en-US" altLang="zh-CN" sz="2400" kern="0" dirty="0" smtClean="0">
                  <a:solidFill>
                    <a:srgbClr val="000000"/>
                  </a:solidFill>
                  <a:latin typeface="Times New Roman" panose="02020603050405020304" pitchFamily="18" charset="0"/>
                  <a:ea typeface="黑体" pitchFamily="49" charset="-122"/>
                  <a:cs typeface="Times New Roman" panose="02020603050405020304" pitchFamily="18" charset="0"/>
                </a:rPr>
                <a:t>                           3</a:t>
              </a:r>
              <a:r>
                <a:rPr kumimoji="1" lang="en-US" altLang="zh-CN" sz="2400" kern="0" baseline="30000" dirty="0" smtClean="0">
                  <a:solidFill>
                    <a:srgbClr val="000000"/>
                  </a:solidFill>
                  <a:latin typeface="Times New Roman" panose="02020603050405020304" pitchFamily="18" charset="0"/>
                  <a:ea typeface="黑体" pitchFamily="49" charset="-122"/>
                  <a:cs typeface="Times New Roman" panose="02020603050405020304" pitchFamily="18" charset="0"/>
                </a:rPr>
                <a:t>rd</a:t>
              </a:r>
              <a:r>
                <a:rPr kumimoji="1" lang="en-US" altLang="zh-CN" sz="2400" kern="0" dirty="0" smtClean="0">
                  <a:solidFill>
                    <a:srgbClr val="000000"/>
                  </a:solidFill>
                  <a:latin typeface="Times New Roman" panose="02020603050405020304" pitchFamily="18" charset="0"/>
                  <a:ea typeface="黑体" pitchFamily="49" charset="-122"/>
                  <a:cs typeface="Times New Roman" panose="02020603050405020304" pitchFamily="18" charset="0"/>
                </a:rPr>
                <a:t> </a:t>
              </a:r>
              <a:r>
                <a:rPr kumimoji="1" lang="en-US" altLang="zh-CN" sz="2400" kern="0" dirty="0" smtClean="0">
                  <a:latin typeface="Times New Roman" panose="02020603050405020304" pitchFamily="18" charset="0"/>
                  <a:ea typeface="黑体" pitchFamily="49" charset="-122"/>
                  <a:cs typeface="Times New Roman" panose="02020603050405020304" pitchFamily="18" charset="0"/>
                </a:rPr>
                <a:t>stage </a:t>
              </a:r>
              <a:r>
                <a:rPr kumimoji="1" lang="en-US" altLang="zh-CN" sz="2400" b="1" kern="0" dirty="0" smtClean="0">
                  <a:latin typeface="Times New Roman" panose="02020603050405020304" pitchFamily="18" charset="0"/>
                  <a:ea typeface="宋体"/>
                  <a:cs typeface="Times New Roman" panose="02020603050405020304" pitchFamily="18" charset="0"/>
                </a:rPr>
                <a:t>-1.4 </a:t>
              </a:r>
              <a:r>
                <a:rPr kumimoji="1" lang="zh-CN" altLang="en-US" sz="2400" b="1" kern="0" dirty="0" smtClean="0">
                  <a:latin typeface="Times New Roman" panose="02020603050405020304" pitchFamily="18" charset="0"/>
                  <a:ea typeface="宋体"/>
                  <a:cs typeface="Times New Roman" panose="02020603050405020304" pitchFamily="18" charset="0"/>
                </a:rPr>
                <a:t>＜ </a:t>
              </a:r>
              <a:r>
                <a:rPr kumimoji="1" lang="en-US" altLang="zh-CN" sz="2400" kern="0" dirty="0" smtClean="0">
                  <a:latin typeface="Times New Roman" panose="02020603050405020304" pitchFamily="18" charset="0"/>
                  <a:ea typeface="黑体" pitchFamily="49" charset="-122"/>
                  <a:cs typeface="Times New Roman" panose="02020603050405020304" pitchFamily="18" charset="0"/>
                </a:rPr>
                <a:t>c </a:t>
              </a:r>
              <a:r>
                <a:rPr kumimoji="1" lang="zh-CN" altLang="en-US" sz="2400" kern="0" dirty="0" smtClean="0">
                  <a:latin typeface="Times New Roman" panose="02020603050405020304" pitchFamily="18" charset="0"/>
                  <a:ea typeface="黑体" pitchFamily="49" charset="-122"/>
                  <a:cs typeface="Times New Roman" panose="02020603050405020304" pitchFamily="18" charset="0"/>
                </a:rPr>
                <a:t>＜</a:t>
              </a:r>
              <a:r>
                <a:rPr kumimoji="1" lang="en-US" altLang="zh-CN" sz="2400" b="1" kern="0" dirty="0" smtClean="0">
                  <a:latin typeface="Times New Roman" panose="02020603050405020304" pitchFamily="18" charset="0"/>
                  <a:ea typeface="宋体"/>
                  <a:cs typeface="Times New Roman" panose="02020603050405020304" pitchFamily="18" charset="0"/>
                </a:rPr>
                <a:t> </a:t>
              </a:r>
              <a:r>
                <a:rPr kumimoji="1" lang="en-US" altLang="zh-CN" sz="2400" b="1" kern="0" dirty="0">
                  <a:latin typeface="Times New Roman" panose="02020603050405020304" pitchFamily="18" charset="0"/>
                  <a:ea typeface="宋体"/>
                  <a:cs typeface="Times New Roman" panose="02020603050405020304" pitchFamily="18" charset="0"/>
                </a:rPr>
                <a:t>-1.2 </a:t>
              </a:r>
              <a:endParaRPr kumimoji="1" lang="en-US" altLang="zh-CN" sz="2400" b="1" kern="0" dirty="0" smtClean="0">
                <a:latin typeface="Times New Roman" panose="02020603050405020304" pitchFamily="18" charset="0"/>
                <a:ea typeface="宋体"/>
                <a:cs typeface="Times New Roman" panose="02020603050405020304" pitchFamily="18" charset="0"/>
              </a:endParaRPr>
            </a:p>
            <a:p>
              <a:pPr lvl="0">
                <a:lnSpc>
                  <a:spcPts val="3000"/>
                </a:lnSpc>
                <a:defRPr/>
              </a:pPr>
              <a:endParaRPr kumimoji="1" lang="en-US" altLang="zh-CN" sz="2400" kern="0" dirty="0" smtClean="0">
                <a:latin typeface="Times New Roman" panose="02020603050405020304" pitchFamily="18" charset="0"/>
                <a:ea typeface="黑体" pitchFamily="49" charset="-122"/>
                <a:cs typeface="Times New Roman" panose="02020603050405020304" pitchFamily="18" charset="0"/>
              </a:endParaRPr>
            </a:p>
            <a:p>
              <a:pPr lvl="0" fontAlgn="base">
                <a:lnSpc>
                  <a:spcPts val="3000"/>
                </a:lnSpc>
                <a:spcBef>
                  <a:spcPct val="0"/>
                </a:spcBef>
                <a:spcAft>
                  <a:spcPct val="0"/>
                </a:spcAft>
                <a:defRPr/>
              </a:pPr>
              <a:r>
                <a:rPr kumimoji="1" lang="en-US" altLang="zh-CN" sz="2400" b="1" kern="0" dirty="0" smtClean="0">
                  <a:solidFill>
                    <a:srgbClr val="000000"/>
                  </a:solidFill>
                  <a:latin typeface="Times New Roman" panose="02020603050405020304" pitchFamily="18" charset="0"/>
                  <a:ea typeface="黑体" pitchFamily="49" charset="-122"/>
                  <a:cs typeface="Times New Roman" panose="02020603050405020304" pitchFamily="18" charset="0"/>
                </a:rPr>
                <a:t>    A </a:t>
              </a:r>
              <a:r>
                <a:rPr kumimoji="1" lang="en-US" altLang="zh-CN" sz="2400" b="1" kern="0" dirty="0">
                  <a:solidFill>
                    <a:srgbClr val="FF0000"/>
                  </a:solidFill>
                  <a:latin typeface="Times New Roman" panose="02020603050405020304" pitchFamily="18" charset="0"/>
                  <a:ea typeface="黑体" pitchFamily="49" charset="-122"/>
                  <a:cs typeface="Times New Roman" panose="02020603050405020304" pitchFamily="18" charset="0"/>
                </a:rPr>
                <a:t>diameter calculation method </a:t>
              </a:r>
              <a:r>
                <a:rPr kumimoji="1" lang="en-US" altLang="zh-CN" sz="2400" b="1" kern="0" dirty="0">
                  <a:solidFill>
                    <a:srgbClr val="000000"/>
                  </a:solidFill>
                  <a:latin typeface="Times New Roman" panose="02020603050405020304" pitchFamily="18" charset="0"/>
                  <a:ea typeface="黑体" pitchFamily="49" charset="-122"/>
                  <a:cs typeface="Times New Roman" panose="02020603050405020304" pitchFamily="18" charset="0"/>
                </a:rPr>
                <a:t>was proposed. The decrease in diameter caused by the changes of the center of bubbles was observed.</a:t>
              </a:r>
              <a:endParaRPr kumimoji="1"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黑体" pitchFamily="49" charset="-122"/>
                <a:cs typeface="Times New Roman" panose="02020603050405020304" pitchFamily="18" charset="0"/>
              </a:endParaRPr>
            </a:p>
          </p:txBody>
        </p:sp>
      </p:grpSp>
      <p:sp>
        <p:nvSpPr>
          <p:cNvPr id="18"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19" name="矩形 18"/>
          <p:cNvSpPr/>
          <p:nvPr/>
        </p:nvSpPr>
        <p:spPr>
          <a:xfrm>
            <a:off x="179512" y="165803"/>
            <a:ext cx="2268671"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Conclusion</a:t>
            </a:r>
          </a:p>
        </p:txBody>
      </p:sp>
      <p:graphicFrame>
        <p:nvGraphicFramePr>
          <p:cNvPr id="21" name="对象 20"/>
          <p:cNvGraphicFramePr>
            <a:graphicFrameLocks noChangeAspect="1"/>
          </p:cNvGraphicFramePr>
          <p:nvPr>
            <p:extLst>
              <p:ext uri="{D42A27DB-BD31-4B8C-83A1-F6EECF244321}">
                <p14:modId xmlns:p14="http://schemas.microsoft.com/office/powerpoint/2010/main" val="2234965143"/>
              </p:ext>
            </p:extLst>
          </p:nvPr>
        </p:nvGraphicFramePr>
        <p:xfrm>
          <a:off x="1132627" y="4005064"/>
          <a:ext cx="1282700" cy="468312"/>
        </p:xfrm>
        <a:graphic>
          <a:graphicData uri="http://schemas.openxmlformats.org/presentationml/2006/ole">
            <mc:AlternateContent xmlns:mc="http://schemas.openxmlformats.org/markup-compatibility/2006">
              <mc:Choice xmlns:v="urn:schemas-microsoft-com:vml" Requires="v">
                <p:oleObj spid="_x0000_s5195" name="Equation" r:id="rId4" imgW="787320" imgH="228600" progId="Equation.DSMT4">
                  <p:embed/>
                </p:oleObj>
              </mc:Choice>
              <mc:Fallback>
                <p:oleObj name="Equation" r:id="rId4" imgW="787320" imgH="228600" progId="Equation.DSMT4">
                  <p:embed/>
                  <p:pic>
                    <p:nvPicPr>
                      <p:cNvPr id="0" name=""/>
                      <p:cNvPicPr>
                        <a:picLocks noChangeAspect="1" noChangeArrowheads="1"/>
                      </p:cNvPicPr>
                      <p:nvPr/>
                    </p:nvPicPr>
                    <p:blipFill>
                      <a:blip r:embed="rId5"/>
                      <a:srcRect/>
                      <a:stretch>
                        <a:fillRect/>
                      </a:stretch>
                    </p:blipFill>
                    <p:spPr bwMode="auto">
                      <a:xfrm>
                        <a:off x="1132627" y="4005064"/>
                        <a:ext cx="1282700" cy="468312"/>
                      </a:xfrm>
                      <a:prstGeom prst="rect">
                        <a:avLst/>
                      </a:prstGeom>
                      <a:noFill/>
                      <a:ln w="25400">
                        <a:solidFill>
                          <a:srgbClr val="FF0000"/>
                        </a:solidFill>
                      </a:ln>
                    </p:spPr>
                  </p:pic>
                </p:oleObj>
              </mc:Fallback>
            </mc:AlternateContent>
          </a:graphicData>
        </a:graphic>
      </p:graphicFrame>
      <p:sp>
        <p:nvSpPr>
          <p:cNvPr id="20"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34/35</a:t>
            </a:r>
            <a:endParaRPr lang="zh-CN" altLang="en-US" sz="2000" dirty="0"/>
          </a:p>
        </p:txBody>
      </p:sp>
    </p:spTree>
    <p:extLst>
      <p:ext uri="{BB962C8B-B14F-4D97-AF65-F5344CB8AC3E}">
        <p14:creationId xmlns:p14="http://schemas.microsoft.com/office/powerpoint/2010/main" val="2337251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7544" y="1412776"/>
            <a:ext cx="8496944" cy="4893647"/>
          </a:xfrm>
          <a:prstGeom prst="rect">
            <a:avLst/>
          </a:prstGeom>
        </p:spPr>
        <p:txBody>
          <a:bodyPr wrap="square">
            <a:spAutoFit/>
          </a:bodyPr>
          <a:lstStyle/>
          <a:p>
            <a:pPr marL="342900" lvl="0" indent="-342900">
              <a:lnSpc>
                <a:spcPct val="150000"/>
              </a:lnSpc>
              <a:spcBef>
                <a:spcPts val="2400"/>
              </a:spcBef>
              <a:buFont typeface="Wingdings" panose="05000000000000000000" pitchFamily="2" charset="2"/>
              <a:buChar char="Ø"/>
            </a:pPr>
            <a:r>
              <a:rPr lang="en-US" altLang="zh-CN" sz="2400" b="1" dirty="0" smtClean="0"/>
              <a:t>For bubble departure process</a:t>
            </a:r>
            <a:endParaRPr lang="zh-CN" altLang="en-US" sz="2400" b="1" dirty="0"/>
          </a:p>
          <a:p>
            <a:pPr>
              <a:lnSpc>
                <a:spcPct val="120000"/>
              </a:lnSpc>
            </a:pPr>
            <a:r>
              <a:rPr lang="en-US" altLang="zh-CN" sz="2000" b="1" dirty="0" smtClean="0">
                <a:latin typeface="Times New Roman" panose="02020603050405020304" pitchFamily="18" charset="0"/>
                <a:cs typeface="Times New Roman" panose="02020603050405020304" pitchFamily="18" charset="0"/>
              </a:rPr>
              <a:t>Bubble diameter distributions were analyzed by</a:t>
            </a:r>
            <a:r>
              <a:rPr lang="en-US" altLang="zh-CN" sz="2000" b="1" dirty="0">
                <a:latin typeface="Times New Roman" panose="02020603050405020304" pitchFamily="18" charset="0"/>
                <a:cs typeface="Times New Roman" panose="02020603050405020304" pitchFamily="18" charset="0"/>
              </a:rPr>
              <a:t> statistical </a:t>
            </a:r>
            <a:r>
              <a:rPr lang="en-US" altLang="zh-CN" sz="2000" b="1" dirty="0" smtClean="0">
                <a:latin typeface="Times New Roman" panose="02020603050405020304" pitchFamily="18" charset="0"/>
                <a:cs typeface="Times New Roman" panose="02020603050405020304" pitchFamily="18" charset="0"/>
              </a:rPr>
              <a:t>method </a:t>
            </a:r>
          </a:p>
          <a:p>
            <a:pPr>
              <a:lnSpc>
                <a:spcPct val="120000"/>
              </a:lnSpc>
            </a:pPr>
            <a:r>
              <a:rPr lang="en-US" altLang="zh-CN" sz="2000" b="1" dirty="0" smtClean="0">
                <a:latin typeface="Times New Roman" panose="02020603050405020304" pitchFamily="18" charset="0"/>
                <a:cs typeface="Times New Roman" panose="02020603050405020304" pitchFamily="18" charset="0"/>
              </a:rPr>
              <a:t>The </a:t>
            </a:r>
            <a:r>
              <a:rPr lang="en-US" altLang="zh-CN" sz="2000" b="1" dirty="0">
                <a:latin typeface="Times New Roman" panose="02020603050405020304" pitchFamily="18" charset="0"/>
                <a:cs typeface="Times New Roman" panose="02020603050405020304" pitchFamily="18" charset="0"/>
              </a:rPr>
              <a:t>sensitivity of bubble sample size was </a:t>
            </a:r>
            <a:r>
              <a:rPr lang="en-US" altLang="zh-CN" sz="2000" b="1" dirty="0" smtClean="0">
                <a:latin typeface="Times New Roman" panose="02020603050405020304" pitchFamily="18" charset="0"/>
                <a:cs typeface="Times New Roman" panose="02020603050405020304" pitchFamily="18" charset="0"/>
              </a:rPr>
              <a:t>studied and related sample sizes were recommended</a:t>
            </a:r>
            <a:endParaRPr lang="en-US" altLang="zh-CN" sz="2000" b="1" dirty="0">
              <a:latin typeface="Times New Roman" panose="02020603050405020304" pitchFamily="18" charset="0"/>
              <a:cs typeface="Times New Roman" panose="02020603050405020304" pitchFamily="18" charset="0"/>
            </a:endParaRPr>
          </a:p>
          <a:p>
            <a:pPr>
              <a:lnSpc>
                <a:spcPct val="120000"/>
              </a:lnSpc>
            </a:pPr>
            <a:r>
              <a:rPr lang="en-US" altLang="zh-CN" sz="2000" b="1" dirty="0">
                <a:latin typeface="Times New Roman" panose="02020603050405020304" pitchFamily="18" charset="0"/>
                <a:cs typeface="Times New Roman" panose="02020603050405020304" pitchFamily="18" charset="0"/>
              </a:rPr>
              <a:t>A </a:t>
            </a:r>
            <a:r>
              <a:rPr lang="en-US" altLang="zh-CN" sz="2000" b="1" dirty="0" smtClean="0">
                <a:latin typeface="Times New Roman" panose="02020603050405020304" pitchFamily="18" charset="0"/>
                <a:cs typeface="Times New Roman" panose="02020603050405020304" pitchFamily="18" charset="0"/>
              </a:rPr>
              <a:t>fitted Gaussian </a:t>
            </a:r>
            <a:r>
              <a:rPr lang="en-US" altLang="zh-CN" sz="2000" b="1" dirty="0">
                <a:latin typeface="Times New Roman" panose="02020603050405020304" pitchFamily="18" charset="0"/>
                <a:cs typeface="Times New Roman" panose="02020603050405020304" pitchFamily="18" charset="0"/>
              </a:rPr>
              <a:t>function </a:t>
            </a:r>
            <a:r>
              <a:rPr lang="en-US" altLang="zh-CN" sz="2000" b="1" dirty="0" smtClean="0">
                <a:latin typeface="Times New Roman" panose="02020603050405020304" pitchFamily="18" charset="0"/>
                <a:cs typeface="Times New Roman" panose="02020603050405020304" pitchFamily="18" charset="0"/>
              </a:rPr>
              <a:t>was proposed </a:t>
            </a:r>
            <a:r>
              <a:rPr lang="en-US" altLang="zh-CN" sz="2000" b="1" dirty="0">
                <a:latin typeface="Times New Roman" panose="02020603050405020304" pitchFamily="18" charset="0"/>
                <a:cs typeface="Times New Roman" panose="02020603050405020304" pitchFamily="18" charset="0"/>
              </a:rPr>
              <a:t>for bubble diameter </a:t>
            </a:r>
            <a:r>
              <a:rPr lang="en-US" altLang="zh-CN" sz="2000" b="1" dirty="0" smtClean="0">
                <a:latin typeface="Times New Roman" panose="02020603050405020304" pitchFamily="18" charset="0"/>
                <a:cs typeface="Times New Roman" panose="02020603050405020304" pitchFamily="18" charset="0"/>
              </a:rPr>
              <a:t>predicting</a:t>
            </a:r>
            <a:endParaRPr lang="zh-CN" altLang="en-US" sz="2000" b="1" dirty="0">
              <a:latin typeface="Times New Roman" panose="02020603050405020304" pitchFamily="18" charset="0"/>
              <a:cs typeface="Times New Roman" panose="02020603050405020304" pitchFamily="18" charset="0"/>
            </a:endParaRPr>
          </a:p>
          <a:p>
            <a:pPr marL="342900" lvl="0" indent="-342900">
              <a:lnSpc>
                <a:spcPct val="150000"/>
              </a:lnSpc>
              <a:spcBef>
                <a:spcPts val="2400"/>
              </a:spcBef>
              <a:buFont typeface="Wingdings" panose="05000000000000000000" pitchFamily="2" charset="2"/>
              <a:buChar char="Ø"/>
            </a:pPr>
            <a:r>
              <a:rPr lang="en-US" altLang="zh-CN" sz="2400" b="1" dirty="0"/>
              <a:t>For bubble </a:t>
            </a:r>
            <a:r>
              <a:rPr lang="en-US" altLang="zh-CN" sz="2400" b="1" dirty="0" smtClean="0"/>
              <a:t>rising process</a:t>
            </a:r>
          </a:p>
          <a:p>
            <a:r>
              <a:rPr lang="en-US" altLang="zh-CN" sz="2000" b="1" dirty="0">
                <a:latin typeface="Times New Roman" panose="02020603050405020304" pitchFamily="18" charset="0"/>
                <a:cs typeface="Times New Roman" panose="02020603050405020304" pitchFamily="18" charset="0"/>
              </a:rPr>
              <a:t>Rising </a:t>
            </a:r>
            <a:r>
              <a:rPr lang="en-US" altLang="zh-CN" sz="2000" b="1" dirty="0" smtClean="0">
                <a:latin typeface="Times New Roman" panose="02020603050405020304" pitchFamily="18" charset="0"/>
                <a:cs typeface="Times New Roman" panose="02020603050405020304" pitchFamily="18" charset="0"/>
              </a:rPr>
              <a:t>distance</a:t>
            </a:r>
          </a:p>
          <a:p>
            <a:r>
              <a:rPr lang="en-US" altLang="zh-CN" sz="2000" b="1" dirty="0" smtClean="0">
                <a:latin typeface="Times New Roman" panose="02020603050405020304" pitchFamily="18" charset="0"/>
                <a:cs typeface="Times New Roman" panose="02020603050405020304" pitchFamily="18" charset="0"/>
              </a:rPr>
              <a:t>Rising </a:t>
            </a:r>
            <a:r>
              <a:rPr lang="en-US" altLang="zh-CN" sz="2000" b="1" dirty="0">
                <a:latin typeface="Times New Roman" panose="02020603050405020304" pitchFamily="18" charset="0"/>
                <a:cs typeface="Times New Roman" panose="02020603050405020304" pitchFamily="18" charset="0"/>
              </a:rPr>
              <a:t>speed </a:t>
            </a:r>
            <a:r>
              <a:rPr lang="en-US" altLang="zh-CN" sz="2000" b="1" dirty="0" smtClean="0">
                <a:latin typeface="Times New Roman" panose="02020603050405020304" pitchFamily="18" charset="0"/>
                <a:cs typeface="Times New Roman" panose="02020603050405020304" pitchFamily="18" charset="0"/>
              </a:rPr>
              <a:t>             of the bubbles  </a:t>
            </a:r>
            <a:r>
              <a:rPr lang="en-US" altLang="zh-CN" sz="2400" b="1" dirty="0" smtClean="0">
                <a:solidFill>
                  <a:srgbClr val="000099"/>
                </a:solidFill>
                <a:latin typeface="Times New Roman" panose="02020603050405020304" pitchFamily="18" charset="0"/>
                <a:cs typeface="Times New Roman" panose="02020603050405020304" pitchFamily="18" charset="0"/>
              </a:rPr>
              <a:t>versus </a:t>
            </a:r>
            <a:r>
              <a:rPr lang="en-US" altLang="zh-CN" sz="2400" b="1" dirty="0">
                <a:solidFill>
                  <a:srgbClr val="000099"/>
                </a:solidFill>
                <a:latin typeface="Times New Roman" panose="02020603050405020304" pitchFamily="18" charset="0"/>
                <a:cs typeface="Times New Roman" panose="02020603050405020304" pitchFamily="18" charset="0"/>
              </a:rPr>
              <a:t>time </a:t>
            </a:r>
            <a:r>
              <a:rPr lang="en-US" altLang="zh-CN" sz="2400" b="1" dirty="0">
                <a:latin typeface="Times New Roman" panose="02020603050405020304" pitchFamily="18" charset="0"/>
                <a:cs typeface="Times New Roman" panose="02020603050405020304" pitchFamily="18" charset="0"/>
              </a:rPr>
              <a:t>were discussed</a:t>
            </a:r>
            <a:endParaRPr lang="en-US" altLang="zh-CN" sz="2400" b="1" dirty="0" smtClean="0">
              <a:latin typeface="Times New Roman" panose="02020603050405020304" pitchFamily="18" charset="0"/>
              <a:cs typeface="Times New Roman" panose="02020603050405020304" pitchFamily="18" charset="0"/>
            </a:endParaRPr>
          </a:p>
          <a:p>
            <a:r>
              <a:rPr lang="en-US" altLang="zh-CN" sz="2000" b="1" dirty="0" smtClean="0">
                <a:latin typeface="Times New Roman" panose="02020603050405020304" pitchFamily="18" charset="0"/>
                <a:cs typeface="Times New Roman" panose="02020603050405020304" pitchFamily="18" charset="0"/>
              </a:rPr>
              <a:t>Acceleration</a:t>
            </a:r>
            <a:endParaRPr lang="zh-CN" altLang="en-US" sz="2000" b="1" dirty="0">
              <a:latin typeface="Times New Roman" panose="02020603050405020304" pitchFamily="18" charset="0"/>
              <a:cs typeface="Times New Roman" panose="02020603050405020304" pitchFamily="18" charset="0"/>
            </a:endParaRPr>
          </a:p>
          <a:p>
            <a:pPr lvl="0">
              <a:lnSpc>
                <a:spcPct val="150000"/>
              </a:lnSpc>
              <a:spcBef>
                <a:spcPts val="2400"/>
              </a:spcBef>
            </a:pPr>
            <a:endParaRPr lang="en-US" altLang="zh-CN" sz="2400" b="1" i="1" dirty="0" smtClean="0"/>
          </a:p>
        </p:txBody>
      </p:sp>
      <p:sp>
        <p:nvSpPr>
          <p:cNvPr id="5" name="矩形 4"/>
          <p:cNvSpPr/>
          <p:nvPr/>
        </p:nvSpPr>
        <p:spPr>
          <a:xfrm>
            <a:off x="179512" y="165803"/>
            <a:ext cx="2268671" cy="523220"/>
          </a:xfrm>
          <a:prstGeom prst="rect">
            <a:avLst/>
          </a:prstGeom>
        </p:spPr>
        <p:txBody>
          <a:bodyPr wrap="square">
            <a:spAutoFit/>
          </a:bodyPr>
          <a:lstStyle/>
          <a:p>
            <a:pPr fontAlgn="base">
              <a:spcBef>
                <a:spcPct val="0"/>
              </a:spcBef>
              <a:spcAft>
                <a:spcPct val="0"/>
              </a:spcAft>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Conclusion</a:t>
            </a:r>
          </a:p>
        </p:txBody>
      </p:sp>
      <p:sp>
        <p:nvSpPr>
          <p:cNvPr id="4"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35/35</a:t>
            </a:r>
            <a:endParaRPr lang="zh-CN" altLang="en-US" sz="2000" dirty="0"/>
          </a:p>
        </p:txBody>
      </p:sp>
    </p:spTree>
    <p:extLst>
      <p:ext uri="{BB962C8B-B14F-4D97-AF65-F5344CB8AC3E}">
        <p14:creationId xmlns:p14="http://schemas.microsoft.com/office/powerpoint/2010/main" val="2032895255"/>
      </p:ext>
    </p:extLst>
  </p:cSld>
  <p:clrMapOvr>
    <a:masterClrMapping/>
  </p:clrMapOvr>
  <mc:AlternateContent xmlns:mc="http://schemas.openxmlformats.org/markup-compatibility/2006" xmlns:p14="http://schemas.microsoft.com/office/powerpoint/2010/main">
    <mc:Choice Requires="p14">
      <p:transition spd="slow" p14:dur="2000" advTm="57234"/>
    </mc:Choice>
    <mc:Fallback xmlns="">
      <p:transition spd="slow" advTm="5723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3393" y="1916832"/>
            <a:ext cx="7007724" cy="707886"/>
          </a:xfrm>
          <a:prstGeom prst="rect">
            <a:avLst/>
          </a:prstGeom>
          <a:noFill/>
        </p:spPr>
        <p:txBody>
          <a:bodyPr wrap="square" rtlCol="0">
            <a:spAutoFit/>
          </a:bodyPr>
          <a:lstStyle/>
          <a:p>
            <a:pPr algn="ctr" fontAlgn="base">
              <a:spcBef>
                <a:spcPct val="0"/>
              </a:spcBef>
              <a:spcAft>
                <a:spcPct val="0"/>
              </a:spcAft>
            </a:pPr>
            <a:r>
              <a:rPr lang="en-US" altLang="zh-CN" sz="4000" b="1" dirty="0" smtClean="0">
                <a:solidFill>
                  <a:srgbClr val="0000FF"/>
                </a:solidFill>
                <a:latin typeface="Times New Roman" panose="02020603050405020304" pitchFamily="18" charset="0"/>
                <a:ea typeface="黑体" pitchFamily="49" charset="-122"/>
                <a:cs typeface="Times New Roman" panose="02020603050405020304" pitchFamily="18" charset="0"/>
              </a:rPr>
              <a:t>Thanks for your attention</a:t>
            </a:r>
            <a:r>
              <a:rPr lang="zh-CN" altLang="en-US" sz="4000" b="1" dirty="0" smtClean="0">
                <a:solidFill>
                  <a:srgbClr val="0000FF"/>
                </a:solidFill>
                <a:latin typeface="Times New Roman" panose="02020603050405020304" pitchFamily="18" charset="0"/>
                <a:ea typeface="黑体" pitchFamily="49" charset="-122"/>
                <a:cs typeface="Times New Roman" panose="02020603050405020304" pitchFamily="18" charset="0"/>
              </a:rPr>
              <a:t>！</a:t>
            </a:r>
            <a:endParaRPr lang="zh-CN" altLang="en-US" sz="4000" b="1" dirty="0">
              <a:solidFill>
                <a:srgbClr val="0000FF"/>
              </a:solidFill>
              <a:latin typeface="Times New Roman" panose="02020603050405020304" pitchFamily="18" charset="0"/>
              <a:ea typeface="黑体" pitchFamily="49" charset="-122"/>
              <a:cs typeface="Times New Roman" panose="02020603050405020304" pitchFamily="18" charset="0"/>
            </a:endParaRPr>
          </a:p>
        </p:txBody>
      </p:sp>
      <p:pic>
        <p:nvPicPr>
          <p:cNvPr id="7" name="Picture 2" descr="ICEC27-ICMC 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068960"/>
            <a:ext cx="649123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79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75431"/>
            <a:ext cx="4144862" cy="523220"/>
          </a:xfrm>
          <a:prstGeom prst="rect">
            <a:avLst/>
          </a:prstGeom>
        </p:spPr>
        <p:txBody>
          <a:bodyPr wrap="square">
            <a:spAutoFit/>
          </a:bodyPr>
          <a:lstStyle/>
          <a:p>
            <a:pPr>
              <a:defRPr/>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Research background</a:t>
            </a:r>
          </a:p>
        </p:txBody>
      </p:sp>
      <p:sp>
        <p:nvSpPr>
          <p:cNvPr id="6" name="矩形 5"/>
          <p:cNvSpPr/>
          <p:nvPr/>
        </p:nvSpPr>
        <p:spPr>
          <a:xfrm>
            <a:off x="755576" y="5100856"/>
            <a:ext cx="4726492" cy="1569660"/>
          </a:xfrm>
          <a:prstGeom prst="rect">
            <a:avLst/>
          </a:prstGeom>
        </p:spPr>
        <p:txBody>
          <a:bodyPr wrap="square">
            <a:spAutoFit/>
          </a:bodyPr>
          <a:lstStyle/>
          <a:p>
            <a:pPr marL="342900" indent="-342900">
              <a:buFont typeface="Wingdings" panose="05000000000000000000" pitchFamily="2" charset="2"/>
              <a:buChar char="u"/>
            </a:pPr>
            <a:r>
              <a:rPr lang="en-US" altLang="zh-CN" sz="2400" b="1" dirty="0">
                <a:solidFill>
                  <a:srgbClr val="FF0000"/>
                </a:solidFill>
                <a:latin typeface="Times New Roman" panose="02020603050405020304" pitchFamily="18" charset="0"/>
                <a:ea typeface="黑体" pitchFamily="49" charset="-122"/>
                <a:cs typeface="Times New Roman" panose="02020603050405020304" pitchFamily="18" charset="0"/>
              </a:rPr>
              <a:t>zero</a:t>
            </a:r>
            <a:r>
              <a:rPr lang="en-US" altLang="zh-CN" sz="2400" b="1" dirty="0">
                <a:solidFill>
                  <a:srgbClr val="000000"/>
                </a:solidFill>
                <a:latin typeface="Times New Roman" panose="02020603050405020304" pitchFamily="18" charset="0"/>
                <a:ea typeface="黑体" pitchFamily="49" charset="-122"/>
                <a:cs typeface="Times New Roman" panose="02020603050405020304" pitchFamily="18" charset="0"/>
              </a:rPr>
              <a:t> ozone depletion </a:t>
            </a: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potential</a:t>
            </a:r>
          </a:p>
          <a:p>
            <a:pPr marL="342900" indent="-342900">
              <a:buFont typeface="Wingdings" panose="05000000000000000000" pitchFamily="2" charset="2"/>
              <a:buChar char="u"/>
            </a:pPr>
            <a:r>
              <a:rPr lang="en-US" altLang="zh-CN" sz="2400" b="1" dirty="0" smtClean="0">
                <a:solidFill>
                  <a:srgbClr val="FF0000"/>
                </a:solidFill>
                <a:latin typeface="Times New Roman" panose="02020603050405020304" pitchFamily="18" charset="0"/>
                <a:ea typeface="黑体" pitchFamily="49" charset="-122"/>
                <a:cs typeface="Times New Roman" panose="02020603050405020304" pitchFamily="18" charset="0"/>
              </a:rPr>
              <a:t>low</a:t>
            </a: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黑体" pitchFamily="49" charset="-122"/>
                <a:cs typeface="Times New Roman" panose="02020603050405020304" pitchFamily="18" charset="0"/>
              </a:rPr>
              <a:t>global warming </a:t>
            </a: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potential</a:t>
            </a:r>
          </a:p>
          <a:p>
            <a:pPr marL="342900" indent="-342900">
              <a:buFont typeface="Wingdings" panose="05000000000000000000" pitchFamily="2" charset="2"/>
              <a:buChar char="u"/>
            </a:pPr>
            <a:r>
              <a:rPr lang="en-US" altLang="zh-CN" sz="2400" b="1" dirty="0" smtClean="0">
                <a:solidFill>
                  <a:srgbClr val="FF0000"/>
                </a:solidFill>
                <a:latin typeface="Times New Roman" panose="02020603050405020304" pitchFamily="18" charset="0"/>
                <a:ea typeface="黑体" pitchFamily="49" charset="-122"/>
                <a:cs typeface="Times New Roman" panose="02020603050405020304" pitchFamily="18" charset="0"/>
              </a:rPr>
              <a:t>high</a:t>
            </a: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黑体" pitchFamily="49" charset="-122"/>
                <a:cs typeface="Times New Roman" panose="02020603050405020304" pitchFamily="18" charset="0"/>
              </a:rPr>
              <a:t>thermodynamic </a:t>
            </a: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properties</a:t>
            </a:r>
          </a:p>
          <a:p>
            <a:pPr marL="342900" indent="-342900">
              <a:buFont typeface="Wingdings" panose="05000000000000000000" pitchFamily="2" charset="2"/>
              <a:buChar char="u"/>
            </a:pP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a:t>
            </a:r>
            <a:endParaRPr lang="zh-CN" altLang="en-US" sz="2400" b="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sp>
        <p:nvSpPr>
          <p:cNvPr id="7" name="矩形 6"/>
          <p:cNvSpPr/>
          <p:nvPr/>
        </p:nvSpPr>
        <p:spPr>
          <a:xfrm>
            <a:off x="323850" y="1484784"/>
            <a:ext cx="8721137" cy="461665"/>
          </a:xfrm>
          <a:prstGeom prst="rect">
            <a:avLst/>
          </a:prstGeom>
        </p:spPr>
        <p:txBody>
          <a:bodyPr wrap="square">
            <a:spAutoFit/>
          </a:bodyPr>
          <a:lstStyle/>
          <a:p>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Traditional </a:t>
            </a:r>
            <a:r>
              <a:rPr lang="en-US" altLang="zh-CN" sz="2400" b="1" dirty="0">
                <a:solidFill>
                  <a:srgbClr val="000000"/>
                </a:solidFill>
                <a:latin typeface="Times New Roman" panose="02020603050405020304" pitchFamily="18" charset="0"/>
                <a:ea typeface="黑体" pitchFamily="49" charset="-122"/>
                <a:cs typeface="Times New Roman" panose="02020603050405020304" pitchFamily="18" charset="0"/>
              </a:rPr>
              <a:t>refrigerants have serious </a:t>
            </a:r>
            <a:r>
              <a:rPr lang="en-US" altLang="zh-CN" sz="2400" b="1" dirty="0">
                <a:solidFill>
                  <a:srgbClr val="FF0000"/>
                </a:solidFill>
                <a:latin typeface="Times New Roman" panose="02020603050405020304" pitchFamily="18" charset="0"/>
                <a:ea typeface="黑体" pitchFamily="49" charset="-122"/>
                <a:cs typeface="Times New Roman" panose="02020603050405020304" pitchFamily="18" charset="0"/>
              </a:rPr>
              <a:t>environmental </a:t>
            </a:r>
            <a:r>
              <a:rPr lang="en-US" altLang="zh-CN" sz="2400" b="1" dirty="0" smtClean="0">
                <a:solidFill>
                  <a:srgbClr val="FF0000"/>
                </a:solidFill>
                <a:latin typeface="Times New Roman" panose="02020603050405020304" pitchFamily="18" charset="0"/>
                <a:ea typeface="黑体" pitchFamily="49" charset="-122"/>
                <a:cs typeface="Times New Roman" panose="02020603050405020304" pitchFamily="18" charset="0"/>
              </a:rPr>
              <a:t>problems</a:t>
            </a:r>
            <a:r>
              <a:rPr lang="zh-CN" altLang="en-US" sz="2400" b="1" dirty="0" smtClean="0">
                <a:solidFill>
                  <a:srgbClr val="000000"/>
                </a:solidFill>
                <a:latin typeface="Times New Roman" panose="02020603050405020304" pitchFamily="18" charset="0"/>
                <a:ea typeface="黑体" pitchFamily="49" charset="-122"/>
                <a:cs typeface="Times New Roman" panose="02020603050405020304" pitchFamily="18" charset="0"/>
              </a:rPr>
              <a:t>：</a:t>
            </a:r>
            <a:endParaRPr lang="en-US" altLang="zh-CN" sz="2400" b="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sp>
        <p:nvSpPr>
          <p:cNvPr id="8" name="矩形 7"/>
          <p:cNvSpPr/>
          <p:nvPr/>
        </p:nvSpPr>
        <p:spPr>
          <a:xfrm>
            <a:off x="323850" y="4173691"/>
            <a:ext cx="8524934" cy="830997"/>
          </a:xfrm>
          <a:prstGeom prst="rect">
            <a:avLst/>
          </a:prstGeom>
        </p:spPr>
        <p:txBody>
          <a:bodyPr wrap="square">
            <a:spAutoFit/>
          </a:bodyPr>
          <a:lstStyle/>
          <a:p>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Hydrocarbons, </a:t>
            </a:r>
            <a:r>
              <a:rPr lang="en-US" altLang="zh-CN" sz="2400" b="1" dirty="0">
                <a:solidFill>
                  <a:srgbClr val="000099"/>
                </a:solidFill>
                <a:latin typeface="Times New Roman" panose="02020603050405020304" pitchFamily="18" charset="0"/>
                <a:ea typeface="黑体" pitchFamily="49" charset="-122"/>
                <a:cs typeface="Times New Roman" panose="02020603050405020304" pitchFamily="18" charset="0"/>
              </a:rPr>
              <a:t>Methane</a:t>
            </a: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 &amp; </a:t>
            </a:r>
            <a:r>
              <a:rPr lang="en-US" altLang="zh-CN" sz="2400" b="1" dirty="0" smtClean="0">
                <a:solidFill>
                  <a:srgbClr val="000099"/>
                </a:solidFill>
                <a:latin typeface="Times New Roman" panose="02020603050405020304" pitchFamily="18" charset="0"/>
                <a:ea typeface="黑体" pitchFamily="49" charset="-122"/>
                <a:cs typeface="Times New Roman" panose="02020603050405020304" pitchFamily="18" charset="0"/>
              </a:rPr>
              <a:t>Ethane</a:t>
            </a: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 included, </a:t>
            </a:r>
            <a:r>
              <a:rPr lang="en-US" altLang="zh-CN" sz="2400" b="1" dirty="0">
                <a:solidFill>
                  <a:srgbClr val="000000"/>
                </a:solidFill>
                <a:latin typeface="Times New Roman" panose="02020603050405020304" pitchFamily="18" charset="0"/>
                <a:ea typeface="黑体" pitchFamily="49" charset="-122"/>
                <a:cs typeface="Times New Roman" panose="02020603050405020304" pitchFamily="18" charset="0"/>
              </a:rPr>
              <a:t>are good </a:t>
            </a:r>
            <a:r>
              <a:rPr lang="en-US" altLang="zh-CN" sz="2400" b="1" dirty="0">
                <a:solidFill>
                  <a:srgbClr val="FF0000"/>
                </a:solidFill>
                <a:latin typeface="Times New Roman" panose="02020603050405020304" pitchFamily="18" charset="0"/>
                <a:ea typeface="黑体" pitchFamily="49" charset="-122"/>
                <a:cs typeface="Times New Roman" panose="02020603050405020304" pitchFamily="18" charset="0"/>
              </a:rPr>
              <a:t>alternatives</a:t>
            </a:r>
            <a:r>
              <a:rPr lang="en-US" altLang="zh-CN" sz="2400" b="1" dirty="0">
                <a:solidFill>
                  <a:srgbClr val="000000"/>
                </a:solidFill>
                <a:latin typeface="Times New Roman" panose="02020603050405020304" pitchFamily="18" charset="0"/>
                <a:ea typeface="黑体" pitchFamily="49" charset="-122"/>
                <a:cs typeface="Times New Roman" panose="02020603050405020304" pitchFamily="18" charset="0"/>
              </a:rPr>
              <a:t> to replace the traditional </a:t>
            </a:r>
            <a:r>
              <a:rPr lang="en-US" altLang="zh-CN" sz="2400" b="1" dirty="0" smtClean="0">
                <a:solidFill>
                  <a:srgbClr val="000000"/>
                </a:solidFill>
                <a:latin typeface="Times New Roman" panose="02020603050405020304" pitchFamily="18" charset="0"/>
                <a:ea typeface="黑体" pitchFamily="49" charset="-122"/>
                <a:cs typeface="Times New Roman" panose="02020603050405020304" pitchFamily="18" charset="0"/>
              </a:rPr>
              <a:t>refrigerants</a:t>
            </a:r>
            <a:r>
              <a:rPr lang="zh-CN" altLang="en-US" sz="2400" b="1" dirty="0" smtClean="0">
                <a:solidFill>
                  <a:srgbClr val="000000"/>
                </a:solidFill>
                <a:latin typeface="Times New Roman" panose="02020603050405020304" pitchFamily="18" charset="0"/>
                <a:ea typeface="黑体" pitchFamily="49" charset="-122"/>
                <a:cs typeface="Times New Roman" panose="02020603050405020304" pitchFamily="18" charset="0"/>
              </a:rPr>
              <a:t>：</a:t>
            </a:r>
            <a:endParaRPr lang="en-US" altLang="zh-CN" sz="2400" b="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pic>
        <p:nvPicPr>
          <p:cNvPr id="9" name="Picture 18" descr="C:\Users\dxq\Desktop\u=1798509482,349718491&amp;fm=21&amp;gp=0.jpg"/>
          <p:cNvPicPr>
            <a:picLocks noChangeAspect="1"/>
          </p:cNvPicPr>
          <p:nvPr/>
        </p:nvPicPr>
        <p:blipFill>
          <a:blip r:embed="rId3"/>
          <a:srcRect l="10725" r="10580"/>
          <a:stretch>
            <a:fillRect/>
          </a:stretch>
        </p:blipFill>
        <p:spPr>
          <a:xfrm>
            <a:off x="323850" y="2132856"/>
            <a:ext cx="1997075" cy="1525588"/>
          </a:xfrm>
          <a:prstGeom prst="rect">
            <a:avLst/>
          </a:prstGeom>
          <a:noFill/>
          <a:ln w="9525">
            <a:noFill/>
          </a:ln>
        </p:spPr>
      </p:pic>
      <p:sp>
        <p:nvSpPr>
          <p:cNvPr id="10" name="Rectangle 5"/>
          <p:cNvSpPr/>
          <p:nvPr/>
        </p:nvSpPr>
        <p:spPr>
          <a:xfrm>
            <a:off x="1618756" y="3733067"/>
            <a:ext cx="2161156" cy="425450"/>
          </a:xfrm>
          <a:prstGeom prst="rect">
            <a:avLst/>
          </a:prstGeom>
          <a:noFill/>
          <a:ln w="0">
            <a:noFill/>
          </a:ln>
        </p:spPr>
        <p:txBody>
          <a:bodyPr/>
          <a:lstStyle/>
          <a:p>
            <a:pPr lvl="0">
              <a:lnSpc>
                <a:spcPct val="110000"/>
              </a:lnSpc>
              <a:spcBef>
                <a:spcPct val="20000"/>
              </a:spcBef>
            </a:pPr>
            <a:r>
              <a:rPr lang="en-US" altLang="zh-CN" sz="2000" b="1" dirty="0" smtClean="0">
                <a:solidFill>
                  <a:srgbClr val="000099"/>
                </a:solidFill>
                <a:latin typeface="Times New Roman" panose="02020603050405020304" pitchFamily="18" charset="0"/>
                <a:ea typeface="黑体" pitchFamily="49" charset="-122"/>
                <a:cs typeface="Times New Roman" panose="02020603050405020304" pitchFamily="18" charset="0"/>
              </a:rPr>
              <a:t>Ozone depletion</a:t>
            </a:r>
            <a:endParaRPr lang="zh-CN" altLang="en-US" sz="2000" b="1" dirty="0">
              <a:solidFill>
                <a:srgbClr val="000099"/>
              </a:solidFill>
              <a:latin typeface="黑体" panose="02010609060101010101" pitchFamily="49" charset="-122"/>
              <a:ea typeface="黑体" panose="02010609060101010101" pitchFamily="49" charset="-122"/>
            </a:endParaRPr>
          </a:p>
        </p:txBody>
      </p:sp>
      <p:pic>
        <p:nvPicPr>
          <p:cNvPr id="11" name="Picture 21" descr="C:\Users\dxq\Desktop\u=1316784467,329159925&amp;fm=23&amp;gp=0.jpg"/>
          <p:cNvPicPr>
            <a:picLocks noChangeAspect="1"/>
          </p:cNvPicPr>
          <p:nvPr/>
        </p:nvPicPr>
        <p:blipFill>
          <a:blip r:embed="rId4"/>
          <a:stretch>
            <a:fillRect/>
          </a:stretch>
        </p:blipFill>
        <p:spPr>
          <a:xfrm>
            <a:off x="2608263" y="2132856"/>
            <a:ext cx="1963737" cy="1525588"/>
          </a:xfrm>
          <a:prstGeom prst="rect">
            <a:avLst/>
          </a:prstGeom>
          <a:noFill/>
          <a:ln w="9525">
            <a:noFill/>
          </a:ln>
        </p:spPr>
      </p:pic>
      <p:pic>
        <p:nvPicPr>
          <p:cNvPr id="14" name="Picture 22" descr="C:\Users\dxq\Desktop\u=3144623967,2478449222&amp;fm=21&amp;gp=0.jpg"/>
          <p:cNvPicPr>
            <a:picLocks noChangeAspect="1"/>
          </p:cNvPicPr>
          <p:nvPr/>
        </p:nvPicPr>
        <p:blipFill>
          <a:blip r:embed="rId5"/>
          <a:srcRect t="32272"/>
          <a:stretch>
            <a:fillRect/>
          </a:stretch>
        </p:blipFill>
        <p:spPr>
          <a:xfrm>
            <a:off x="7019925" y="2132856"/>
            <a:ext cx="1765300" cy="1525588"/>
          </a:xfrm>
          <a:prstGeom prst="rect">
            <a:avLst/>
          </a:prstGeom>
          <a:noFill/>
          <a:ln w="9525">
            <a:noFill/>
          </a:ln>
        </p:spPr>
      </p:pic>
      <p:pic>
        <p:nvPicPr>
          <p:cNvPr id="15" name="Picture 23" descr="C:\Users\dxq\Desktop\u=1682899845,232281297&amp;fm=23&amp;gp=0.jpg"/>
          <p:cNvPicPr>
            <a:picLocks noChangeAspect="1"/>
          </p:cNvPicPr>
          <p:nvPr/>
        </p:nvPicPr>
        <p:blipFill>
          <a:blip r:embed="rId6"/>
          <a:srcRect l="12141"/>
          <a:stretch>
            <a:fillRect/>
          </a:stretch>
        </p:blipFill>
        <p:spPr>
          <a:xfrm>
            <a:off x="4859338" y="2132856"/>
            <a:ext cx="1828800" cy="1525588"/>
          </a:xfrm>
          <a:prstGeom prst="rect">
            <a:avLst/>
          </a:prstGeom>
          <a:noFill/>
          <a:ln w="9525">
            <a:noFill/>
          </a:ln>
        </p:spPr>
      </p:pic>
      <p:sp>
        <p:nvSpPr>
          <p:cNvPr id="16" name="Rectangle 5"/>
          <p:cNvSpPr/>
          <p:nvPr/>
        </p:nvSpPr>
        <p:spPr>
          <a:xfrm>
            <a:off x="5773738" y="3733067"/>
            <a:ext cx="2221494" cy="425450"/>
          </a:xfrm>
          <a:prstGeom prst="rect">
            <a:avLst/>
          </a:prstGeom>
          <a:noFill/>
          <a:ln w="0">
            <a:noFill/>
          </a:ln>
        </p:spPr>
        <p:txBody>
          <a:bodyPr/>
          <a:lstStyle/>
          <a:p>
            <a:pPr lvl="0">
              <a:lnSpc>
                <a:spcPct val="110000"/>
              </a:lnSpc>
              <a:spcBef>
                <a:spcPct val="20000"/>
              </a:spcBef>
            </a:pPr>
            <a:r>
              <a:rPr lang="en-US" altLang="zh-CN" sz="2000" b="1" dirty="0" smtClean="0">
                <a:solidFill>
                  <a:srgbClr val="000099"/>
                </a:solidFill>
                <a:latin typeface="Times New Roman" panose="02020603050405020304" pitchFamily="18" charset="0"/>
                <a:ea typeface="黑体" pitchFamily="49" charset="-122"/>
                <a:cs typeface="Times New Roman" panose="02020603050405020304" pitchFamily="18" charset="0"/>
              </a:rPr>
              <a:t>Greenhouse effect</a:t>
            </a:r>
            <a:endParaRPr lang="zh-CN" altLang="en-US" sz="2000" b="1" dirty="0">
              <a:solidFill>
                <a:srgbClr val="000099"/>
              </a:solidFill>
              <a:latin typeface="黑体" panose="02010609060101010101" pitchFamily="49" charset="-122"/>
              <a:ea typeface="黑体" panose="02010609060101010101" pitchFamily="49" charset="-122"/>
            </a:endParaRPr>
          </a:p>
        </p:txBody>
      </p:sp>
      <p:sp>
        <p:nvSpPr>
          <p:cNvPr id="17" name="灯片编号占位符 3"/>
          <p:cNvSpPr>
            <a:spLocks noGrp="1"/>
          </p:cNvSpPr>
          <p:nvPr>
            <p:ph type="sldNum" sz="quarter" idx="4294967295"/>
          </p:nvPr>
        </p:nvSpPr>
        <p:spPr>
          <a:xfrm>
            <a:off x="8172399" y="6376243"/>
            <a:ext cx="728433" cy="365125"/>
          </a:xfrm>
          <a:prstGeom prst="rect">
            <a:avLst/>
          </a:prstGeom>
        </p:spPr>
        <p:txBody>
          <a:bodyPr/>
          <a:lstStyle/>
          <a:p>
            <a:r>
              <a:rPr lang="en-US" altLang="zh-CN" smtClean="0">
                <a:latin typeface="Times New Roman" panose="02020603050405020304" pitchFamily="18" charset="0"/>
                <a:cs typeface="Times New Roman" panose="02020603050405020304" pitchFamily="18" charset="0"/>
              </a:rPr>
              <a:t>4/35</a:t>
            </a:r>
            <a:endParaRPr lang="zh-CN" altLang="en-US" dirty="0">
              <a:latin typeface="Times New Roman" panose="02020603050405020304" pitchFamily="18" charset="0"/>
              <a:cs typeface="Times New Roman" panose="02020603050405020304" pitchFamily="18" charset="0"/>
            </a:endParaRPr>
          </a:p>
        </p:txBody>
      </p:sp>
      <p:sp>
        <p:nvSpPr>
          <p:cNvPr id="18" name="矩形 17"/>
          <p:cNvSpPr/>
          <p:nvPr/>
        </p:nvSpPr>
        <p:spPr>
          <a:xfrm>
            <a:off x="64088" y="982408"/>
            <a:ext cx="8721137" cy="461665"/>
          </a:xfrm>
          <a:prstGeom prst="rect">
            <a:avLst/>
          </a:prstGeom>
        </p:spPr>
        <p:txBody>
          <a:bodyPr wrap="square">
            <a:spAutoFit/>
          </a:bodyPr>
          <a:lstStyle/>
          <a:p>
            <a:r>
              <a:rPr lang="en-US" altLang="zh-CN" sz="2400" b="1" dirty="0">
                <a:solidFill>
                  <a:srgbClr val="FF0000"/>
                </a:solidFill>
                <a:latin typeface="Times New Roman" panose="02020603050405020304" pitchFamily="18" charset="0"/>
                <a:ea typeface="黑体" pitchFamily="49" charset="-122"/>
                <a:cs typeface="Times New Roman" panose="02020603050405020304" pitchFamily="18" charset="0"/>
              </a:rPr>
              <a:t>R</a:t>
            </a:r>
            <a:r>
              <a:rPr lang="en-US" altLang="zh-CN" sz="2400" b="1" dirty="0" smtClean="0">
                <a:solidFill>
                  <a:srgbClr val="FF0000"/>
                </a:solidFill>
                <a:latin typeface="Times New Roman" panose="02020603050405020304" pitchFamily="18" charset="0"/>
                <a:ea typeface="黑体" pitchFamily="49" charset="-122"/>
                <a:cs typeface="Times New Roman" panose="02020603050405020304" pitchFamily="18" charset="0"/>
              </a:rPr>
              <a:t>efrigerants </a:t>
            </a:r>
            <a:r>
              <a:rPr lang="en-US" altLang="zh-CN" sz="2400" b="1" dirty="0">
                <a:solidFill>
                  <a:srgbClr val="FF0000"/>
                </a:solidFill>
                <a:latin typeface="Times New Roman" panose="02020603050405020304" pitchFamily="18" charset="0"/>
                <a:ea typeface="黑体" pitchFamily="49" charset="-122"/>
                <a:cs typeface="Times New Roman" panose="02020603050405020304" pitchFamily="18" charset="0"/>
              </a:rPr>
              <a:t>alternatives </a:t>
            </a:r>
            <a:r>
              <a:rPr lang="en-US" altLang="zh-CN" sz="2400" b="1" dirty="0" smtClean="0">
                <a:solidFill>
                  <a:srgbClr val="FF0000"/>
                </a:solidFill>
                <a:latin typeface="Times New Roman" panose="02020603050405020304" pitchFamily="18" charset="0"/>
                <a:ea typeface="黑体" pitchFamily="49" charset="-122"/>
                <a:cs typeface="Times New Roman" panose="02020603050405020304" pitchFamily="18" charset="0"/>
              </a:rPr>
              <a:t>area</a:t>
            </a:r>
            <a:endParaRPr lang="en-US" altLang="zh-CN" sz="2400" b="1" dirty="0">
              <a:solidFill>
                <a:srgbClr val="FF0000"/>
              </a:solidFill>
              <a:latin typeface="Times New Roman" panose="02020603050405020304" pitchFamily="18" charset="0"/>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16483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5519030" y="3654316"/>
            <a:ext cx="3498846" cy="2678129"/>
          </a:xfrm>
          <a:prstGeom prst="rect">
            <a:avLst/>
          </a:prstGeom>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7"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zh-CN" altLang="en-US">
              <a:solidFill>
                <a:srgbClr val="DDDDDD"/>
              </a:solidFill>
              <a:latin typeface="Arial" charset="0"/>
              <a:ea typeface="黑体" pitchFamily="49" charset="-122"/>
            </a:endParaRPr>
          </a:p>
        </p:txBody>
      </p:sp>
      <p:sp>
        <p:nvSpPr>
          <p:cNvPr id="43" name="文本框 42"/>
          <p:cNvSpPr txBox="1"/>
          <p:nvPr/>
        </p:nvSpPr>
        <p:spPr>
          <a:xfrm>
            <a:off x="179696" y="1442261"/>
            <a:ext cx="8838180" cy="1569660"/>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zh-CN" sz="2400" b="1" dirty="0" smtClean="0">
                <a:solidFill>
                  <a:srgbClr val="0000FF"/>
                </a:solidFill>
                <a:latin typeface="Times New Roman" panose="02020603050405020304" pitchFamily="18" charset="0"/>
                <a:cs typeface="Times New Roman" panose="02020603050405020304" pitchFamily="18" charset="0"/>
              </a:rPr>
              <a:t>Mixed-refrigerants Joule-Thomson Refrigeration</a:t>
            </a:r>
            <a:r>
              <a:rPr lang="en-US" altLang="zh-CN" sz="2400" b="1" dirty="0" smtClean="0">
                <a:latin typeface="Times New Roman" panose="02020603050405020304" pitchFamily="18" charset="0"/>
                <a:cs typeface="Times New Roman" panose="02020603050405020304" pitchFamily="18" charset="0"/>
              </a:rPr>
              <a:t> (MJTR) is one of the </a:t>
            </a:r>
            <a:r>
              <a:rPr lang="en-US" altLang="zh-CN" sz="2400" b="1" dirty="0">
                <a:latin typeface="Times New Roman" panose="02020603050405020304" pitchFamily="18" charset="0"/>
                <a:cs typeface="Times New Roman" panose="02020603050405020304" pitchFamily="18" charset="0"/>
              </a:rPr>
              <a:t>major </a:t>
            </a:r>
            <a:r>
              <a:rPr lang="en-US" altLang="zh-CN" sz="2400" b="1" dirty="0" smtClean="0">
                <a:latin typeface="Times New Roman" panose="02020603050405020304" pitchFamily="18" charset="0"/>
                <a:cs typeface="Times New Roman" panose="02020603050405020304" pitchFamily="18" charset="0"/>
              </a:rPr>
              <a:t>technologies in low temperature</a:t>
            </a:r>
            <a:r>
              <a:rPr lang="en-US" altLang="zh-CN" sz="2400" b="1" dirty="0">
                <a:latin typeface="Times New Roman" panose="02020603050405020304" pitchFamily="18" charset="0"/>
                <a:cs typeface="Times New Roman" panose="02020603050405020304" pitchFamily="18" charset="0"/>
              </a:rPr>
              <a:t> </a:t>
            </a:r>
            <a:r>
              <a:rPr lang="en-US" altLang="zh-CN" sz="2400" b="1" dirty="0" smtClean="0">
                <a:latin typeface="Times New Roman" panose="02020603050405020304" pitchFamily="18" charset="0"/>
                <a:cs typeface="Times New Roman" panose="02020603050405020304" pitchFamily="18" charset="0"/>
              </a:rPr>
              <a:t>refrigeration and also the major </a:t>
            </a:r>
            <a:r>
              <a:rPr lang="en-US" altLang="zh-CN" sz="2400" b="1" dirty="0">
                <a:latin typeface="Times New Roman" panose="02020603050405020304" pitchFamily="18" charset="0"/>
                <a:cs typeface="Times New Roman" panose="02020603050405020304" pitchFamily="18" charset="0"/>
              </a:rPr>
              <a:t>liquefaction </a:t>
            </a:r>
            <a:r>
              <a:rPr lang="en-US" altLang="zh-CN" sz="2400" b="1" dirty="0" smtClean="0">
                <a:latin typeface="Times New Roman" panose="02020603050405020304" pitchFamily="18" charset="0"/>
                <a:cs typeface="Times New Roman" panose="02020603050405020304" pitchFamily="18" charset="0"/>
              </a:rPr>
              <a:t>tech. in LNG industry</a:t>
            </a:r>
          </a:p>
          <a:p>
            <a:pPr marL="342900" indent="-342900" algn="just">
              <a:buFont typeface="Wingdings" panose="05000000000000000000" pitchFamily="2" charset="2"/>
              <a:buChar char="Ø"/>
            </a:pPr>
            <a:r>
              <a:rPr lang="en-US" altLang="zh-CN" sz="2400" b="1" dirty="0" smtClean="0">
                <a:solidFill>
                  <a:srgbClr val="0000FF"/>
                </a:solidFill>
                <a:latin typeface="Times New Roman" panose="02020603050405020304" pitchFamily="18" charset="0"/>
                <a:cs typeface="Times New Roman" panose="02020603050405020304" pitchFamily="18" charset="0"/>
              </a:rPr>
              <a:t>HCs </a:t>
            </a:r>
            <a:r>
              <a:rPr lang="en-US" altLang="zh-CN" sz="2400" b="1" dirty="0" smtClean="0">
                <a:latin typeface="Times New Roman" panose="02020603050405020304" pitchFamily="18" charset="0"/>
                <a:cs typeface="Times New Roman" panose="02020603050405020304" pitchFamily="18" charset="0"/>
              </a:rPr>
              <a:t>are essential components in the mix-refrigerants.</a:t>
            </a:r>
            <a:endParaRPr lang="zh-CN" altLang="en-US" sz="2400" b="1"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94594" y="3404873"/>
            <a:ext cx="5610256" cy="3169795"/>
          </a:xfrm>
          <a:prstGeom prst="rect">
            <a:avLst/>
          </a:prstGeom>
        </p:spPr>
      </p:pic>
      <p:sp>
        <p:nvSpPr>
          <p:cNvPr id="4" name="矩形 3"/>
          <p:cNvSpPr/>
          <p:nvPr/>
        </p:nvSpPr>
        <p:spPr>
          <a:xfrm>
            <a:off x="2504829" y="3284984"/>
            <a:ext cx="1819729" cy="369332"/>
          </a:xfrm>
          <a:prstGeom prst="rect">
            <a:avLst/>
          </a:prstGeom>
        </p:spPr>
        <p:txBody>
          <a:bodyPr wrap="none">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Heat exchangers</a:t>
            </a:r>
            <a:endParaRPr lang="zh-CN" altLang="en-US" dirty="0">
              <a:solidFill>
                <a:srgbClr val="FF0000"/>
              </a:solidFill>
            </a:endParaRPr>
          </a:p>
        </p:txBody>
      </p:sp>
      <p:cxnSp>
        <p:nvCxnSpPr>
          <p:cNvPr id="31" name="直接连接符 30"/>
          <p:cNvCxnSpPr/>
          <p:nvPr/>
        </p:nvCxnSpPr>
        <p:spPr>
          <a:xfrm>
            <a:off x="6821214" y="5259030"/>
            <a:ext cx="0" cy="6201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800193" y="5248520"/>
            <a:ext cx="493986" cy="1261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268453" y="5364133"/>
            <a:ext cx="0" cy="462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283669" y="5826588"/>
            <a:ext cx="721508" cy="630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7425560" y="4709308"/>
            <a:ext cx="15764" cy="119610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441324" y="4735584"/>
            <a:ext cx="506765" cy="16150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948089" y="4897091"/>
            <a:ext cx="188052" cy="926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112132" y="4976286"/>
            <a:ext cx="24009" cy="7822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102172" y="5758514"/>
            <a:ext cx="716007" cy="7858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6452416" y="4780192"/>
            <a:ext cx="582211" cy="369332"/>
          </a:xfrm>
          <a:prstGeom prst="rect">
            <a:avLst/>
          </a:prstGeom>
        </p:spPr>
        <p:txBody>
          <a:bodyPr wrap="non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R50</a:t>
            </a:r>
            <a:endParaRPr lang="zh-CN" altLang="en-US" dirty="0">
              <a:solidFill>
                <a:srgbClr val="FF0000"/>
              </a:solidFill>
            </a:endParaRPr>
          </a:p>
        </p:txBody>
      </p:sp>
      <p:sp>
        <p:nvSpPr>
          <p:cNvPr id="73" name="矩形 72"/>
          <p:cNvSpPr/>
          <p:nvPr/>
        </p:nvSpPr>
        <p:spPr>
          <a:xfrm>
            <a:off x="7104544" y="4257364"/>
            <a:ext cx="697627" cy="369332"/>
          </a:xfrm>
          <a:prstGeom prst="rect">
            <a:avLst/>
          </a:prstGeom>
        </p:spPr>
        <p:txBody>
          <a:bodyPr wrap="none">
            <a:spAutoFit/>
          </a:bodyPr>
          <a:lstStyle/>
          <a:p>
            <a:r>
              <a:rPr lang="en-US" altLang="zh-CN" b="1" dirty="0">
                <a:solidFill>
                  <a:srgbClr val="0000FF"/>
                </a:solidFill>
                <a:latin typeface="Times New Roman" panose="02020603050405020304" pitchFamily="18" charset="0"/>
                <a:cs typeface="Times New Roman" panose="02020603050405020304" pitchFamily="18" charset="0"/>
              </a:rPr>
              <a:t>R170</a:t>
            </a:r>
            <a:endParaRPr lang="zh-CN" altLang="en-US" dirty="0"/>
          </a:p>
        </p:txBody>
      </p:sp>
      <p:sp>
        <p:nvSpPr>
          <p:cNvPr id="74" name="矩形 73"/>
          <p:cNvSpPr/>
          <p:nvPr/>
        </p:nvSpPr>
        <p:spPr>
          <a:xfrm>
            <a:off x="6408509" y="3318994"/>
            <a:ext cx="2065630" cy="369332"/>
          </a:xfrm>
          <a:prstGeom prst="rect">
            <a:avLst/>
          </a:prstGeom>
        </p:spPr>
        <p:txBody>
          <a:bodyPr wrap="none">
            <a:spAutoFit/>
          </a:bodyPr>
          <a:lstStyle/>
          <a:p>
            <a:r>
              <a:rPr lang="en-US" altLang="zh-CN" b="1" dirty="0">
                <a:solidFill>
                  <a:srgbClr val="0000FF"/>
                </a:solidFill>
                <a:latin typeface="Times New Roman" panose="02020603050405020304" pitchFamily="18" charset="0"/>
                <a:cs typeface="Times New Roman" panose="02020603050405020304" pitchFamily="18" charset="0"/>
              </a:rPr>
              <a:t>Mixed-refrigerants</a:t>
            </a:r>
            <a:endParaRPr lang="zh-CN" altLang="en-US" dirty="0"/>
          </a:p>
        </p:txBody>
      </p:sp>
      <p:sp>
        <p:nvSpPr>
          <p:cNvPr id="23" name="矩形 22"/>
          <p:cNvSpPr/>
          <p:nvPr/>
        </p:nvSpPr>
        <p:spPr>
          <a:xfrm>
            <a:off x="73239" y="865173"/>
            <a:ext cx="8721137" cy="461665"/>
          </a:xfrm>
          <a:prstGeom prst="rect">
            <a:avLst/>
          </a:prstGeom>
        </p:spPr>
        <p:txBody>
          <a:bodyPr wrap="square">
            <a:spAutoFit/>
          </a:bodyPr>
          <a:lstStyle/>
          <a:p>
            <a:r>
              <a:rPr lang="en-US" altLang="zh-CN" sz="2400" b="1" dirty="0" smtClean="0">
                <a:solidFill>
                  <a:srgbClr val="FF0000"/>
                </a:solidFill>
                <a:latin typeface="Times New Roman" panose="02020603050405020304" pitchFamily="18" charset="0"/>
                <a:ea typeface="黑体" pitchFamily="49" charset="-122"/>
                <a:cs typeface="Times New Roman" panose="02020603050405020304" pitchFamily="18" charset="0"/>
              </a:rPr>
              <a:t>MJTR Tech. area</a:t>
            </a:r>
            <a:endParaRPr lang="en-US" altLang="zh-CN" sz="2400" b="1" dirty="0">
              <a:solidFill>
                <a:srgbClr val="FF0000"/>
              </a:solidFill>
              <a:latin typeface="Times New Roman" panose="02020603050405020304" pitchFamily="18" charset="0"/>
              <a:ea typeface="黑体" pitchFamily="49" charset="-122"/>
              <a:cs typeface="Times New Roman" panose="02020603050405020304" pitchFamily="18" charset="0"/>
            </a:endParaRPr>
          </a:p>
        </p:txBody>
      </p:sp>
      <p:sp>
        <p:nvSpPr>
          <p:cNvPr id="24" name="矩形 23"/>
          <p:cNvSpPr/>
          <p:nvPr/>
        </p:nvSpPr>
        <p:spPr>
          <a:xfrm>
            <a:off x="179512" y="175431"/>
            <a:ext cx="4144862" cy="523220"/>
          </a:xfrm>
          <a:prstGeom prst="rect">
            <a:avLst/>
          </a:prstGeom>
        </p:spPr>
        <p:txBody>
          <a:bodyPr wrap="square">
            <a:spAutoFit/>
          </a:bodyPr>
          <a:lstStyle/>
          <a:p>
            <a:pPr>
              <a:defRPr/>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Research background</a:t>
            </a:r>
          </a:p>
        </p:txBody>
      </p:sp>
      <p:sp>
        <p:nvSpPr>
          <p:cNvPr id="25" name="灯片编号占位符 3"/>
          <p:cNvSpPr txBox="1">
            <a:spLocks/>
          </p:cNvSpPr>
          <p:nvPr/>
        </p:nvSpPr>
        <p:spPr>
          <a:xfrm>
            <a:off x="8059203" y="6410364"/>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5/35</a:t>
            </a:r>
            <a:endParaRPr lang="zh-CN" altLang="en-US" sz="2000" dirty="0"/>
          </a:p>
        </p:txBody>
      </p:sp>
    </p:spTree>
    <p:extLst>
      <p:ext uri="{BB962C8B-B14F-4D97-AF65-F5344CB8AC3E}">
        <p14:creationId xmlns:p14="http://schemas.microsoft.com/office/powerpoint/2010/main" val="3947713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2" y="153911"/>
            <a:ext cx="4144862" cy="523220"/>
          </a:xfrm>
          <a:prstGeom prst="rect">
            <a:avLst/>
          </a:prstGeom>
        </p:spPr>
        <p:txBody>
          <a:bodyPr wrap="square">
            <a:spAutoFit/>
          </a:bodyPr>
          <a:lstStyle/>
          <a:p>
            <a:pPr>
              <a:defRPr/>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Research background</a:t>
            </a:r>
          </a:p>
        </p:txBody>
      </p:sp>
      <p:sp>
        <p:nvSpPr>
          <p:cNvPr id="9" name="矩形 8"/>
          <p:cNvSpPr/>
          <p:nvPr/>
        </p:nvSpPr>
        <p:spPr>
          <a:xfrm>
            <a:off x="404441" y="4238612"/>
            <a:ext cx="8239497" cy="1887696"/>
          </a:xfrm>
          <a:prstGeom prst="rect">
            <a:avLst/>
          </a:prstGeom>
          <a:ln w="25400">
            <a:noFill/>
            <a:prstDash val="dash"/>
          </a:ln>
        </p:spPr>
        <p:txBody>
          <a:bodyPr wrap="square">
            <a:spAutoFit/>
          </a:bodyPr>
          <a:lstStyle/>
          <a:p>
            <a:pPr algn="just">
              <a:lnSpc>
                <a:spcPts val="2800"/>
              </a:lnSpc>
            </a:pPr>
            <a:r>
              <a:rPr lang="en-US" altLang="zh-CN" sz="2200" b="1" dirty="0" smtClean="0">
                <a:solidFill>
                  <a:srgbClr val="000000"/>
                </a:solidFill>
                <a:latin typeface="Times New Roman" panose="02020603050405020304" pitchFamily="18" charset="0"/>
                <a:ea typeface="黑体" pitchFamily="49" charset="-122"/>
                <a:cs typeface="Times New Roman" panose="02020603050405020304" pitchFamily="18" charset="0"/>
              </a:rPr>
              <a:t>Investigate </a:t>
            </a:r>
            <a:r>
              <a:rPr lang="en-US" altLang="zh-CN" sz="2200" b="1" dirty="0">
                <a:solidFill>
                  <a:srgbClr val="000000"/>
                </a:solidFill>
                <a:latin typeface="Times New Roman" panose="02020603050405020304" pitchFamily="18" charset="0"/>
                <a:ea typeface="黑体" pitchFamily="49" charset="-122"/>
                <a:cs typeface="Times New Roman" panose="02020603050405020304" pitchFamily="18" charset="0"/>
              </a:rPr>
              <a:t>the </a:t>
            </a:r>
            <a:r>
              <a:rPr lang="en-US" altLang="zh-CN" sz="2200" b="1" dirty="0">
                <a:solidFill>
                  <a:srgbClr val="FF0000"/>
                </a:solidFill>
                <a:latin typeface="Times New Roman" panose="02020603050405020304" pitchFamily="18" charset="0"/>
                <a:ea typeface="黑体" pitchFamily="49" charset="-122"/>
                <a:cs typeface="Times New Roman" panose="02020603050405020304" pitchFamily="18" charset="0"/>
              </a:rPr>
              <a:t>bubble behavior </a:t>
            </a:r>
            <a:r>
              <a:rPr lang="en-US" altLang="zh-CN" sz="2200" b="1" dirty="0">
                <a:solidFill>
                  <a:srgbClr val="000000"/>
                </a:solidFill>
                <a:latin typeface="Times New Roman" panose="02020603050405020304" pitchFamily="18" charset="0"/>
                <a:ea typeface="黑体" pitchFamily="49" charset="-122"/>
                <a:cs typeface="Times New Roman" panose="02020603050405020304" pitchFamily="18" charset="0"/>
              </a:rPr>
              <a:t>of </a:t>
            </a:r>
            <a:r>
              <a:rPr lang="en-US" altLang="zh-CN" sz="2200" b="1" dirty="0">
                <a:solidFill>
                  <a:srgbClr val="FF0000"/>
                </a:solidFill>
                <a:latin typeface="Times New Roman" panose="02020603050405020304" pitchFamily="18" charset="0"/>
                <a:ea typeface="黑体" pitchFamily="49" charset="-122"/>
                <a:cs typeface="Times New Roman" panose="02020603050405020304" pitchFamily="18" charset="0"/>
              </a:rPr>
              <a:t>methane</a:t>
            </a:r>
            <a:r>
              <a:rPr lang="en-US" altLang="zh-CN" sz="2000" b="1" dirty="0" smtClean="0">
                <a:latin typeface="Times New Roman" panose="02020603050405020304" pitchFamily="18" charset="0"/>
                <a:ea typeface="黑体" pitchFamily="49" charset="-122"/>
                <a:cs typeface="Times New Roman" panose="02020603050405020304" pitchFamily="18" charset="0"/>
              </a:rPr>
              <a:t> &amp; </a:t>
            </a:r>
            <a:r>
              <a:rPr lang="en-US" altLang="zh-CN" sz="2200" b="1" dirty="0" smtClean="0">
                <a:solidFill>
                  <a:srgbClr val="FF0000"/>
                </a:solidFill>
                <a:latin typeface="Times New Roman" panose="02020603050405020304" pitchFamily="18" charset="0"/>
                <a:ea typeface="黑体" pitchFamily="49" charset="-122"/>
                <a:cs typeface="Times New Roman" panose="02020603050405020304" pitchFamily="18" charset="0"/>
              </a:rPr>
              <a:t>ethane</a:t>
            </a:r>
            <a:r>
              <a:rPr lang="en-US" altLang="zh-CN" sz="2200" b="1" dirty="0" smtClean="0">
                <a:solidFill>
                  <a:srgbClr val="000000"/>
                </a:solidFill>
                <a:latin typeface="Times New Roman" panose="02020603050405020304" pitchFamily="18" charset="0"/>
                <a:ea typeface="黑体" pitchFamily="49" charset="-122"/>
                <a:cs typeface="Times New Roman" panose="02020603050405020304" pitchFamily="18" charset="0"/>
              </a:rPr>
              <a:t> </a:t>
            </a:r>
            <a:r>
              <a:rPr lang="en-US" altLang="zh-CN" sz="2200" b="1" dirty="0">
                <a:solidFill>
                  <a:srgbClr val="000000"/>
                </a:solidFill>
                <a:latin typeface="Times New Roman" panose="02020603050405020304" pitchFamily="18" charset="0"/>
                <a:ea typeface="黑体" pitchFamily="49" charset="-122"/>
                <a:cs typeface="Times New Roman" panose="02020603050405020304" pitchFamily="18" charset="0"/>
              </a:rPr>
              <a:t>in </a:t>
            </a:r>
            <a:r>
              <a:rPr lang="en-US" altLang="zh-CN" sz="2200" b="1" dirty="0">
                <a:solidFill>
                  <a:srgbClr val="FF0000"/>
                </a:solidFill>
                <a:latin typeface="Times New Roman" panose="02020603050405020304" pitchFamily="18" charset="0"/>
                <a:ea typeface="黑体" pitchFamily="49" charset="-122"/>
                <a:cs typeface="Times New Roman" panose="02020603050405020304" pitchFamily="18" charset="0"/>
              </a:rPr>
              <a:t>saturated nucleate pool </a:t>
            </a:r>
            <a:r>
              <a:rPr lang="en-US" altLang="zh-CN" sz="2200" b="1" dirty="0" smtClean="0">
                <a:solidFill>
                  <a:srgbClr val="FF0000"/>
                </a:solidFill>
                <a:latin typeface="Times New Roman" panose="02020603050405020304" pitchFamily="18" charset="0"/>
                <a:ea typeface="黑体" pitchFamily="49" charset="-122"/>
                <a:cs typeface="Times New Roman" panose="02020603050405020304" pitchFamily="18" charset="0"/>
              </a:rPr>
              <a:t>boiling</a:t>
            </a:r>
            <a:r>
              <a:rPr lang="en-US" altLang="zh-CN" sz="2200" b="1" dirty="0" smtClean="0">
                <a:solidFill>
                  <a:srgbClr val="000000"/>
                </a:solidFill>
                <a:latin typeface="Times New Roman" panose="02020603050405020304" pitchFamily="18" charset="0"/>
                <a:ea typeface="黑体" pitchFamily="49" charset="-122"/>
                <a:cs typeface="Times New Roman" panose="02020603050405020304" pitchFamily="18" charset="0"/>
              </a:rPr>
              <a:t> is good for:</a:t>
            </a:r>
            <a:endParaRPr lang="en-US" altLang="zh-CN" sz="2200" b="1" dirty="0">
              <a:solidFill>
                <a:srgbClr val="000000"/>
              </a:solidFill>
              <a:latin typeface="Times New Roman" panose="02020603050405020304" pitchFamily="18" charset="0"/>
              <a:ea typeface="黑体" pitchFamily="49" charset="-122"/>
              <a:cs typeface="Times New Roman" panose="02020603050405020304" pitchFamily="18" charset="0"/>
            </a:endParaRPr>
          </a:p>
          <a:p>
            <a:pPr marL="342900" indent="-342900" algn="just">
              <a:lnSpc>
                <a:spcPts val="2800"/>
              </a:lnSpc>
              <a:buFont typeface="Wingdings" panose="05000000000000000000" pitchFamily="2" charset="2"/>
              <a:buChar char="u"/>
            </a:pP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studying </a:t>
            </a:r>
            <a:r>
              <a:rPr lang="en-US" altLang="zh-CN" sz="2000" b="1" dirty="0">
                <a:solidFill>
                  <a:srgbClr val="000000"/>
                </a:solidFill>
                <a:latin typeface="Times New Roman" panose="02020603050405020304" pitchFamily="18" charset="0"/>
                <a:ea typeface="黑体" pitchFamily="49" charset="-122"/>
                <a:cs typeface="Times New Roman" panose="02020603050405020304" pitchFamily="18" charset="0"/>
              </a:rPr>
              <a:t>refrigerant alternative</a:t>
            </a:r>
          </a:p>
          <a:p>
            <a:pPr marL="342900" indent="-342900" algn="just">
              <a:lnSpc>
                <a:spcPts val="2800"/>
              </a:lnSpc>
              <a:buFont typeface="Wingdings" panose="05000000000000000000" pitchFamily="2" charset="2"/>
              <a:buChar char="u"/>
            </a:pP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improving </a:t>
            </a:r>
            <a:r>
              <a:rPr lang="en-US" altLang="zh-CN" sz="2000" b="1" dirty="0">
                <a:solidFill>
                  <a:srgbClr val="000000"/>
                </a:solidFill>
                <a:latin typeface="Times New Roman" panose="02020603050405020304" pitchFamily="18" charset="0"/>
                <a:ea typeface="黑体" pitchFamily="49" charset="-122"/>
                <a:cs typeface="Times New Roman" panose="02020603050405020304" pitchFamily="18" charset="0"/>
              </a:rPr>
              <a:t>natural gas liquefaction technology</a:t>
            </a:r>
          </a:p>
          <a:p>
            <a:pPr marL="342900" indent="-342900" algn="just">
              <a:lnSpc>
                <a:spcPts val="2800"/>
              </a:lnSpc>
              <a:buFont typeface="Wingdings" panose="05000000000000000000" pitchFamily="2" charset="2"/>
              <a:buChar char="u"/>
            </a:pP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researching </a:t>
            </a:r>
            <a:r>
              <a:rPr lang="en-US" altLang="zh-CN" sz="2000" b="1" dirty="0">
                <a:solidFill>
                  <a:srgbClr val="000000"/>
                </a:solidFill>
                <a:latin typeface="Times New Roman" panose="02020603050405020304" pitchFamily="18" charset="0"/>
                <a:ea typeface="黑体" pitchFamily="49" charset="-122"/>
                <a:cs typeface="Times New Roman" panose="02020603050405020304" pitchFamily="18" charset="0"/>
              </a:rPr>
              <a:t>characteristics of heat transfer and multiphase flow</a:t>
            </a:r>
            <a:endParaRPr lang="zh-CN" altLang="en-US" sz="2000" b="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sp>
        <p:nvSpPr>
          <p:cNvPr id="10" name="右箭头 9"/>
          <p:cNvSpPr/>
          <p:nvPr/>
        </p:nvSpPr>
        <p:spPr>
          <a:xfrm>
            <a:off x="1880809" y="1592842"/>
            <a:ext cx="74697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9728" y="1460849"/>
            <a:ext cx="1540806" cy="954107"/>
          </a:xfrm>
          <a:prstGeom prst="rect">
            <a:avLst/>
          </a:prstGeom>
        </p:spPr>
        <p:txBody>
          <a:bodyPr wrap="none">
            <a:spAutoFit/>
          </a:bodyPr>
          <a:lstStyle/>
          <a:p>
            <a:r>
              <a:rPr lang="en-US" altLang="zh-CN" sz="2800" b="1" dirty="0" smtClean="0">
                <a:solidFill>
                  <a:srgbClr val="FF0000"/>
                </a:solidFill>
                <a:latin typeface="Times New Roman" panose="02020603050405020304" pitchFamily="18" charset="0"/>
                <a:ea typeface="黑体" pitchFamily="49" charset="-122"/>
                <a:cs typeface="Times New Roman" panose="02020603050405020304" pitchFamily="18" charset="0"/>
              </a:rPr>
              <a:t>Methane</a:t>
            </a:r>
          </a:p>
          <a:p>
            <a:r>
              <a:rPr lang="en-US" altLang="zh-CN" sz="2800" b="1" dirty="0" smtClean="0">
                <a:solidFill>
                  <a:srgbClr val="FF0000"/>
                </a:solidFill>
                <a:latin typeface="Times New Roman" panose="02020603050405020304" pitchFamily="18" charset="0"/>
                <a:ea typeface="黑体" pitchFamily="49" charset="-122"/>
                <a:cs typeface="Times New Roman" panose="02020603050405020304" pitchFamily="18" charset="0"/>
              </a:rPr>
              <a:t>Ethane</a:t>
            </a:r>
            <a:endParaRPr lang="zh-CN" altLang="en-US" sz="2800" dirty="0"/>
          </a:p>
        </p:txBody>
      </p:sp>
      <p:sp>
        <p:nvSpPr>
          <p:cNvPr id="14" name="矩形 13"/>
          <p:cNvSpPr/>
          <p:nvPr/>
        </p:nvSpPr>
        <p:spPr>
          <a:xfrm>
            <a:off x="2730675" y="1124744"/>
            <a:ext cx="5945229" cy="1528624"/>
          </a:xfrm>
          <a:prstGeom prst="rect">
            <a:avLst/>
          </a:prstGeom>
        </p:spPr>
        <p:txBody>
          <a:bodyPr wrap="square">
            <a:spAutoFit/>
          </a:bodyPr>
          <a:lstStyle/>
          <a:p>
            <a:pPr algn="just">
              <a:lnSpc>
                <a:spcPts val="2800"/>
              </a:lnSpc>
            </a:pP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Refrigerant alternative component</a:t>
            </a:r>
            <a:endParaRPr lang="en-US" altLang="zh-CN" sz="2000" b="1" dirty="0" smtClean="0">
              <a:solidFill>
                <a:srgbClr val="FF0000"/>
              </a:solidFill>
              <a:latin typeface="Times New Roman" panose="02020603050405020304" pitchFamily="18" charset="0"/>
              <a:ea typeface="黑体" pitchFamily="49" charset="-122"/>
              <a:cs typeface="Times New Roman" panose="02020603050405020304" pitchFamily="18" charset="0"/>
            </a:endParaRPr>
          </a:p>
          <a:p>
            <a:pPr algn="just">
              <a:lnSpc>
                <a:spcPts val="2800"/>
              </a:lnSpc>
            </a:pP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Nature gas component</a:t>
            </a:r>
          </a:p>
          <a:p>
            <a:pPr algn="just">
              <a:lnSpc>
                <a:spcPts val="2800"/>
              </a:lnSpc>
            </a:pP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Major components in mix-refrigerants for natural gas liquefaction applications </a:t>
            </a:r>
            <a:endParaRPr lang="en-US" altLang="zh-CN" sz="2000" b="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sp>
        <p:nvSpPr>
          <p:cNvPr id="15" name="矩形 14"/>
          <p:cNvSpPr/>
          <p:nvPr/>
        </p:nvSpPr>
        <p:spPr>
          <a:xfrm>
            <a:off x="2730674" y="2771640"/>
            <a:ext cx="6080893" cy="1169551"/>
          </a:xfrm>
          <a:prstGeom prst="rect">
            <a:avLst/>
          </a:prstGeom>
        </p:spPr>
        <p:txBody>
          <a:bodyPr wrap="square">
            <a:spAutoFit/>
          </a:bodyPr>
          <a:lstStyle/>
          <a:p>
            <a:pPr algn="just">
              <a:lnSpc>
                <a:spcPts val="2800"/>
              </a:lnSpc>
            </a:pP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Effective mode of heat transfer</a:t>
            </a:r>
          </a:p>
          <a:p>
            <a:pPr algn="just">
              <a:lnSpc>
                <a:spcPts val="2800"/>
              </a:lnSpc>
            </a:pP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Studied physical phenomena in </a:t>
            </a:r>
            <a:r>
              <a:rPr lang="en-US" altLang="zh-CN" sz="2000" b="1" dirty="0" err="1" smtClean="0">
                <a:solidFill>
                  <a:srgbClr val="000000"/>
                </a:solidFill>
                <a:latin typeface="Times New Roman" panose="02020603050405020304" pitchFamily="18" charset="0"/>
                <a:ea typeface="黑体" pitchFamily="49" charset="-122"/>
                <a:cs typeface="Times New Roman" panose="02020603050405020304" pitchFamily="18" charset="0"/>
              </a:rPr>
              <a:t>resaerch</a:t>
            </a:r>
            <a:endPar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endParaRPr>
          </a:p>
          <a:p>
            <a:pPr algn="just">
              <a:lnSpc>
                <a:spcPts val="2800"/>
              </a:lnSpc>
            </a:pPr>
            <a:r>
              <a:rPr lang="en-US" altLang="zh-CN" sz="2000" b="1" dirty="0" smtClean="0">
                <a:solidFill>
                  <a:srgbClr val="FF0000"/>
                </a:solidFill>
                <a:latin typeface="Times New Roman" panose="02020603050405020304" pitchFamily="18" charset="0"/>
                <a:ea typeface="黑体" pitchFamily="49" charset="-122"/>
                <a:cs typeface="Times New Roman" panose="02020603050405020304" pitchFamily="18" charset="0"/>
              </a:rPr>
              <a:t>Bubble behavior </a:t>
            </a:r>
            <a:r>
              <a:rPr lang="en-US" altLang="zh-CN" sz="2000" b="1" dirty="0" smtClean="0">
                <a:solidFill>
                  <a:srgbClr val="000000"/>
                </a:solidFill>
                <a:latin typeface="Times New Roman" panose="02020603050405020304" pitchFamily="18" charset="0"/>
                <a:ea typeface="黑体" pitchFamily="49" charset="-122"/>
                <a:cs typeface="Times New Roman" panose="02020603050405020304" pitchFamily="18" charset="0"/>
              </a:rPr>
              <a:t>reflect heat transfer situation partly</a:t>
            </a:r>
            <a:endParaRPr lang="en-US" altLang="zh-CN" sz="2000" b="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sp>
        <p:nvSpPr>
          <p:cNvPr id="16" name="矩形 15"/>
          <p:cNvSpPr/>
          <p:nvPr/>
        </p:nvSpPr>
        <p:spPr>
          <a:xfrm>
            <a:off x="179512" y="2951176"/>
            <a:ext cx="1519968" cy="810478"/>
          </a:xfrm>
          <a:prstGeom prst="rect">
            <a:avLst/>
          </a:prstGeom>
        </p:spPr>
        <p:txBody>
          <a:bodyPr wrap="none">
            <a:spAutoFit/>
          </a:bodyPr>
          <a:lstStyle/>
          <a:p>
            <a:pPr algn="ctr">
              <a:lnSpc>
                <a:spcPts val="2800"/>
              </a:lnSpc>
            </a:pPr>
            <a:r>
              <a:rPr lang="en-US" altLang="zh-CN" sz="2800" b="1" dirty="0" smtClean="0">
                <a:solidFill>
                  <a:srgbClr val="FF0000"/>
                </a:solidFill>
                <a:latin typeface="Times New Roman" panose="02020603050405020304" pitchFamily="18" charset="0"/>
                <a:ea typeface="黑体" pitchFamily="49" charset="-122"/>
                <a:cs typeface="Times New Roman" panose="02020603050405020304" pitchFamily="18" charset="0"/>
              </a:rPr>
              <a:t>Nucleate</a:t>
            </a:r>
          </a:p>
          <a:p>
            <a:pPr algn="ctr">
              <a:lnSpc>
                <a:spcPts val="2800"/>
              </a:lnSpc>
            </a:pPr>
            <a:r>
              <a:rPr lang="en-US" altLang="zh-CN" sz="2800" b="1" dirty="0" smtClean="0">
                <a:solidFill>
                  <a:srgbClr val="FF0000"/>
                </a:solidFill>
                <a:latin typeface="Times New Roman" panose="02020603050405020304" pitchFamily="18" charset="0"/>
                <a:ea typeface="黑体" pitchFamily="49" charset="-122"/>
                <a:cs typeface="Times New Roman" panose="02020603050405020304" pitchFamily="18" charset="0"/>
              </a:rPr>
              <a:t>boiling</a:t>
            </a:r>
            <a:endParaRPr lang="en-US" altLang="zh-CN" sz="2800" b="1" dirty="0">
              <a:solidFill>
                <a:srgbClr val="FF0000"/>
              </a:solidFill>
              <a:latin typeface="Times New Roman" panose="02020603050405020304" pitchFamily="18" charset="0"/>
              <a:ea typeface="黑体" pitchFamily="49" charset="-122"/>
              <a:cs typeface="Times New Roman" panose="02020603050405020304" pitchFamily="18" charset="0"/>
            </a:endParaRPr>
          </a:p>
        </p:txBody>
      </p:sp>
      <p:sp>
        <p:nvSpPr>
          <p:cNvPr id="17" name="右箭头 16"/>
          <p:cNvSpPr/>
          <p:nvPr/>
        </p:nvSpPr>
        <p:spPr>
          <a:xfrm>
            <a:off x="1880809" y="3060201"/>
            <a:ext cx="74697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730675" y="1191335"/>
            <a:ext cx="6080893" cy="142339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730674" y="2840610"/>
            <a:ext cx="6080894" cy="104030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29728" y="1430942"/>
            <a:ext cx="1540806" cy="99432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220212" y="2848373"/>
            <a:ext cx="1550322" cy="95751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6/35</a:t>
            </a:r>
            <a:endParaRPr lang="zh-CN" altLang="en-US" sz="2000" dirty="0"/>
          </a:p>
        </p:txBody>
      </p:sp>
    </p:spTree>
    <p:extLst>
      <p:ext uri="{BB962C8B-B14F-4D97-AF65-F5344CB8AC3E}">
        <p14:creationId xmlns:p14="http://schemas.microsoft.com/office/powerpoint/2010/main" val="594291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2085" y="172602"/>
            <a:ext cx="4144862" cy="523220"/>
          </a:xfrm>
          <a:prstGeom prst="rect">
            <a:avLst/>
          </a:prstGeom>
        </p:spPr>
        <p:txBody>
          <a:bodyPr wrap="square">
            <a:spAutoFit/>
          </a:bodyPr>
          <a:lstStyle/>
          <a:p>
            <a:pPr>
              <a:defRPr/>
            </a:pPr>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Research </a:t>
            </a:r>
            <a:r>
              <a:rPr kumimoji="1" lang="en-US" altLang="zh-CN" sz="2800" b="1"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background</a:t>
            </a:r>
            <a:endPar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692165229"/>
              </p:ext>
            </p:extLst>
          </p:nvPr>
        </p:nvGraphicFramePr>
        <p:xfrm>
          <a:off x="69142" y="3842981"/>
          <a:ext cx="8967352" cy="2250315"/>
        </p:xfrm>
        <a:graphic>
          <a:graphicData uri="http://schemas.openxmlformats.org/drawingml/2006/table">
            <a:tbl>
              <a:tblPr/>
              <a:tblGrid>
                <a:gridCol w="1157672"/>
                <a:gridCol w="547512"/>
                <a:gridCol w="972514"/>
                <a:gridCol w="1512168"/>
                <a:gridCol w="4777486"/>
              </a:tblGrid>
              <a:tr h="210672">
                <a:tc>
                  <a:txBody>
                    <a:bodyPr/>
                    <a:lstStyle/>
                    <a:p>
                      <a:pPr algn="ctr" fontAlgn="ctr">
                        <a:lnSpc>
                          <a:spcPts val="2000"/>
                        </a:lnSpc>
                      </a:pPr>
                      <a:r>
                        <a:rPr lang="en-US" sz="1600" b="1" i="0" u="none" strike="noStrike" dirty="0" smtClean="0">
                          <a:solidFill>
                            <a:srgbClr val="000000"/>
                          </a:solidFill>
                          <a:effectLst/>
                          <a:latin typeface="Times New Roman" panose="02020603050405020304" pitchFamily="18" charset="0"/>
                          <a:ea typeface="宋体" panose="02010600030101010101" pitchFamily="2" charset="-122"/>
                        </a:rPr>
                        <a:t>Researchers</a:t>
                      </a:r>
                      <a:endParaRPr lang="en-US" sz="16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2000"/>
                        </a:lnSpc>
                      </a:pPr>
                      <a:r>
                        <a:rPr lang="en-US" sz="1600" b="1" i="0" u="none" strike="noStrike" dirty="0" smtClean="0">
                          <a:solidFill>
                            <a:srgbClr val="000000"/>
                          </a:solidFill>
                          <a:effectLst/>
                          <a:latin typeface="Times New Roman" panose="02020603050405020304" pitchFamily="18" charset="0"/>
                          <a:ea typeface="宋体" panose="02010600030101010101" pitchFamily="2" charset="-122"/>
                        </a:rPr>
                        <a:t>Date</a:t>
                      </a:r>
                      <a:endParaRPr lang="en-US" sz="16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2000"/>
                        </a:lnSpc>
                      </a:pPr>
                      <a:r>
                        <a:rPr lang="en-US" sz="1600" b="1" i="0" u="none" strike="noStrike" dirty="0" smtClean="0">
                          <a:solidFill>
                            <a:srgbClr val="000000"/>
                          </a:solidFill>
                          <a:effectLst/>
                          <a:latin typeface="Times New Roman" panose="02020603050405020304" pitchFamily="18" charset="0"/>
                          <a:ea typeface="宋体" panose="02010600030101010101" pitchFamily="2" charset="-122"/>
                        </a:rPr>
                        <a:t>Fluid</a:t>
                      </a:r>
                      <a:endParaRPr lang="en-US" sz="16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2000"/>
                        </a:lnSpc>
                      </a:pPr>
                      <a:r>
                        <a:rPr lang="en-US" sz="1600" b="1" i="0" u="none" strike="noStrike" dirty="0" smtClean="0">
                          <a:solidFill>
                            <a:srgbClr val="000000"/>
                          </a:solidFill>
                          <a:effectLst/>
                          <a:latin typeface="Times New Roman" panose="02020603050405020304" pitchFamily="18" charset="0"/>
                          <a:ea typeface="宋体" panose="02010600030101010101" pitchFamily="2" charset="-122"/>
                        </a:rPr>
                        <a:t>H</a:t>
                      </a:r>
                      <a:r>
                        <a:rPr lang="en-US" altLang="zh-CN" sz="1600" b="1" i="0" u="none" strike="noStrike" dirty="0" smtClean="0">
                          <a:solidFill>
                            <a:srgbClr val="000000"/>
                          </a:solidFill>
                          <a:effectLst/>
                          <a:latin typeface="Times New Roman" panose="02020603050405020304" pitchFamily="18" charset="0"/>
                          <a:ea typeface="宋体" panose="02010600030101010101" pitchFamily="2" charset="-122"/>
                        </a:rPr>
                        <a:t>eater</a:t>
                      </a:r>
                      <a:endParaRPr lang="en-US" sz="16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2000"/>
                        </a:lnSpc>
                      </a:pPr>
                      <a:r>
                        <a:rPr lang="en-US" altLang="zh-CN" sz="1600" b="1" i="0" u="none" strike="noStrike" dirty="0" smtClean="0">
                          <a:solidFill>
                            <a:srgbClr val="000000"/>
                          </a:solidFill>
                          <a:effectLst/>
                          <a:latin typeface="Times New Roman" panose="02020603050405020304" pitchFamily="18" charset="0"/>
                          <a:ea typeface="+mn-ea"/>
                        </a:rPr>
                        <a:t>Observations</a:t>
                      </a:r>
                      <a:endParaRPr lang="zh-CN" altLang="en-US" sz="16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r>
              <a:tr h="202569">
                <a:tc>
                  <a:txBody>
                    <a:bodyPr/>
                    <a:lstStyle/>
                    <a:p>
                      <a:pPr algn="ctr" fontAlgn="ctr">
                        <a:lnSpc>
                          <a:spcPts val="2200"/>
                        </a:lnSpc>
                      </a:pPr>
                      <a:r>
                        <a:rPr lang="en-US" sz="1600" kern="1200" dirty="0" err="1" smtClean="0">
                          <a:solidFill>
                            <a:schemeClr val="tx1"/>
                          </a:solidFill>
                          <a:latin typeface="Times New Roman" panose="02020603050405020304" pitchFamily="18" charset="0"/>
                          <a:ea typeface="+mn-ea"/>
                          <a:cs typeface="Times New Roman" panose="02020603050405020304" pitchFamily="18" charset="0"/>
                        </a:rPr>
                        <a:t>Yuming</a:t>
                      </a:r>
                      <a:r>
                        <a:rPr lang="en-US" sz="1600" kern="1200" dirty="0" smtClean="0">
                          <a:solidFill>
                            <a:schemeClr val="tx1"/>
                          </a:solidFill>
                          <a:latin typeface="Times New Roman" panose="02020603050405020304" pitchFamily="18" charset="0"/>
                          <a:ea typeface="+mn-ea"/>
                          <a:cs typeface="Times New Roman" panose="02020603050405020304" pitchFamily="18" charset="0"/>
                        </a:rPr>
                        <a:t> et al.</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w="12700"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2004</a:t>
                      </a:r>
                      <a:endParaRPr lang="en-US" altLang="zh-CN"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w="12700"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lnSpc>
                          <a:spcPts val="2200"/>
                        </a:lnSpc>
                      </a:pPr>
                      <a:r>
                        <a:rPr lang="en-US" sz="1600" kern="1200" dirty="0" smtClean="0">
                          <a:solidFill>
                            <a:schemeClr val="tx1"/>
                          </a:solidFill>
                          <a:latin typeface="Times New Roman" panose="02020603050405020304" pitchFamily="18" charset="0"/>
                          <a:ea typeface="+mn-ea"/>
                          <a:cs typeface="Times New Roman" panose="02020603050405020304" pitchFamily="18" charset="0"/>
                        </a:rPr>
                        <a:t>propane </a:t>
                      </a:r>
                    </a:p>
                    <a:p>
                      <a:pPr algn="ctr" fontAlgn="ctr">
                        <a:lnSpc>
                          <a:spcPts val="2200"/>
                        </a:lnSpc>
                      </a:pPr>
                      <a:r>
                        <a:rPr lang="en-US" sz="1600" kern="1200" dirty="0" err="1" smtClean="0">
                          <a:solidFill>
                            <a:schemeClr val="tx1"/>
                          </a:solidFill>
                          <a:latin typeface="Times New Roman" panose="02020603050405020304" pitchFamily="18" charset="0"/>
                          <a:ea typeface="+mn-ea"/>
                          <a:cs typeface="Times New Roman" panose="02020603050405020304" pitchFamily="18" charset="0"/>
                        </a:rPr>
                        <a:t>iso</a:t>
                      </a:r>
                      <a:r>
                        <a:rPr lang="en-US" sz="1600" kern="1200" dirty="0" smtClean="0">
                          <a:solidFill>
                            <a:schemeClr val="tx1"/>
                          </a:solidFill>
                          <a:latin typeface="Times New Roman" panose="02020603050405020304" pitchFamily="18" charset="0"/>
                          <a:ea typeface="+mn-ea"/>
                          <a:cs typeface="Times New Roman" panose="02020603050405020304" pitchFamily="18" charset="0"/>
                        </a:rPr>
                        <a:t>-butane</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w="12700"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horizontal tubes</a:t>
                      </a:r>
                      <a:endParaRPr lang="zh-CN" alt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w="12700"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lnSpc>
                          <a:spcPts val="2200"/>
                        </a:lnSpc>
                      </a:pPr>
                      <a:r>
                        <a:rPr lang="en-US" altLang="zh-CN" sz="1600" kern="1200" dirty="0" smtClean="0">
                          <a:solidFill>
                            <a:srgbClr val="FF0000"/>
                          </a:solidFill>
                          <a:latin typeface="Times New Roman" panose="02020603050405020304" pitchFamily="18" charset="0"/>
                          <a:ea typeface="+mn-ea"/>
                          <a:cs typeface="Times New Roman" panose="02020603050405020304" pitchFamily="18" charset="0"/>
                        </a:rPr>
                        <a:t>b</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ubble growth rate</a:t>
                      </a:r>
                      <a:r>
                        <a:rPr lang="en-US" sz="1600" kern="1200" dirty="0" smtClean="0">
                          <a:solidFill>
                            <a:schemeClr val="tx1"/>
                          </a:solidFill>
                          <a:latin typeface="Times New Roman" panose="02020603050405020304" pitchFamily="18" charset="0"/>
                          <a:ea typeface="+mn-ea"/>
                          <a:cs typeface="Times New Roman" panose="02020603050405020304" pitchFamily="18" charset="0"/>
                        </a:rPr>
                        <a:t>,</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 departure diameter</a:t>
                      </a:r>
                      <a:r>
                        <a:rPr lang="en-US" sz="1600" kern="1200" dirty="0" smtClean="0">
                          <a:solidFill>
                            <a:schemeClr val="tx1"/>
                          </a:solidFill>
                          <a:latin typeface="Times New Roman" panose="02020603050405020304" pitchFamily="18" charset="0"/>
                          <a:ea typeface="+mn-ea"/>
                          <a:cs typeface="Times New Roman" panose="02020603050405020304" pitchFamily="18" charset="0"/>
                        </a:rPr>
                        <a:t>,</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 frequency</a:t>
                      </a:r>
                      <a:r>
                        <a:rPr lang="en-US" sz="1600" kern="1200" dirty="0" smtClean="0">
                          <a:solidFill>
                            <a:schemeClr val="tx1"/>
                          </a:solidFill>
                          <a:latin typeface="Times New Roman" panose="02020603050405020304" pitchFamily="18" charset="0"/>
                          <a:ea typeface="+mn-ea"/>
                          <a:cs typeface="Times New Roman" panose="02020603050405020304" pitchFamily="18" charset="0"/>
                        </a:rPr>
                        <a:t>,</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 active site density</a:t>
                      </a:r>
                      <a:r>
                        <a:rPr lang="en-US" sz="1600" kern="1200" dirty="0" smtClean="0">
                          <a:solidFill>
                            <a:schemeClr val="tx1"/>
                          </a:solidFill>
                          <a:latin typeface="Times New Roman" panose="02020603050405020304" pitchFamily="18" charset="0"/>
                          <a:ea typeface="+mn-ea"/>
                          <a:cs typeface="Times New Roman" panose="02020603050405020304" pitchFamily="18" charset="0"/>
                        </a:rPr>
                        <a:t>,</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 rise velocity</a:t>
                      </a:r>
                      <a:r>
                        <a:rPr lang="en-US" sz="1600" kern="1200" dirty="0" smtClean="0">
                          <a:solidFill>
                            <a:schemeClr val="tx1"/>
                          </a:solidFill>
                          <a:latin typeface="Times New Roman" panose="02020603050405020304" pitchFamily="18" charset="0"/>
                          <a:ea typeface="+mn-ea"/>
                          <a:cs typeface="Times New Roman" panose="02020603050405020304" pitchFamily="18" charset="0"/>
                        </a:rPr>
                        <a:t> and </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latent heat transfer</a:t>
                      </a:r>
                      <a:endParaRPr lang="en-US" sz="1600" kern="1200" dirty="0">
                        <a:solidFill>
                          <a:srgbClr val="FF0000"/>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w="12700" cap="flat" cmpd="sng" algn="ctr">
                      <a:solidFill>
                        <a:srgbClr val="00B0F0"/>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r>
              <a:tr h="210672">
                <a:tc>
                  <a:txBody>
                    <a:bodyPr/>
                    <a:lstStyle/>
                    <a:p>
                      <a:pPr algn="ctr" fontAlgn="ctr">
                        <a:lnSpc>
                          <a:spcPts val="2200"/>
                        </a:lnSpc>
                      </a:pPr>
                      <a:r>
                        <a:rPr lang="en-US" altLang="zh-CN" sz="1600" kern="1200" dirty="0" err="1" smtClean="0">
                          <a:solidFill>
                            <a:schemeClr val="tx1"/>
                          </a:solidFill>
                          <a:latin typeface="Times New Roman" panose="02020603050405020304" pitchFamily="18" charset="0"/>
                          <a:ea typeface="+mn-ea"/>
                          <a:cs typeface="Times New Roman" panose="02020603050405020304" pitchFamily="18" charset="0"/>
                        </a:rPr>
                        <a:t>Siedel</a:t>
                      </a: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 et al.</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2008</a:t>
                      </a:r>
                      <a:endParaRPr lang="en-US" altLang="zh-CN"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lnSpc>
                          <a:spcPts val="2200"/>
                        </a:lnSpc>
                      </a:pPr>
                      <a:r>
                        <a:rPr lang="en-US" sz="1600" kern="1200" dirty="0" smtClean="0">
                          <a:solidFill>
                            <a:schemeClr val="tx1"/>
                          </a:solidFill>
                          <a:latin typeface="Times New Roman" panose="02020603050405020304" pitchFamily="18" charset="0"/>
                          <a:ea typeface="+mn-ea"/>
                          <a:cs typeface="Times New Roman" panose="02020603050405020304" pitchFamily="18" charset="0"/>
                        </a:rPr>
                        <a:t>pentane</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copper plate</a:t>
                      </a:r>
                      <a:endParaRPr lang="zh-CN" alt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ts val="2200"/>
                        </a:lnSpc>
                        <a:spcBef>
                          <a:spcPts val="0"/>
                        </a:spcBef>
                        <a:spcAft>
                          <a:spcPts val="0"/>
                        </a:spcAft>
                        <a:buClrTx/>
                        <a:buSzTx/>
                        <a:buFontTx/>
                        <a:buNone/>
                        <a:tabLst/>
                        <a:defRPr/>
                      </a:pPr>
                      <a:r>
                        <a:rPr lang="en-US" altLang="zh-CN" sz="1600" kern="1200" dirty="0" smtClean="0">
                          <a:solidFill>
                            <a:srgbClr val="FF0000"/>
                          </a:solidFill>
                          <a:latin typeface="Times New Roman" panose="02020603050405020304" pitchFamily="18" charset="0"/>
                          <a:ea typeface="+mn-ea"/>
                          <a:cs typeface="Times New Roman" panose="02020603050405020304" pitchFamily="18" charset="0"/>
                        </a:rPr>
                        <a:t>detachment </a:t>
                      </a:r>
                      <a:r>
                        <a:rPr lang="en-US" sz="1600" kern="1200" dirty="0" smtClean="0">
                          <a:solidFill>
                            <a:srgbClr val="FF0000"/>
                          </a:solidFill>
                          <a:latin typeface="Times New Roman" panose="02020603050405020304" pitchFamily="18" charset="0"/>
                          <a:ea typeface="+mn-ea"/>
                          <a:cs typeface="Times New Roman" panose="02020603050405020304" pitchFamily="18" charset="0"/>
                        </a:rPr>
                        <a:t>volume</a:t>
                      </a: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600" kern="1200" dirty="0" smtClean="0">
                          <a:solidFill>
                            <a:srgbClr val="FF0000"/>
                          </a:solidFill>
                          <a:latin typeface="Times New Roman" panose="02020603050405020304" pitchFamily="18" charset="0"/>
                          <a:ea typeface="+mn-ea"/>
                          <a:cs typeface="Times New Roman" panose="02020603050405020304" pitchFamily="18" charset="0"/>
                        </a:rPr>
                        <a:t>growth time</a:t>
                      </a: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 bubble growth rates, bubble frequency and </a:t>
                      </a:r>
                      <a:r>
                        <a:rPr lang="en-US" altLang="zh-CN" sz="1600" kern="1200" dirty="0" smtClean="0">
                          <a:solidFill>
                            <a:srgbClr val="FF0000"/>
                          </a:solidFill>
                          <a:latin typeface="Times New Roman" panose="02020603050405020304" pitchFamily="18" charset="0"/>
                          <a:ea typeface="+mn-ea"/>
                          <a:cs typeface="Times New Roman" panose="02020603050405020304" pitchFamily="18" charset="0"/>
                        </a:rPr>
                        <a:t>bubble coalescence</a:t>
                      </a:r>
                      <a:endParaRPr lang="en-US" sz="1600" kern="1200" dirty="0">
                        <a:solidFill>
                          <a:srgbClr val="FF0000"/>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0672">
                <a:tc>
                  <a:txBody>
                    <a:bodyPr/>
                    <a:lstStyle/>
                    <a:p>
                      <a:pPr algn="ctr" fontAlgn="ctr">
                        <a:lnSpc>
                          <a:spcPts val="2200"/>
                        </a:lnSpc>
                      </a:pPr>
                      <a:r>
                        <a:rPr lang="en-US" sz="1600" kern="1200" dirty="0" smtClean="0">
                          <a:solidFill>
                            <a:schemeClr val="tx1"/>
                          </a:solidFill>
                          <a:latin typeface="Times New Roman" panose="02020603050405020304" pitchFamily="18" charset="0"/>
                          <a:ea typeface="+mn-ea"/>
                          <a:cs typeface="Times New Roman" panose="02020603050405020304" pitchFamily="18" charset="0"/>
                        </a:rPr>
                        <a:t>Gong et al.</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2013</a:t>
                      </a:r>
                      <a:endParaRPr lang="en-US" altLang="zh-CN"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lnSpc>
                          <a:spcPts val="2200"/>
                        </a:lnSpc>
                      </a:pPr>
                      <a:r>
                        <a:rPr lang="en-US" altLang="zh-CN" sz="1600" kern="1200" dirty="0" smtClean="0">
                          <a:solidFill>
                            <a:srgbClr val="FF0000"/>
                          </a:solidFill>
                          <a:latin typeface="Times New Roman" panose="02020603050405020304" pitchFamily="18" charset="0"/>
                          <a:ea typeface="+mn-ea"/>
                          <a:cs typeface="Times New Roman" panose="02020603050405020304" pitchFamily="18" charset="0"/>
                        </a:rPr>
                        <a:t>ethane</a:t>
                      </a:r>
                      <a:r>
                        <a:rPr lang="en-US" sz="1600" kern="1200" dirty="0" smtClean="0">
                          <a:solidFill>
                            <a:schemeClr val="tx1"/>
                          </a:solidFill>
                          <a:latin typeface="Times New Roman" panose="02020603050405020304" pitchFamily="18" charset="0"/>
                          <a:ea typeface="+mn-ea"/>
                          <a:cs typeface="Times New Roman" panose="02020603050405020304" pitchFamily="18" charset="0"/>
                        </a:rPr>
                        <a:t> </a:t>
                      </a:r>
                    </a:p>
                    <a:p>
                      <a:pPr algn="ctr" fontAlgn="ctr">
                        <a:lnSpc>
                          <a:spcPts val="2200"/>
                        </a:lnSpc>
                      </a:pPr>
                      <a:r>
                        <a:rPr lang="en-US" sz="1600" kern="1200" dirty="0" err="1" smtClean="0">
                          <a:solidFill>
                            <a:schemeClr val="tx1"/>
                          </a:solidFill>
                          <a:latin typeface="Times New Roman" panose="02020603050405020304" pitchFamily="18" charset="0"/>
                          <a:ea typeface="+mn-ea"/>
                          <a:cs typeface="Times New Roman" panose="02020603050405020304" pitchFamily="18" charset="0"/>
                        </a:rPr>
                        <a:t>Iso</a:t>
                      </a:r>
                      <a:r>
                        <a:rPr lang="en-US" sz="1600" kern="1200" dirty="0" smtClean="0">
                          <a:solidFill>
                            <a:schemeClr val="tx1"/>
                          </a:solidFill>
                          <a:latin typeface="Times New Roman" panose="02020603050405020304" pitchFamily="18" charset="0"/>
                          <a:ea typeface="+mn-ea"/>
                          <a:cs typeface="Times New Roman" panose="02020603050405020304" pitchFamily="18" charset="0"/>
                        </a:rPr>
                        <a:t>-butane</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copper plate</a:t>
                      </a:r>
                      <a:endParaRPr lang="zh-CN" alt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ctr" latinLnBrk="0" hangingPunct="1">
                        <a:lnSpc>
                          <a:spcPts val="2200"/>
                        </a:lnSpc>
                        <a:spcBef>
                          <a:spcPts val="0"/>
                        </a:spcBef>
                        <a:spcAft>
                          <a:spcPts val="0"/>
                        </a:spcAft>
                        <a:buClrTx/>
                        <a:buSzTx/>
                        <a:buFontTx/>
                        <a:buNone/>
                        <a:tabLst/>
                        <a:defRPr/>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departure diameter</a:t>
                      </a:r>
                      <a:r>
                        <a:rPr lang="zh-CN" altLang="en-US" sz="1600"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and frequency</a:t>
                      </a:r>
                    </a:p>
                  </a:txBody>
                  <a:tcPr marL="8103" marR="8103" marT="8103"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r>
              <a:tr h="210672">
                <a:tc>
                  <a:txBody>
                    <a:bodyPr/>
                    <a:lstStyle/>
                    <a:p>
                      <a:pPr marL="0" marR="0" indent="0" algn="ctr" defTabSz="914400" rtl="0" eaLnBrk="1" fontAlgn="ctr" latinLnBrk="0" hangingPunct="1">
                        <a:lnSpc>
                          <a:spcPts val="2200"/>
                        </a:lnSpc>
                        <a:spcBef>
                          <a:spcPts val="0"/>
                        </a:spcBef>
                        <a:spcAft>
                          <a:spcPts val="0"/>
                        </a:spcAft>
                        <a:buClrTx/>
                        <a:buSzTx/>
                        <a:buFontTx/>
                        <a:buNone/>
                        <a:tabLst/>
                        <a:defRPr/>
                      </a:pPr>
                      <a:r>
                        <a:rPr lang="en-US" sz="1600" kern="1200" dirty="0" smtClean="0">
                          <a:solidFill>
                            <a:schemeClr val="tx1"/>
                          </a:solidFill>
                          <a:latin typeface="Times New Roman" panose="02020603050405020304" pitchFamily="18" charset="0"/>
                          <a:ea typeface="+mn-ea"/>
                          <a:cs typeface="Times New Roman" panose="02020603050405020304" pitchFamily="18" charset="0"/>
                        </a:rPr>
                        <a:t>C</a:t>
                      </a: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hen et al.</a:t>
                      </a:r>
                    </a:p>
                  </a:txBody>
                  <a:tcPr marL="8103" marR="8103" marT="8103"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2017</a:t>
                      </a:r>
                      <a:endParaRPr lang="en-US" altLang="zh-CN"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methane</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2200"/>
                        </a:lnSpc>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copper plate</a:t>
                      </a:r>
                      <a:endParaRPr lang="zh-CN" altLang="en-US" sz="1600" kern="1200" dirty="0">
                        <a:solidFill>
                          <a:schemeClr val="tx1"/>
                        </a:solidFill>
                        <a:latin typeface="Times New Roman" panose="02020603050405020304" pitchFamily="18" charset="0"/>
                        <a:ea typeface="+mn-ea"/>
                        <a:cs typeface="Times New Roman" panose="02020603050405020304" pitchFamily="18" charset="0"/>
                      </a:endParaRPr>
                    </a:p>
                  </a:txBody>
                  <a:tcPr marL="8103" marR="8103" marT="8103"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ts val="2200"/>
                        </a:lnSpc>
                        <a:spcBef>
                          <a:spcPts val="0"/>
                        </a:spcBef>
                        <a:spcAft>
                          <a:spcPts val="0"/>
                        </a:spcAft>
                        <a:buClrTx/>
                        <a:buSzTx/>
                        <a:buFontTx/>
                        <a:buNone/>
                        <a:tabLst/>
                        <a:defRPr/>
                      </a:pP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departure diameter</a:t>
                      </a:r>
                      <a:r>
                        <a:rPr lang="zh-CN" altLang="en-US" sz="1600"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600" kern="1200" dirty="0" smtClean="0">
                          <a:solidFill>
                            <a:schemeClr val="tx1"/>
                          </a:solidFill>
                          <a:latin typeface="Times New Roman" panose="02020603050405020304" pitchFamily="18" charset="0"/>
                          <a:ea typeface="+mn-ea"/>
                          <a:cs typeface="Times New Roman" panose="02020603050405020304" pitchFamily="18" charset="0"/>
                        </a:rPr>
                        <a:t>and frequency</a:t>
                      </a:r>
                    </a:p>
                  </a:txBody>
                  <a:tcPr marL="8103" marR="8103" marT="8103" marB="0" anchor="ctr">
                    <a:lnL>
                      <a:noFill/>
                    </a:lnL>
                    <a:lnR>
                      <a:noFill/>
                    </a:lnR>
                    <a:lnT>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文本框 8"/>
          <p:cNvSpPr txBox="1"/>
          <p:nvPr/>
        </p:nvSpPr>
        <p:spPr>
          <a:xfrm>
            <a:off x="152349" y="3015019"/>
            <a:ext cx="8020050" cy="830997"/>
          </a:xfrm>
          <a:prstGeom prst="rect">
            <a:avLst/>
          </a:prstGeom>
          <a:noFill/>
        </p:spPr>
        <p:txBody>
          <a:bodyPr wrap="square" rtlCol="0">
            <a:spAutoFit/>
          </a:bodyPr>
          <a:lstStyle/>
          <a:p>
            <a:pPr algn="just"/>
            <a:r>
              <a:rPr lang="en-US" altLang="zh-CN" sz="2400" b="1" dirty="0" smtClean="0">
                <a:latin typeface="Times New Roman" panose="02020603050405020304" pitchFamily="18" charset="0"/>
                <a:cs typeface="Times New Roman" panose="02020603050405020304" pitchFamily="18" charset="0"/>
              </a:rPr>
              <a:t>Directly </a:t>
            </a:r>
            <a:r>
              <a:rPr lang="en-US" altLang="zh-CN" sz="2400" b="1" dirty="0">
                <a:latin typeface="Times New Roman" panose="02020603050405020304" pitchFamily="18" charset="0"/>
                <a:cs typeface="Times New Roman" panose="02020603050405020304" pitchFamily="18" charset="0"/>
              </a:rPr>
              <a:t>measured bubble behaviors of </a:t>
            </a:r>
            <a:r>
              <a:rPr lang="en-US" altLang="zh-CN" sz="2400" b="1" dirty="0" smtClean="0">
                <a:latin typeface="Times New Roman" panose="02020603050405020304" pitchFamily="18" charset="0"/>
                <a:cs typeface="Times New Roman" panose="02020603050405020304" pitchFamily="18" charset="0"/>
              </a:rPr>
              <a:t>hydrocarbons is </a:t>
            </a:r>
            <a:r>
              <a:rPr lang="en-US" altLang="zh-CN" sz="2400" b="1" dirty="0" smtClean="0">
                <a:solidFill>
                  <a:srgbClr val="FF0000"/>
                </a:solidFill>
                <a:latin typeface="Times New Roman" panose="02020603050405020304" pitchFamily="18" charset="0"/>
                <a:cs typeface="Times New Roman" panose="02020603050405020304" pitchFamily="18" charset="0"/>
              </a:rPr>
              <a:t>NOT sufficient</a:t>
            </a:r>
            <a:endParaRPr lang="zh-CN" altLang="en-US" sz="24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79512" y="6093296"/>
            <a:ext cx="8020050" cy="707886"/>
          </a:xfrm>
          <a:prstGeom prst="rect">
            <a:avLst/>
          </a:prstGeom>
          <a:noFill/>
        </p:spPr>
        <p:txBody>
          <a:bodyPr wrap="square" rtlCol="0">
            <a:spAutoFit/>
          </a:bodyPr>
          <a:lstStyle>
            <a:defPPr>
              <a:defRPr lang="zh-CN"/>
            </a:defPPr>
            <a:lvl1pPr>
              <a:defRPr>
                <a:latin typeface="Times New Roman" panose="02020603050405020304" pitchFamily="18" charset="0"/>
                <a:cs typeface="Times New Roman" panose="02020603050405020304" pitchFamily="18" charset="0"/>
              </a:defRPr>
            </a:lvl1pPr>
          </a:lstStyle>
          <a:p>
            <a:pPr algn="just"/>
            <a:r>
              <a:rPr lang="en-US" altLang="zh-CN" sz="2000" b="1" dirty="0" smtClean="0"/>
              <a:t>This presentation aims </a:t>
            </a:r>
            <a:r>
              <a:rPr lang="en-US" altLang="zh-CN" sz="2000" b="1" dirty="0"/>
              <a:t>to present the experimental studies </a:t>
            </a:r>
            <a:r>
              <a:rPr lang="en-US" altLang="zh-CN" sz="2000" b="1" dirty="0" smtClean="0"/>
              <a:t>on bubble </a:t>
            </a:r>
            <a:r>
              <a:rPr lang="en-US" altLang="zh-CN" sz="2000" b="1" dirty="0"/>
              <a:t>behaviors </a:t>
            </a:r>
            <a:r>
              <a:rPr lang="en-US" altLang="zh-CN" sz="2000" b="1" dirty="0" smtClean="0"/>
              <a:t>of </a:t>
            </a:r>
            <a:r>
              <a:rPr lang="en-US" altLang="zh-CN" sz="2000" b="1" dirty="0" smtClean="0">
                <a:solidFill>
                  <a:srgbClr val="FF0000"/>
                </a:solidFill>
              </a:rPr>
              <a:t>Methane &amp; Ethane </a:t>
            </a:r>
            <a:r>
              <a:rPr lang="en-US" altLang="zh-CN" sz="2000" b="1" dirty="0" smtClean="0"/>
              <a:t>during saturated nucleate </a:t>
            </a:r>
            <a:r>
              <a:rPr lang="en-US" altLang="zh-CN" sz="2000" b="1" dirty="0"/>
              <a:t>pool </a:t>
            </a:r>
            <a:r>
              <a:rPr lang="en-US" altLang="zh-CN" sz="2000" b="1" dirty="0" smtClean="0"/>
              <a:t>boiling</a:t>
            </a:r>
            <a:endParaRPr lang="zh-CN" altLang="en-US" sz="2000" b="1" dirty="0"/>
          </a:p>
        </p:txBody>
      </p:sp>
      <p:graphicFrame>
        <p:nvGraphicFramePr>
          <p:cNvPr id="14" name="表格 13"/>
          <p:cNvGraphicFramePr>
            <a:graphicFrameLocks noGrp="1"/>
          </p:cNvGraphicFramePr>
          <p:nvPr>
            <p:extLst>
              <p:ext uri="{D42A27DB-BD31-4B8C-83A1-F6EECF244321}">
                <p14:modId xmlns:p14="http://schemas.microsoft.com/office/powerpoint/2010/main" val="1829610940"/>
              </p:ext>
            </p:extLst>
          </p:nvPr>
        </p:nvGraphicFramePr>
        <p:xfrm>
          <a:off x="69142" y="980728"/>
          <a:ext cx="8967354" cy="2054127"/>
        </p:xfrm>
        <a:graphic>
          <a:graphicData uri="http://schemas.openxmlformats.org/drawingml/2006/table">
            <a:tbl>
              <a:tblPr/>
              <a:tblGrid>
                <a:gridCol w="1424462"/>
                <a:gridCol w="577152"/>
                <a:gridCol w="1929726"/>
                <a:gridCol w="2869987"/>
                <a:gridCol w="2166027"/>
              </a:tblGrid>
              <a:tr h="200890">
                <a:tc>
                  <a:txBody>
                    <a:bodyPr/>
                    <a:lstStyle/>
                    <a:p>
                      <a:pPr algn="ctr" fontAlgn="ctr"/>
                      <a:r>
                        <a:rPr lang="en-US" sz="1400" b="1" i="0" u="none" strike="noStrike" dirty="0" smtClean="0">
                          <a:solidFill>
                            <a:srgbClr val="000000"/>
                          </a:solidFill>
                          <a:effectLst/>
                          <a:latin typeface="Times New Roman" panose="02020603050405020304" pitchFamily="18" charset="0"/>
                          <a:ea typeface="宋体" panose="02010600030101010101" pitchFamily="2" charset="-122"/>
                        </a:rPr>
                        <a:t>Researchers</a:t>
                      </a:r>
                      <a:endParaRPr lang="en-US" sz="14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Times New Roman" panose="02020603050405020304" pitchFamily="18" charset="0"/>
                          <a:ea typeface="宋体" panose="02010600030101010101" pitchFamily="2" charset="-122"/>
                        </a:rPr>
                        <a:t>Date</a:t>
                      </a:r>
                      <a:endParaRPr lang="en-US" sz="14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Times New Roman" panose="02020603050405020304" pitchFamily="18" charset="0"/>
                          <a:ea typeface="宋体" panose="02010600030101010101" pitchFamily="2" charset="-122"/>
                        </a:rPr>
                        <a:t>Fluid</a:t>
                      </a:r>
                      <a:endParaRPr lang="en-US" sz="14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Times New Roman" panose="02020603050405020304" pitchFamily="18" charset="0"/>
                          <a:ea typeface="宋体" panose="02010600030101010101" pitchFamily="2" charset="-122"/>
                        </a:rPr>
                        <a:t>Test section</a:t>
                      </a:r>
                      <a:endParaRPr lang="en-US" sz="1400" b="1"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smtClean="0">
                          <a:solidFill>
                            <a:schemeClr val="tx1"/>
                          </a:solidFill>
                          <a:effectLst/>
                          <a:latin typeface="Times New Roman" panose="02020603050405020304" pitchFamily="18" charset="0"/>
                          <a:ea typeface="宋体" panose="02010600030101010101" pitchFamily="2" charset="-122"/>
                        </a:rPr>
                        <a:t>Type</a:t>
                      </a:r>
                      <a:r>
                        <a:rPr lang="zh-CN" altLang="en-US" sz="1400" b="1" i="1" u="none" strike="noStrike" dirty="0">
                          <a:solidFill>
                            <a:schemeClr val="tx1"/>
                          </a:solidFill>
                          <a:effectLst/>
                          <a:latin typeface="Times New Roman" panose="02020603050405020304" pitchFamily="18" charset="0"/>
                          <a:ea typeface="宋体" panose="02010600030101010101" pitchFamily="2" charset="-122"/>
                        </a:rPr>
                        <a:t>　</a:t>
                      </a:r>
                    </a:p>
                  </a:txBody>
                  <a:tcPr marL="8103" marR="8103" marT="810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69">
                <a:tc>
                  <a:txBody>
                    <a:bodyPr/>
                    <a:lstStyle/>
                    <a:p>
                      <a:pPr algn="ctr" fontAlgn="ctr"/>
                      <a:r>
                        <a:rPr lang="en-US" sz="1400" b="0" i="0" u="none" strike="noStrike" dirty="0" err="1">
                          <a:solidFill>
                            <a:srgbClr val="000000"/>
                          </a:solidFill>
                          <a:effectLst/>
                          <a:latin typeface="Times New Roman" panose="02020603050405020304" pitchFamily="18" charset="0"/>
                          <a:ea typeface="宋体" panose="02010600030101010101" pitchFamily="2" charset="-122"/>
                        </a:rPr>
                        <a:t>Kosky</a:t>
                      </a:r>
                      <a:r>
                        <a:rPr lang="en-US" sz="1400" b="0" i="0" u="none" strike="noStrike" dirty="0">
                          <a:solidFill>
                            <a:srgbClr val="000000"/>
                          </a:solidFill>
                          <a:effectLst/>
                          <a:latin typeface="Times New Roman" panose="02020603050405020304" pitchFamily="18" charset="0"/>
                          <a:ea typeface="宋体" panose="02010600030101010101" pitchFamily="2" charset="-122"/>
                        </a:rPr>
                        <a:t> and Lyon</a:t>
                      </a:r>
                    </a:p>
                  </a:txBody>
                  <a:tcPr marL="8103" marR="8103" marT="81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1968</a:t>
                      </a:r>
                    </a:p>
                  </a:txBody>
                  <a:tcPr marL="8103" marR="8103" marT="81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chemeClr val="tx1"/>
                          </a:solidFill>
                          <a:effectLst/>
                          <a:latin typeface="Times New Roman" panose="02020603050405020304" pitchFamily="18" charset="0"/>
                          <a:ea typeface="宋体" panose="02010600030101010101" pitchFamily="2" charset="-122"/>
                        </a:rPr>
                        <a:t>R50</a:t>
                      </a:r>
                    </a:p>
                  </a:txBody>
                  <a:tcPr marL="8103" marR="8103" marT="81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zh-CN" alt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en-US" sz="1400" b="1" i="0" u="none" strike="noStrike" dirty="0" smtClean="0">
                          <a:solidFill>
                            <a:srgbClr val="0000FF"/>
                          </a:solidFill>
                          <a:effectLst/>
                          <a:latin typeface="Times New Roman" panose="02020603050405020304" pitchFamily="18" charset="0"/>
                          <a:ea typeface="宋体" panose="02010600030101010101" pitchFamily="2" charset="-122"/>
                        </a:rPr>
                        <a:t>Nucleate </a:t>
                      </a:r>
                    </a:p>
                    <a:p>
                      <a:pPr algn="ctr" fontAlgn="ctr"/>
                      <a:r>
                        <a:rPr lang="en-US" sz="1400" b="1" i="0" u="none" strike="noStrike" dirty="0" smtClean="0">
                          <a:solidFill>
                            <a:srgbClr val="0000FF"/>
                          </a:solidFill>
                          <a:effectLst/>
                          <a:latin typeface="Times New Roman" panose="02020603050405020304" pitchFamily="18" charset="0"/>
                          <a:ea typeface="宋体" panose="02010600030101010101" pitchFamily="2" charset="-122"/>
                        </a:rPr>
                        <a:t>pool </a:t>
                      </a:r>
                      <a:r>
                        <a:rPr lang="en-US" sz="1400" b="1" i="0" u="none" strike="noStrike" dirty="0">
                          <a:solidFill>
                            <a:srgbClr val="0000FF"/>
                          </a:solidFill>
                          <a:effectLst/>
                          <a:latin typeface="Times New Roman" panose="02020603050405020304" pitchFamily="18" charset="0"/>
                          <a:ea typeface="宋体" panose="02010600030101010101" pitchFamily="2" charset="-122"/>
                        </a:rPr>
                        <a:t>boiling</a:t>
                      </a:r>
                    </a:p>
                  </a:txBody>
                  <a:tcPr marL="8103" marR="8103" marT="8103" marB="0" anchor="ctr">
                    <a:lnL>
                      <a:noFill/>
                    </a:lnL>
                    <a:lnR>
                      <a:noFill/>
                    </a:lnR>
                    <a:lnT w="12700" cap="flat" cmpd="sng" algn="ctr">
                      <a:solidFill>
                        <a:srgbClr val="000000"/>
                      </a:solidFill>
                      <a:prstDash val="solid"/>
                      <a:round/>
                      <a:headEnd type="none" w="med" len="med"/>
                      <a:tailEnd type="none" w="med" len="med"/>
                    </a:lnT>
                    <a:lnB>
                      <a:noFill/>
                    </a:lnB>
                  </a:tcPr>
                </a:tc>
              </a:tr>
              <a:tr h="210672">
                <a:tc>
                  <a:txBody>
                    <a:bodyPr/>
                    <a:lstStyle/>
                    <a:p>
                      <a:pPr algn="ctr"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von Hoffmann</a:t>
                      </a:r>
                    </a:p>
                  </a:txBody>
                  <a:tcPr marL="8103" marR="8103" marT="8103"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1978</a:t>
                      </a:r>
                    </a:p>
                  </a:txBody>
                  <a:tcPr marL="8103" marR="8103" marT="8103" marB="0" anchor="ctr">
                    <a:lnL>
                      <a:noFill/>
                    </a:lnL>
                    <a:lnR>
                      <a:noFill/>
                    </a:lnR>
                    <a:lnT>
                      <a:noFill/>
                    </a:lnT>
                    <a:lnB>
                      <a:noFill/>
                    </a:lnB>
                  </a:tcPr>
                </a:tc>
                <a:tc>
                  <a:txBody>
                    <a:bodyPr/>
                    <a:lstStyle/>
                    <a:p>
                      <a:pPr algn="ctr" fontAlgn="ctr"/>
                      <a:r>
                        <a:rPr lang="en-US" sz="1400" b="0" i="0" u="none" strike="noStrike" dirty="0" smtClean="0">
                          <a:solidFill>
                            <a:schemeClr val="tx1"/>
                          </a:solidFill>
                          <a:effectLst/>
                          <a:latin typeface="Times New Roman" panose="02020603050405020304" pitchFamily="18" charset="0"/>
                          <a:ea typeface="宋体" panose="02010600030101010101" pitchFamily="2" charset="-122"/>
                        </a:rPr>
                        <a:t>R50</a:t>
                      </a:r>
                      <a:r>
                        <a:rPr lang="en-US" sz="1400" b="0" i="0" u="none" strike="noStrike" dirty="0" smtClean="0">
                          <a:solidFill>
                            <a:schemeClr val="tx1"/>
                          </a:solidFill>
                          <a:effectLst/>
                          <a:latin typeface="宋体" panose="02010600030101010101" pitchFamily="2" charset="-122"/>
                          <a:ea typeface="宋体" panose="02010600030101010101" pitchFamily="2" charset="-122"/>
                        </a:rPr>
                        <a:t>,</a:t>
                      </a:r>
                      <a:r>
                        <a:rPr lang="en-US" sz="1400" b="0" i="0" u="none" strike="noStrike" dirty="0" smtClean="0">
                          <a:solidFill>
                            <a:schemeClr val="tx1"/>
                          </a:solidFill>
                          <a:effectLst/>
                          <a:latin typeface="Times New Roman" panose="02020603050405020304" pitchFamily="18" charset="0"/>
                          <a:ea typeface="宋体" panose="02010600030101010101" pitchFamily="2" charset="-122"/>
                        </a:rPr>
                        <a:t>R170,R50+R170</a:t>
                      </a:r>
                      <a:endParaRPr lang="en-US" sz="1400" b="0" i="0" u="none" strike="noStrike" dirty="0">
                        <a:solidFill>
                          <a:schemeClr val="tx1"/>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endParaRPr lang="zh-CN" alt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vMerge="1">
                  <a:txBody>
                    <a:bodyPr/>
                    <a:lstStyle/>
                    <a:p>
                      <a:endParaRPr lang="zh-CN" altLang="en-US"/>
                    </a:p>
                  </a:txBody>
                  <a:tcPr/>
                </a:tc>
              </a:tr>
              <a:tr h="210672">
                <a:tc>
                  <a:txBody>
                    <a:bodyPr/>
                    <a:lstStyle/>
                    <a:p>
                      <a:pPr algn="ctr"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Bier and Lambert</a:t>
                      </a:r>
                    </a:p>
                  </a:txBody>
                  <a:tcPr marL="8103" marR="8103" marT="8103"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1990</a:t>
                      </a:r>
                    </a:p>
                  </a:txBody>
                  <a:tcPr marL="8103" marR="8103" marT="8103" marB="0" anchor="ctr">
                    <a:lnL>
                      <a:noFill/>
                    </a:lnL>
                    <a:lnR>
                      <a:noFill/>
                    </a:lnR>
                    <a:lnT>
                      <a:noFill/>
                    </a:lnT>
                    <a:lnB>
                      <a:noFill/>
                    </a:lnB>
                  </a:tcPr>
                </a:tc>
                <a:tc>
                  <a:txBody>
                    <a:bodyPr/>
                    <a:lstStyle/>
                    <a:p>
                      <a:pPr algn="ctr" fontAlgn="ct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R50</a:t>
                      </a:r>
                      <a:r>
                        <a:rPr lang="en-US" sz="1400" b="0" i="0" u="none" strike="noStrike" dirty="0" smtClean="0">
                          <a:solidFill>
                            <a:srgbClr val="000000"/>
                          </a:solidFill>
                          <a:effectLst/>
                          <a:latin typeface="宋体" panose="02010600030101010101" pitchFamily="2" charset="-122"/>
                          <a:ea typeface="宋体" panose="02010600030101010101" pitchFamily="2" charset="-122"/>
                        </a:rPr>
                        <a:t>,</a:t>
                      </a: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R170</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endParaRPr lang="zh-CN" alt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vMerge="1">
                  <a:txBody>
                    <a:bodyPr/>
                    <a:lstStyle/>
                    <a:p>
                      <a:endParaRPr lang="zh-CN" altLang="en-US"/>
                    </a:p>
                  </a:txBody>
                  <a:tcPr/>
                </a:tc>
              </a:tr>
              <a:tr h="210672">
                <a:tc>
                  <a:txBody>
                    <a:bodyPr/>
                    <a:lstStyle/>
                    <a:p>
                      <a:pPr algn="ctr" fontAlgn="ctr"/>
                      <a:r>
                        <a:rPr lang="en-US" sz="1400" b="0" i="0" u="none" strike="noStrike" dirty="0" err="1">
                          <a:solidFill>
                            <a:srgbClr val="000000"/>
                          </a:solidFill>
                          <a:effectLst/>
                          <a:latin typeface="Times New Roman" panose="02020603050405020304" pitchFamily="18" charset="0"/>
                          <a:ea typeface="宋体" panose="02010600030101010101" pitchFamily="2" charset="-122"/>
                        </a:rPr>
                        <a:t>Gorenflo</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1990</a:t>
                      </a:r>
                    </a:p>
                  </a:txBody>
                  <a:tcPr marL="8103" marR="8103" marT="8103" marB="0" anchor="ctr">
                    <a:lnL>
                      <a:noFill/>
                    </a:lnL>
                    <a:lnR>
                      <a:noFill/>
                    </a:lnR>
                    <a:lnT>
                      <a:noFill/>
                    </a:lnT>
                    <a:lnB>
                      <a:noFill/>
                    </a:lnB>
                  </a:tcPr>
                </a:tc>
                <a:tc>
                  <a:txBody>
                    <a:bodyPr/>
                    <a:lstStyle/>
                    <a:p>
                      <a:pPr algn="ctr" fontAlgn="ct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R50</a:t>
                      </a:r>
                      <a:r>
                        <a:rPr lang="en-US" sz="1400" b="0" i="0" u="none" strike="noStrike" dirty="0" smtClean="0">
                          <a:solidFill>
                            <a:srgbClr val="000000"/>
                          </a:solidFill>
                          <a:effectLst/>
                          <a:latin typeface="宋体" panose="02010600030101010101" pitchFamily="2" charset="-122"/>
                          <a:ea typeface="宋体" panose="02010600030101010101" pitchFamily="2" charset="-122"/>
                        </a:rPr>
                        <a:t>,</a:t>
                      </a: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R170</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endParaRPr lang="zh-CN" altLang="en-US" sz="1400" b="0" i="0" u="none" strike="noStrike">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endParaRPr lang="zh-CN" altLang="en-US" sz="1400" b="0" i="1"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r>
              <a:tr h="202569">
                <a:tc>
                  <a:txBody>
                    <a:bodyPr/>
                    <a:lstStyle/>
                    <a:p>
                      <a:pPr algn="ctr" fontAlgn="ct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Chen</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2013</a:t>
                      </a:r>
                    </a:p>
                  </a:txBody>
                  <a:tcPr marL="8103" marR="8103" marT="8103"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LNG</a:t>
                      </a:r>
                    </a:p>
                  </a:txBody>
                  <a:tcPr marL="8103" marR="8103" marT="8103"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8mm and 14 mm vertical tube</a:t>
                      </a:r>
                    </a:p>
                  </a:txBody>
                  <a:tcPr marL="8103" marR="8103" marT="8103" marB="0" anchor="ctr">
                    <a:lnL>
                      <a:noFill/>
                    </a:lnL>
                    <a:lnR>
                      <a:noFill/>
                    </a:lnR>
                    <a:lnT>
                      <a:noFill/>
                    </a:lnT>
                    <a:lnB>
                      <a:noFill/>
                    </a:lnB>
                  </a:tcPr>
                </a:tc>
                <a:tc rowSpan="2">
                  <a:txBody>
                    <a:bodyPr/>
                    <a:lstStyle/>
                    <a:p>
                      <a:pPr algn="ctr" fontAlgn="ctr"/>
                      <a:r>
                        <a:rPr lang="en-US" sz="1400" b="1" i="0" u="none" strike="noStrike" dirty="0" smtClean="0">
                          <a:solidFill>
                            <a:srgbClr val="0000FF"/>
                          </a:solidFill>
                          <a:effectLst/>
                          <a:latin typeface="Times New Roman" panose="02020603050405020304" pitchFamily="18" charset="0"/>
                          <a:ea typeface="宋体" panose="02010600030101010101" pitchFamily="2" charset="-122"/>
                        </a:rPr>
                        <a:t>Flow </a:t>
                      </a:r>
                      <a:r>
                        <a:rPr lang="en-US" sz="1400" b="1" i="0" u="none" strike="noStrike" dirty="0">
                          <a:solidFill>
                            <a:srgbClr val="0000FF"/>
                          </a:solidFill>
                          <a:effectLst/>
                          <a:latin typeface="Times New Roman" panose="02020603050405020304" pitchFamily="18" charset="0"/>
                          <a:ea typeface="宋体" panose="02010600030101010101" pitchFamily="2" charset="-122"/>
                        </a:rPr>
                        <a:t>boiling</a:t>
                      </a:r>
                    </a:p>
                  </a:txBody>
                  <a:tcPr marL="8103" marR="8103" marT="8103" marB="0" anchor="ctr">
                    <a:lnL>
                      <a:noFill/>
                    </a:lnL>
                    <a:lnR>
                      <a:noFill/>
                    </a:lnR>
                    <a:lnT>
                      <a:noFill/>
                    </a:lnT>
                    <a:lnB>
                      <a:noFill/>
                    </a:lnB>
                  </a:tcPr>
                </a:tc>
              </a:tr>
              <a:tr h="202569">
                <a:tc>
                  <a:txBody>
                    <a:bodyPr/>
                    <a:lstStyle/>
                    <a:p>
                      <a:pPr algn="ctr" fontAlgn="ct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Chen</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2013</a:t>
                      </a:r>
                    </a:p>
                  </a:txBody>
                  <a:tcPr marL="8103" marR="8103" marT="8103"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LNG</a:t>
                      </a:r>
                    </a:p>
                  </a:txBody>
                  <a:tcPr marL="8103" marR="8103" marT="8103"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8mm horizontal tube</a:t>
                      </a:r>
                    </a:p>
                  </a:txBody>
                  <a:tcPr marL="8103" marR="8103" marT="8103" marB="0" anchor="ctr">
                    <a:lnL>
                      <a:noFill/>
                    </a:lnL>
                    <a:lnR>
                      <a:noFill/>
                    </a:lnR>
                    <a:lnT>
                      <a:noFill/>
                    </a:lnT>
                    <a:lnB>
                      <a:noFill/>
                    </a:lnB>
                  </a:tcPr>
                </a:tc>
                <a:tc vMerge="1">
                  <a:txBody>
                    <a:bodyPr/>
                    <a:lstStyle/>
                    <a:p>
                      <a:endParaRPr lang="zh-CN" altLang="en-US"/>
                    </a:p>
                  </a:txBody>
                  <a:tcPr/>
                </a:tc>
              </a:tr>
              <a:tr h="202569">
                <a:tc>
                  <a:txBody>
                    <a:bodyPr/>
                    <a:lstStyle/>
                    <a:p>
                      <a:pPr algn="ctr" fontAlgn="ctr"/>
                      <a:r>
                        <a:rPr lang="en-US" sz="1400" b="0" i="0" u="none" strike="noStrike" dirty="0" err="1">
                          <a:solidFill>
                            <a:srgbClr val="000000"/>
                          </a:solidFill>
                          <a:effectLst/>
                          <a:latin typeface="Times New Roman" panose="02020603050405020304" pitchFamily="18" charset="0"/>
                          <a:ea typeface="宋体" panose="02010600030101010101" pitchFamily="2" charset="-122"/>
                        </a:rPr>
                        <a:t>Maråk</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2009</a:t>
                      </a:r>
                    </a:p>
                  </a:txBody>
                  <a:tcPr marL="8103" marR="8103" marT="8103" marB="0" anchor="ctr">
                    <a:lnL>
                      <a:noFill/>
                    </a:lnL>
                    <a:lnR>
                      <a:noFill/>
                    </a:lnR>
                    <a:lnT>
                      <a:noFill/>
                    </a:lnT>
                    <a:lnB>
                      <a:noFill/>
                    </a:lnB>
                  </a:tcPr>
                </a:tc>
                <a:tc>
                  <a:txBody>
                    <a:bodyPr/>
                    <a:lstStyle/>
                    <a:p>
                      <a:pPr algn="ctr" fontAlgn="ct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R50,R50+R170</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 0.25, 0.5 and 1 mm vertical tube</a:t>
                      </a:r>
                    </a:p>
                  </a:txBody>
                  <a:tcPr marL="8103" marR="8103" marT="8103" marB="0" anchor="ctr">
                    <a:lnL>
                      <a:noFill/>
                    </a:lnL>
                    <a:lnR>
                      <a:noFill/>
                    </a:lnR>
                    <a:lnT>
                      <a:noFill/>
                    </a:lnT>
                    <a:lnB>
                      <a:noFill/>
                    </a:lnB>
                  </a:tcPr>
                </a:tc>
                <a:tc rowSpan="2">
                  <a:txBody>
                    <a:bodyPr/>
                    <a:lstStyle/>
                    <a:p>
                      <a:pPr algn="ctr" fontAlgn="ctr"/>
                      <a:r>
                        <a:rPr lang="en-US" sz="1400" b="1" i="0" u="none" strike="noStrike" dirty="0" smtClean="0">
                          <a:solidFill>
                            <a:srgbClr val="0000FF"/>
                          </a:solidFill>
                          <a:effectLst/>
                          <a:latin typeface="Times New Roman" panose="02020603050405020304" pitchFamily="18" charset="0"/>
                          <a:ea typeface="宋体" panose="02010600030101010101" pitchFamily="2" charset="-122"/>
                        </a:rPr>
                        <a:t>Flow </a:t>
                      </a:r>
                      <a:r>
                        <a:rPr lang="en-US" sz="1400" b="1" i="0" u="none" strike="noStrike" dirty="0">
                          <a:solidFill>
                            <a:srgbClr val="0000FF"/>
                          </a:solidFill>
                          <a:effectLst/>
                          <a:latin typeface="Times New Roman" panose="02020603050405020304" pitchFamily="18" charset="0"/>
                          <a:ea typeface="宋体" panose="02010600030101010101" pitchFamily="2" charset="-122"/>
                        </a:rPr>
                        <a:t>condensation</a:t>
                      </a:r>
                    </a:p>
                  </a:txBody>
                  <a:tcPr marL="8103" marR="8103" marT="8103" marB="0" anchor="ctr">
                    <a:lnL>
                      <a:noFill/>
                    </a:lnL>
                    <a:lnR>
                      <a:noFill/>
                    </a:lnR>
                    <a:lnT>
                      <a:noFill/>
                    </a:lnT>
                    <a:lnB w="12700" cap="flat" cmpd="sng" algn="ctr">
                      <a:solidFill>
                        <a:srgbClr val="000000"/>
                      </a:solidFill>
                      <a:prstDash val="solid"/>
                      <a:round/>
                      <a:headEnd type="none" w="med" len="med"/>
                      <a:tailEnd type="none" w="med" len="med"/>
                    </a:lnB>
                  </a:tcPr>
                </a:tc>
              </a:tr>
              <a:tr h="210672">
                <a:tc>
                  <a:txBody>
                    <a:bodyPr/>
                    <a:lstStyle/>
                    <a:p>
                      <a:pPr algn="ctr" fontAlgn="ctr"/>
                      <a:r>
                        <a:rPr lang="en-US" altLang="zh-CN" sz="1400" b="0" i="0" u="none" strike="noStrike" kern="1200" dirty="0" smtClean="0">
                          <a:solidFill>
                            <a:srgbClr val="000000"/>
                          </a:solidFill>
                          <a:effectLst/>
                          <a:latin typeface="Times New Roman" panose="02020603050405020304" pitchFamily="18" charset="0"/>
                          <a:ea typeface="宋体" panose="02010600030101010101" pitchFamily="2" charset="-122"/>
                          <a:cs typeface="+mn-cs"/>
                        </a:rPr>
                        <a:t>Macdonald</a:t>
                      </a:r>
                      <a:r>
                        <a:rPr lang="en-US" altLang="zh-CN" sz="1800" kern="1200" dirty="0" smtClean="0">
                          <a:solidFill>
                            <a:schemeClr val="tx1"/>
                          </a:solidFill>
                          <a:effectLst/>
                          <a:latin typeface="+mn-lt"/>
                          <a:ea typeface="+mn-ea"/>
                          <a:cs typeface="+mn-cs"/>
                        </a:rPr>
                        <a:t> </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2016</a:t>
                      </a:r>
                    </a:p>
                  </a:txBody>
                  <a:tcPr marL="8103" marR="8103" marT="81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R170,R170+R290</a:t>
                      </a:r>
                      <a:endParaRPr lang="en-US" sz="1400" b="0" i="0" u="none" strike="noStrike" dirty="0">
                        <a:solidFill>
                          <a:srgbClr val="000000"/>
                        </a:solidFill>
                        <a:effectLst/>
                        <a:latin typeface="Times New Roman" panose="02020603050405020304" pitchFamily="18" charset="0"/>
                        <a:ea typeface="宋体" panose="02010600030101010101" pitchFamily="2" charset="-122"/>
                      </a:endParaRPr>
                    </a:p>
                  </a:txBody>
                  <a:tcPr marL="8103" marR="8103" marT="81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宋体" panose="02010600030101010101" pitchFamily="2" charset="-122"/>
                        </a:rPr>
                        <a:t>7.75 </a:t>
                      </a:r>
                      <a:r>
                        <a:rPr lang="en-US" sz="1400" b="0" i="0" u="none" strike="noStrike" dirty="0" smtClean="0">
                          <a:solidFill>
                            <a:srgbClr val="000000"/>
                          </a:solidFill>
                          <a:effectLst/>
                          <a:latin typeface="Times New Roman" panose="02020603050405020304" pitchFamily="18" charset="0"/>
                          <a:ea typeface="宋体" panose="02010600030101010101" pitchFamily="2" charset="-122"/>
                        </a:rPr>
                        <a:t>- </a:t>
                      </a:r>
                      <a:r>
                        <a:rPr lang="en-US" sz="1400" b="0" i="0" u="none" strike="noStrike" dirty="0">
                          <a:solidFill>
                            <a:srgbClr val="000000"/>
                          </a:solidFill>
                          <a:effectLst/>
                          <a:latin typeface="Times New Roman" panose="02020603050405020304" pitchFamily="18" charset="0"/>
                          <a:ea typeface="宋体" panose="02010600030101010101" pitchFamily="2" charset="-122"/>
                        </a:rPr>
                        <a:t>14.45 mm horizontal tube</a:t>
                      </a:r>
                    </a:p>
                  </a:txBody>
                  <a:tcPr marL="8103" marR="8103" marT="8103"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
        <p:nvSpPr>
          <p:cNvPr id="12"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7/35</a:t>
            </a:r>
            <a:endParaRPr lang="zh-CN" altLang="en-US" sz="2000" dirty="0"/>
          </a:p>
        </p:txBody>
      </p:sp>
    </p:spTree>
    <p:extLst>
      <p:ext uri="{BB962C8B-B14F-4D97-AF65-F5344CB8AC3E}">
        <p14:creationId xmlns:p14="http://schemas.microsoft.com/office/powerpoint/2010/main" val="1987253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6"/>
          <p:cNvSpPr>
            <a:spLocks noChangeArrowheads="1"/>
          </p:cNvSpPr>
          <p:nvPr/>
        </p:nvSpPr>
        <p:spPr bwMode="ltGray">
          <a:xfrm rot="5400000">
            <a:off x="-2096516" y="1228056"/>
            <a:ext cx="4824413" cy="5168901"/>
          </a:xfrm>
          <a:custGeom>
            <a:avLst/>
            <a:gdLst>
              <a:gd name="T0" fmla="*/ 2412207 w 21600"/>
              <a:gd name="T1" fmla="*/ 0 h 21600"/>
              <a:gd name="T2" fmla="*/ 36183 w 21600"/>
              <a:gd name="T3" fmla="*/ 2349441 h 21600"/>
              <a:gd name="T4" fmla="*/ 2412207 w 21600"/>
              <a:gd name="T5" fmla="*/ 71115 h 21600"/>
              <a:gd name="T6" fmla="*/ 4788230 w 21600"/>
              <a:gd name="T7" fmla="*/ 2349441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F7F6F1"/>
              </a:gs>
              <a:gs pos="50000">
                <a:srgbClr val="808080"/>
              </a:gs>
              <a:gs pos="100000">
                <a:srgbClr val="F7F6F1"/>
              </a:gs>
            </a:gsLst>
            <a:lin ang="0" scaled="1"/>
          </a:gradFill>
          <a:ln w="9525">
            <a:noFill/>
            <a:miter lim="800000"/>
            <a:headEnd/>
            <a:tailE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14" name="Text Box 5"/>
          <p:cNvSpPr txBox="1">
            <a:spLocks noChangeArrowheads="1"/>
          </p:cNvSpPr>
          <p:nvPr/>
        </p:nvSpPr>
        <p:spPr bwMode="auto">
          <a:xfrm>
            <a:off x="0" y="41602"/>
            <a:ext cx="3384376" cy="692927"/>
          </a:xfrm>
          <a:prstGeom prst="rect">
            <a:avLst/>
          </a:prstGeom>
          <a:noFill/>
          <a:ln w="9525" algn="ctr">
            <a:noFill/>
            <a:miter lim="800000"/>
            <a:headEnd/>
            <a:tailEnd/>
          </a:ln>
          <a:effectLst/>
        </p:spPr>
        <p:txBody>
          <a:bodyPr wrap="square" lIns="137588" tIns="68793" rIns="137588" bIns="68793">
            <a:spAutoFit/>
          </a:bodyPr>
          <a:lstStyle/>
          <a:p>
            <a:pPr algn="ctr" defTabSz="1376363" fontAlgn="base">
              <a:spcBef>
                <a:spcPct val="50000"/>
              </a:spcBef>
              <a:spcAft>
                <a:spcPct val="0"/>
              </a:spcAft>
              <a:buClr>
                <a:srgbClr val="0066FF"/>
              </a:buClr>
              <a:buFont typeface="Wingdings" pitchFamily="2" charset="2"/>
              <a:buNone/>
              <a:defRPr/>
            </a:pPr>
            <a:r>
              <a:rPr kumimoji="1" lang="en-US" altLang="zh-CN" sz="3600" b="1" dirty="0">
                <a:solidFill>
                  <a:srgbClr val="FF0000"/>
                </a:solidFill>
                <a:effectLst>
                  <a:outerShdw blurRad="38100" dist="38100" dir="2700000" algn="tl">
                    <a:srgbClr val="C0C0C0"/>
                  </a:outerShdw>
                </a:effectLst>
                <a:latin typeface="Arial"/>
                <a:ea typeface="楷体_GB2312" pitchFamily="49" charset="-122"/>
              </a:rPr>
              <a:t>Main Content</a:t>
            </a:r>
            <a:endParaRPr kumimoji="1" lang="zh-CN" altLang="en-US" sz="3600" b="1" dirty="0">
              <a:solidFill>
                <a:srgbClr val="FF0000"/>
              </a:solidFill>
              <a:effectLst>
                <a:outerShdw blurRad="38100" dist="38100" dir="2700000" algn="tl">
                  <a:srgbClr val="C0C0C0"/>
                </a:outerShdw>
              </a:effectLst>
              <a:latin typeface="Arial"/>
              <a:ea typeface="楷体_GB2312" pitchFamily="49" charset="-122"/>
            </a:endParaRPr>
          </a:p>
        </p:txBody>
      </p:sp>
      <p:sp>
        <p:nvSpPr>
          <p:cNvPr id="16" name="AutoShape 7"/>
          <p:cNvSpPr>
            <a:spLocks noChangeArrowheads="1"/>
          </p:cNvSpPr>
          <p:nvPr/>
        </p:nvSpPr>
        <p:spPr bwMode="gray">
          <a:xfrm>
            <a:off x="2584471" y="5189593"/>
            <a:ext cx="4176464"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Conclusion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sp>
        <p:nvSpPr>
          <p:cNvPr id="17" name="AutoShape 9"/>
          <p:cNvSpPr>
            <a:spLocks noChangeArrowheads="1"/>
          </p:cNvSpPr>
          <p:nvPr/>
        </p:nvSpPr>
        <p:spPr bwMode="gray">
          <a:xfrm>
            <a:off x="3262922" y="2840643"/>
            <a:ext cx="4003478" cy="540000"/>
          </a:xfrm>
          <a:prstGeom prst="roundRect">
            <a:avLst>
              <a:gd name="adj" fmla="val 50000"/>
            </a:avLst>
          </a:prstGeom>
          <a:solidFill>
            <a:schemeClr val="tx1">
              <a:lumMod val="50000"/>
              <a:lumOff val="50000"/>
            </a:schemeClr>
          </a:solidFill>
          <a:ln w="38100">
            <a:solidFill>
              <a:srgbClr val="808080">
                <a:lumMod val="75000"/>
              </a:srgbClr>
            </a:solidFill>
            <a:round/>
            <a:headEnd/>
            <a:tailEnd/>
          </a:ln>
          <a:extLst/>
        </p:spPr>
        <p:txBody>
          <a:bodyPr wrap="none" anchor="ctr"/>
          <a:lstStyle/>
          <a:p>
            <a:pPr lvl="0">
              <a:spcBef>
                <a:spcPct val="50000"/>
              </a:spcBef>
              <a:defRPr/>
            </a:pPr>
            <a:r>
              <a:rPr kumimoji="1" lang="en-US" altLang="zh-CN" sz="2400" b="1" kern="0" dirty="0" smtClean="0">
                <a:solidFill>
                  <a:srgbClr val="000000"/>
                </a:solidFill>
                <a:effectLst>
                  <a:outerShdw blurRad="38100" dist="38100" dir="2700000" algn="tl">
                    <a:srgbClr val="C0C0C0"/>
                  </a:outerShdw>
                </a:effectLst>
                <a:ea typeface="黑体" pitchFamily="2" charset="-122"/>
              </a:rPr>
              <a:t>Measurement</a:t>
            </a:r>
            <a:endParaRPr kumimoji="1" lang="en-US" altLang="zh-CN" sz="2400" b="1" kern="0" dirty="0">
              <a:solidFill>
                <a:srgbClr val="000000"/>
              </a:solidFill>
              <a:effectLst>
                <a:outerShdw blurRad="38100" dist="38100" dir="2700000" algn="tl">
                  <a:srgbClr val="C0C0C0"/>
                </a:outerShdw>
              </a:effectLst>
              <a:ea typeface="黑体" pitchFamily="2" charset="-122"/>
            </a:endParaRPr>
          </a:p>
        </p:txBody>
      </p:sp>
      <p:grpSp>
        <p:nvGrpSpPr>
          <p:cNvPr id="18" name="Group 59"/>
          <p:cNvGrpSpPr>
            <a:grpSpLocks/>
          </p:cNvGrpSpPr>
          <p:nvPr/>
        </p:nvGrpSpPr>
        <p:grpSpPr bwMode="auto">
          <a:xfrm>
            <a:off x="2598912" y="4158345"/>
            <a:ext cx="412750" cy="381000"/>
            <a:chOff x="697" y="3564"/>
            <a:chExt cx="240" cy="240"/>
          </a:xfrm>
        </p:grpSpPr>
        <p:sp>
          <p:nvSpPr>
            <p:cNvPr id="19" name="Oval 48"/>
            <p:cNvSpPr>
              <a:spLocks noChangeArrowheads="1"/>
            </p:cNvSpPr>
            <p:nvPr/>
          </p:nvSpPr>
          <p:spPr bwMode="gray">
            <a:xfrm>
              <a:off x="697" y="3564"/>
              <a:ext cx="240"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0" name="Oval 49"/>
            <p:cNvSpPr>
              <a:spLocks noChangeArrowheads="1"/>
            </p:cNvSpPr>
            <p:nvPr/>
          </p:nvSpPr>
          <p:spPr bwMode="gray">
            <a:xfrm>
              <a:off x="711" y="3578"/>
              <a:ext cx="212"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1" name="Oval 50"/>
            <p:cNvSpPr>
              <a:spLocks noChangeArrowheads="1"/>
            </p:cNvSpPr>
            <p:nvPr/>
          </p:nvSpPr>
          <p:spPr bwMode="gray">
            <a:xfrm>
              <a:off x="736" y="3601"/>
              <a:ext cx="107" cy="167"/>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2" name="Oval 51"/>
            <p:cNvSpPr>
              <a:spLocks noChangeArrowheads="1"/>
            </p:cNvSpPr>
            <p:nvPr/>
          </p:nvSpPr>
          <p:spPr bwMode="gray">
            <a:xfrm>
              <a:off x="736" y="3601"/>
              <a:ext cx="107" cy="16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3" name="Oval 52"/>
            <p:cNvSpPr>
              <a:spLocks noChangeArrowheads="1"/>
            </p:cNvSpPr>
            <p:nvPr/>
          </p:nvSpPr>
          <p:spPr bwMode="gray">
            <a:xfrm>
              <a:off x="735" y="3602"/>
              <a:ext cx="163" cy="167"/>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4" name="Oval 53"/>
            <p:cNvSpPr>
              <a:spLocks noChangeArrowheads="1"/>
            </p:cNvSpPr>
            <p:nvPr/>
          </p:nvSpPr>
          <p:spPr bwMode="gray">
            <a:xfrm>
              <a:off x="735" y="3601"/>
              <a:ext cx="163" cy="167"/>
            </a:xfrm>
            <a:prstGeom prst="ellips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grpSp>
        <p:nvGrpSpPr>
          <p:cNvPr id="25" name="Group 40"/>
          <p:cNvGrpSpPr>
            <a:grpSpLocks/>
          </p:cNvGrpSpPr>
          <p:nvPr/>
        </p:nvGrpSpPr>
        <p:grpSpPr bwMode="auto">
          <a:xfrm>
            <a:off x="2549401" y="2856416"/>
            <a:ext cx="385762" cy="381000"/>
            <a:chOff x="2078" y="1680"/>
            <a:chExt cx="1615" cy="1615"/>
          </a:xfrm>
        </p:grpSpPr>
        <p:sp>
          <p:nvSpPr>
            <p:cNvPr id="26" name="Oval 4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7" name="Oval 4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8" name="Oval 43"/>
            <p:cNvSpPr>
              <a:spLocks noChangeArrowheads="1"/>
            </p:cNvSpPr>
            <p:nvPr/>
          </p:nvSpPr>
          <p:spPr bwMode="gray">
            <a:xfrm>
              <a:off x="2331" y="1929"/>
              <a:ext cx="771" cy="112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29" name="Oval 44"/>
            <p:cNvSpPr>
              <a:spLocks noChangeArrowheads="1"/>
            </p:cNvSpPr>
            <p:nvPr/>
          </p:nvSpPr>
          <p:spPr bwMode="gray">
            <a:xfrm>
              <a:off x="2331" y="1929"/>
              <a:ext cx="770" cy="112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0" name="Oval 45"/>
            <p:cNvSpPr>
              <a:spLocks noChangeArrowheads="1"/>
            </p:cNvSpPr>
            <p:nvPr/>
          </p:nvSpPr>
          <p:spPr bwMode="gray">
            <a:xfrm>
              <a:off x="2344" y="1936"/>
              <a:ext cx="1090" cy="1124"/>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1" name="Oval 46"/>
            <p:cNvSpPr>
              <a:spLocks noChangeArrowheads="1"/>
            </p:cNvSpPr>
            <p:nvPr/>
          </p:nvSpPr>
          <p:spPr bwMode="gray">
            <a:xfrm>
              <a:off x="2345" y="1929"/>
              <a:ext cx="1088" cy="1123"/>
            </a:xfrm>
            <a:prstGeom prst="ellipse">
              <a:avLst/>
            </a:prstGeom>
            <a:gradFill>
              <a:gsLst>
                <a:gs pos="0">
                  <a:srgbClr val="03D4A8"/>
                </a:gs>
                <a:gs pos="25000">
                  <a:srgbClr val="21D6E0"/>
                </a:gs>
                <a:gs pos="75000">
                  <a:srgbClr val="0087E6"/>
                </a:gs>
                <a:gs pos="100000">
                  <a:srgbClr val="005CBF"/>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grpSp>
        <p:nvGrpSpPr>
          <p:cNvPr id="32" name="Group 58"/>
          <p:cNvGrpSpPr>
            <a:grpSpLocks/>
          </p:cNvGrpSpPr>
          <p:nvPr/>
        </p:nvGrpSpPr>
        <p:grpSpPr bwMode="auto">
          <a:xfrm>
            <a:off x="1773656" y="1825168"/>
            <a:ext cx="412750" cy="381000"/>
            <a:chOff x="1127" y="3127"/>
            <a:chExt cx="240" cy="240"/>
          </a:xfrm>
        </p:grpSpPr>
        <p:sp>
          <p:nvSpPr>
            <p:cNvPr id="33" name="Oval 48"/>
            <p:cNvSpPr>
              <a:spLocks noChangeArrowheads="1"/>
            </p:cNvSpPr>
            <p:nvPr/>
          </p:nvSpPr>
          <p:spPr bwMode="gray">
            <a:xfrm>
              <a:off x="1127" y="3127"/>
              <a:ext cx="240"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4" name="Oval 49"/>
            <p:cNvSpPr>
              <a:spLocks noChangeArrowheads="1"/>
            </p:cNvSpPr>
            <p:nvPr/>
          </p:nvSpPr>
          <p:spPr bwMode="gray">
            <a:xfrm>
              <a:off x="1141" y="3141"/>
              <a:ext cx="212"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5" name="Oval 50"/>
            <p:cNvSpPr>
              <a:spLocks noChangeArrowheads="1"/>
            </p:cNvSpPr>
            <p:nvPr/>
          </p:nvSpPr>
          <p:spPr bwMode="gray">
            <a:xfrm>
              <a:off x="1166" y="3164"/>
              <a:ext cx="107" cy="167"/>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6" name="Oval 51"/>
            <p:cNvSpPr>
              <a:spLocks noChangeArrowheads="1"/>
            </p:cNvSpPr>
            <p:nvPr/>
          </p:nvSpPr>
          <p:spPr bwMode="gray">
            <a:xfrm>
              <a:off x="1166" y="3164"/>
              <a:ext cx="107" cy="16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7" name="Oval 52"/>
            <p:cNvSpPr>
              <a:spLocks noChangeArrowheads="1"/>
            </p:cNvSpPr>
            <p:nvPr/>
          </p:nvSpPr>
          <p:spPr bwMode="gray">
            <a:xfrm>
              <a:off x="1165" y="3165"/>
              <a:ext cx="163" cy="167"/>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38" name="Oval 53"/>
            <p:cNvSpPr>
              <a:spLocks noChangeArrowheads="1"/>
            </p:cNvSpPr>
            <p:nvPr/>
          </p:nvSpPr>
          <p:spPr bwMode="gray">
            <a:xfrm>
              <a:off x="1165" y="3164"/>
              <a:ext cx="163" cy="167"/>
            </a:xfrm>
            <a:prstGeom prst="ellipse">
              <a:avLst/>
            </a:prstGeom>
            <a:gradFill>
              <a:gsLst>
                <a:gs pos="0">
                  <a:srgbClr val="CCCCFF"/>
                </a:gs>
                <a:gs pos="17999">
                  <a:srgbClr val="99CCFF"/>
                </a:gs>
                <a:gs pos="36000">
                  <a:srgbClr val="9966FF"/>
                </a:gs>
                <a:gs pos="61000">
                  <a:srgbClr val="CC99FF"/>
                </a:gs>
                <a:gs pos="82001">
                  <a:srgbClr val="99CCFF"/>
                </a:gs>
                <a:gs pos="100000">
                  <a:srgbClr val="CCCCFF"/>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sp>
        <p:nvSpPr>
          <p:cNvPr id="39" name="AutoShape 7"/>
          <p:cNvSpPr>
            <a:spLocks noChangeArrowheads="1"/>
          </p:cNvSpPr>
          <p:nvPr/>
        </p:nvSpPr>
        <p:spPr bwMode="gray">
          <a:xfrm>
            <a:off x="3262922" y="4015118"/>
            <a:ext cx="3930454" cy="540000"/>
          </a:xfrm>
          <a:prstGeom prst="roundRect">
            <a:avLst>
              <a:gd name="adj" fmla="val 50000"/>
            </a:avLst>
          </a:prstGeom>
          <a:gradFill flip="none" rotWithShape="1">
            <a:gsLst>
              <a:gs pos="0">
                <a:srgbClr val="BBE0E3"/>
              </a:gs>
              <a:gs pos="48000">
                <a:srgbClr val="DAEDEF">
                  <a:lumMod val="97000"/>
                  <a:lumOff val="3000"/>
                </a:srgbClr>
              </a:gs>
              <a:gs pos="100000">
                <a:srgbClr val="DAEDEF">
                  <a:lumMod val="60000"/>
                  <a:lumOff val="40000"/>
                </a:srgbClr>
              </a:gs>
            </a:gsLst>
            <a:lin ang="16200000" scaled="1"/>
            <a:tileRect/>
          </a:grad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Results and Discussion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grpSp>
        <p:nvGrpSpPr>
          <p:cNvPr id="40" name="Group 47"/>
          <p:cNvGrpSpPr>
            <a:grpSpLocks/>
          </p:cNvGrpSpPr>
          <p:nvPr/>
        </p:nvGrpSpPr>
        <p:grpSpPr bwMode="auto">
          <a:xfrm>
            <a:off x="1797733" y="5283326"/>
            <a:ext cx="412750" cy="381000"/>
            <a:chOff x="2078" y="1680"/>
            <a:chExt cx="1615" cy="1615"/>
          </a:xfrm>
        </p:grpSpPr>
        <p:sp>
          <p:nvSpPr>
            <p:cNvPr id="41" name="Oval 4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2" name="Oval 4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3" name="Oval 50"/>
            <p:cNvSpPr>
              <a:spLocks noChangeArrowheads="1"/>
            </p:cNvSpPr>
            <p:nvPr/>
          </p:nvSpPr>
          <p:spPr bwMode="gray">
            <a:xfrm>
              <a:off x="2339" y="1929"/>
              <a:ext cx="721" cy="112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4" name="Oval 51"/>
            <p:cNvSpPr>
              <a:spLocks noChangeArrowheads="1"/>
            </p:cNvSpPr>
            <p:nvPr/>
          </p:nvSpPr>
          <p:spPr bwMode="gray">
            <a:xfrm>
              <a:off x="2339" y="1929"/>
              <a:ext cx="720" cy="112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5" name="Oval 52"/>
            <p:cNvSpPr>
              <a:spLocks noChangeArrowheads="1"/>
            </p:cNvSpPr>
            <p:nvPr/>
          </p:nvSpPr>
          <p:spPr bwMode="gray">
            <a:xfrm>
              <a:off x="2333" y="1936"/>
              <a:ext cx="1099" cy="1124"/>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46" name="Oval 53"/>
            <p:cNvSpPr>
              <a:spLocks noChangeArrowheads="1"/>
            </p:cNvSpPr>
            <p:nvPr/>
          </p:nvSpPr>
          <p:spPr bwMode="gray">
            <a:xfrm>
              <a:off x="2334" y="1929"/>
              <a:ext cx="1097" cy="1123"/>
            </a:xfrm>
            <a:prstGeom prst="ellipse">
              <a:avLst/>
            </a:prstGeom>
            <a:gradFill rotWithShape="1">
              <a:gsLst>
                <a:gs pos="0">
                  <a:srgbClr val="000082"/>
                </a:gs>
                <a:gs pos="30000">
                  <a:srgbClr val="66008F"/>
                </a:gs>
                <a:gs pos="64999">
                  <a:srgbClr val="BA0066"/>
                </a:gs>
                <a:gs pos="89999">
                  <a:srgbClr val="FF0000"/>
                </a:gs>
                <a:gs pos="100000">
                  <a:srgbClr val="FF8200"/>
                </a:gs>
              </a:gsLst>
              <a:lin ang="2700000" scaled="0"/>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grpSp>
      <p:sp>
        <p:nvSpPr>
          <p:cNvPr id="47" name="AutoShape 9"/>
          <p:cNvSpPr>
            <a:spLocks noChangeArrowheads="1"/>
          </p:cNvSpPr>
          <p:nvPr/>
        </p:nvSpPr>
        <p:spPr bwMode="gray">
          <a:xfrm>
            <a:off x="2584471" y="1666168"/>
            <a:ext cx="4176464" cy="540000"/>
          </a:xfrm>
          <a:prstGeom prst="roundRect">
            <a:avLst>
              <a:gd name="adj" fmla="val 50000"/>
            </a:avLst>
          </a:prstGeom>
          <a:noFill/>
          <a:ln w="38100">
            <a:solidFill>
              <a:srgbClr val="808080">
                <a:lumMod val="75000"/>
              </a:srgbClr>
            </a:solidFill>
            <a:round/>
            <a:headEnd/>
            <a:tailEnd/>
          </a:ln>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charset="0"/>
                <a:ea typeface="黑体" pitchFamily="2" charset="-122"/>
              </a:rPr>
              <a:t>Introduction</a:t>
            </a:r>
            <a:endParaRPr kumimoji="1" lang="en-US" altLang="zh-CN"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ea typeface="黑体" pitchFamily="2" charset="-122"/>
            </a:endParaRPr>
          </a:p>
        </p:txBody>
      </p:sp>
      <p:sp>
        <p:nvSpPr>
          <p:cNvPr id="49" name="AutoShape 5"/>
          <p:cNvSpPr>
            <a:spLocks noChangeArrowheads="1"/>
          </p:cNvSpPr>
          <p:nvPr/>
        </p:nvSpPr>
        <p:spPr bwMode="ltGray">
          <a:xfrm rot="5400000" flipH="1">
            <a:off x="-1690116" y="1699544"/>
            <a:ext cx="4032250" cy="4256088"/>
          </a:xfrm>
          <a:custGeom>
            <a:avLst/>
            <a:gdLst>
              <a:gd name="T0" fmla="*/ 376366668 w 21600"/>
              <a:gd name="T1" fmla="*/ 0 h 21600"/>
              <a:gd name="T2" fmla="*/ 187207660 w 21600"/>
              <a:gd name="T3" fmla="*/ 387093568 h 21600"/>
              <a:gd name="T4" fmla="*/ 376366668 w 21600"/>
              <a:gd name="T5" fmla="*/ 385086310 h 21600"/>
              <a:gd name="T6" fmla="*/ 565525676 w 21600"/>
              <a:gd name="T7" fmla="*/ 38709356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5E9EFF"/>
              </a:gs>
              <a:gs pos="0">
                <a:srgbClr val="85C2FF"/>
              </a:gs>
              <a:gs pos="43000">
                <a:srgbClr val="BBE0E3"/>
              </a:gs>
              <a:gs pos="100000">
                <a:srgbClr val="FFEBFA"/>
              </a:gs>
            </a:gsLst>
            <a:lin ang="5400000" scaled="0"/>
          </a:gradFill>
          <a:ln>
            <a:noFill/>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方正姚体" panose="02010601030101010101" pitchFamily="2" charset="-122"/>
            </a:endParaRPr>
          </a:p>
        </p:txBody>
      </p:sp>
      <p:sp>
        <p:nvSpPr>
          <p:cNvPr id="51"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8/35</a:t>
            </a:r>
            <a:endParaRPr lang="zh-CN" altLang="en-US" sz="2000" dirty="0"/>
          </a:p>
        </p:txBody>
      </p:sp>
    </p:spTree>
    <p:extLst>
      <p:ext uri="{BB962C8B-B14F-4D97-AF65-F5344CB8AC3E}">
        <p14:creationId xmlns:p14="http://schemas.microsoft.com/office/powerpoint/2010/main" val="297394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188" y="1011752"/>
            <a:ext cx="1667444" cy="400110"/>
          </a:xfrm>
          <a:prstGeom prst="rect">
            <a:avLst/>
          </a:prstGeom>
          <a:gradFill rotWithShape="1">
            <a:gsLst>
              <a:gs pos="0">
                <a:srgbClr val="297FD5">
                  <a:tint val="50000"/>
                  <a:satMod val="300000"/>
                </a:srgbClr>
              </a:gs>
              <a:gs pos="35000">
                <a:srgbClr val="BBE0E3"/>
              </a:gs>
              <a:gs pos="100000">
                <a:srgbClr val="297FD5">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wrap="none">
            <a:spAutoFit/>
          </a:bodyPr>
          <a:lstStyle/>
          <a:p>
            <a:pPr algn="ctr"/>
            <a:r>
              <a:rPr lang="en-US" altLang="zh-CN" sz="2000" b="1" kern="0" dirty="0">
                <a:solidFill>
                  <a:srgbClr val="0000FF"/>
                </a:solidFill>
                <a:latin typeface="微软雅黑" panose="020B0503020204020204" pitchFamily="34" charset="-122"/>
                <a:ea typeface="微软雅黑" panose="020B0503020204020204" pitchFamily="34" charset="-122"/>
              </a:rPr>
              <a:t>Test facility</a:t>
            </a:r>
          </a:p>
        </p:txBody>
      </p:sp>
      <p:pic>
        <p:nvPicPr>
          <p:cNvPr id="9" name="图片 8"/>
          <p:cNvPicPr>
            <a:picLocks noChangeAspect="1"/>
          </p:cNvPicPr>
          <p:nvPr/>
        </p:nvPicPr>
        <p:blipFill>
          <a:blip r:embed="rId3"/>
          <a:stretch>
            <a:fillRect/>
          </a:stretch>
        </p:blipFill>
        <p:spPr>
          <a:xfrm>
            <a:off x="4752306" y="1604670"/>
            <a:ext cx="4079221" cy="3374838"/>
          </a:xfrm>
          <a:prstGeom prst="rect">
            <a:avLst/>
          </a:prstGeom>
        </p:spPr>
      </p:pic>
      <p:pic>
        <p:nvPicPr>
          <p:cNvPr id="10"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84" y="1604670"/>
            <a:ext cx="4257860" cy="33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05039" y="5215474"/>
            <a:ext cx="8570450" cy="1323439"/>
          </a:xfrm>
          <a:prstGeom prst="rect">
            <a:avLst/>
          </a:prstGeom>
        </p:spPr>
        <p:txBody>
          <a:bodyPr wrap="square">
            <a:spAutoFit/>
          </a:bodyPr>
          <a:lstStyle/>
          <a:p>
            <a:pPr hangingPunct="0">
              <a:tabLst>
                <a:tab pos="-457200" algn="l"/>
              </a:tabLst>
            </a:pPr>
            <a:r>
              <a:rPr lang="en-US" altLang="zh-CN" sz="1600" b="1" kern="700" spc="-10" dirty="0">
                <a:latin typeface="Times New Roman" panose="02020603050405020304" pitchFamily="18" charset="0"/>
                <a:ea typeface="等线"/>
                <a:cs typeface="Times New Roman" panose="02020603050405020304" pitchFamily="18" charset="0"/>
              </a:rPr>
              <a:t>V</a:t>
            </a:r>
            <a:r>
              <a:rPr lang="en-US" altLang="zh-CN" sz="1600" b="1" kern="700" spc="-10" dirty="0" smtClean="0">
                <a:latin typeface="Times New Roman" panose="02020603050405020304" pitchFamily="18" charset="0"/>
                <a:ea typeface="等线"/>
                <a:cs typeface="Times New Roman" panose="02020603050405020304" pitchFamily="18" charset="0"/>
              </a:rPr>
              <a:t>isual </a:t>
            </a:r>
            <a:r>
              <a:rPr lang="en-US" altLang="zh-CN" sz="1600" b="1" kern="700" spc="-10" dirty="0">
                <a:latin typeface="Times New Roman" panose="02020603050405020304" pitchFamily="18" charset="0"/>
                <a:ea typeface="等线"/>
                <a:cs typeface="Times New Roman" panose="02020603050405020304" pitchFamily="18" charset="0"/>
              </a:rPr>
              <a:t>pool boiling experimental apparatus: </a:t>
            </a:r>
            <a:endParaRPr lang="en-US" altLang="zh-CN" sz="1600" b="1" kern="700" spc="-10" dirty="0" smtClean="0">
              <a:latin typeface="Times New Roman" panose="02020603050405020304" pitchFamily="18" charset="0"/>
              <a:ea typeface="等线"/>
              <a:cs typeface="Times New Roman" panose="02020603050405020304" pitchFamily="18" charset="0"/>
            </a:endParaRPr>
          </a:p>
          <a:p>
            <a:pPr hangingPunct="0">
              <a:tabLst>
                <a:tab pos="-457200" algn="l"/>
              </a:tabLst>
            </a:pPr>
            <a:r>
              <a:rPr lang="en-US" altLang="zh-CN" sz="1600" b="1" kern="700" spc="-10" dirty="0" smtClean="0">
                <a:latin typeface="Times New Roman" panose="02020603050405020304" pitchFamily="18" charset="0"/>
                <a:ea typeface="等线"/>
                <a:cs typeface="Times New Roman" panose="02020603050405020304" pitchFamily="18" charset="0"/>
              </a:rPr>
              <a:t>1. Visualization </a:t>
            </a:r>
            <a:r>
              <a:rPr lang="en-US" altLang="zh-CN" sz="1600" b="1" kern="700" spc="-10" dirty="0">
                <a:latin typeface="Times New Roman" panose="02020603050405020304" pitchFamily="18" charset="0"/>
                <a:ea typeface="等线"/>
                <a:cs typeface="Times New Roman" panose="02020603050405020304" pitchFamily="18" charset="0"/>
              </a:rPr>
              <a:t>boiling vessel; 2. Vacuum hood; 3. Visual windows (split into the inner and the outer windows); </a:t>
            </a:r>
            <a:r>
              <a:rPr lang="en-US" altLang="zh-CN" sz="1600" b="1" kern="700" spc="-10" dirty="0" smtClean="0">
                <a:latin typeface="Times New Roman" panose="02020603050405020304" pitchFamily="18" charset="0"/>
                <a:ea typeface="等线"/>
                <a:cs typeface="Times New Roman" panose="02020603050405020304" pitchFamily="18" charset="0"/>
              </a:rPr>
              <a:t> 4</a:t>
            </a:r>
            <a:r>
              <a:rPr lang="en-US" altLang="zh-CN" sz="1600" b="1" kern="700" spc="-10" dirty="0">
                <a:latin typeface="Times New Roman" panose="02020603050405020304" pitchFamily="18" charset="0"/>
                <a:ea typeface="等线"/>
                <a:cs typeface="Times New Roman" panose="02020603050405020304" pitchFamily="18" charset="0"/>
              </a:rPr>
              <a:t>. Main electric heater; 5. Condenser; 6. Auxiliary electric heater; 7. </a:t>
            </a:r>
            <a:r>
              <a:rPr lang="en-US" altLang="zh-CN" sz="1600" b="1" kern="700" spc="-10" dirty="0" err="1">
                <a:latin typeface="Times New Roman" panose="02020603050405020304" pitchFamily="18" charset="0"/>
                <a:ea typeface="等线"/>
                <a:cs typeface="Times New Roman" panose="02020603050405020304" pitchFamily="18" charset="0"/>
              </a:rPr>
              <a:t>Cryocooler</a:t>
            </a:r>
            <a:r>
              <a:rPr lang="en-US" altLang="zh-CN" sz="1600" b="1" kern="700" spc="-10" dirty="0">
                <a:latin typeface="Times New Roman" panose="02020603050405020304" pitchFamily="18" charset="0"/>
                <a:ea typeface="等线"/>
                <a:cs typeface="Times New Roman" panose="02020603050405020304" pitchFamily="18" charset="0"/>
              </a:rPr>
              <a:t>; 8. Refrigerant </a:t>
            </a:r>
            <a:r>
              <a:rPr lang="en-US" altLang="zh-CN" sz="1600" b="1" kern="700" spc="-10" dirty="0" smtClean="0">
                <a:latin typeface="Times New Roman" panose="02020603050405020304" pitchFamily="18" charset="0"/>
                <a:ea typeface="等线"/>
                <a:cs typeface="Times New Roman" panose="02020603050405020304" pitchFamily="18" charset="0"/>
              </a:rPr>
              <a:t>tank; 9</a:t>
            </a:r>
            <a:r>
              <a:rPr lang="en-US" altLang="zh-CN" sz="1600" b="1" kern="700" spc="-10" dirty="0">
                <a:latin typeface="Times New Roman" panose="02020603050405020304" pitchFamily="18" charset="0"/>
                <a:ea typeface="等线"/>
                <a:cs typeface="Times New Roman" panose="02020603050405020304" pitchFamily="18" charset="0"/>
              </a:rPr>
              <a:t>. High speed camera; 10. Cold illuminant (the front and the rear); </a:t>
            </a:r>
            <a:endParaRPr lang="en-US" altLang="zh-CN" sz="1600" b="1" kern="700" spc="-10" dirty="0" smtClean="0">
              <a:latin typeface="Times New Roman" panose="02020603050405020304" pitchFamily="18" charset="0"/>
              <a:ea typeface="等线"/>
              <a:cs typeface="Times New Roman" panose="02020603050405020304" pitchFamily="18" charset="0"/>
            </a:endParaRPr>
          </a:p>
          <a:p>
            <a:pPr hangingPunct="0">
              <a:tabLst>
                <a:tab pos="-457200" algn="l"/>
              </a:tabLst>
            </a:pPr>
            <a:r>
              <a:rPr lang="en-US" altLang="zh-CN" sz="1600" b="1" kern="700" spc="-10" dirty="0" smtClean="0">
                <a:latin typeface="Times New Roman" panose="02020603050405020304" pitchFamily="18" charset="0"/>
                <a:ea typeface="等线"/>
                <a:cs typeface="Times New Roman" panose="02020603050405020304" pitchFamily="18" charset="0"/>
              </a:rPr>
              <a:t>11</a:t>
            </a:r>
            <a:r>
              <a:rPr lang="en-US" altLang="zh-CN" sz="1600" b="1" kern="700" spc="-10" dirty="0">
                <a:latin typeface="Times New Roman" panose="02020603050405020304" pitchFamily="18" charset="0"/>
                <a:ea typeface="等线"/>
                <a:cs typeface="Times New Roman" panose="02020603050405020304" pitchFamily="18" charset="0"/>
              </a:rPr>
              <a:t>. </a:t>
            </a:r>
            <a:r>
              <a:rPr lang="en-US" altLang="zh-CN" sz="1600" b="1" kern="700" spc="-10" dirty="0" smtClean="0">
                <a:latin typeface="Times New Roman" panose="02020603050405020304" pitchFamily="18" charset="0"/>
                <a:ea typeface="等线"/>
                <a:cs typeface="Times New Roman" panose="02020603050405020304" pitchFamily="18" charset="0"/>
              </a:rPr>
              <a:t>calibrated </a:t>
            </a:r>
            <a:r>
              <a:rPr lang="en-US" altLang="zh-CN" sz="1600" b="1" kern="700" spc="-10" dirty="0">
                <a:latin typeface="Times New Roman" panose="02020603050405020304" pitchFamily="18" charset="0"/>
                <a:ea typeface="等线"/>
                <a:cs typeface="Times New Roman" panose="02020603050405020304" pitchFamily="18" charset="0"/>
              </a:rPr>
              <a:t>ruler; 12. Copper cylinder.</a:t>
            </a:r>
            <a:endParaRPr lang="zh-CN" altLang="zh-CN" sz="1600" b="1" kern="700" dirty="0">
              <a:effectLst/>
              <a:latin typeface="Times New Roman" panose="02020603050405020304" pitchFamily="18" charset="0"/>
              <a:ea typeface="等线"/>
              <a:cs typeface="Times New Roman" panose="02020603050405020304" pitchFamily="18" charset="0"/>
            </a:endParaRPr>
          </a:p>
        </p:txBody>
      </p:sp>
      <p:sp>
        <p:nvSpPr>
          <p:cNvPr id="15" name="矩形 14"/>
          <p:cNvSpPr/>
          <p:nvPr/>
        </p:nvSpPr>
        <p:spPr>
          <a:xfrm>
            <a:off x="124696" y="161953"/>
            <a:ext cx="4032448" cy="523220"/>
          </a:xfrm>
          <a:prstGeom prst="rect">
            <a:avLst/>
          </a:prstGeom>
        </p:spPr>
        <p:txBody>
          <a:bodyPr wrap="square">
            <a:spAutoFit/>
          </a:bodyPr>
          <a:lstStyle/>
          <a:p>
            <a:r>
              <a:rPr kumimoji="1"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Measurement</a:t>
            </a:r>
          </a:p>
        </p:txBody>
      </p:sp>
      <p:sp>
        <p:nvSpPr>
          <p:cNvPr id="8" name="灯片编号占位符 3"/>
          <p:cNvSpPr txBox="1">
            <a:spLocks/>
          </p:cNvSpPr>
          <p:nvPr/>
        </p:nvSpPr>
        <p:spPr>
          <a:xfrm>
            <a:off x="7947471" y="6393969"/>
            <a:ext cx="864096" cy="343047"/>
          </a:xfrm>
          <a:prstGeom prst="rect">
            <a:avLst/>
          </a:prstGeom>
        </p:spPr>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a:lstStyle>
          <a:p>
            <a:r>
              <a:rPr lang="en-US" altLang="zh-CN" sz="2000" smtClean="0"/>
              <a:t>9/35</a:t>
            </a:r>
            <a:endParaRPr lang="zh-CN" altLang="en-US" sz="2000" dirty="0"/>
          </a:p>
        </p:txBody>
      </p:sp>
    </p:spTree>
    <p:extLst>
      <p:ext uri="{BB962C8B-B14F-4D97-AF65-F5344CB8AC3E}">
        <p14:creationId xmlns:p14="http://schemas.microsoft.com/office/powerpoint/2010/main" val="42416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北京制冷学会模板">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北京制冷学会模板</Template>
  <TotalTime>4677</TotalTime>
  <Words>3106</Words>
  <Application>Microsoft Office PowerPoint</Application>
  <PresentationFormat>全屏显示(4:3)</PresentationFormat>
  <Paragraphs>594</Paragraphs>
  <Slides>36</Slides>
  <Notes>35</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5</vt:i4>
      </vt:variant>
      <vt:variant>
        <vt:lpstr>幻灯片标题</vt:lpstr>
      </vt:variant>
      <vt:variant>
        <vt:i4>36</vt:i4>
      </vt:variant>
    </vt:vector>
  </HeadingPairs>
  <TitlesOfParts>
    <vt:vector size="56" baseType="lpstr">
      <vt:lpstr>等线</vt:lpstr>
      <vt:lpstr>方正姚体</vt:lpstr>
      <vt:lpstr>黑体</vt:lpstr>
      <vt:lpstr>楷体_GB2312</vt:lpstr>
      <vt:lpstr>宋体</vt:lpstr>
      <vt:lpstr>微软雅黑</vt:lpstr>
      <vt:lpstr>Arial</vt:lpstr>
      <vt:lpstr>Calibri</vt:lpstr>
      <vt:lpstr>Cambria Math</vt:lpstr>
      <vt:lpstr>Times New Roman</vt:lpstr>
      <vt:lpstr>Trebuchet MS</vt:lpstr>
      <vt:lpstr>Verdana</vt:lpstr>
      <vt:lpstr>Wingdings</vt:lpstr>
      <vt:lpstr>Wingdings 2</vt:lpstr>
      <vt:lpstr>北京制冷学会模板</vt:lpstr>
      <vt:lpstr>Graph</vt:lpstr>
      <vt:lpstr>Equation</vt:lpstr>
      <vt:lpstr>Visio.Drawing.15</vt:lpstr>
      <vt:lpstr>Unknown</vt:lpstr>
      <vt:lpstr>Origin50.Graph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wangyang</dc:creator>
  <cp:lastModifiedBy>C</cp:lastModifiedBy>
  <cp:revision>246</cp:revision>
  <dcterms:created xsi:type="dcterms:W3CDTF">2013-10-30T06:08:37Z</dcterms:created>
  <dcterms:modified xsi:type="dcterms:W3CDTF">2018-09-04T04:02:13Z</dcterms:modified>
</cp:coreProperties>
</file>