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69" r:id="rId2"/>
    <p:sldId id="267" r:id="rId3"/>
    <p:sldId id="257" r:id="rId4"/>
    <p:sldId id="270" r:id="rId5"/>
    <p:sldId id="272" r:id="rId6"/>
    <p:sldId id="295" r:id="rId7"/>
    <p:sldId id="261" r:id="rId8"/>
    <p:sldId id="292" r:id="rId9"/>
    <p:sldId id="293" r:id="rId10"/>
    <p:sldId id="294" r:id="rId11"/>
    <p:sldId id="298" r:id="rId12"/>
    <p:sldId id="264" r:id="rId13"/>
    <p:sldId id="296" r:id="rId14"/>
    <p:sldId id="273" r:id="rId15"/>
    <p:sldId id="291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B5E8-3AD2-44F4-A065-98344314B35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D18D-AB7D-4A09-8A0B-DAB0B4A9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4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D494-85D8-4918-A369-810AF0D4C8B7}" type="datetime1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9698-8E2C-4340-B4BE-FDFBBF4BF1F2}" type="datetime1">
              <a:rPr lang="en-GB" smtClean="0"/>
              <a:t>05/09/2018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1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8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3F0D-71F4-4A08-A2D0-8F66774D8D5B}" type="datetime1">
              <a:rPr lang="en-GB" smtClean="0"/>
              <a:t>05/09/2018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2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1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72" y="2663940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1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72" y="2663940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2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8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35"/>
          <a:stretch/>
        </p:blipFill>
        <p:spPr>
          <a:xfrm>
            <a:off x="3959441" y="2765966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1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49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035F-3945-4452-B63E-CFA2FC92D644}" type="datetime1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74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44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D5D3-9B69-42AA-A1A1-B3F6D390C9ED}" type="datetime1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C4111-26CA-4AE1-B457-FF194101DD5C}" type="datetime1">
              <a:rPr lang="en-GB" smtClean="0"/>
              <a:t>05/09/2018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3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9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269779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CADD-CB2C-4908-B201-21CDEF296572}" type="datetime1">
              <a:rPr lang="en-GB" smtClean="0"/>
              <a:t>05/09/2018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8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233494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1325608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F4FF-C093-4B7E-8FE7-A161E263C6D3}" type="datetime1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719E-D478-4FD3-A461-F76FF839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449949"/>
            <a:ext cx="8226854" cy="940443"/>
          </a:xfrm>
        </p:spPr>
        <p:txBody>
          <a:bodyPr>
            <a:noAutofit/>
          </a:bodyPr>
          <a:lstStyle/>
          <a:p>
            <a:pPr algn="just"/>
            <a:r>
              <a:rPr lang="en-GB" sz="3600" dirty="0"/>
              <a:t>Thermal performance of the new superfluid helium vertical test </a:t>
            </a:r>
            <a:r>
              <a:rPr lang="en-GB" sz="3600" dirty="0" smtClean="0"/>
              <a:t>cryostats </a:t>
            </a:r>
            <a:r>
              <a:rPr lang="en-GB" sz="3600" dirty="0"/>
              <a:t>for magnet tests at CERN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199" y="3303344"/>
            <a:ext cx="8334375" cy="419653"/>
          </a:xfrm>
        </p:spPr>
        <p:txBody>
          <a:bodyPr>
            <a:normAutofit/>
          </a:bodyPr>
          <a:lstStyle/>
          <a:p>
            <a:r>
              <a:rPr lang="fr-FR" u="sng" dirty="0"/>
              <a:t>A Vande Craen</a:t>
            </a:r>
            <a:r>
              <a:rPr lang="fr-FR" dirty="0"/>
              <a:t>, M Bajko, V Benda, J-B Deschamps, C Giloux, A Lees, V Parma, F Pasdeloup, O Pirotte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1</a:t>
            </a:fld>
            <a:endParaRPr lang="en-GB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199" y="4925080"/>
            <a:ext cx="8334375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ICEC27-ICMC 2018, Oxford, UK</a:t>
            </a:r>
            <a:endParaRPr lang="en-GB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199" y="5360890"/>
            <a:ext cx="8334375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6th of Septembre 2018 </a:t>
            </a:r>
            <a:r>
              <a:rPr lang="fr-FR" dirty="0"/>
              <a:t>	</a:t>
            </a:r>
            <a:r>
              <a:rPr lang="fr-FR" dirty="0" smtClean="0"/>
              <a:t>					E-05:272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199" y="3893235"/>
            <a:ext cx="64346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CERN, European Organisation for Nuclear Research, Geneva, Switzerland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90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Heat loads to 1.9 K </a:t>
            </a:r>
            <a:r>
              <a:rPr lang="en-GB" sz="3200" dirty="0" smtClean="0"/>
              <a:t>– </a:t>
            </a:r>
            <a:r>
              <a:rPr lang="en-GB" sz="3200" dirty="0" err="1" smtClean="0"/>
              <a:t>ePTFE</a:t>
            </a:r>
            <a:r>
              <a:rPr lang="en-GB" sz="3200" dirty="0" smtClean="0"/>
              <a:t> with grease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390" y="2598632"/>
            <a:ext cx="3837918" cy="208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6418" y="1573037"/>
            <a:ext cx="4068563" cy="418576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576"/>
            <a:r>
              <a:rPr lang="en-US" sz="1400" dirty="0" smtClean="0">
                <a:solidFill>
                  <a:schemeClr val="accent5"/>
                </a:solidFill>
              </a:rPr>
              <a:t>Better than specified</a:t>
            </a:r>
            <a:endParaRPr lang="en-GB" sz="1400" dirty="0" smtClean="0">
              <a:solidFill>
                <a:schemeClr val="accent5"/>
              </a:solidFill>
            </a:endParaRPr>
          </a:p>
          <a:p>
            <a:pPr marL="36576"/>
            <a:r>
              <a:rPr lang="en-GB" sz="1200" dirty="0" err="1" smtClean="0">
                <a:solidFill>
                  <a:schemeClr val="accent5"/>
                </a:solidFill>
              </a:rPr>
              <a:t>Apiezon</a:t>
            </a:r>
            <a:r>
              <a:rPr lang="en-GB" sz="1200" dirty="0" smtClean="0">
                <a:solidFill>
                  <a:schemeClr val="accent5"/>
                </a:solidFill>
              </a:rPr>
              <a:t>-N </a:t>
            </a:r>
            <a:r>
              <a:rPr lang="en-GB" sz="1200" dirty="0">
                <a:solidFill>
                  <a:schemeClr val="accent5"/>
                </a:solidFill>
              </a:rPr>
              <a:t>vacuum </a:t>
            </a:r>
            <a:r>
              <a:rPr lang="en-GB" sz="1200" dirty="0" smtClean="0">
                <a:solidFill>
                  <a:schemeClr val="accent5"/>
                </a:solidFill>
              </a:rPr>
              <a:t>grease to improve leak tightness</a:t>
            </a:r>
          </a:p>
          <a:p>
            <a:pPr marL="36576"/>
            <a:r>
              <a:rPr lang="en-GB" sz="12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 Drastic </a:t>
            </a:r>
            <a:r>
              <a:rPr lang="en-GB" sz="1200" b="1" dirty="0">
                <a:solidFill>
                  <a:schemeClr val="accent5"/>
                </a:solidFill>
                <a:sym typeface="Wingdings" panose="05000000000000000000" pitchFamily="2" charset="2"/>
              </a:rPr>
              <a:t>reduction of heat loads</a:t>
            </a:r>
            <a:endParaRPr lang="en-GB" sz="1200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/>
              </a:solidFill>
            </a:endParaRPr>
          </a:p>
          <a:p>
            <a:pPr marL="36576"/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Superfluid </a:t>
            </a:r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helium permeate inside gasket</a:t>
            </a:r>
            <a:endParaRPr lang="en-GB" sz="1200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208026" indent="-171450">
              <a:buFont typeface="Wingdings" panose="05000000000000000000" pitchFamily="2" charset="2"/>
              <a:buChar char="è"/>
            </a:pPr>
            <a:endParaRPr lang="en-GB" sz="12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36576"/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Grease not acceptable for long term operation at CERN</a:t>
            </a:r>
          </a:p>
          <a:p>
            <a:pPr marL="36576"/>
            <a:endParaRPr lang="en-GB" sz="1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6576"/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Other solution needed:</a:t>
            </a:r>
          </a:p>
          <a:p>
            <a:pPr marL="208026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Conforming to cryostats irregularities</a:t>
            </a:r>
          </a:p>
          <a:p>
            <a:pPr marL="208026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Large range of magnet weight</a:t>
            </a:r>
          </a:p>
          <a:p>
            <a:pPr marL="36576"/>
            <a:endParaRPr lang="en-US" sz="12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36576"/>
            <a:r>
              <a:rPr lang="en-US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 Shall be flexible and strong</a:t>
            </a:r>
            <a:endParaRPr lang="en-GB" sz="12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ight Bracket 11"/>
          <p:cNvSpPr/>
          <p:nvPr/>
        </p:nvSpPr>
        <p:spPr>
          <a:xfrm rot="5400000">
            <a:off x="8092455" y="4085003"/>
            <a:ext cx="229327" cy="953873"/>
          </a:xfrm>
          <a:prstGeom prst="rightBracke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12947" y="21969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HFM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  <p:pic>
        <p:nvPicPr>
          <p:cNvPr id="18" name="Picture 17" descr="GORE Joint Sealant - 100% monoaxially expanded PTF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108" y="2334676"/>
            <a:ext cx="2011359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27993" y="3676875"/>
            <a:ext cx="2069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5"/>
                </a:solidFill>
              </a:rPr>
              <a:t>Microstructure of </a:t>
            </a:r>
            <a:r>
              <a:rPr lang="en-GB" sz="1000" dirty="0" err="1" smtClean="0">
                <a:solidFill>
                  <a:schemeClr val="accent5"/>
                </a:solidFill>
              </a:rPr>
              <a:t>ePTFE</a:t>
            </a:r>
            <a:r>
              <a:rPr lang="en-GB" sz="1000" dirty="0" smtClean="0">
                <a:solidFill>
                  <a:schemeClr val="accent5"/>
                </a:solidFill>
              </a:rPr>
              <a:t> (Gore®)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1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Heat loads to 1.9 K </a:t>
            </a:r>
            <a:r>
              <a:rPr lang="en-GB" sz="3200" dirty="0" smtClean="0"/>
              <a:t>– Silicone seal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913" y="1325608"/>
            <a:ext cx="3839142" cy="2088000"/>
          </a:xfrm>
          <a:prstGeom prst="rect">
            <a:avLst/>
          </a:prstGeom>
          <a:noFill/>
        </p:spPr>
      </p:pic>
      <p:sp>
        <p:nvSpPr>
          <p:cNvPr id="19" name="Right Bracket 18"/>
          <p:cNvSpPr/>
          <p:nvPr/>
        </p:nvSpPr>
        <p:spPr>
          <a:xfrm rot="5400000">
            <a:off x="8078702" y="2942595"/>
            <a:ext cx="229327" cy="698068"/>
          </a:xfrm>
          <a:prstGeom prst="rightBracket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81000" y="1316390"/>
            <a:ext cx="4322258" cy="200054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576"/>
            <a:r>
              <a:rPr lang="en-GB" sz="1400" dirty="0" smtClean="0">
                <a:solidFill>
                  <a:schemeClr val="accent5"/>
                </a:solidFill>
              </a:rPr>
              <a:t>Silicone seal</a:t>
            </a:r>
            <a:endParaRPr lang="en-GB" sz="12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Good mechanical properties</a:t>
            </a:r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Cost-effective</a:t>
            </a:r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Very promising results on small scale</a:t>
            </a:r>
          </a:p>
          <a:p>
            <a:pPr marL="779526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Mechanical </a:t>
            </a:r>
            <a:r>
              <a:rPr lang="en-US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(if in a groove</a:t>
            </a:r>
            <a:r>
              <a:rPr lang="en-US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)</a:t>
            </a:r>
          </a:p>
          <a:p>
            <a:pPr marL="779526" lvl="1" indent="-285750">
              <a:buFont typeface="Arial" panose="020B0604020202020204" pitchFamily="34" charset="0"/>
              <a:buChar char="•"/>
            </a:pPr>
            <a:r>
              <a:rPr lang="en-US" sz="1200" smtClean="0">
                <a:solidFill>
                  <a:schemeClr val="accent5"/>
                </a:solidFill>
                <a:sym typeface="Wingdings" panose="05000000000000000000" pitchFamily="2" charset="2"/>
              </a:rPr>
              <a:t>Thermal</a:t>
            </a:r>
            <a:endParaRPr lang="en-GB" sz="12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36576"/>
            <a:r>
              <a:rPr lang="en-GB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Heat loads close to specification in Cluster D</a:t>
            </a:r>
          </a:p>
          <a:p>
            <a:pPr marL="208026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Seal broken after thermal cycle</a:t>
            </a:r>
          </a:p>
          <a:p>
            <a:pPr marL="208026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Groove in lambda plate needed (machining ongoing)</a:t>
            </a:r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1250" y="103409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Cluster D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27" y="4376270"/>
            <a:ext cx="1412816" cy="13385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5" y="3624439"/>
            <a:ext cx="2564532" cy="25323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16492" y="3700532"/>
            <a:ext cx="1800000" cy="17213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781" y="4239788"/>
            <a:ext cx="1800000" cy="1768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175" y="3639124"/>
            <a:ext cx="109444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3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Conclusion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accent5"/>
                </a:solidFill>
              </a:rPr>
              <a:t>Developed and successfully applied test </a:t>
            </a:r>
            <a:r>
              <a:rPr lang="en-GB" sz="1800" dirty="0">
                <a:solidFill>
                  <a:schemeClr val="accent5"/>
                </a:solidFill>
              </a:rPr>
              <a:t>procedure for validating thermal </a:t>
            </a:r>
            <a:r>
              <a:rPr lang="en-GB" sz="1800" dirty="0" smtClean="0">
                <a:solidFill>
                  <a:schemeClr val="accent5"/>
                </a:solidFill>
              </a:rPr>
              <a:t>performance of vertical cryostats</a:t>
            </a:r>
          </a:p>
          <a:p>
            <a:endParaRPr lang="en-GB" sz="1800" dirty="0" smtClean="0">
              <a:solidFill>
                <a:schemeClr val="accent5"/>
              </a:solidFill>
            </a:endParaRPr>
          </a:p>
          <a:p>
            <a:r>
              <a:rPr lang="en-GB" sz="1800" dirty="0" smtClean="0">
                <a:solidFill>
                  <a:schemeClr val="accent5"/>
                </a:solidFill>
              </a:rPr>
              <a:t>After learning curve</a:t>
            </a:r>
            <a:r>
              <a:rPr lang="en-GB" sz="1800" dirty="0">
                <a:solidFill>
                  <a:schemeClr val="accent5"/>
                </a:solidFill>
              </a:rPr>
              <a:t>, HFM and Cluster D now fully operational close to </a:t>
            </a:r>
            <a:r>
              <a:rPr lang="en-GB" sz="1800" dirty="0" smtClean="0">
                <a:solidFill>
                  <a:schemeClr val="accent5"/>
                </a:solidFill>
              </a:rPr>
              <a:t>specification</a:t>
            </a:r>
          </a:p>
          <a:p>
            <a:pPr marL="36576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r>
              <a:rPr lang="en-GB" sz="1800" dirty="0" smtClean="0">
                <a:solidFill>
                  <a:schemeClr val="accent5"/>
                </a:solidFill>
              </a:rPr>
              <a:t>New cost effective sealing solution for superfluid helium developed</a:t>
            </a:r>
          </a:p>
          <a:p>
            <a:pPr marL="36576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r>
              <a:rPr lang="en-GB" sz="1800" dirty="0" smtClean="0">
                <a:solidFill>
                  <a:schemeClr val="accent5"/>
                </a:solidFill>
              </a:rPr>
              <a:t>R&amp;D effort still ongoing to further reduce power consumption</a:t>
            </a: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2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 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089B719E-D478-4FD3-A461-F76FF83952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10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089B719E-D478-4FD3-A461-F76FF83952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85" y="1317623"/>
            <a:ext cx="2806700" cy="2105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07" y="1317623"/>
            <a:ext cx="3069433" cy="4092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275" y="1317623"/>
            <a:ext cx="2302075" cy="4092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85" y="3831431"/>
            <a:ext cx="2806700" cy="15787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065416"/>
            <a:ext cx="3705148" cy="49401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18" y="3213037"/>
            <a:ext cx="3723436" cy="2792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18" y="1065416"/>
            <a:ext cx="3723435" cy="20944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16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5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Outline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chemeClr val="accent5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chemeClr val="accent5"/>
                </a:solidFill>
              </a:rPr>
              <a:t>Thermal performances measurements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Calorimetric measurement in 1.9 K superfluid helium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Boil-off measurement of 4.5 K saturated helium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chemeClr val="accent5"/>
                </a:solidFill>
              </a:rPr>
              <a:t>Results and discussion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chemeClr val="accent5"/>
                </a:solidFill>
              </a:rPr>
              <a:t>Conclusion</a:t>
            </a: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9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Cryostats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5608"/>
            <a:ext cx="8063345" cy="466742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2000" dirty="0" smtClean="0">
                <a:solidFill>
                  <a:schemeClr val="accent5"/>
                </a:solidFill>
              </a:rPr>
              <a:t>Two new vertical test cryostats installed and commissioned recently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Vertical Magnet Test Facility of SM18 </a:t>
            </a:r>
            <a:r>
              <a:rPr lang="en-GB" sz="1600" dirty="0">
                <a:solidFill>
                  <a:schemeClr val="accent5"/>
                </a:solidFill>
              </a:rPr>
              <a:t>hall at </a:t>
            </a:r>
            <a:r>
              <a:rPr lang="en-GB" sz="1600" dirty="0" smtClean="0">
                <a:solidFill>
                  <a:schemeClr val="accent5"/>
                </a:solidFill>
              </a:rPr>
              <a:t>CERN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For magnet testing</a:t>
            </a:r>
          </a:p>
          <a:p>
            <a:pPr lvl="2"/>
            <a:r>
              <a:rPr lang="en-GB" sz="1400" dirty="0" smtClean="0">
                <a:solidFill>
                  <a:schemeClr val="accent5"/>
                </a:solidFill>
              </a:rPr>
              <a:t>HFM: Fresca 2 demonstrator (L: 2.35 m, D:1.03 m, W: 8 tons)</a:t>
            </a:r>
          </a:p>
          <a:p>
            <a:pPr lvl="2"/>
            <a:r>
              <a:rPr lang="en-GB" sz="1400" dirty="0" smtClean="0">
                <a:solidFill>
                  <a:schemeClr val="accent5"/>
                </a:solidFill>
              </a:rPr>
              <a:t>Cluster D: HL-LHC injection quadrupoles </a:t>
            </a:r>
            <a:r>
              <a:rPr lang="en-GB" sz="1400" dirty="0">
                <a:solidFill>
                  <a:schemeClr val="accent5"/>
                </a:solidFill>
              </a:rPr>
              <a:t>(L: </a:t>
            </a:r>
            <a:r>
              <a:rPr lang="en-GB" sz="1400" dirty="0" smtClean="0">
                <a:solidFill>
                  <a:schemeClr val="accent5"/>
                </a:solidFill>
              </a:rPr>
              <a:t>4.5 </a:t>
            </a:r>
            <a:r>
              <a:rPr lang="en-GB" sz="1400" dirty="0">
                <a:solidFill>
                  <a:schemeClr val="accent5"/>
                </a:solidFill>
              </a:rPr>
              <a:t>m, </a:t>
            </a:r>
            <a:r>
              <a:rPr lang="en-GB" sz="1400" dirty="0" smtClean="0">
                <a:solidFill>
                  <a:schemeClr val="accent5"/>
                </a:solidFill>
              </a:rPr>
              <a:t>D: 0.6 </a:t>
            </a:r>
            <a:r>
              <a:rPr lang="en-GB" sz="1400" dirty="0">
                <a:solidFill>
                  <a:schemeClr val="accent5"/>
                </a:solidFill>
              </a:rPr>
              <a:t>m, W: 8 </a:t>
            </a:r>
            <a:r>
              <a:rPr lang="en-GB" sz="1400" dirty="0" smtClean="0">
                <a:solidFill>
                  <a:schemeClr val="accent5"/>
                </a:solidFill>
              </a:rPr>
              <a:t>tons)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Versatile, for future magnets</a:t>
            </a:r>
          </a:p>
          <a:p>
            <a:pPr marL="448056" lvl="1" indent="0">
              <a:buNone/>
            </a:pPr>
            <a:endParaRPr lang="en-GB" sz="1600" dirty="0" smtClean="0">
              <a:solidFill>
                <a:schemeClr val="accent5"/>
              </a:solidFill>
            </a:endParaRPr>
          </a:p>
          <a:p>
            <a:pPr lvl="1"/>
            <a:endParaRPr lang="en-GB" sz="1600" dirty="0">
              <a:solidFill>
                <a:schemeClr val="accent5"/>
              </a:solidFill>
            </a:endParaRPr>
          </a:p>
          <a:p>
            <a:endParaRPr lang="en-GB" sz="2000" dirty="0">
              <a:solidFill>
                <a:schemeClr val="accent5"/>
              </a:solidFill>
            </a:endParaRPr>
          </a:p>
          <a:p>
            <a:endParaRPr lang="en-GB" sz="20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994116" y="2548302"/>
            <a:ext cx="3071035" cy="3600000"/>
            <a:chOff x="5169596" y="0"/>
            <a:chExt cx="5930708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9596" y="2152650"/>
              <a:ext cx="2563200" cy="43840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3632" y="0"/>
              <a:ext cx="2946672" cy="6858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8048" y="3109908"/>
            <a:ext cx="1589664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5"/>
                </a:solidFill>
              </a:rPr>
              <a:t>Maximum magnet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accent5"/>
                </a:solidFill>
              </a:rPr>
              <a:t>HFM : 15 tons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accent5"/>
                </a:solidFill>
              </a:rPr>
              <a:t>Cluster D : 18 tons</a:t>
            </a:r>
            <a:endParaRPr lang="en-GB" sz="900" dirty="0">
              <a:solidFill>
                <a:schemeClr val="accent5"/>
              </a:solidFill>
            </a:endParaRPr>
          </a:p>
        </p:txBody>
      </p:sp>
      <p:pic>
        <p:nvPicPr>
          <p:cNvPr id="3076" name="Picture 4" descr="http://cds.cern.ch/record/2139258/files/MA1_4086.jpg?subformat=icon-14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78" y="3387376"/>
            <a:ext cx="168155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5363" y="3702376"/>
            <a:ext cx="2520000" cy="189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91" y="3387376"/>
            <a:ext cx="1890000" cy="2520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9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Cryostats description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444"/>
            <a:ext cx="8401050" cy="456507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1800" dirty="0">
                <a:solidFill>
                  <a:schemeClr val="accent5"/>
                </a:solidFill>
              </a:rPr>
              <a:t>Claudet </a:t>
            </a:r>
            <a:r>
              <a:rPr lang="en-GB" sz="1800" dirty="0" smtClean="0">
                <a:solidFill>
                  <a:schemeClr val="accent5"/>
                </a:solidFill>
              </a:rPr>
              <a:t>bath principle</a:t>
            </a:r>
            <a:endParaRPr lang="en-GB" sz="1800" dirty="0">
              <a:solidFill>
                <a:schemeClr val="accent5"/>
              </a:solidFill>
            </a:endParaRPr>
          </a:p>
          <a:p>
            <a:pPr lvl="1"/>
            <a:r>
              <a:rPr lang="en-GB" sz="1600" dirty="0">
                <a:solidFill>
                  <a:schemeClr val="accent5"/>
                </a:solidFill>
              </a:rPr>
              <a:t>4.5 K </a:t>
            </a:r>
            <a:r>
              <a:rPr lang="en-GB" sz="1600" dirty="0" smtClean="0">
                <a:solidFill>
                  <a:schemeClr val="accent5"/>
                </a:solidFill>
              </a:rPr>
              <a:t>helium </a:t>
            </a:r>
            <a:r>
              <a:rPr lang="en-GB" sz="1600" dirty="0">
                <a:solidFill>
                  <a:schemeClr val="accent5"/>
                </a:solidFill>
              </a:rPr>
              <a:t>bath on top of 1.9 K superfluid helium bath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Lambda </a:t>
            </a:r>
            <a:r>
              <a:rPr lang="en-GB" sz="1600" dirty="0">
                <a:solidFill>
                  <a:schemeClr val="accent5"/>
                </a:solidFill>
              </a:rPr>
              <a:t>plate for thermal </a:t>
            </a:r>
            <a:r>
              <a:rPr lang="en-GB" sz="1600" dirty="0" smtClean="0">
                <a:solidFill>
                  <a:schemeClr val="accent5"/>
                </a:solidFill>
              </a:rPr>
              <a:t>insulation between baths</a:t>
            </a:r>
          </a:p>
          <a:p>
            <a:pPr marL="36576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Design features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20 </a:t>
            </a:r>
            <a:r>
              <a:rPr lang="en-GB" sz="1600" dirty="0">
                <a:solidFill>
                  <a:schemeClr val="accent5"/>
                </a:solidFill>
              </a:rPr>
              <a:t>K Thermalization and vapour cooling to reduce heat </a:t>
            </a:r>
            <a:r>
              <a:rPr lang="en-GB" sz="1600" dirty="0" smtClean="0">
                <a:solidFill>
                  <a:schemeClr val="accent5"/>
                </a:solidFill>
              </a:rPr>
              <a:t>loads </a:t>
            </a:r>
            <a:r>
              <a:rPr lang="en-GB" sz="1600" dirty="0">
                <a:solidFill>
                  <a:schemeClr val="accent5"/>
                </a:solidFill>
              </a:rPr>
              <a:t>to 4.5 </a:t>
            </a:r>
            <a:r>
              <a:rPr lang="en-GB" sz="1600" dirty="0" smtClean="0">
                <a:solidFill>
                  <a:schemeClr val="accent5"/>
                </a:solidFill>
              </a:rPr>
              <a:t>K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Stainless steel lambda plate (instead of G10 usually used)</a:t>
            </a:r>
          </a:p>
          <a:p>
            <a:pPr lvl="1"/>
            <a:r>
              <a:rPr lang="en-GB" sz="1600" dirty="0" smtClean="0">
                <a:solidFill>
                  <a:schemeClr val="accent5"/>
                </a:solidFill>
              </a:rPr>
              <a:t>Metal to metal contact for leak tightness between baths</a:t>
            </a:r>
            <a:endParaRPr lang="en-GB" sz="16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4</a:t>
            </a:fld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0" b="16189"/>
          <a:stretch/>
        </p:blipFill>
        <p:spPr bwMode="auto">
          <a:xfrm>
            <a:off x="1972314" y="3613709"/>
            <a:ext cx="5404935" cy="2542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"/>
            <a:r>
              <a:rPr lang="en-GB" sz="2400" dirty="0"/>
              <a:t>Heat load to the 4.5 K saturated helium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2000" dirty="0" smtClean="0">
                <a:solidFill>
                  <a:schemeClr val="accent5"/>
                </a:solidFill>
              </a:rPr>
              <a:t>Level decrease rate to calculate boil-off</a:t>
            </a:r>
          </a:p>
          <a:p>
            <a:pPr marL="36576" indent="0">
              <a:buNone/>
            </a:pPr>
            <a:endParaRPr lang="en-GB" sz="2400" dirty="0">
              <a:solidFill>
                <a:schemeClr val="accent5"/>
              </a:solidFill>
            </a:endParaRPr>
          </a:p>
          <a:p>
            <a:pPr marL="36576" indent="0">
              <a:buNone/>
            </a:pPr>
            <a:endParaRPr lang="en-GB" sz="2400" dirty="0" smtClean="0">
              <a:solidFill>
                <a:schemeClr val="accent5"/>
              </a:solidFill>
            </a:endParaRPr>
          </a:p>
          <a:p>
            <a:pPr marL="36576" indent="0">
              <a:buNone/>
            </a:pP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632074"/>
                  </p:ext>
                </p:extLst>
              </p:nvPr>
            </p:nvGraphicFramePr>
            <p:xfrm>
              <a:off x="457201" y="1896638"/>
              <a:ext cx="8226855" cy="670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1963">
                      <a:extLst>
                        <a:ext uri="{9D8B030D-6E8A-4147-A177-3AD203B41FA5}">
                          <a16:colId xmlns:a16="http://schemas.microsoft.com/office/drawing/2014/main" val="2112466056"/>
                        </a:ext>
                      </a:extLst>
                    </a:gridCol>
                    <a:gridCol w="6718322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626570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20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000" b="1" i="1" kern="1200" smtClean="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  <m:r>
                                  <a:rPr kumimoji="0" lang="en-GB" sz="2000" b="1" i="1" kern="1200" smtClean="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kumimoji="0" lang="en-GB" sz="32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kumimoji="0" lang="en-GB" sz="2000" b="1" i="1" kern="120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kumimoji="0" lang="en-GB" sz="32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kumimoji="0" lang="en-GB" sz="2000" b="1" i="1" kern="120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GB" sz="32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𝑑𝐿</m:t>
                                    </m:r>
                                  </m:num>
                                  <m:den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kumimoji="0" lang="en-GB" sz="2000" b="1" i="1" kern="120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kumimoji="0" lang="en-GB" sz="32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𝐻𝑒</m:t>
                                    </m:r>
                                  </m:sub>
                                </m:sSub>
                                <m:r>
                                  <a:rPr kumimoji="0" lang="en-GB" sz="2000" b="1" i="1" kern="120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kumimoji="0" lang="en-GB" sz="32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𝐻𝑒</m:t>
                                    </m:r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kumimoji="0" lang="en-GB" sz="2000" b="1" i="1" kern="1200">
                                    <a:solidFill>
                                      <a:schemeClr val="accent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kumimoji="0" lang="en-GB" sz="32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kumimoji="0" lang="en-GB" sz="2000" b="1" i="1" kern="1200">
                                        <a:solidFill>
                                          <a:schemeClr val="accent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dirty="0" smtClean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000" b="0" dirty="0" smtClean="0">
                              <a:solidFill>
                                <a:schemeClr val="accent5"/>
                              </a:solidFill>
                            </a:rPr>
                            <a:t>(4)</a:t>
                          </a:r>
                          <a:endParaRPr lang="en-GB" sz="20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632074"/>
                  </p:ext>
                </p:extLst>
              </p:nvPr>
            </p:nvGraphicFramePr>
            <p:xfrm>
              <a:off x="457201" y="1896638"/>
              <a:ext cx="8226855" cy="670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1963">
                      <a:extLst>
                        <a:ext uri="{9D8B030D-6E8A-4147-A177-3AD203B41FA5}">
                          <a16:colId xmlns:a16="http://schemas.microsoft.com/office/drawing/2014/main" val="2112466056"/>
                        </a:ext>
                      </a:extLst>
                    </a:gridCol>
                    <a:gridCol w="6718322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626570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670116">
                    <a:tc>
                      <a:txBody>
                        <a:bodyPr/>
                        <a:lstStyle/>
                        <a:p>
                          <a:endParaRPr lang="en-GB" sz="20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158" r="-9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000" b="0" dirty="0" smtClean="0">
                              <a:solidFill>
                                <a:schemeClr val="accent5"/>
                              </a:solidFill>
                            </a:rPr>
                            <a:t>(4)</a:t>
                          </a:r>
                          <a:endParaRPr lang="en-GB" sz="20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2964260"/>
            <a:ext cx="5760000" cy="311607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6200000">
            <a:off x="888864" y="4368781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Helium level [mm]</a:t>
            </a:r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4762" y="5747823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Time</a:t>
            </a:r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Calorimetric measurement </a:t>
            </a:r>
            <a:r>
              <a:rPr lang="en-GB" sz="2800" dirty="0" smtClean="0"/>
              <a:t>in superfluid </a:t>
            </a:r>
            <a:r>
              <a:rPr lang="en-GB" sz="2800" dirty="0"/>
              <a:t>helium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1800" dirty="0">
                <a:solidFill>
                  <a:schemeClr val="accent5"/>
                </a:solidFill>
              </a:rPr>
              <a:t>Based on internal energy balance</a:t>
            </a:r>
          </a:p>
          <a:p>
            <a:pPr marL="36576" indent="0">
              <a:buNone/>
            </a:pPr>
            <a:r>
              <a:rPr lang="en-GB" sz="1800" dirty="0">
                <a:solidFill>
                  <a:schemeClr val="accent5"/>
                </a:solidFill>
              </a:rPr>
              <a:t>Isothermal bath thanks to </a:t>
            </a:r>
            <a:r>
              <a:rPr lang="en-GB" sz="1800" dirty="0" smtClean="0">
                <a:solidFill>
                  <a:schemeClr val="accent5"/>
                </a:solidFill>
              </a:rPr>
              <a:t>high thermal </a:t>
            </a:r>
            <a:r>
              <a:rPr lang="en-GB" sz="1800" dirty="0">
                <a:solidFill>
                  <a:schemeClr val="accent5"/>
                </a:solidFill>
              </a:rPr>
              <a:t>conductivity of superfluid </a:t>
            </a:r>
            <a:r>
              <a:rPr lang="en-GB" sz="1800" dirty="0" smtClean="0">
                <a:solidFill>
                  <a:schemeClr val="accent5"/>
                </a:solidFill>
              </a:rPr>
              <a:t>helium</a:t>
            </a:r>
          </a:p>
          <a:p>
            <a:endParaRPr lang="en-GB" sz="1800" dirty="0">
              <a:solidFill>
                <a:schemeClr val="accent5"/>
              </a:solidFill>
            </a:endParaRPr>
          </a:p>
          <a:p>
            <a:endParaRPr lang="en-GB" sz="1800" dirty="0" smtClean="0">
              <a:solidFill>
                <a:schemeClr val="accent5"/>
              </a:solidFill>
            </a:endParaRPr>
          </a:p>
          <a:p>
            <a:endParaRPr lang="en-GB" sz="1800" dirty="0">
              <a:solidFill>
                <a:schemeClr val="accent5"/>
              </a:solidFill>
            </a:endParaRPr>
          </a:p>
          <a:p>
            <a:endParaRPr lang="en-GB" sz="1800" dirty="0" smtClean="0">
              <a:solidFill>
                <a:schemeClr val="accent5"/>
              </a:solidFill>
            </a:endParaRPr>
          </a:p>
          <a:p>
            <a:endParaRPr lang="en-GB" sz="1800" dirty="0">
              <a:solidFill>
                <a:schemeClr val="accent5"/>
              </a:solidFill>
            </a:endParaRPr>
          </a:p>
          <a:p>
            <a:pPr marL="36576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800795"/>
                  </p:ext>
                </p:extLst>
              </p:nvPr>
            </p:nvGraphicFramePr>
            <p:xfrm>
              <a:off x="498763" y="2302383"/>
              <a:ext cx="3616037" cy="7023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0488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425549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𝐻𝐿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8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𝐿𝐻𝑒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𝐻𝐿</m:t>
                                            </m:r>
                                          </m:sub>
                                        </m:sSub>
                                        <m: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r>
                                              <a:rPr lang="en-GB" sz="18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𝐻𝐿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sz="1400" dirty="0" smtClean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400" b="0" dirty="0" smtClean="0">
                              <a:solidFill>
                                <a:schemeClr val="accent5"/>
                              </a:solidFill>
                            </a:rPr>
                            <a:t>(1)</a:t>
                          </a:r>
                          <a:endParaRPr lang="en-GB" sz="14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800795"/>
                  </p:ext>
                </p:extLst>
              </p:nvPr>
            </p:nvGraphicFramePr>
            <p:xfrm>
              <a:off x="498763" y="2302383"/>
              <a:ext cx="3616037" cy="7023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0488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425549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702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13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400" b="0" dirty="0" smtClean="0">
                              <a:solidFill>
                                <a:schemeClr val="accent5"/>
                              </a:solidFill>
                            </a:rPr>
                            <a:t>(1)</a:t>
                          </a:r>
                          <a:endParaRPr lang="en-GB" sz="14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185195"/>
                  </p:ext>
                </p:extLst>
              </p:nvPr>
            </p:nvGraphicFramePr>
            <p:xfrm>
              <a:off x="448888" y="4658484"/>
              <a:ext cx="3665912" cy="5665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08712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GB" sz="1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𝐻𝐿</m:t>
                                    </m:r>
                                  </m:sub>
                                </m:sSub>
                                <m:r>
                                  <a:rPr lang="en-GB" sz="14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𝐿𝐻𝑒</m:t>
                                        </m:r>
                                      </m:sub>
                                    </m:sSub>
                                    <m:r>
                                      <a:rPr lang="en-GB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  <m: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r>
                                              <a:rPr lang="en-GB" sz="14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sz="1100" b="0" dirty="0" smtClean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0" dirty="0" smtClean="0">
                              <a:solidFill>
                                <a:schemeClr val="accent5"/>
                              </a:solidFill>
                            </a:rPr>
                            <a:t>(2)</a:t>
                          </a:r>
                          <a:endParaRPr lang="en-GB" sz="12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185195"/>
                  </p:ext>
                </p:extLst>
              </p:nvPr>
            </p:nvGraphicFramePr>
            <p:xfrm>
              <a:off x="448888" y="4658484"/>
              <a:ext cx="3665912" cy="5665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08712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5665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0" dirty="0" smtClean="0">
                              <a:solidFill>
                                <a:schemeClr val="accent5"/>
                              </a:solidFill>
                            </a:rPr>
                            <a:t>(2)</a:t>
                          </a:r>
                          <a:endParaRPr lang="en-GB" sz="12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939080"/>
                  </p:ext>
                </p:extLst>
              </p:nvPr>
            </p:nvGraphicFramePr>
            <p:xfrm>
              <a:off x="448887" y="5468127"/>
              <a:ext cx="4763191" cy="641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6857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406334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-9144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14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𝐿𝐻𝑒</m:t>
                                    </m:r>
                                  </m:sub>
                                </m:sSub>
                                <m:r>
                                  <a:rPr lang="en-GB" sz="14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GB" sz="14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  <m:r>
                                      <a:rPr lang="en-GB" sz="14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𝐻𝐿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𝐻𝐿</m:t>
                                            </m:r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d>
                                          <m:dPr>
                                            <m:ctrlP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0,</m:t>
                                                </m:r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  <m:r>
                                          <a:rPr lang="en-GB" sz="14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d>
                                          <m:dPr>
                                            <m:ctrlP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𝐻𝐿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400" b="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0,</m:t>
                                                </m:r>
                                                <m:r>
                                                  <a:rPr lang="en-GB" sz="1400" b="0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𝐻𝐿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 smtClean="0">
                            <a:solidFill>
                              <a:schemeClr val="accent5"/>
                            </a:solidFill>
                            <a:sym typeface="Wingdings" panose="05000000000000000000" pitchFamily="2" charset="2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0" dirty="0" smtClean="0">
                              <a:solidFill>
                                <a:schemeClr val="accent5"/>
                              </a:solidFill>
                            </a:rPr>
                            <a:t>(3)</a:t>
                          </a:r>
                          <a:endParaRPr lang="en-GB" sz="14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939080"/>
                  </p:ext>
                </p:extLst>
              </p:nvPr>
            </p:nvGraphicFramePr>
            <p:xfrm>
              <a:off x="448887" y="5468127"/>
              <a:ext cx="4763191" cy="641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6857">
                      <a:extLst>
                        <a:ext uri="{9D8B030D-6E8A-4147-A177-3AD203B41FA5}">
                          <a16:colId xmlns:a16="http://schemas.microsoft.com/office/drawing/2014/main" val="2373948533"/>
                        </a:ext>
                      </a:extLst>
                    </a:gridCol>
                    <a:gridCol w="406334">
                      <a:extLst>
                        <a:ext uri="{9D8B030D-6E8A-4147-A177-3AD203B41FA5}">
                          <a16:colId xmlns:a16="http://schemas.microsoft.com/office/drawing/2014/main" val="3701553542"/>
                        </a:ext>
                      </a:extLst>
                    </a:gridCol>
                  </a:tblGrid>
                  <a:tr h="641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9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0" dirty="0" smtClean="0">
                              <a:solidFill>
                                <a:schemeClr val="accent5"/>
                              </a:solidFill>
                            </a:rPr>
                            <a:t>(3)</a:t>
                          </a:r>
                          <a:endParaRPr lang="en-GB" sz="1400" b="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6617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/>
          <p:cNvSpPr/>
          <p:nvPr/>
        </p:nvSpPr>
        <p:spPr>
          <a:xfrm>
            <a:off x="1428459" y="4863403"/>
            <a:ext cx="216000" cy="21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76526" y="4353923"/>
            <a:ext cx="2154757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/>
                </a:solidFill>
              </a:rPr>
              <a:t>Precisely known injected power</a:t>
            </a:r>
            <a:endParaRPr lang="en-GB" sz="1100" dirty="0">
              <a:solidFill>
                <a:schemeClr val="accent5"/>
              </a:solidFill>
            </a:endParaRPr>
          </a:p>
        </p:txBody>
      </p:sp>
      <p:cxnSp>
        <p:nvCxnSpPr>
          <p:cNvPr id="10" name="Straight Connector 9"/>
          <p:cNvCxnSpPr>
            <a:stCxn id="9" idx="2"/>
            <a:endCxn id="8" idx="7"/>
          </p:cNvCxnSpPr>
          <p:nvPr/>
        </p:nvCxnSpPr>
        <p:spPr>
          <a:xfrm flipH="1">
            <a:off x="1612827" y="4615533"/>
            <a:ext cx="241078" cy="27950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549" y="5181697"/>
            <a:ext cx="1821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None/>
            </a:pPr>
            <a:r>
              <a:rPr lang="en-GB" sz="1400" dirty="0">
                <a:solidFill>
                  <a:schemeClr val="accent5"/>
                </a:solidFill>
                <a:sym typeface="Wingdings" panose="05000000000000000000" pitchFamily="2" charset="2"/>
              </a:rPr>
              <a:t>Combine (1) and (2)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944" y="3962506"/>
            <a:ext cx="2543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None/>
            </a:pPr>
            <a:r>
              <a:rPr lang="en-GB" sz="14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Helium mass measurement</a:t>
            </a:r>
            <a:endParaRPr lang="en-GB" sz="1400" b="1" dirty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556" y="2283633"/>
            <a:ext cx="4680000" cy="27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Heat loads to 4.5 K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5608"/>
            <a:ext cx="5832087" cy="466742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1600" dirty="0">
                <a:solidFill>
                  <a:schemeClr val="accent5"/>
                </a:solidFill>
              </a:rPr>
              <a:t>Performances better than </a:t>
            </a:r>
            <a:r>
              <a:rPr lang="en-GB" sz="1600" dirty="0" smtClean="0">
                <a:solidFill>
                  <a:schemeClr val="accent5"/>
                </a:solidFill>
              </a:rPr>
              <a:t>specified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Better </a:t>
            </a:r>
            <a:r>
              <a:rPr lang="en-US" sz="1400" dirty="0" err="1" smtClean="0">
                <a:solidFill>
                  <a:schemeClr val="accent5"/>
                </a:solidFill>
              </a:rPr>
              <a:t>vapour</a:t>
            </a:r>
            <a:r>
              <a:rPr lang="en-US" sz="1400" dirty="0" smtClean="0">
                <a:solidFill>
                  <a:schemeClr val="accent5"/>
                </a:solidFill>
              </a:rPr>
              <a:t> </a:t>
            </a:r>
            <a:r>
              <a:rPr lang="en-US" sz="1400" dirty="0" smtClean="0">
                <a:solidFill>
                  <a:schemeClr val="accent5"/>
                </a:solidFill>
              </a:rPr>
              <a:t>cooling </a:t>
            </a:r>
            <a:r>
              <a:rPr lang="en-US" sz="1400" dirty="0" smtClean="0">
                <a:solidFill>
                  <a:schemeClr val="accent5"/>
                </a:solidFill>
              </a:rPr>
              <a:t>than expected</a:t>
            </a:r>
            <a:endParaRPr lang="en-GB" sz="1400" dirty="0">
              <a:solidFill>
                <a:schemeClr val="accent5"/>
              </a:solidFill>
            </a:endParaRPr>
          </a:p>
          <a:p>
            <a:pPr marL="36576" indent="0">
              <a:buNone/>
            </a:pPr>
            <a:endParaRPr lang="en-GB" sz="1600" dirty="0" smtClean="0">
              <a:solidFill>
                <a:schemeClr val="accent5"/>
              </a:solidFill>
            </a:endParaRPr>
          </a:p>
          <a:p>
            <a:pPr marL="36576" indent="0">
              <a:buNone/>
            </a:pPr>
            <a:r>
              <a:rPr lang="en-GB" sz="1400" dirty="0" smtClean="0">
                <a:solidFill>
                  <a:schemeClr val="accent5"/>
                </a:solidFill>
              </a:rPr>
              <a:t>Cluster D</a:t>
            </a:r>
          </a:p>
          <a:p>
            <a:r>
              <a:rPr lang="en-GB" sz="1400" dirty="0" smtClean="0">
                <a:solidFill>
                  <a:schemeClr val="accent5"/>
                </a:solidFill>
              </a:rPr>
              <a:t>High heat load during first cool-down</a:t>
            </a:r>
          </a:p>
          <a:p>
            <a:r>
              <a:rPr lang="en-GB" sz="1400" dirty="0" smtClean="0">
                <a:solidFill>
                  <a:schemeClr val="accent5"/>
                </a:solidFill>
              </a:rPr>
              <a:t>Instrumentation support create thermal bridge (300 K – 4.5 </a:t>
            </a:r>
            <a:r>
              <a:rPr lang="en-GB" sz="1400" dirty="0" smtClean="0">
                <a:solidFill>
                  <a:schemeClr val="accent5"/>
                </a:solidFill>
              </a:rPr>
              <a:t>K)</a:t>
            </a:r>
            <a:endParaRPr lang="en-GB" sz="1400" dirty="0" smtClean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After removal back to nominal (instrumentation in cryostat)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GB" sz="1600" dirty="0" smtClean="0">
              <a:solidFill>
                <a:schemeClr val="accent5"/>
              </a:solidFill>
            </a:endParaRPr>
          </a:p>
          <a:p>
            <a:pPr lvl="1"/>
            <a:endParaRPr lang="en-GB" sz="1600" dirty="0">
              <a:solidFill>
                <a:schemeClr val="accent5"/>
              </a:solidFill>
            </a:endParaRPr>
          </a:p>
          <a:p>
            <a:pPr lvl="1"/>
            <a:endParaRPr lang="en-GB" sz="1600" dirty="0">
              <a:solidFill>
                <a:schemeClr val="accent5"/>
              </a:solidFill>
            </a:endParaRPr>
          </a:p>
          <a:p>
            <a:pPr lvl="1"/>
            <a:endParaRPr lang="en-GB" sz="1600" dirty="0" smtClean="0">
              <a:solidFill>
                <a:schemeClr val="accent5"/>
              </a:solidFill>
            </a:endParaRPr>
          </a:p>
          <a:p>
            <a:pPr lvl="1"/>
            <a:endParaRPr lang="en-GB" sz="1600" dirty="0" smtClean="0">
              <a:solidFill>
                <a:schemeClr val="accent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89567"/>
              </p:ext>
            </p:extLst>
          </p:nvPr>
        </p:nvGraphicFramePr>
        <p:xfrm>
          <a:off x="704411" y="3820931"/>
          <a:ext cx="4783482" cy="1470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344">
                  <a:extLst>
                    <a:ext uri="{9D8B030D-6E8A-4147-A177-3AD203B41FA5}">
                      <a16:colId xmlns:a16="http://schemas.microsoft.com/office/drawing/2014/main" val="1702591562"/>
                    </a:ext>
                  </a:extLst>
                </a:gridCol>
                <a:gridCol w="1147344">
                  <a:extLst>
                    <a:ext uri="{9D8B030D-6E8A-4147-A177-3AD203B41FA5}">
                      <a16:colId xmlns:a16="http://schemas.microsoft.com/office/drawing/2014/main" val="117869647"/>
                    </a:ext>
                  </a:extLst>
                </a:gridCol>
                <a:gridCol w="1244397">
                  <a:extLst>
                    <a:ext uri="{9D8B030D-6E8A-4147-A177-3AD203B41FA5}">
                      <a16:colId xmlns:a16="http://schemas.microsoft.com/office/drawing/2014/main" val="706648670"/>
                    </a:ext>
                  </a:extLst>
                </a:gridCol>
                <a:gridCol w="1244397">
                  <a:extLst>
                    <a:ext uri="{9D8B030D-6E8A-4147-A177-3AD203B41FA5}">
                      <a16:colId xmlns:a16="http://schemas.microsoft.com/office/drawing/2014/main" val="1441747426"/>
                    </a:ext>
                  </a:extLst>
                </a:gridCol>
              </a:tblGrid>
              <a:tr h="4901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HFM Heat </a:t>
                      </a:r>
                      <a:r>
                        <a:rPr lang="en-GB" sz="1400" dirty="0" smtClean="0">
                          <a:effectLst/>
                        </a:rPr>
                        <a:t>load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[W]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Cluster D Heat load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[</a:t>
                      </a:r>
                      <a:r>
                        <a:rPr lang="en-GB" sz="1400" dirty="0">
                          <a:effectLst/>
                        </a:rPr>
                        <a:t>W]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780472"/>
                  </a:ext>
                </a:extLst>
              </a:tr>
              <a:tr h="490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/>
                          </a:solidFill>
                          <a:effectLst/>
                        </a:rPr>
                        <a:t>Measured</a:t>
                      </a:r>
                      <a:endParaRPr lang="en-GB" sz="1400" b="1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/>
                          </a:solidFill>
                          <a:effectLst/>
                        </a:rPr>
                        <a:t>Specified</a:t>
                      </a:r>
                      <a:endParaRPr lang="en-GB" sz="1400" b="1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/>
                          </a:solidFill>
                          <a:effectLst/>
                        </a:rPr>
                        <a:t>Measured</a:t>
                      </a:r>
                      <a:endParaRPr lang="en-GB" sz="1400" b="1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/>
                          </a:solidFill>
                          <a:effectLst/>
                        </a:rPr>
                        <a:t>Specified</a:t>
                      </a:r>
                      <a:endParaRPr lang="en-GB" sz="1400" b="1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67307"/>
                  </a:ext>
                </a:extLst>
              </a:tr>
              <a:tr h="490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/>
                          </a:solidFill>
                          <a:effectLst/>
                        </a:rPr>
                        <a:t>8</a:t>
                      </a:r>
                      <a:endParaRPr lang="en-GB" sz="1400" b="1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/>
                          </a:solidFill>
                          <a:effectLst/>
                        </a:rPr>
                        <a:t>26.5</a:t>
                      </a:r>
                      <a:endParaRPr lang="en-GB" sz="1400" b="0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/>
                          </a:solidFill>
                          <a:effectLst/>
                        </a:rPr>
                        <a:t>16</a:t>
                      </a:r>
                      <a:endParaRPr lang="en-GB" sz="1400" b="1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/>
                          </a:solidFill>
                          <a:effectLst/>
                        </a:rPr>
                        <a:t>35</a:t>
                      </a:r>
                      <a:endParaRPr lang="en-GB" sz="1400" b="0" dirty="0">
                        <a:solidFill>
                          <a:schemeClr val="accent5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9392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95976" y="1979924"/>
            <a:ext cx="4507127" cy="25352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81909" y="5547860"/>
            <a:ext cx="2535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accent5"/>
                </a:solidFill>
              </a:rPr>
              <a:t>Frost due to thermal bridge to 4.5 K in an instrumentation support</a:t>
            </a:r>
            <a:endParaRPr lang="en-GB" sz="1050" dirty="0">
              <a:solidFill>
                <a:schemeClr val="accent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2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Heat loads to 1.9 K </a:t>
            </a:r>
            <a:r>
              <a:rPr lang="en-GB" sz="3200" dirty="0" smtClean="0"/>
              <a:t>– Very first tests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30183"/>
            <a:ext cx="3837918" cy="208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913" y="1325608"/>
            <a:ext cx="3839142" cy="208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1" y="4023259"/>
            <a:ext cx="3837918" cy="196977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576"/>
            <a:r>
              <a:rPr lang="en-GB" sz="1400" dirty="0">
                <a:solidFill>
                  <a:schemeClr val="accent5"/>
                </a:solidFill>
              </a:rPr>
              <a:t>Poor thermal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</a:rPr>
              <a:t>Incorrect insertion </a:t>
            </a:r>
            <a:endParaRPr lang="en-GB" sz="1200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5"/>
                </a:solidFill>
              </a:rPr>
              <a:t>Differential thermal </a:t>
            </a:r>
            <a:r>
              <a:rPr lang="en-GB" sz="1200" dirty="0" smtClean="0">
                <a:solidFill>
                  <a:schemeClr val="accent5"/>
                </a:solidFill>
              </a:rPr>
              <a:t>contractions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</a:rPr>
              <a:t>Non conformities of helium vessel</a:t>
            </a:r>
            <a:endParaRPr lang="en-GB" sz="1200" dirty="0">
              <a:solidFill>
                <a:schemeClr val="accent5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GB" sz="1200" dirty="0" smtClean="0">
                <a:solidFill>
                  <a:schemeClr val="accent5"/>
                </a:solidFill>
              </a:rPr>
              <a:t>Gaps </a:t>
            </a:r>
            <a:r>
              <a:rPr lang="en-GB" sz="1200" dirty="0">
                <a:solidFill>
                  <a:schemeClr val="accent5"/>
                </a:solidFill>
              </a:rPr>
              <a:t>on lambda plate to cryostat </a:t>
            </a:r>
            <a:r>
              <a:rPr lang="en-GB" sz="1200" dirty="0" smtClean="0">
                <a:solidFill>
                  <a:schemeClr val="accent5"/>
                </a:solidFill>
              </a:rPr>
              <a:t>interface (up to 1.6 mm)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GB" sz="1200" dirty="0" smtClean="0">
              <a:solidFill>
                <a:schemeClr val="accent5"/>
              </a:solidFill>
            </a:endParaRPr>
          </a:p>
          <a:p>
            <a:r>
              <a:rPr lang="en-GB" sz="1200" dirty="0" smtClean="0">
                <a:solidFill>
                  <a:schemeClr val="accent5"/>
                </a:solidFill>
              </a:rPr>
              <a:t>Metal to metal: impossible to reach specification (due to large dimensions of cryostats)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GB" sz="1200" b="1" dirty="0" smtClean="0">
                <a:solidFill>
                  <a:schemeClr val="accent5"/>
                </a:solidFill>
              </a:rPr>
              <a:t>Flexible sealing needed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sp>
        <p:nvSpPr>
          <p:cNvPr id="8" name="Right Bracket 7"/>
          <p:cNvSpPr/>
          <p:nvPr/>
        </p:nvSpPr>
        <p:spPr>
          <a:xfrm rot="5400000">
            <a:off x="1357931" y="2917037"/>
            <a:ext cx="229327" cy="714375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0"/>
            <a:endCxn id="8" idx="2"/>
          </p:cNvCxnSpPr>
          <p:nvPr/>
        </p:nvCxnSpPr>
        <p:spPr>
          <a:xfrm flipH="1" flipV="1">
            <a:off x="1472594" y="3388888"/>
            <a:ext cx="903566" cy="634371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4913" y="4027192"/>
            <a:ext cx="3839142" cy="104644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</a:rPr>
              <a:t>Poor thermal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5"/>
                </a:solidFill>
              </a:rPr>
              <a:t>All modification of HFM imported to Cluster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5"/>
                </a:solidFill>
              </a:rPr>
              <a:t>Use of solid PTFE ring as sealing </a:t>
            </a:r>
            <a:r>
              <a:rPr lang="en-GB" sz="1200" dirty="0" smtClean="0">
                <a:solidFill>
                  <a:schemeClr val="accent5"/>
                </a:solidFill>
              </a:rPr>
              <a:t>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/>
              </a:solidFill>
            </a:endParaRPr>
          </a:p>
          <a:p>
            <a:r>
              <a:rPr lang="en-GB" sz="12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 Solid PTFE not flexible enough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sp>
        <p:nvSpPr>
          <p:cNvPr id="13" name="Right Bracket 12"/>
          <p:cNvSpPr/>
          <p:nvPr/>
        </p:nvSpPr>
        <p:spPr>
          <a:xfrm rot="5400000">
            <a:off x="5751199" y="2867036"/>
            <a:ext cx="229327" cy="714375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2" idx="0"/>
            <a:endCxn id="13" idx="2"/>
          </p:cNvCxnSpPr>
          <p:nvPr/>
        </p:nvCxnSpPr>
        <p:spPr>
          <a:xfrm flipH="1" flipV="1">
            <a:off x="5865862" y="3338887"/>
            <a:ext cx="898622" cy="688304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400550" y="2181225"/>
            <a:ext cx="361950" cy="3782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33759" y="10340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HFM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91250" y="103409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Cluster D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5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Heat loads to 1.9 K </a:t>
            </a:r>
            <a:r>
              <a:rPr lang="en-GB" sz="3200" dirty="0" smtClean="0"/>
              <a:t>– </a:t>
            </a:r>
            <a:r>
              <a:rPr lang="en-GB" sz="3200" dirty="0" err="1" smtClean="0"/>
              <a:t>ePTFE</a:t>
            </a:r>
            <a:r>
              <a:rPr lang="en-GB" sz="3200" dirty="0" smtClean="0"/>
              <a:t> gasket tape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719E-D478-4FD3-A461-F76FF8395241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30183"/>
            <a:ext cx="3837918" cy="208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913" y="1325608"/>
            <a:ext cx="3839142" cy="208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93017" y="4285599"/>
            <a:ext cx="4557967" cy="10464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576"/>
            <a:r>
              <a:rPr lang="en-GB" sz="1400" dirty="0" smtClean="0">
                <a:solidFill>
                  <a:schemeClr val="accent5"/>
                </a:solidFill>
              </a:rPr>
              <a:t>Improved </a:t>
            </a:r>
            <a:r>
              <a:rPr lang="en-GB" sz="1400" dirty="0">
                <a:solidFill>
                  <a:schemeClr val="accent5"/>
                </a:solidFill>
              </a:rPr>
              <a:t>performance</a:t>
            </a:r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</a:rPr>
              <a:t>Expanded </a:t>
            </a:r>
            <a:r>
              <a:rPr lang="en-GB" sz="1200" dirty="0">
                <a:solidFill>
                  <a:schemeClr val="accent5"/>
                </a:solidFill>
              </a:rPr>
              <a:t>PTFE gasket tape (Gore® DF) </a:t>
            </a:r>
            <a:endParaRPr lang="en-GB" sz="1200" dirty="0" smtClean="0">
              <a:solidFill>
                <a:schemeClr val="accent5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5"/>
                </a:solidFill>
              </a:rPr>
              <a:t>Leak tight to gaseous helium under low compressive force</a:t>
            </a:r>
          </a:p>
          <a:p>
            <a:pPr marL="36576"/>
            <a:endParaRPr lang="en-GB" sz="12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208026" indent="-171450">
              <a:buFont typeface="Wingdings" panose="05000000000000000000" pitchFamily="2" charset="2"/>
              <a:buChar char="è"/>
            </a:pPr>
            <a:r>
              <a:rPr lang="en-GB" sz="1200" b="1" dirty="0" smtClean="0">
                <a:solidFill>
                  <a:schemeClr val="accent5"/>
                </a:solidFill>
              </a:rPr>
              <a:t>Depend on magnet </a:t>
            </a:r>
            <a:r>
              <a:rPr lang="en-GB" sz="1200" b="1" dirty="0" smtClean="0">
                <a:solidFill>
                  <a:schemeClr val="accent5"/>
                </a:solidFill>
              </a:rPr>
              <a:t>weight</a:t>
            </a:r>
            <a:endParaRPr lang="en-GB" sz="1200" b="1" dirty="0" smtClean="0">
              <a:solidFill>
                <a:schemeClr val="accent5"/>
              </a:solidFill>
            </a:endParaRPr>
          </a:p>
        </p:txBody>
      </p:sp>
      <p:sp>
        <p:nvSpPr>
          <p:cNvPr id="16" name="Right Bracket 15"/>
          <p:cNvSpPr/>
          <p:nvPr/>
        </p:nvSpPr>
        <p:spPr>
          <a:xfrm rot="5400000">
            <a:off x="2486328" y="2537026"/>
            <a:ext cx="227993" cy="1543050"/>
          </a:xfrm>
          <a:prstGeom prst="rightBracke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stCxn id="15" idx="0"/>
            <a:endCxn id="16" idx="2"/>
          </p:cNvCxnSpPr>
          <p:nvPr/>
        </p:nvCxnSpPr>
        <p:spPr>
          <a:xfrm flipH="1" flipV="1">
            <a:off x="2600325" y="3422548"/>
            <a:ext cx="1971676" cy="863051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/>
          <p:cNvSpPr/>
          <p:nvPr/>
        </p:nvSpPr>
        <p:spPr>
          <a:xfrm rot="5400000">
            <a:off x="6972605" y="2537026"/>
            <a:ext cx="227993" cy="1543050"/>
          </a:xfrm>
          <a:prstGeom prst="rightBracke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stCxn id="15" idx="0"/>
            <a:endCxn id="20" idx="2"/>
          </p:cNvCxnSpPr>
          <p:nvPr/>
        </p:nvCxnSpPr>
        <p:spPr>
          <a:xfrm flipV="1">
            <a:off x="4572001" y="3422548"/>
            <a:ext cx="2514601" cy="863051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43D6E270-63DD-4E3D-9207-6EF5FBC3A40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6404" y="3955011"/>
            <a:ext cx="1997704" cy="18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922" y="3955011"/>
            <a:ext cx="1851213" cy="1848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3759" y="10340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HFM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91250" y="103409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Cluster 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6th of September 2018 - E-05:272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02114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CERN_4-3</Template>
  <TotalTime>9159</TotalTime>
  <Words>770</Words>
  <Application>Microsoft Office PowerPoint</Application>
  <PresentationFormat>On-screen Show (4:3)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Optima</vt:lpstr>
      <vt:lpstr>Times</vt:lpstr>
      <vt:lpstr>Times New Roman</vt:lpstr>
      <vt:lpstr>Wingdings</vt:lpstr>
      <vt:lpstr>CERNCorporate4-3</vt:lpstr>
      <vt:lpstr>Thermal performance of the new superfluid helium vertical test cryostats for magnet tests at CERN</vt:lpstr>
      <vt:lpstr>Outline</vt:lpstr>
      <vt:lpstr>Cryostats</vt:lpstr>
      <vt:lpstr>Cryostats description</vt:lpstr>
      <vt:lpstr>Heat load to the 4.5 K saturated helium</vt:lpstr>
      <vt:lpstr>Calorimetric measurement in superfluid helium</vt:lpstr>
      <vt:lpstr>Heat loads to 4.5 K</vt:lpstr>
      <vt:lpstr>Heat loads to 1.9 K – Very first tests</vt:lpstr>
      <vt:lpstr>Heat loads to 1.9 K – ePTFE gasket tape</vt:lpstr>
      <vt:lpstr>Heat loads to 1.9 K – ePTFE with grease</vt:lpstr>
      <vt:lpstr>Heat loads to 1.9 K – Silicone seal</vt:lpstr>
      <vt:lpstr>Conclusion</vt:lpstr>
      <vt:lpstr>Thank you for your attention !</vt:lpstr>
      <vt:lpstr>PowerPoint Presentation</vt:lpstr>
      <vt:lpstr>Spare slides</vt:lpstr>
      <vt:lpstr>Spare slides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performance of the new superfluid helium vertical test cryostat for magnet tests at CERN</dc:title>
  <dc:creator>Arnaud Vande Craen</dc:creator>
  <cp:lastModifiedBy>Arnaud Vande Craen</cp:lastModifiedBy>
  <cp:revision>93</cp:revision>
  <dcterms:created xsi:type="dcterms:W3CDTF">2018-08-28T08:02:21Z</dcterms:created>
  <dcterms:modified xsi:type="dcterms:W3CDTF">2018-09-05T18:03:40Z</dcterms:modified>
</cp:coreProperties>
</file>