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6" r:id="rId2"/>
    <p:sldId id="341" r:id="rId3"/>
    <p:sldId id="314" r:id="rId4"/>
    <p:sldId id="334" r:id="rId5"/>
    <p:sldId id="348" r:id="rId6"/>
    <p:sldId id="275" r:id="rId7"/>
    <p:sldId id="321" r:id="rId8"/>
    <p:sldId id="285" r:id="rId9"/>
    <p:sldId id="351" r:id="rId10"/>
    <p:sldId id="350" r:id="rId11"/>
    <p:sldId id="328" r:id="rId12"/>
    <p:sldId id="345" r:id="rId13"/>
    <p:sldId id="349" r:id="rId14"/>
    <p:sldId id="330" r:id="rId15"/>
    <p:sldId id="331" r:id="rId16"/>
    <p:sldId id="338" r:id="rId17"/>
    <p:sldId id="333" r:id="rId18"/>
    <p:sldId id="347" r:id="rId19"/>
    <p:sldId id="352" r:id="rId20"/>
    <p:sldId id="354" r:id="rId21"/>
    <p:sldId id="353" r:id="rId22"/>
    <p:sldId id="356" r:id="rId23"/>
    <p:sldId id="355" r:id="rId24"/>
    <p:sldId id="346" r:id="rId25"/>
    <p:sldId id="339" r:id="rId26"/>
    <p:sldId id="357"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zuno" initials="m"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99"/>
    <a:srgbClr val="6C7313"/>
    <a:srgbClr val="3366CC"/>
    <a:srgbClr val="2C3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1" autoAdjust="0"/>
    <p:restoredTop sz="53777" autoAdjust="0"/>
  </p:normalViewPr>
  <p:slideViewPr>
    <p:cSldViewPr>
      <p:cViewPr varScale="1">
        <p:scale>
          <a:sx n="48" d="100"/>
          <a:sy n="48" d="100"/>
        </p:scale>
        <p:origin x="2362" y="48"/>
      </p:cViewPr>
      <p:guideLst>
        <p:guide orient="horz" pos="2115"/>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zuno\Desktop\&#30740;&#31350;\&#32118;&#32257;&#30772;&#22730;&#35430;&#3944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zuno\Desktop\&#30740;&#31350;\&#32118;&#32257;&#30772;&#22730;&#35430;&#3944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zuno\Desktop\&#30740;&#31350;\&#32118;&#32257;&#30772;&#22730;&#35430;&#3944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zuno\Desktop\&#30740;&#31350;\&#32118;&#32257;&#30772;&#22730;&#35430;&#3944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alysys\Desktop\&#30740;&#31350;\GFRP,Hybrid&#35430;&#39443;&#29255;&#20316;&#35069;1701206full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30740;&#31350;\20180801&#28082;&#20307;&#31378;&#32032;&#24540;&#21147;&#19979;&#32118;&#32257;&#30772;&#22730;&#35430;&#3944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厚さの変化!$R$51</c:f>
              <c:strCache>
                <c:ptCount val="1"/>
                <c:pt idx="0">
                  <c:v>GFRP</c:v>
                </c:pt>
              </c:strCache>
            </c:strRef>
          </c:tx>
          <c:errBars>
            <c:errDir val="y"/>
            <c:errBarType val="both"/>
            <c:errValType val="cust"/>
            <c:noEndCap val="0"/>
            <c:plus>
              <c:numRef>
                <c:f>厚さの変化!$S$52:$U$52</c:f>
                <c:numCache>
                  <c:formatCode>General</c:formatCode>
                  <c:ptCount val="3"/>
                  <c:pt idx="0">
                    <c:v>3.7423263258451855E-2</c:v>
                  </c:pt>
                  <c:pt idx="1">
                    <c:v>8.325694558018433E-2</c:v>
                  </c:pt>
                  <c:pt idx="2">
                    <c:v>8.2184259634345849E-2</c:v>
                  </c:pt>
                </c:numCache>
              </c:numRef>
            </c:plus>
            <c:minus>
              <c:numRef>
                <c:f>厚さの変化!$S$52:$U$52</c:f>
                <c:numCache>
                  <c:formatCode>General</c:formatCode>
                  <c:ptCount val="3"/>
                  <c:pt idx="0">
                    <c:v>3.7423263258451855E-2</c:v>
                  </c:pt>
                  <c:pt idx="1">
                    <c:v>8.325694558018433E-2</c:v>
                  </c:pt>
                  <c:pt idx="2">
                    <c:v>8.2184259634345849E-2</c:v>
                  </c:pt>
                </c:numCache>
              </c:numRef>
            </c:minus>
          </c:errBars>
          <c:cat>
            <c:numRef>
              <c:f>厚さの変化!$S$50:$U$50</c:f>
              <c:numCache>
                <c:formatCode>General</c:formatCode>
                <c:ptCount val="3"/>
                <c:pt idx="0">
                  <c:v>0</c:v>
                </c:pt>
                <c:pt idx="1">
                  <c:v>5</c:v>
                </c:pt>
                <c:pt idx="2">
                  <c:v>10</c:v>
                </c:pt>
              </c:numCache>
            </c:numRef>
          </c:cat>
          <c:val>
            <c:numRef>
              <c:f>厚さの変化!$S$51:$U$51</c:f>
              <c:numCache>
                <c:formatCode>0.0</c:formatCode>
                <c:ptCount val="3"/>
                <c:pt idx="0">
                  <c:v>1.1506749999999997</c:v>
                </c:pt>
                <c:pt idx="1">
                  <c:v>1.0475499999999995</c:v>
                </c:pt>
                <c:pt idx="2">
                  <c:v>1.0099750000000003</c:v>
                </c:pt>
              </c:numCache>
            </c:numRef>
          </c:val>
          <c:smooth val="0"/>
        </c:ser>
        <c:dLbls>
          <c:showLegendKey val="0"/>
          <c:showVal val="0"/>
          <c:showCatName val="0"/>
          <c:showSerName val="0"/>
          <c:showPercent val="0"/>
          <c:showBubbleSize val="0"/>
        </c:dLbls>
        <c:marker val="1"/>
        <c:smooth val="0"/>
        <c:axId val="410026144"/>
        <c:axId val="409592512"/>
      </c:lineChart>
      <c:catAx>
        <c:axId val="410026144"/>
        <c:scaling>
          <c:orientation val="minMax"/>
        </c:scaling>
        <c:delete val="0"/>
        <c:axPos val="b"/>
        <c:title>
          <c:tx>
            <c:rich>
              <a:bodyPr/>
              <a:lstStyle/>
              <a:p>
                <a:pPr>
                  <a:defRPr/>
                </a:pPr>
                <a:r>
                  <a:rPr lang="en-US"/>
                  <a:t>Dose[MGy]</a:t>
                </a:r>
              </a:p>
            </c:rich>
          </c:tx>
          <c:overlay val="0"/>
        </c:title>
        <c:numFmt formatCode="General" sourceLinked="1"/>
        <c:majorTickMark val="in"/>
        <c:minorTickMark val="none"/>
        <c:tickLblPos val="nextTo"/>
        <c:spPr>
          <a:ln>
            <a:solidFill>
              <a:schemeClr val="tx1"/>
            </a:solidFill>
          </a:ln>
        </c:spPr>
        <c:crossAx val="409592512"/>
        <c:crosses val="autoZero"/>
        <c:auto val="1"/>
        <c:lblAlgn val="ctr"/>
        <c:lblOffset val="100"/>
        <c:noMultiLvlLbl val="0"/>
      </c:catAx>
      <c:valAx>
        <c:axId val="409592512"/>
        <c:scaling>
          <c:orientation val="minMax"/>
          <c:min val="0.5"/>
        </c:scaling>
        <c:delete val="0"/>
        <c:axPos val="l"/>
        <c:title>
          <c:tx>
            <c:rich>
              <a:bodyPr rot="-5400000" vert="horz"/>
              <a:lstStyle/>
              <a:p>
                <a:pPr>
                  <a:defRPr/>
                </a:pPr>
                <a:r>
                  <a:rPr lang="en-US"/>
                  <a:t>thickness of specimen</a:t>
                </a:r>
                <a:r>
                  <a:rPr lang="ja-JP"/>
                  <a:t> </a:t>
                </a:r>
                <a:r>
                  <a:rPr lang="en-US"/>
                  <a:t>[mm]</a:t>
                </a:r>
                <a:endParaRPr lang="ja-JP"/>
              </a:p>
            </c:rich>
          </c:tx>
          <c:overlay val="0"/>
        </c:title>
        <c:numFmt formatCode="0.0" sourceLinked="1"/>
        <c:majorTickMark val="in"/>
        <c:minorTickMark val="none"/>
        <c:tickLblPos val="nextTo"/>
        <c:spPr>
          <a:ln w="9525">
            <a:solidFill>
              <a:schemeClr val="tx1"/>
            </a:solidFill>
          </a:ln>
        </c:spPr>
        <c:crossAx val="410026144"/>
        <c:crosses val="autoZero"/>
        <c:crossBetween val="between"/>
        <c:majorUnit val="0.5"/>
      </c:valAx>
    </c:plotArea>
    <c:plotVisOnly val="1"/>
    <c:dispBlanksAs val="gap"/>
    <c:showDLblsOverMax val="0"/>
  </c:chart>
  <c:spPr>
    <a:solidFill>
      <a:schemeClr val="bg1"/>
    </a:solidFill>
    <a:ln>
      <a:noFill/>
    </a:ln>
  </c:spPr>
  <c:txPr>
    <a:bodyPr/>
    <a:lstStyle/>
    <a:p>
      <a:pPr>
        <a:defRPr sz="1600">
          <a:latin typeface="Times New Roman" panose="02020603050405020304" pitchFamily="18" charset="0"/>
          <a:ea typeface="ＭＳ 明朝" panose="02020609040205080304" pitchFamily="17" charset="-128"/>
          <a:cs typeface="Times New Roman" panose="02020603050405020304" pitchFamily="18"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グラフ!$A$3</c:f>
              <c:strCache>
                <c:ptCount val="1"/>
                <c:pt idx="0">
                  <c:v>GFRP</c:v>
                </c:pt>
              </c:strCache>
            </c:strRef>
          </c:tx>
          <c:spPr>
            <a:ln w="28575">
              <a:noFill/>
            </a:ln>
          </c:spPr>
          <c:invertIfNegative val="0"/>
          <c:errBars>
            <c:errBarType val="both"/>
            <c:errValType val="cust"/>
            <c:noEndCap val="0"/>
            <c:plus>
              <c:numRef>
                <c:f>グラフ!$B$4:$D$4</c:f>
                <c:numCache>
                  <c:formatCode>General</c:formatCode>
                  <c:ptCount val="3"/>
                  <c:pt idx="0">
                    <c:v>1.3309322319060783</c:v>
                  </c:pt>
                  <c:pt idx="1">
                    <c:v>1.2002932584473454</c:v>
                  </c:pt>
                  <c:pt idx="2">
                    <c:v>1.3437270977145643</c:v>
                  </c:pt>
                </c:numCache>
              </c:numRef>
            </c:plus>
            <c:minus>
              <c:numRef>
                <c:f>グラフ!$B$4:$D$4</c:f>
                <c:numCache>
                  <c:formatCode>General</c:formatCode>
                  <c:ptCount val="3"/>
                  <c:pt idx="0">
                    <c:v>1.3309322319060783</c:v>
                  </c:pt>
                  <c:pt idx="1">
                    <c:v>1.2002932584473454</c:v>
                  </c:pt>
                  <c:pt idx="2">
                    <c:v>1.3437270977145643</c:v>
                  </c:pt>
                </c:numCache>
              </c:numRef>
            </c:minus>
          </c:errBars>
          <c:cat>
            <c:numRef>
              <c:f>グラフ!$B$2:$D$2</c:f>
              <c:numCache>
                <c:formatCode>General</c:formatCode>
                <c:ptCount val="3"/>
                <c:pt idx="0">
                  <c:v>0</c:v>
                </c:pt>
                <c:pt idx="1">
                  <c:v>5</c:v>
                </c:pt>
                <c:pt idx="2">
                  <c:v>10</c:v>
                </c:pt>
              </c:numCache>
            </c:numRef>
          </c:cat>
          <c:val>
            <c:numRef>
              <c:f>グラフ!$B$3:$D$3</c:f>
              <c:numCache>
                <c:formatCode>0.0</c:formatCode>
                <c:ptCount val="3"/>
                <c:pt idx="0">
                  <c:v>10.618452838849034</c:v>
                </c:pt>
                <c:pt idx="1">
                  <c:v>12.37999119889691</c:v>
                </c:pt>
                <c:pt idx="2">
                  <c:v>13.668316690376162</c:v>
                </c:pt>
              </c:numCache>
            </c:numRef>
          </c:val>
        </c:ser>
        <c:ser>
          <c:idx val="1"/>
          <c:order val="1"/>
          <c:tx>
            <c:strRef>
              <c:f>グラフ!$A$5</c:f>
              <c:strCache>
                <c:ptCount val="1"/>
                <c:pt idx="0">
                  <c:v>Hybrid</c:v>
                </c:pt>
              </c:strCache>
            </c:strRef>
          </c:tx>
          <c:spPr>
            <a:ln w="28575">
              <a:noFill/>
            </a:ln>
          </c:spPr>
          <c:invertIfNegative val="0"/>
          <c:errBars>
            <c:errBarType val="both"/>
            <c:errValType val="cust"/>
            <c:noEndCap val="0"/>
            <c:plus>
              <c:numRef>
                <c:f>グラフ!$B$6:$D$6</c:f>
                <c:numCache>
                  <c:formatCode>General</c:formatCode>
                  <c:ptCount val="3"/>
                  <c:pt idx="0">
                    <c:v>1.6846066043725583</c:v>
                  </c:pt>
                  <c:pt idx="1">
                    <c:v>1.0546413797553837</c:v>
                  </c:pt>
                  <c:pt idx="2">
                    <c:v>0.72780711710750923</c:v>
                  </c:pt>
                </c:numCache>
              </c:numRef>
            </c:plus>
            <c:minus>
              <c:numRef>
                <c:f>グラフ!$B$6:$D$6</c:f>
                <c:numCache>
                  <c:formatCode>General</c:formatCode>
                  <c:ptCount val="3"/>
                  <c:pt idx="0">
                    <c:v>1.6846066043725583</c:v>
                  </c:pt>
                  <c:pt idx="1">
                    <c:v>1.0546413797553837</c:v>
                  </c:pt>
                  <c:pt idx="2">
                    <c:v>0.72780711710750923</c:v>
                  </c:pt>
                </c:numCache>
              </c:numRef>
            </c:minus>
          </c:errBars>
          <c:cat>
            <c:numRef>
              <c:f>グラフ!$B$2:$D$2</c:f>
              <c:numCache>
                <c:formatCode>General</c:formatCode>
                <c:ptCount val="3"/>
                <c:pt idx="0">
                  <c:v>0</c:v>
                </c:pt>
                <c:pt idx="1">
                  <c:v>5</c:v>
                </c:pt>
                <c:pt idx="2">
                  <c:v>10</c:v>
                </c:pt>
              </c:numCache>
            </c:numRef>
          </c:cat>
          <c:val>
            <c:numRef>
              <c:f>グラフ!$B$5:$D$5</c:f>
              <c:numCache>
                <c:formatCode>0.0</c:formatCode>
                <c:ptCount val="3"/>
                <c:pt idx="0">
                  <c:v>10.27919135824161</c:v>
                </c:pt>
                <c:pt idx="1">
                  <c:v>9.1748041252724288</c:v>
                </c:pt>
                <c:pt idx="2">
                  <c:v>7.8329824714241756</c:v>
                </c:pt>
              </c:numCache>
            </c:numRef>
          </c:val>
        </c:ser>
        <c:dLbls>
          <c:showLegendKey val="0"/>
          <c:showVal val="0"/>
          <c:showCatName val="0"/>
          <c:showSerName val="0"/>
          <c:showPercent val="0"/>
          <c:showBubbleSize val="0"/>
        </c:dLbls>
        <c:gapWidth val="150"/>
        <c:axId val="409593296"/>
        <c:axId val="409593688"/>
      </c:barChart>
      <c:catAx>
        <c:axId val="409593296"/>
        <c:scaling>
          <c:orientation val="minMax"/>
        </c:scaling>
        <c:delete val="0"/>
        <c:axPos val="b"/>
        <c:title>
          <c:tx>
            <c:rich>
              <a:bodyPr/>
              <a:lstStyle/>
              <a:p>
                <a:pPr>
                  <a:defRPr/>
                </a:pPr>
                <a:r>
                  <a:rPr lang="en-US" altLang="ja-JP" dirty="0" smtClean="0"/>
                  <a:t>Dose</a:t>
                </a:r>
                <a:r>
                  <a:rPr lang="en-US" altLang="ja-JP" baseline="0" dirty="0" smtClean="0"/>
                  <a:t> </a:t>
                </a:r>
                <a:r>
                  <a:rPr lang="en-US" dirty="0" smtClean="0"/>
                  <a:t>[</a:t>
                </a:r>
                <a:r>
                  <a:rPr lang="en-US" dirty="0" err="1" smtClean="0"/>
                  <a:t>MGy</a:t>
                </a:r>
                <a:r>
                  <a:rPr lang="en-US" dirty="0"/>
                  <a:t>]</a:t>
                </a:r>
              </a:p>
            </c:rich>
          </c:tx>
          <c:overlay val="0"/>
        </c:title>
        <c:numFmt formatCode="General" sourceLinked="1"/>
        <c:majorTickMark val="in"/>
        <c:minorTickMark val="none"/>
        <c:tickLblPos val="nextTo"/>
        <c:spPr>
          <a:ln>
            <a:solidFill>
              <a:schemeClr val="tx1"/>
            </a:solidFill>
          </a:ln>
        </c:spPr>
        <c:crossAx val="409593688"/>
        <c:crosses val="autoZero"/>
        <c:auto val="1"/>
        <c:lblAlgn val="ctr"/>
        <c:lblOffset val="100"/>
        <c:noMultiLvlLbl val="0"/>
      </c:catAx>
      <c:valAx>
        <c:axId val="409593688"/>
        <c:scaling>
          <c:orientation val="minMax"/>
        </c:scaling>
        <c:delete val="0"/>
        <c:axPos val="l"/>
        <c:title>
          <c:tx>
            <c:rich>
              <a:bodyPr rot="-5400000" vert="horz"/>
              <a:lstStyle/>
              <a:p>
                <a:pPr>
                  <a:defRPr/>
                </a:pPr>
                <a:r>
                  <a:rPr lang="en-US" altLang="ja-JP" baseline="0" dirty="0" smtClean="0"/>
                  <a:t>DBS </a:t>
                </a:r>
                <a:r>
                  <a:rPr lang="en-US" dirty="0" smtClean="0"/>
                  <a:t>[kV/mm</a:t>
                </a:r>
                <a:r>
                  <a:rPr lang="en-US" dirty="0"/>
                  <a:t>]</a:t>
                </a:r>
                <a:endParaRPr lang="ja-JP" dirty="0"/>
              </a:p>
            </c:rich>
          </c:tx>
          <c:overlay val="0"/>
        </c:title>
        <c:numFmt formatCode="0.0" sourceLinked="1"/>
        <c:majorTickMark val="in"/>
        <c:minorTickMark val="none"/>
        <c:tickLblPos val="nextTo"/>
        <c:spPr>
          <a:ln w="9525">
            <a:solidFill>
              <a:schemeClr val="tx1"/>
            </a:solidFill>
          </a:ln>
        </c:spPr>
        <c:crossAx val="409593296"/>
        <c:crosses val="autoZero"/>
        <c:crossBetween val="between"/>
        <c:majorUnit val="4"/>
      </c:valAx>
    </c:plotArea>
    <c:legend>
      <c:legendPos val="r"/>
      <c:layout>
        <c:manualLayout>
          <c:xMode val="edge"/>
          <c:yMode val="edge"/>
          <c:x val="0.61627783754014709"/>
          <c:y val="1.8654932060688908E-2"/>
          <c:w val="0.35284249933185241"/>
          <c:h val="8.4677789424363478E-2"/>
        </c:manualLayout>
      </c:layout>
      <c:overlay val="1"/>
    </c:legend>
    <c:plotVisOnly val="1"/>
    <c:dispBlanksAs val="gap"/>
    <c:showDLblsOverMax val="0"/>
  </c:chart>
  <c:spPr>
    <a:solidFill>
      <a:schemeClr val="bg1"/>
    </a:solidFill>
    <a:ln>
      <a:noFill/>
    </a:ln>
  </c:spPr>
  <c:txPr>
    <a:bodyPr/>
    <a:lstStyle/>
    <a:p>
      <a:pPr>
        <a:defRPr sz="1600">
          <a:latin typeface="Times New Roman" panose="02020603050405020304" pitchFamily="18" charset="0"/>
          <a:ea typeface="ＭＳ 明朝" panose="02020609040205080304" pitchFamily="17" charset="-128"/>
          <a:cs typeface="Times New Roman" panose="02020603050405020304" pitchFamily="18"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グラフ!$A$3</c:f>
              <c:strCache>
                <c:ptCount val="1"/>
                <c:pt idx="0">
                  <c:v>GFRP</c:v>
                </c:pt>
              </c:strCache>
            </c:strRef>
          </c:tx>
          <c:spPr>
            <a:ln w="28575">
              <a:noFill/>
            </a:ln>
          </c:spPr>
          <c:invertIfNegative val="0"/>
          <c:errBars>
            <c:errBarType val="both"/>
            <c:errValType val="cust"/>
            <c:noEndCap val="0"/>
            <c:plus>
              <c:numRef>
                <c:f>グラフ!$B$4:$D$4</c:f>
                <c:numCache>
                  <c:formatCode>General</c:formatCode>
                  <c:ptCount val="3"/>
                  <c:pt idx="0">
                    <c:v>1.3309322319060783</c:v>
                  </c:pt>
                  <c:pt idx="1">
                    <c:v>1.2002932584473454</c:v>
                  </c:pt>
                  <c:pt idx="2">
                    <c:v>1.3437270977145643</c:v>
                  </c:pt>
                </c:numCache>
              </c:numRef>
            </c:plus>
            <c:minus>
              <c:numRef>
                <c:f>グラフ!$B$4:$D$4</c:f>
                <c:numCache>
                  <c:formatCode>General</c:formatCode>
                  <c:ptCount val="3"/>
                  <c:pt idx="0">
                    <c:v>1.3309322319060783</c:v>
                  </c:pt>
                  <c:pt idx="1">
                    <c:v>1.2002932584473454</c:v>
                  </c:pt>
                  <c:pt idx="2">
                    <c:v>1.3437270977145643</c:v>
                  </c:pt>
                </c:numCache>
              </c:numRef>
            </c:minus>
          </c:errBars>
          <c:cat>
            <c:numRef>
              <c:f>グラフ!$B$2:$D$2</c:f>
              <c:numCache>
                <c:formatCode>General</c:formatCode>
                <c:ptCount val="3"/>
                <c:pt idx="0">
                  <c:v>0</c:v>
                </c:pt>
                <c:pt idx="1">
                  <c:v>5</c:v>
                </c:pt>
                <c:pt idx="2">
                  <c:v>10</c:v>
                </c:pt>
              </c:numCache>
            </c:numRef>
          </c:cat>
          <c:val>
            <c:numRef>
              <c:f>グラフ!$B$3:$D$3</c:f>
              <c:numCache>
                <c:formatCode>0.0</c:formatCode>
                <c:ptCount val="3"/>
                <c:pt idx="0">
                  <c:v>10.618452838849034</c:v>
                </c:pt>
                <c:pt idx="1">
                  <c:v>12.37999119889691</c:v>
                </c:pt>
                <c:pt idx="2">
                  <c:v>13.668316690376162</c:v>
                </c:pt>
              </c:numCache>
            </c:numRef>
          </c:val>
        </c:ser>
        <c:ser>
          <c:idx val="1"/>
          <c:order val="1"/>
          <c:tx>
            <c:strRef>
              <c:f>グラフ!$A$5</c:f>
              <c:strCache>
                <c:ptCount val="1"/>
                <c:pt idx="0">
                  <c:v>Hybrid</c:v>
                </c:pt>
              </c:strCache>
            </c:strRef>
          </c:tx>
          <c:spPr>
            <a:ln w="28575">
              <a:noFill/>
            </a:ln>
          </c:spPr>
          <c:invertIfNegative val="0"/>
          <c:errBars>
            <c:errBarType val="both"/>
            <c:errValType val="cust"/>
            <c:noEndCap val="0"/>
            <c:plus>
              <c:numRef>
                <c:f>グラフ!$B$6:$D$6</c:f>
                <c:numCache>
                  <c:formatCode>General</c:formatCode>
                  <c:ptCount val="3"/>
                  <c:pt idx="0">
                    <c:v>1.6846066043725583</c:v>
                  </c:pt>
                  <c:pt idx="1">
                    <c:v>1.0546413797553837</c:v>
                  </c:pt>
                  <c:pt idx="2">
                    <c:v>0.72780711710750923</c:v>
                  </c:pt>
                </c:numCache>
              </c:numRef>
            </c:plus>
            <c:minus>
              <c:numRef>
                <c:f>グラフ!$B$6:$D$6</c:f>
                <c:numCache>
                  <c:formatCode>General</c:formatCode>
                  <c:ptCount val="3"/>
                  <c:pt idx="0">
                    <c:v>1.6846066043725583</c:v>
                  </c:pt>
                  <c:pt idx="1">
                    <c:v>1.0546413797553837</c:v>
                  </c:pt>
                  <c:pt idx="2">
                    <c:v>0.72780711710750923</c:v>
                  </c:pt>
                </c:numCache>
              </c:numRef>
            </c:minus>
          </c:errBars>
          <c:cat>
            <c:numRef>
              <c:f>グラフ!$B$2:$D$2</c:f>
              <c:numCache>
                <c:formatCode>General</c:formatCode>
                <c:ptCount val="3"/>
                <c:pt idx="0">
                  <c:v>0</c:v>
                </c:pt>
                <c:pt idx="1">
                  <c:v>5</c:v>
                </c:pt>
                <c:pt idx="2">
                  <c:v>10</c:v>
                </c:pt>
              </c:numCache>
            </c:numRef>
          </c:cat>
          <c:val>
            <c:numRef>
              <c:f>グラフ!$B$5:$D$5</c:f>
              <c:numCache>
                <c:formatCode>0.0</c:formatCode>
                <c:ptCount val="3"/>
                <c:pt idx="0">
                  <c:v>10.27919135824161</c:v>
                </c:pt>
                <c:pt idx="1">
                  <c:v>9.1748041252724288</c:v>
                </c:pt>
                <c:pt idx="2">
                  <c:v>7.8329824714241756</c:v>
                </c:pt>
              </c:numCache>
            </c:numRef>
          </c:val>
        </c:ser>
        <c:dLbls>
          <c:showLegendKey val="0"/>
          <c:showVal val="0"/>
          <c:showCatName val="0"/>
          <c:showSerName val="0"/>
          <c:showPercent val="0"/>
          <c:showBubbleSize val="0"/>
        </c:dLbls>
        <c:gapWidth val="150"/>
        <c:axId val="401411640"/>
        <c:axId val="401412032"/>
      </c:barChart>
      <c:catAx>
        <c:axId val="401411640"/>
        <c:scaling>
          <c:orientation val="minMax"/>
        </c:scaling>
        <c:delete val="0"/>
        <c:axPos val="b"/>
        <c:title>
          <c:tx>
            <c:rich>
              <a:bodyPr/>
              <a:lstStyle/>
              <a:p>
                <a:pPr>
                  <a:defRPr/>
                </a:pPr>
                <a:r>
                  <a:rPr lang="en-US" altLang="ja-JP" dirty="0" smtClean="0"/>
                  <a:t>Dose</a:t>
                </a:r>
                <a:r>
                  <a:rPr lang="en-US" altLang="ja-JP" baseline="0" dirty="0" smtClean="0"/>
                  <a:t> </a:t>
                </a:r>
                <a:r>
                  <a:rPr lang="en-US" dirty="0" smtClean="0"/>
                  <a:t>[</a:t>
                </a:r>
                <a:r>
                  <a:rPr lang="en-US" dirty="0" err="1" smtClean="0"/>
                  <a:t>MGy</a:t>
                </a:r>
                <a:r>
                  <a:rPr lang="en-US" dirty="0"/>
                  <a:t>]</a:t>
                </a:r>
              </a:p>
            </c:rich>
          </c:tx>
          <c:overlay val="0"/>
        </c:title>
        <c:numFmt formatCode="General" sourceLinked="1"/>
        <c:majorTickMark val="in"/>
        <c:minorTickMark val="none"/>
        <c:tickLblPos val="nextTo"/>
        <c:spPr>
          <a:ln>
            <a:solidFill>
              <a:schemeClr val="tx1"/>
            </a:solidFill>
          </a:ln>
        </c:spPr>
        <c:crossAx val="401412032"/>
        <c:crosses val="autoZero"/>
        <c:auto val="1"/>
        <c:lblAlgn val="ctr"/>
        <c:lblOffset val="100"/>
        <c:noMultiLvlLbl val="0"/>
      </c:catAx>
      <c:valAx>
        <c:axId val="401412032"/>
        <c:scaling>
          <c:orientation val="minMax"/>
        </c:scaling>
        <c:delete val="0"/>
        <c:axPos val="l"/>
        <c:title>
          <c:tx>
            <c:rich>
              <a:bodyPr rot="-5400000" vert="horz"/>
              <a:lstStyle/>
              <a:p>
                <a:pPr>
                  <a:defRPr/>
                </a:pPr>
                <a:r>
                  <a:rPr lang="en-US" altLang="ja-JP" baseline="0" dirty="0" smtClean="0"/>
                  <a:t>DBS </a:t>
                </a:r>
                <a:r>
                  <a:rPr lang="en-US" dirty="0" smtClean="0"/>
                  <a:t>[kV/mm</a:t>
                </a:r>
                <a:r>
                  <a:rPr lang="en-US" dirty="0"/>
                  <a:t>]</a:t>
                </a:r>
                <a:endParaRPr lang="ja-JP" dirty="0"/>
              </a:p>
            </c:rich>
          </c:tx>
          <c:overlay val="0"/>
        </c:title>
        <c:numFmt formatCode="0.0" sourceLinked="1"/>
        <c:majorTickMark val="in"/>
        <c:minorTickMark val="none"/>
        <c:tickLblPos val="nextTo"/>
        <c:spPr>
          <a:ln w="9525">
            <a:solidFill>
              <a:schemeClr val="tx1"/>
            </a:solidFill>
          </a:ln>
        </c:spPr>
        <c:crossAx val="401411640"/>
        <c:crosses val="autoZero"/>
        <c:crossBetween val="between"/>
        <c:majorUnit val="4"/>
      </c:valAx>
    </c:plotArea>
    <c:legend>
      <c:legendPos val="r"/>
      <c:layout>
        <c:manualLayout>
          <c:xMode val="edge"/>
          <c:yMode val="edge"/>
          <c:x val="0.61627783754014709"/>
          <c:y val="1.8654932060688908E-2"/>
          <c:w val="0.35284249933185241"/>
          <c:h val="8.4677789424363478E-2"/>
        </c:manualLayout>
      </c:layout>
      <c:overlay val="1"/>
    </c:legend>
    <c:plotVisOnly val="1"/>
    <c:dispBlanksAs val="gap"/>
    <c:showDLblsOverMax val="0"/>
  </c:chart>
  <c:spPr>
    <a:solidFill>
      <a:schemeClr val="bg1"/>
    </a:solidFill>
    <a:ln>
      <a:noFill/>
    </a:ln>
  </c:spPr>
  <c:txPr>
    <a:bodyPr/>
    <a:lstStyle/>
    <a:p>
      <a:pPr>
        <a:defRPr sz="1600">
          <a:latin typeface="Times New Roman" panose="02020603050405020304" pitchFamily="18" charset="0"/>
          <a:ea typeface="ＭＳ 明朝" panose="02020609040205080304" pitchFamily="17" charset="-128"/>
          <a:cs typeface="Times New Roman" panose="02020603050405020304" pitchFamily="18"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厚さの変化!$R$53</c:f>
              <c:strCache>
                <c:ptCount val="1"/>
                <c:pt idx="0">
                  <c:v>Hybrid</c:v>
                </c:pt>
              </c:strCache>
            </c:strRef>
          </c:tx>
          <c:marker>
            <c:symbol val="square"/>
            <c:size val="6"/>
          </c:marker>
          <c:errBars>
            <c:errDir val="y"/>
            <c:errBarType val="both"/>
            <c:errValType val="cust"/>
            <c:noEndCap val="0"/>
            <c:plus>
              <c:numRef>
                <c:f>厚さの変化!$S$54:$U$54</c:f>
                <c:numCache>
                  <c:formatCode>General</c:formatCode>
                  <c:ptCount val="3"/>
                  <c:pt idx="0">
                    <c:v>6.5330211622440904E-2</c:v>
                  </c:pt>
                  <c:pt idx="1">
                    <c:v>0.10783943687524346</c:v>
                  </c:pt>
                  <c:pt idx="2">
                    <c:v>0.1274604126927156</c:v>
                  </c:pt>
                </c:numCache>
              </c:numRef>
            </c:plus>
            <c:minus>
              <c:numRef>
                <c:f>厚さの変化!$S$54:$U$54</c:f>
                <c:numCache>
                  <c:formatCode>General</c:formatCode>
                  <c:ptCount val="3"/>
                  <c:pt idx="0">
                    <c:v>6.5330211622440904E-2</c:v>
                  </c:pt>
                  <c:pt idx="1">
                    <c:v>0.10783943687524346</c:v>
                  </c:pt>
                  <c:pt idx="2">
                    <c:v>0.1274604126927156</c:v>
                  </c:pt>
                </c:numCache>
              </c:numRef>
            </c:minus>
          </c:errBars>
          <c:cat>
            <c:numRef>
              <c:f>厚さの変化!$S$50:$U$50</c:f>
              <c:numCache>
                <c:formatCode>General</c:formatCode>
                <c:ptCount val="3"/>
                <c:pt idx="0">
                  <c:v>0</c:v>
                </c:pt>
                <c:pt idx="1">
                  <c:v>5</c:v>
                </c:pt>
                <c:pt idx="2">
                  <c:v>10</c:v>
                </c:pt>
              </c:numCache>
            </c:numRef>
          </c:cat>
          <c:val>
            <c:numRef>
              <c:f>厚さの変化!$S$53:$U$53</c:f>
              <c:numCache>
                <c:formatCode>0.000</c:formatCode>
                <c:ptCount val="3"/>
                <c:pt idx="0">
                  <c:v>1.0959624999999997</c:v>
                </c:pt>
                <c:pt idx="1">
                  <c:v>1.1508</c:v>
                </c:pt>
                <c:pt idx="2">
                  <c:v>1.0820874999999996</c:v>
                </c:pt>
              </c:numCache>
            </c:numRef>
          </c:val>
          <c:smooth val="0"/>
        </c:ser>
        <c:dLbls>
          <c:showLegendKey val="0"/>
          <c:showVal val="0"/>
          <c:showCatName val="0"/>
          <c:showSerName val="0"/>
          <c:showPercent val="0"/>
          <c:showBubbleSize val="0"/>
        </c:dLbls>
        <c:marker val="1"/>
        <c:smooth val="0"/>
        <c:axId val="401412816"/>
        <c:axId val="401413208"/>
      </c:lineChart>
      <c:catAx>
        <c:axId val="401412816"/>
        <c:scaling>
          <c:orientation val="minMax"/>
        </c:scaling>
        <c:delete val="0"/>
        <c:axPos val="b"/>
        <c:title>
          <c:tx>
            <c:rich>
              <a:bodyPr/>
              <a:lstStyle/>
              <a:p>
                <a:pPr>
                  <a:defRPr/>
                </a:pPr>
                <a:r>
                  <a:rPr lang="en-US"/>
                  <a:t>Dose</a:t>
                </a:r>
                <a:r>
                  <a:rPr lang="ja-JP"/>
                  <a:t> </a:t>
                </a:r>
                <a:r>
                  <a:rPr lang="en-US"/>
                  <a:t>[MGy]</a:t>
                </a:r>
              </a:p>
            </c:rich>
          </c:tx>
          <c:layout>
            <c:manualLayout>
              <c:xMode val="edge"/>
              <c:yMode val="edge"/>
              <c:x val="0.42350942487871718"/>
              <c:y val="0.82129481056077303"/>
            </c:manualLayout>
          </c:layout>
          <c:overlay val="0"/>
        </c:title>
        <c:numFmt formatCode="General" sourceLinked="1"/>
        <c:majorTickMark val="in"/>
        <c:minorTickMark val="none"/>
        <c:tickLblPos val="nextTo"/>
        <c:spPr>
          <a:ln>
            <a:solidFill>
              <a:schemeClr val="tx1"/>
            </a:solidFill>
          </a:ln>
        </c:spPr>
        <c:crossAx val="401413208"/>
        <c:crosses val="autoZero"/>
        <c:auto val="1"/>
        <c:lblAlgn val="ctr"/>
        <c:lblOffset val="100"/>
        <c:noMultiLvlLbl val="0"/>
      </c:catAx>
      <c:valAx>
        <c:axId val="401413208"/>
        <c:scaling>
          <c:orientation val="minMax"/>
          <c:min val="0.5"/>
        </c:scaling>
        <c:delete val="0"/>
        <c:axPos val="l"/>
        <c:title>
          <c:tx>
            <c:rich>
              <a:bodyPr rot="-5400000" vert="horz"/>
              <a:lstStyle/>
              <a:p>
                <a:pPr>
                  <a:defRPr/>
                </a:pPr>
                <a:r>
                  <a:rPr lang="en-US"/>
                  <a:t>Thickness of specimen [mm]</a:t>
                </a:r>
                <a:endParaRPr lang="ja-JP"/>
              </a:p>
            </c:rich>
          </c:tx>
          <c:overlay val="0"/>
        </c:title>
        <c:numFmt formatCode="0.0" sourceLinked="0"/>
        <c:majorTickMark val="in"/>
        <c:minorTickMark val="none"/>
        <c:tickLblPos val="nextTo"/>
        <c:spPr>
          <a:ln w="12700">
            <a:solidFill>
              <a:schemeClr val="tx1"/>
            </a:solidFill>
          </a:ln>
        </c:spPr>
        <c:crossAx val="401412816"/>
        <c:crosses val="autoZero"/>
        <c:crossBetween val="between"/>
        <c:majorUnit val="0.5"/>
      </c:valAx>
    </c:plotArea>
    <c:plotVisOnly val="1"/>
    <c:dispBlanksAs val="gap"/>
    <c:showDLblsOverMax val="0"/>
  </c:chart>
  <c:spPr>
    <a:noFill/>
    <a:ln>
      <a:noFill/>
    </a:ln>
  </c:spPr>
  <c:txPr>
    <a:bodyPr/>
    <a:lstStyle/>
    <a:p>
      <a:pPr>
        <a:defRPr sz="1600">
          <a:latin typeface="Times New Roman" panose="02020603050405020304" pitchFamily="18" charset="0"/>
          <a:ea typeface="ＭＳ 明朝" panose="02020609040205080304" pitchFamily="17" charset="-128"/>
          <a:cs typeface="Times New Roman" panose="02020603050405020304" pitchFamily="18"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GFRP</c:v>
          </c:tx>
          <c:spPr>
            <a:ln w="28575"/>
          </c:spPr>
          <c:xVal>
            <c:numRef>
              <c:f>(グラフ!$A$3:$A$5,グラフ!$A$7:$A$10)</c:f>
              <c:numCache>
                <c:formatCode>General</c:formatCode>
                <c:ptCount val="7"/>
                <c:pt idx="0">
                  <c:v>0</c:v>
                </c:pt>
                <c:pt idx="1">
                  <c:v>15</c:v>
                </c:pt>
                <c:pt idx="2">
                  <c:v>20</c:v>
                </c:pt>
                <c:pt idx="3">
                  <c:v>27</c:v>
                </c:pt>
                <c:pt idx="4">
                  <c:v>28</c:v>
                </c:pt>
                <c:pt idx="5">
                  <c:v>30</c:v>
                </c:pt>
                <c:pt idx="6">
                  <c:v>32</c:v>
                </c:pt>
              </c:numCache>
            </c:numRef>
          </c:xVal>
          <c:yVal>
            <c:numRef>
              <c:f>(グラフ!$B$3:$B$5,グラフ!$B$7:$B$10)</c:f>
              <c:numCache>
                <c:formatCode>General</c:formatCode>
                <c:ptCount val="7"/>
                <c:pt idx="0">
                  <c:v>16.420000000000002</c:v>
                </c:pt>
                <c:pt idx="1">
                  <c:v>14.763157894736842</c:v>
                </c:pt>
                <c:pt idx="2">
                  <c:v>14.929203539823011</c:v>
                </c:pt>
                <c:pt idx="3">
                  <c:v>16.339622641509433</c:v>
                </c:pt>
                <c:pt idx="4">
                  <c:v>15.300813008130081</c:v>
                </c:pt>
                <c:pt idx="5">
                  <c:v>9.814516129032258</c:v>
                </c:pt>
                <c:pt idx="6">
                  <c:v>10.745454545454544</c:v>
                </c:pt>
              </c:numCache>
            </c:numRef>
          </c:yVal>
          <c:smooth val="0"/>
          <c:extLst xmlns:c16r2="http://schemas.microsoft.com/office/drawing/2015/06/chart">
            <c:ext xmlns:c16="http://schemas.microsoft.com/office/drawing/2014/chart" uri="{C3380CC4-5D6E-409C-BE32-E72D297353CC}">
              <c16:uniqueId val="{00000000-0962-48AA-AFC1-3074F96615BF}"/>
            </c:ext>
          </c:extLst>
        </c:ser>
        <c:ser>
          <c:idx val="1"/>
          <c:order val="1"/>
          <c:tx>
            <c:v>Hybrid</c:v>
          </c:tx>
          <c:spPr>
            <a:ln w="28575"/>
          </c:spPr>
          <c:xVal>
            <c:numRef>
              <c:f>グラフ!$A$13:$A$18</c:f>
              <c:numCache>
                <c:formatCode>General</c:formatCode>
                <c:ptCount val="6"/>
                <c:pt idx="0">
                  <c:v>0</c:v>
                </c:pt>
                <c:pt idx="1">
                  <c:v>10</c:v>
                </c:pt>
                <c:pt idx="2">
                  <c:v>12</c:v>
                </c:pt>
                <c:pt idx="3">
                  <c:v>15</c:v>
                </c:pt>
                <c:pt idx="4">
                  <c:v>16</c:v>
                </c:pt>
                <c:pt idx="5">
                  <c:v>17.589118198874296</c:v>
                </c:pt>
              </c:numCache>
            </c:numRef>
          </c:xVal>
          <c:yVal>
            <c:numRef>
              <c:f>グラフ!$B$13:$B$18</c:f>
              <c:numCache>
                <c:formatCode>General</c:formatCode>
                <c:ptCount val="6"/>
                <c:pt idx="0">
                  <c:v>13.915254237288138</c:v>
                </c:pt>
                <c:pt idx="1">
                  <c:v>15.154545454545454</c:v>
                </c:pt>
                <c:pt idx="2">
                  <c:v>15.500000000000004</c:v>
                </c:pt>
                <c:pt idx="3">
                  <c:v>14.245454545454544</c:v>
                </c:pt>
                <c:pt idx="4">
                  <c:v>11.65625</c:v>
                </c:pt>
                <c:pt idx="5">
                  <c:v>6.4846153846153838</c:v>
                </c:pt>
              </c:numCache>
            </c:numRef>
          </c:yVal>
          <c:smooth val="0"/>
          <c:extLst xmlns:c16r2="http://schemas.microsoft.com/office/drawing/2015/06/chart">
            <c:ext xmlns:c16="http://schemas.microsoft.com/office/drawing/2014/chart" uri="{C3380CC4-5D6E-409C-BE32-E72D297353CC}">
              <c16:uniqueId val="{00000001-0962-48AA-AFC1-3074F96615BF}"/>
            </c:ext>
          </c:extLst>
        </c:ser>
        <c:ser>
          <c:idx val="2"/>
          <c:order val="2"/>
          <c:spPr>
            <a:ln>
              <a:solidFill>
                <a:schemeClr val="tx2"/>
              </a:solidFill>
              <a:prstDash val="dash"/>
            </a:ln>
          </c:spPr>
          <c:marker>
            <c:symbol val="none"/>
          </c:marker>
          <c:xVal>
            <c:numRef>
              <c:f>'ILSS(RT)'!$A$2:$A$3</c:f>
              <c:numCache>
                <c:formatCode>General</c:formatCode>
                <c:ptCount val="2"/>
                <c:pt idx="0">
                  <c:v>33.924293512200002</c:v>
                </c:pt>
                <c:pt idx="1">
                  <c:v>33.924293512200002</c:v>
                </c:pt>
              </c:numCache>
            </c:numRef>
          </c:xVal>
          <c:yVal>
            <c:numRef>
              <c:f>'ILSS(RT)'!$B$2:$B$3</c:f>
              <c:numCache>
                <c:formatCode>General</c:formatCode>
                <c:ptCount val="2"/>
                <c:pt idx="0">
                  <c:v>0</c:v>
                </c:pt>
                <c:pt idx="1">
                  <c:v>18</c:v>
                </c:pt>
              </c:numCache>
            </c:numRef>
          </c:yVal>
          <c:smooth val="0"/>
          <c:extLst xmlns:c16r2="http://schemas.microsoft.com/office/drawing/2015/06/chart">
            <c:ext xmlns:c16="http://schemas.microsoft.com/office/drawing/2014/chart" uri="{C3380CC4-5D6E-409C-BE32-E72D297353CC}">
              <c16:uniqueId val="{00000002-0962-48AA-AFC1-3074F96615BF}"/>
            </c:ext>
          </c:extLst>
        </c:ser>
        <c:ser>
          <c:idx val="3"/>
          <c:order val="3"/>
          <c:spPr>
            <a:ln>
              <a:solidFill>
                <a:schemeClr val="accent6">
                  <a:lumMod val="75000"/>
                </a:schemeClr>
              </a:solidFill>
              <a:prstDash val="dash"/>
            </a:ln>
          </c:spPr>
          <c:marker>
            <c:symbol val="none"/>
          </c:marker>
          <c:xVal>
            <c:numRef>
              <c:f>'ILSS(RT)'!$D$2:$D$3</c:f>
              <c:numCache>
                <c:formatCode>General</c:formatCode>
                <c:ptCount val="2"/>
                <c:pt idx="0">
                  <c:v>18.7815544454491</c:v>
                </c:pt>
                <c:pt idx="1">
                  <c:v>18.7815544454491</c:v>
                </c:pt>
              </c:numCache>
            </c:numRef>
          </c:xVal>
          <c:yVal>
            <c:numRef>
              <c:f>'ILSS(RT)'!$E$2:$E$3</c:f>
              <c:numCache>
                <c:formatCode>General</c:formatCode>
                <c:ptCount val="2"/>
                <c:pt idx="0">
                  <c:v>0</c:v>
                </c:pt>
                <c:pt idx="1">
                  <c:v>18</c:v>
                </c:pt>
              </c:numCache>
            </c:numRef>
          </c:yVal>
          <c:smooth val="0"/>
          <c:extLst xmlns:c16r2="http://schemas.microsoft.com/office/drawing/2015/06/chart">
            <c:ext xmlns:c16="http://schemas.microsoft.com/office/drawing/2014/chart" uri="{C3380CC4-5D6E-409C-BE32-E72D297353CC}">
              <c16:uniqueId val="{00000003-0962-48AA-AFC1-3074F96615BF}"/>
            </c:ext>
          </c:extLst>
        </c:ser>
        <c:dLbls>
          <c:showLegendKey val="0"/>
          <c:showVal val="0"/>
          <c:showCatName val="0"/>
          <c:showSerName val="0"/>
          <c:showPercent val="0"/>
          <c:showBubbleSize val="0"/>
        </c:dLbls>
        <c:axId val="410515872"/>
        <c:axId val="410516264"/>
      </c:scatterChart>
      <c:valAx>
        <c:axId val="410515872"/>
        <c:scaling>
          <c:orientation val="minMax"/>
        </c:scaling>
        <c:delete val="0"/>
        <c:axPos val="b"/>
        <c:title>
          <c:tx>
            <c:rich>
              <a:bodyPr/>
              <a:lstStyle/>
              <a:p>
                <a:pPr>
                  <a:defRPr sz="2000"/>
                </a:pPr>
                <a:r>
                  <a:rPr lang="en-US" sz="2000" dirty="0" smtClean="0"/>
                  <a:t> </a:t>
                </a:r>
                <a:r>
                  <a:rPr lang="en-US" sz="2000" dirty="0" err="1" smtClean="0"/>
                  <a:t>interlaminar</a:t>
                </a:r>
                <a:r>
                  <a:rPr lang="en-US" sz="2000" baseline="0" dirty="0" smtClean="0"/>
                  <a:t> </a:t>
                </a:r>
                <a:r>
                  <a:rPr lang="en-US" sz="2000" dirty="0" smtClean="0"/>
                  <a:t>shear </a:t>
                </a:r>
                <a:r>
                  <a:rPr lang="en-US" sz="2000" dirty="0"/>
                  <a:t>stress [MPa]</a:t>
                </a:r>
              </a:p>
            </c:rich>
          </c:tx>
          <c:layout>
            <c:manualLayout>
              <c:xMode val="edge"/>
              <c:yMode val="edge"/>
              <c:x val="0.30668182165145241"/>
              <c:y val="0.89218179112174123"/>
            </c:manualLayout>
          </c:layout>
          <c:overlay val="0"/>
        </c:title>
        <c:numFmt formatCode="General" sourceLinked="1"/>
        <c:majorTickMark val="in"/>
        <c:minorTickMark val="none"/>
        <c:tickLblPos val="nextTo"/>
        <c:crossAx val="410516264"/>
        <c:crosses val="autoZero"/>
        <c:crossBetween val="midCat"/>
      </c:valAx>
      <c:valAx>
        <c:axId val="410516264"/>
        <c:scaling>
          <c:orientation val="minMax"/>
        </c:scaling>
        <c:delete val="0"/>
        <c:axPos val="l"/>
        <c:title>
          <c:tx>
            <c:rich>
              <a:bodyPr rot="-5400000" vert="horz"/>
              <a:lstStyle/>
              <a:p>
                <a:pPr>
                  <a:defRPr sz="1800"/>
                </a:pPr>
                <a:r>
                  <a:rPr lang="en-US" sz="1800"/>
                  <a:t>Dielectric breakdown strength[kV/mm]</a:t>
                </a:r>
              </a:p>
            </c:rich>
          </c:tx>
          <c:overlay val="0"/>
        </c:title>
        <c:numFmt formatCode="General" sourceLinked="1"/>
        <c:majorTickMark val="in"/>
        <c:minorTickMark val="none"/>
        <c:tickLblPos val="nextTo"/>
        <c:crossAx val="410515872"/>
        <c:crosses val="autoZero"/>
        <c:crossBetween val="midCat"/>
        <c:majorUnit val="5"/>
      </c:valAx>
    </c:plotArea>
    <c:legend>
      <c:legendPos val="t"/>
      <c:legendEntry>
        <c:idx val="2"/>
        <c:delete val="1"/>
      </c:legendEntry>
      <c:legendEntry>
        <c:idx val="3"/>
        <c:delete val="1"/>
      </c:legendEntry>
      <c:layout>
        <c:manualLayout>
          <c:xMode val="edge"/>
          <c:yMode val="edge"/>
          <c:x val="0.30185621736473728"/>
          <c:y val="1.3810819826476247E-3"/>
          <c:w val="0.55247909747634483"/>
          <c:h val="0.11454539348551505"/>
        </c:manualLayout>
      </c:layout>
      <c:overlay val="1"/>
      <c:txPr>
        <a:bodyPr/>
        <a:lstStyle/>
        <a:p>
          <a:pPr>
            <a:defRPr sz="2000"/>
          </a:pPr>
          <a:endParaRPr lang="ja-JP"/>
        </a:p>
      </c:txPr>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Sheet5!$A$3</c:f>
              <c:strCache>
                <c:ptCount val="1"/>
                <c:pt idx="0">
                  <c:v>GFRP</c:v>
                </c:pt>
              </c:strCache>
            </c:strRef>
          </c:tx>
          <c:invertIfNegative val="0"/>
          <c:dPt>
            <c:idx val="1"/>
            <c:invertIfNegative val="0"/>
            <c:bubble3D val="0"/>
            <c:spPr>
              <a:solidFill>
                <a:schemeClr val="accent1"/>
              </a:solidFill>
            </c:spPr>
          </c:dPt>
          <c:errBars>
            <c:errBarType val="both"/>
            <c:errValType val="cust"/>
            <c:noEndCap val="0"/>
            <c:plus>
              <c:numRef>
                <c:f>Sheet5!$B$4:$D$4</c:f>
                <c:numCache>
                  <c:formatCode>General</c:formatCode>
                  <c:ptCount val="3"/>
                  <c:pt idx="0">
                    <c:v>10.306790671764784</c:v>
                  </c:pt>
                  <c:pt idx="1">
                    <c:v>6.231973691634324</c:v>
                  </c:pt>
                  <c:pt idx="2">
                    <c:v>15.167684482111843</c:v>
                  </c:pt>
                </c:numCache>
              </c:numRef>
            </c:plus>
            <c:minus>
              <c:numRef>
                <c:f>Sheet5!$B$4:$D$4</c:f>
                <c:numCache>
                  <c:formatCode>General</c:formatCode>
                  <c:ptCount val="3"/>
                  <c:pt idx="0">
                    <c:v>10.306790671764784</c:v>
                  </c:pt>
                  <c:pt idx="1">
                    <c:v>6.231973691634324</c:v>
                  </c:pt>
                  <c:pt idx="2">
                    <c:v>15.167684482111843</c:v>
                  </c:pt>
                </c:numCache>
              </c:numRef>
            </c:minus>
          </c:errBars>
          <c:cat>
            <c:numRef>
              <c:f>[2]Sheet2!$B$2:$D$2</c:f>
              <c:numCache>
                <c:formatCode>General</c:formatCode>
                <c:ptCount val="3"/>
                <c:pt idx="0">
                  <c:v>0</c:v>
                </c:pt>
                <c:pt idx="1">
                  <c:v>5</c:v>
                </c:pt>
                <c:pt idx="2">
                  <c:v>10</c:v>
                </c:pt>
              </c:numCache>
            </c:numRef>
          </c:cat>
          <c:val>
            <c:numRef>
              <c:f>Sheet5!$B$3:$D$3</c:f>
              <c:numCache>
                <c:formatCode>0.00</c:formatCode>
                <c:ptCount val="3"/>
                <c:pt idx="0">
                  <c:v>75.814002966553034</c:v>
                </c:pt>
                <c:pt idx="1">
                  <c:v>79.028595953061412</c:v>
                </c:pt>
                <c:pt idx="2">
                  <c:v>57.239164888355432</c:v>
                </c:pt>
              </c:numCache>
            </c:numRef>
          </c:val>
        </c:ser>
        <c:ser>
          <c:idx val="1"/>
          <c:order val="1"/>
          <c:tx>
            <c:strRef>
              <c:f>Sheet5!$A$5</c:f>
              <c:strCache>
                <c:ptCount val="1"/>
                <c:pt idx="0">
                  <c:v>Hybrid</c:v>
                </c:pt>
              </c:strCache>
            </c:strRef>
          </c:tx>
          <c:invertIfNegative val="0"/>
          <c:errBars>
            <c:errBarType val="both"/>
            <c:errValType val="cust"/>
            <c:noEndCap val="0"/>
            <c:plus>
              <c:numRef>
                <c:f>Sheet5!$B$6:$D$6</c:f>
                <c:numCache>
                  <c:formatCode>General</c:formatCode>
                  <c:ptCount val="3"/>
                  <c:pt idx="0">
                    <c:v>6.4331107620844854</c:v>
                  </c:pt>
                  <c:pt idx="1">
                    <c:v>8.3854268776682801</c:v>
                  </c:pt>
                  <c:pt idx="2">
                    <c:v>9.0071367375033464</c:v>
                  </c:pt>
                </c:numCache>
              </c:numRef>
            </c:plus>
            <c:minus>
              <c:numRef>
                <c:f>Sheet5!$B$6:$D$6</c:f>
                <c:numCache>
                  <c:formatCode>General</c:formatCode>
                  <c:ptCount val="3"/>
                  <c:pt idx="0">
                    <c:v>6.4331107620844854</c:v>
                  </c:pt>
                  <c:pt idx="1">
                    <c:v>8.3854268776682801</c:v>
                  </c:pt>
                  <c:pt idx="2">
                    <c:v>9.0071367375033464</c:v>
                  </c:pt>
                </c:numCache>
              </c:numRef>
            </c:minus>
          </c:errBars>
          <c:cat>
            <c:numRef>
              <c:f>[2]Sheet2!$B$2:$D$2</c:f>
              <c:numCache>
                <c:formatCode>General</c:formatCode>
                <c:ptCount val="3"/>
                <c:pt idx="0">
                  <c:v>0</c:v>
                </c:pt>
                <c:pt idx="1">
                  <c:v>5</c:v>
                </c:pt>
                <c:pt idx="2">
                  <c:v>10</c:v>
                </c:pt>
              </c:numCache>
            </c:numRef>
          </c:cat>
          <c:val>
            <c:numRef>
              <c:f>Sheet5!$B$5:$D$5</c:f>
              <c:numCache>
                <c:formatCode>0.00</c:formatCode>
                <c:ptCount val="3"/>
                <c:pt idx="0">
                  <c:v>51.302910494381955</c:v>
                </c:pt>
                <c:pt idx="1">
                  <c:v>49.588850142549084</c:v>
                </c:pt>
                <c:pt idx="2">
                  <c:v>36.469514562458919</c:v>
                </c:pt>
              </c:numCache>
            </c:numRef>
          </c:val>
        </c:ser>
        <c:dLbls>
          <c:showLegendKey val="0"/>
          <c:showVal val="0"/>
          <c:showCatName val="0"/>
          <c:showSerName val="0"/>
          <c:showPercent val="0"/>
          <c:showBubbleSize val="0"/>
        </c:dLbls>
        <c:gapWidth val="93"/>
        <c:axId val="472247328"/>
        <c:axId val="472247720"/>
      </c:barChart>
      <c:catAx>
        <c:axId val="472247328"/>
        <c:scaling>
          <c:orientation val="minMax"/>
        </c:scaling>
        <c:delete val="0"/>
        <c:axPos val="b"/>
        <c:title>
          <c:tx>
            <c:rich>
              <a:bodyPr/>
              <a:lstStyle/>
              <a:p>
                <a:pPr>
                  <a:defRPr/>
                </a:pPr>
                <a:r>
                  <a:rPr lang="ja-JP" altLang="en-US" dirty="0" smtClean="0"/>
                  <a:t>吸収線量</a:t>
                </a:r>
                <a:r>
                  <a:rPr lang="ja-JP" altLang="en-US" baseline="0" dirty="0" smtClean="0"/>
                  <a:t> </a:t>
                </a:r>
                <a:r>
                  <a:rPr lang="en-US" altLang="ja-JP" baseline="0" dirty="0" smtClean="0"/>
                  <a:t>[</a:t>
                </a:r>
                <a:r>
                  <a:rPr lang="en-US" altLang="ja-JP" baseline="0" dirty="0" err="1" smtClean="0"/>
                  <a:t>MGy</a:t>
                </a:r>
                <a:r>
                  <a:rPr lang="en-US" altLang="ja-JP" baseline="0" dirty="0" smtClean="0"/>
                  <a:t>]</a:t>
                </a:r>
                <a:endParaRPr lang="ja-JP" altLang="en-US" dirty="0"/>
              </a:p>
            </c:rich>
          </c:tx>
          <c:overlay val="0"/>
        </c:title>
        <c:numFmt formatCode="General" sourceLinked="0"/>
        <c:majorTickMark val="none"/>
        <c:minorTickMark val="none"/>
        <c:tickLblPos val="nextTo"/>
        <c:crossAx val="472247720"/>
        <c:crosses val="autoZero"/>
        <c:auto val="1"/>
        <c:lblAlgn val="ctr"/>
        <c:lblOffset val="100"/>
        <c:noMultiLvlLbl val="0"/>
      </c:catAx>
      <c:valAx>
        <c:axId val="472247720"/>
        <c:scaling>
          <c:orientation val="minMax"/>
        </c:scaling>
        <c:delete val="0"/>
        <c:axPos val="l"/>
        <c:majorGridlines/>
        <c:minorGridlines>
          <c:spPr>
            <a:ln>
              <a:noFill/>
            </a:ln>
          </c:spPr>
        </c:minorGridlines>
        <c:title>
          <c:tx>
            <c:rich>
              <a:bodyPr/>
              <a:lstStyle/>
              <a:p>
                <a:pPr>
                  <a:defRPr/>
                </a:pPr>
                <a:r>
                  <a:rPr lang="en-US" dirty="0" smtClean="0"/>
                  <a:t>ILSS  [MPa]</a:t>
                </a:r>
                <a:endParaRPr lang="ja-JP" dirty="0"/>
              </a:p>
            </c:rich>
          </c:tx>
          <c:overlay val="0"/>
        </c:title>
        <c:numFmt formatCode="0.00" sourceLinked="1"/>
        <c:majorTickMark val="out"/>
        <c:minorTickMark val="none"/>
        <c:tickLblPos val="nextTo"/>
        <c:crossAx val="472247328"/>
        <c:crosses val="autoZero"/>
        <c:crossBetween val="between"/>
        <c:majorUnit val="25"/>
      </c:valAx>
      <c:spPr>
        <a:ln>
          <a:solidFill>
            <a:schemeClr val="tx1">
              <a:lumMod val="50000"/>
              <a:lumOff val="50000"/>
            </a:schemeClr>
          </a:solidFill>
        </a:ln>
      </c:spPr>
    </c:plotArea>
    <c:legend>
      <c:legendPos val="tr"/>
      <c:overlay val="1"/>
      <c:spPr>
        <a:solidFill>
          <a:schemeClr val="bg1"/>
        </a:solidFill>
        <a:ln>
          <a:solidFill>
            <a:schemeClr val="tx1"/>
          </a:solidFill>
        </a:ln>
      </c:spPr>
    </c:legend>
    <c:plotVisOnly val="1"/>
    <c:dispBlanksAs val="gap"/>
    <c:showDLblsOverMax val="0"/>
  </c:chart>
  <c:spPr>
    <a:ln>
      <a:noFill/>
    </a:ln>
  </c:spPr>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D48E3B4-AEBF-4E29-9F81-A4DD354BF560}" type="datetimeFigureOut">
              <a:rPr kumimoji="1" lang="ja-JP" altLang="en-US" smtClean="0"/>
              <a:t>2018/9/3</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C956FE8-4E21-45EE-88A4-38A75D3A3E19}" type="slidenum">
              <a:rPr kumimoji="1" lang="ja-JP" altLang="en-US" smtClean="0"/>
              <a:t>‹#›</a:t>
            </a:fld>
            <a:endParaRPr kumimoji="1" lang="ja-JP" altLang="en-US" dirty="0"/>
          </a:p>
        </p:txBody>
      </p:sp>
    </p:spTree>
    <p:extLst>
      <p:ext uri="{BB962C8B-B14F-4D97-AF65-F5344CB8AC3E}">
        <p14:creationId xmlns:p14="http://schemas.microsoft.com/office/powerpoint/2010/main" val="1456120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249" cy="493395"/>
          </a:xfrm>
          <a:prstGeom prst="rect">
            <a:avLst/>
          </a:prstGeom>
        </p:spPr>
        <p:txBody>
          <a:bodyPr vert="horz" lIns="91358" tIns="45678" rIns="91358" bIns="4567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929" y="2"/>
            <a:ext cx="2918249" cy="493395"/>
          </a:xfrm>
          <a:prstGeom prst="rect">
            <a:avLst/>
          </a:prstGeom>
        </p:spPr>
        <p:txBody>
          <a:bodyPr vert="horz" lIns="91358" tIns="45678" rIns="91358" bIns="45678" rtlCol="0"/>
          <a:lstStyle>
            <a:lvl1pPr algn="r">
              <a:defRPr sz="1200"/>
            </a:lvl1pPr>
          </a:lstStyle>
          <a:p>
            <a:fld id="{2D634D19-3200-4805-A281-78730DD740CD}" type="datetimeFigureOut">
              <a:rPr kumimoji="1" lang="ja-JP" altLang="en-US" smtClean="0"/>
              <a:t>2018/9/3</a:t>
            </a:fld>
            <a:endParaRPr kumimoji="1" lang="ja-JP" altLang="en-US" dirty="0"/>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358" tIns="45678" rIns="91358" bIns="45678" rtlCol="0" anchor="ctr"/>
          <a:lstStyle/>
          <a:p>
            <a:endParaRPr lang="ja-JP" altLang="en-US" dirty="0"/>
          </a:p>
        </p:txBody>
      </p:sp>
      <p:sp>
        <p:nvSpPr>
          <p:cNvPr id="5" name="ノート プレースホルダー 4"/>
          <p:cNvSpPr>
            <a:spLocks noGrp="1"/>
          </p:cNvSpPr>
          <p:nvPr>
            <p:ph type="body" sz="quarter" idx="3"/>
          </p:nvPr>
        </p:nvSpPr>
        <p:spPr>
          <a:xfrm>
            <a:off x="674054" y="4686460"/>
            <a:ext cx="5387658" cy="4440555"/>
          </a:xfrm>
          <a:prstGeom prst="rect">
            <a:avLst/>
          </a:prstGeom>
        </p:spPr>
        <p:txBody>
          <a:bodyPr vert="horz" lIns="91358" tIns="45678" rIns="91358" bIns="4567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332"/>
            <a:ext cx="2918249" cy="493394"/>
          </a:xfrm>
          <a:prstGeom prst="rect">
            <a:avLst/>
          </a:prstGeom>
        </p:spPr>
        <p:txBody>
          <a:bodyPr vert="horz" lIns="91358" tIns="45678" rIns="91358" bIns="4567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929" y="9371332"/>
            <a:ext cx="2918249" cy="493394"/>
          </a:xfrm>
          <a:prstGeom prst="rect">
            <a:avLst/>
          </a:prstGeom>
        </p:spPr>
        <p:txBody>
          <a:bodyPr vert="horz" lIns="91358" tIns="45678" rIns="91358" bIns="45678" rtlCol="0" anchor="b"/>
          <a:lstStyle>
            <a:lvl1pPr algn="r">
              <a:defRPr sz="1200"/>
            </a:lvl1pPr>
          </a:lstStyle>
          <a:p>
            <a:fld id="{5C2969C1-F3BF-407D-98B4-B3876D612153}" type="slidenum">
              <a:rPr kumimoji="1" lang="ja-JP" altLang="en-US" smtClean="0"/>
              <a:t>‹#›</a:t>
            </a:fld>
            <a:endParaRPr kumimoji="1" lang="ja-JP" altLang="en-US" dirty="0"/>
          </a:p>
        </p:txBody>
      </p:sp>
    </p:spTree>
    <p:extLst>
      <p:ext uri="{BB962C8B-B14F-4D97-AF65-F5344CB8AC3E}">
        <p14:creationId xmlns:p14="http://schemas.microsoft.com/office/powerpoint/2010/main" val="2736663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Thank you for introduction.</a:t>
            </a:r>
          </a:p>
          <a:p>
            <a:r>
              <a:rPr kumimoji="1" lang="en-US" altLang="ja-JP" sz="1800" dirty="0" smtClean="0"/>
              <a:t>Today,</a:t>
            </a:r>
            <a:r>
              <a:rPr kumimoji="1" lang="en-US" altLang="ja-JP" sz="1800" baseline="0" dirty="0" smtClean="0"/>
              <a:t> I’d like to talk about irradiation effect on dielectric insulating material.</a:t>
            </a: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a:t>
            </a:fld>
            <a:endParaRPr kumimoji="1" lang="ja-JP" altLang="en-US" dirty="0"/>
          </a:p>
        </p:txBody>
      </p:sp>
    </p:spTree>
    <p:extLst>
      <p:ext uri="{BB962C8B-B14F-4D97-AF65-F5344CB8AC3E}">
        <p14:creationId xmlns:p14="http://schemas.microsoft.com/office/powerpoint/2010/main" val="346034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Next, </a:t>
            </a:r>
            <a:r>
              <a:rPr kumimoji="1" lang="en-US" altLang="ja-JP" sz="1800" baseline="0" dirty="0" smtClean="0"/>
              <a:t>dielectric breakdown test was conducted under shear stress on non-irradiated materials, </a:t>
            </a:r>
            <a:r>
              <a:rPr kumimoji="1" lang="en-US" altLang="ja-JP" sz="1800" dirty="0" smtClean="0"/>
              <a:t>in order</a:t>
            </a:r>
            <a:r>
              <a:rPr kumimoji="1" lang="en-US" altLang="ja-JP" sz="1800" baseline="0" dirty="0" smtClean="0"/>
              <a:t> to investigate the effect of mechanical stress.</a:t>
            </a:r>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10</a:t>
            </a:fld>
            <a:endParaRPr kumimoji="1" lang="ja-JP" altLang="en-US" dirty="0"/>
          </a:p>
        </p:txBody>
      </p:sp>
    </p:spTree>
    <p:extLst>
      <p:ext uri="{BB962C8B-B14F-4D97-AF65-F5344CB8AC3E}">
        <p14:creationId xmlns:p14="http://schemas.microsoft.com/office/powerpoint/2010/main" val="390351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kern="1200" dirty="0" smtClean="0">
                <a:solidFill>
                  <a:schemeClr val="tx1"/>
                </a:solidFill>
                <a:effectLst/>
                <a:latin typeface="+mn-lt"/>
                <a:ea typeface="+mn-ea"/>
                <a:cs typeface="+mn-cs"/>
              </a:rPr>
              <a:t>This is the test system of experiment</a:t>
            </a:r>
            <a:r>
              <a:rPr kumimoji="1" lang="en-US" altLang="ja-JP" sz="1800" kern="1200" baseline="0" dirty="0" smtClean="0">
                <a:solidFill>
                  <a:schemeClr val="tx1"/>
                </a:solidFill>
                <a:effectLst/>
                <a:latin typeface="+mn-lt"/>
                <a:ea typeface="+mn-ea"/>
                <a:cs typeface="+mn-cs"/>
              </a:rPr>
              <a:t> 2</a:t>
            </a:r>
            <a:r>
              <a:rPr kumimoji="1" lang="en-US" altLang="ja-JP" sz="1800" kern="1200" dirty="0" smtClean="0">
                <a:solidFill>
                  <a:schemeClr val="tx1"/>
                </a:solidFill>
                <a:effectLst/>
                <a:latin typeface="+mn-lt"/>
                <a:ea typeface="+mn-ea"/>
                <a:cs typeface="+mn-cs"/>
              </a:rPr>
              <a:t>. After preparing the materials as in experiment 1, the test specimen</a:t>
            </a:r>
            <a:r>
              <a:rPr kumimoji="1" lang="en-US" altLang="ja-JP" sz="1800" kern="1200" baseline="0" dirty="0" smtClean="0">
                <a:solidFill>
                  <a:schemeClr val="tx1"/>
                </a:solidFill>
                <a:effectLst/>
                <a:latin typeface="+mn-lt"/>
                <a:ea typeface="+mn-ea"/>
                <a:cs typeface="+mn-cs"/>
              </a:rPr>
              <a:t> was fabricated</a:t>
            </a:r>
            <a:r>
              <a:rPr kumimoji="1" lang="en-US" altLang="ja-JP" sz="1800" kern="1200" dirty="0" smtClean="0">
                <a:solidFill>
                  <a:schemeClr val="tx1"/>
                </a:solidFill>
                <a:effectLst/>
                <a:latin typeface="+mn-lt"/>
                <a:ea typeface="+mn-ea"/>
                <a:cs typeface="+mn-cs"/>
              </a:rPr>
              <a:t> as shown here</a:t>
            </a:r>
            <a:r>
              <a:rPr kumimoji="1" lang="en-US" altLang="ja-JP" sz="1800" kern="1200" baseline="0" dirty="0" smtClean="0">
                <a:solidFill>
                  <a:schemeClr val="tx1"/>
                </a:solidFill>
                <a:effectLst/>
                <a:latin typeface="+mn-lt"/>
                <a:ea typeface="+mn-ea"/>
                <a:cs typeface="+mn-cs"/>
              </a:rPr>
              <a:t> </a:t>
            </a:r>
            <a:r>
              <a:rPr kumimoji="1" lang="en-US" altLang="ja-JP" sz="1800" kern="1200" dirty="0" smtClean="0">
                <a:solidFill>
                  <a:schemeClr val="tx1"/>
                </a:solidFill>
                <a:effectLst/>
                <a:latin typeface="+mn-lt"/>
                <a:ea typeface="+mn-ea"/>
                <a:cs typeface="+mn-cs"/>
              </a:rPr>
              <a:t>and installed it in the test system. By applying a load from upper side, shear stress is applied to the center part of the specimen. By inserting the electrode into the groove, the voltage was applied in the direction parallel to the layers. The test was conducted at room temperature with applying a constant shear stress, and the voltage was raised at 0.5 kV/s to breakdown. The shear stress was varied from 0 to 40 MPa for each specimen.</a:t>
            </a:r>
            <a:endParaRPr kumimoji="1" lang="ja-JP" altLang="ja-JP" sz="18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11</a:t>
            </a:fld>
            <a:endParaRPr kumimoji="1" lang="ja-JP" altLang="en-US" dirty="0"/>
          </a:p>
        </p:txBody>
      </p:sp>
    </p:spTree>
    <p:extLst>
      <p:ext uri="{BB962C8B-B14F-4D97-AF65-F5344CB8AC3E}">
        <p14:creationId xmlns:p14="http://schemas.microsoft.com/office/powerpoint/2010/main" val="107777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algn="l"/>
            <a:r>
              <a:rPr kumimoji="1" lang="en-US" altLang="ja-JP" sz="1800" kern="1200" dirty="0" smtClean="0">
                <a:solidFill>
                  <a:schemeClr val="tx1"/>
                </a:solidFill>
                <a:effectLst/>
                <a:latin typeface="+mn-lt"/>
                <a:ea typeface="+mn-ea"/>
                <a:cs typeface="+mn-cs"/>
              </a:rPr>
              <a:t>Here is the result. The horizontal axis is the shear stress, and the vertical axis is the dielectric breakdown strength. Blue line is the data of GFRP, and red line is the data of hybrid composite material including polyimide film. In addition, the shear fracture strength is shown by the dashed line. From these results, insulation performance was degraded under</a:t>
            </a:r>
            <a:r>
              <a:rPr kumimoji="1" lang="en-US" altLang="ja-JP" sz="1800" kern="1200" baseline="0" dirty="0" smtClean="0">
                <a:solidFill>
                  <a:schemeClr val="tx1"/>
                </a:solidFill>
                <a:effectLst/>
                <a:latin typeface="+mn-lt"/>
                <a:ea typeface="+mn-ea"/>
                <a:cs typeface="+mn-cs"/>
              </a:rPr>
              <a:t> the stress </a:t>
            </a:r>
            <a:r>
              <a:rPr kumimoji="1" lang="en-US" altLang="ja-JP" sz="1800" kern="1200" dirty="0" smtClean="0">
                <a:solidFill>
                  <a:schemeClr val="tx1"/>
                </a:solidFill>
                <a:effectLst/>
                <a:latin typeface="+mn-lt"/>
                <a:ea typeface="+mn-ea"/>
                <a:cs typeface="+mn-cs"/>
              </a:rPr>
              <a:t>lower than the shear fracture strength. It can be said that insulation performance</a:t>
            </a:r>
            <a:r>
              <a:rPr kumimoji="1" lang="en-US" altLang="ja-JP" sz="1800" kern="1200" baseline="0" dirty="0" smtClean="0">
                <a:solidFill>
                  <a:schemeClr val="tx1"/>
                </a:solidFill>
                <a:effectLst/>
                <a:latin typeface="+mn-lt"/>
                <a:ea typeface="+mn-ea"/>
                <a:cs typeface="+mn-cs"/>
              </a:rPr>
              <a:t> was affected by </a:t>
            </a:r>
            <a:r>
              <a:rPr kumimoji="1" lang="en-US" altLang="ja-JP" sz="1800" kern="1200" dirty="0" smtClean="0">
                <a:solidFill>
                  <a:schemeClr val="tx1"/>
                </a:solidFill>
                <a:effectLst/>
                <a:latin typeface="+mn-lt"/>
                <a:ea typeface="+mn-ea"/>
                <a:cs typeface="+mn-cs"/>
              </a:rPr>
              <a:t>e</a:t>
            </a:r>
            <a:r>
              <a:rPr lang="en-US" altLang="ja-JP" sz="1800" dirty="0" smtClean="0"/>
              <a:t>ven microscopic cracks. At cryogenic temperature or after irradiation, the deterioration is expected</a:t>
            </a:r>
            <a:r>
              <a:rPr lang="en-US" altLang="ja-JP" sz="1800" baseline="0" dirty="0" smtClean="0"/>
              <a:t> to</a:t>
            </a:r>
            <a:r>
              <a:rPr lang="en-US" altLang="ja-JP" sz="1800" dirty="0" smtClean="0"/>
              <a:t> be promoted</a:t>
            </a:r>
            <a:r>
              <a:rPr lang="en-US" altLang="ja-JP" sz="1800" baseline="0" dirty="0" smtClean="0"/>
              <a:t> by embrittlement or mechanical degradation.</a:t>
            </a:r>
            <a:endParaRPr lang="en-US" altLang="ja-JP" sz="1800"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12</a:t>
            </a:fld>
            <a:endParaRPr kumimoji="1" lang="ja-JP" altLang="en-US" dirty="0"/>
          </a:p>
        </p:txBody>
      </p:sp>
    </p:spTree>
    <p:extLst>
      <p:ext uri="{BB962C8B-B14F-4D97-AF65-F5344CB8AC3E}">
        <p14:creationId xmlns:p14="http://schemas.microsoft.com/office/powerpoint/2010/main" val="229814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Lastly, </a:t>
            </a:r>
            <a:r>
              <a:rPr kumimoji="1" lang="en-US" altLang="ja-JP" sz="1800" baseline="0" dirty="0" smtClean="0"/>
              <a:t>d</a:t>
            </a:r>
            <a:r>
              <a:rPr lang="en-US" altLang="ja-JP" sz="1800" dirty="0" smtClean="0"/>
              <a:t>ielectric breakdown test was conducted</a:t>
            </a:r>
            <a:r>
              <a:rPr lang="en-US" altLang="ja-JP" sz="1800" baseline="0" dirty="0" smtClean="0"/>
              <a:t> </a:t>
            </a:r>
            <a:r>
              <a:rPr lang="en-US" altLang="ja-JP" sz="1800" dirty="0" smtClean="0"/>
              <a:t>under shear</a:t>
            </a:r>
            <a:r>
              <a:rPr lang="en-US" altLang="ja-JP" sz="1800" baseline="0" dirty="0" smtClean="0"/>
              <a:t> stress in liquid nitrogen </a:t>
            </a:r>
            <a:r>
              <a:rPr lang="en-US" altLang="ja-JP" sz="1800" dirty="0" smtClean="0"/>
              <a:t>on irradiated material, in order </a:t>
            </a:r>
            <a:r>
              <a:rPr lang="en-US" altLang="ja-JP" sz="1800" baseline="0" dirty="0" smtClean="0"/>
              <a:t>to investigate complex effect.</a:t>
            </a:r>
            <a:endParaRPr kumimoji="1" lang="ja-JP" altLang="en-US" sz="1800" dirty="0" smtClean="0"/>
          </a:p>
          <a:p>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13</a:t>
            </a:fld>
            <a:endParaRPr kumimoji="1" lang="ja-JP" altLang="en-US" dirty="0"/>
          </a:p>
        </p:txBody>
      </p:sp>
    </p:spTree>
    <p:extLst>
      <p:ext uri="{BB962C8B-B14F-4D97-AF65-F5344CB8AC3E}">
        <p14:creationId xmlns:p14="http://schemas.microsoft.com/office/powerpoint/2010/main" val="84887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kern="1200" dirty="0" smtClean="0">
                <a:solidFill>
                  <a:schemeClr val="tx1"/>
                </a:solidFill>
                <a:effectLst/>
                <a:latin typeface="+mn-lt"/>
                <a:ea typeface="+mn-ea"/>
                <a:cs typeface="+mn-cs"/>
              </a:rPr>
              <a:t>This is the test system of</a:t>
            </a:r>
            <a:r>
              <a:rPr kumimoji="1" lang="en-US" altLang="ja-JP" sz="1800" kern="1200" baseline="0" dirty="0" smtClean="0">
                <a:solidFill>
                  <a:schemeClr val="tx1"/>
                </a:solidFill>
                <a:effectLst/>
                <a:latin typeface="+mn-lt"/>
                <a:ea typeface="+mn-ea"/>
                <a:cs typeface="+mn-cs"/>
              </a:rPr>
              <a:t> experiment 3. It was almost the same as one of experiment 2, but the test part was placed in liquid nitrogen. </a:t>
            </a:r>
            <a:endParaRPr kumimoji="1" lang="ja-JP" altLang="ja-JP" sz="18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14</a:t>
            </a:fld>
            <a:endParaRPr kumimoji="1" lang="ja-JP" altLang="en-US" dirty="0"/>
          </a:p>
        </p:txBody>
      </p:sp>
    </p:spTree>
    <p:extLst>
      <p:ext uri="{BB962C8B-B14F-4D97-AF65-F5344CB8AC3E}">
        <p14:creationId xmlns:p14="http://schemas.microsoft.com/office/powerpoint/2010/main" val="237921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smtClean="0">
                <a:solidFill>
                  <a:schemeClr val="tx1"/>
                </a:solidFill>
                <a:effectLst/>
                <a:latin typeface="+mn-lt"/>
                <a:ea typeface="+mn-ea"/>
                <a:cs typeface="+mn-cs"/>
              </a:rPr>
              <a:t>Here is the result of experiment</a:t>
            </a:r>
            <a:r>
              <a:rPr kumimoji="1" lang="en-US" altLang="ja-JP" sz="1800" kern="1200" baseline="0" dirty="0" smtClean="0">
                <a:solidFill>
                  <a:schemeClr val="tx1"/>
                </a:solidFill>
                <a:effectLst/>
                <a:latin typeface="+mn-lt"/>
                <a:ea typeface="+mn-ea"/>
                <a:cs typeface="+mn-cs"/>
              </a:rPr>
              <a:t> 3</a:t>
            </a:r>
            <a:r>
              <a:rPr kumimoji="1" lang="en-US" altLang="ja-JP" sz="1800" kern="1200" dirty="0" smtClean="0">
                <a:solidFill>
                  <a:schemeClr val="tx1"/>
                </a:solidFill>
                <a:effectLst/>
                <a:latin typeface="+mn-lt"/>
                <a:ea typeface="+mn-ea"/>
                <a:cs typeface="+mn-cs"/>
              </a:rPr>
              <a:t>. The horizontal axis is the shear stress, and the vertical axis is the dielectric breakdown voltage.</a:t>
            </a:r>
            <a:r>
              <a:rPr kumimoji="1" lang="en-US" altLang="ja-JP" sz="1800" kern="1200" baseline="0" dirty="0" smtClean="0">
                <a:solidFill>
                  <a:schemeClr val="tx1"/>
                </a:solidFill>
                <a:effectLst/>
                <a:latin typeface="+mn-lt"/>
                <a:ea typeface="+mn-ea"/>
                <a:cs typeface="+mn-cs"/>
              </a:rPr>
              <a:t> In each graph,</a:t>
            </a:r>
            <a:r>
              <a:rPr kumimoji="1" lang="en-US" altLang="ja-JP" sz="1800" kern="1200" dirty="0" smtClean="0">
                <a:solidFill>
                  <a:schemeClr val="tx1"/>
                </a:solidFill>
                <a:effectLst/>
                <a:latin typeface="+mn-lt"/>
                <a:ea typeface="+mn-ea"/>
                <a:cs typeface="+mn-cs"/>
              </a:rPr>
              <a:t> the shear fracture strength is shown by the dashed line and the error range</a:t>
            </a:r>
            <a:r>
              <a:rPr kumimoji="1" lang="en-US" altLang="ja-JP" sz="1800" kern="1200" baseline="0" dirty="0" smtClean="0">
                <a:solidFill>
                  <a:schemeClr val="tx1"/>
                </a:solidFill>
                <a:effectLst/>
                <a:latin typeface="+mn-lt"/>
                <a:ea typeface="+mn-ea"/>
                <a:cs typeface="+mn-cs"/>
              </a:rPr>
              <a:t> is shown by colored area</a:t>
            </a:r>
            <a:r>
              <a:rPr kumimoji="1" lang="en-US" altLang="ja-JP" sz="1800" kern="1200" dirty="0" smtClean="0">
                <a:solidFill>
                  <a:schemeClr val="tx1"/>
                </a:solidFill>
                <a:effectLst/>
                <a:latin typeface="+mn-lt"/>
                <a:ea typeface="+mn-ea"/>
                <a:cs typeface="+mn-cs"/>
              </a:rPr>
              <a:t>.</a:t>
            </a:r>
            <a:r>
              <a:rPr kumimoji="1" lang="en-US" altLang="ja-JP" sz="1800" kern="1200" baseline="0" dirty="0" smtClean="0">
                <a:solidFill>
                  <a:schemeClr val="tx1"/>
                </a:solidFill>
                <a:effectLst/>
                <a:latin typeface="+mn-lt"/>
                <a:ea typeface="+mn-ea"/>
                <a:cs typeface="+mn-cs"/>
              </a:rPr>
              <a:t> As a result, all the samples did not breakdown up to the 20 kV, that is the maximum voltage of the tester. Two reasons are considered; one is i</a:t>
            </a:r>
            <a:r>
              <a:rPr lang="en-US" altLang="ja-JP" sz="1800" dirty="0" smtClean="0"/>
              <a:t>nsulation with liquid nitrogen,</a:t>
            </a:r>
            <a:r>
              <a:rPr lang="en-US" altLang="ja-JP" sz="1800" baseline="0" dirty="0" smtClean="0"/>
              <a:t> the other is</a:t>
            </a:r>
            <a:r>
              <a:rPr lang="en-US" altLang="ja-JP" sz="1800" dirty="0" smtClean="0"/>
              <a:t> suppression of electron motion by cryogenic temperature. To confirm the reason,</a:t>
            </a:r>
            <a:r>
              <a:rPr lang="en-US" altLang="ja-JP" sz="1800" baseline="0" dirty="0" smtClean="0"/>
              <a:t> we are </a:t>
            </a:r>
            <a:r>
              <a:rPr kumimoji="1" lang="en-US" altLang="ja-JP" sz="1800" dirty="0" smtClean="0"/>
              <a:t>planning the breakdown test in cryogenic gas, in order to exclude LN</a:t>
            </a:r>
            <a:r>
              <a:rPr kumimoji="1" lang="en-US" altLang="ja-JP" sz="1800" baseline="-25000" dirty="0" smtClean="0"/>
              <a:t>2</a:t>
            </a:r>
            <a:r>
              <a:rPr kumimoji="1" lang="en-US" altLang="ja-JP" sz="1800" dirty="0" smtClean="0"/>
              <a:t> insulation effect.</a:t>
            </a:r>
            <a:endParaRPr kumimoji="1" lang="ja-JP" altLang="en-US" sz="1800" dirty="0" smtClean="0"/>
          </a:p>
          <a:p>
            <a:endParaRPr kumimoji="1" lang="ja-JP" altLang="ja-JP" sz="18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15</a:t>
            </a:fld>
            <a:endParaRPr kumimoji="1" lang="ja-JP" altLang="en-US" dirty="0"/>
          </a:p>
        </p:txBody>
      </p:sp>
    </p:spTree>
    <p:extLst>
      <p:ext uri="{BB962C8B-B14F-4D97-AF65-F5344CB8AC3E}">
        <p14:creationId xmlns:p14="http://schemas.microsoft.com/office/powerpoint/2010/main" val="2144555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kern="1200" dirty="0" smtClean="0">
                <a:solidFill>
                  <a:schemeClr val="tx1"/>
                </a:solidFill>
                <a:effectLst/>
                <a:latin typeface="+mn-lt"/>
                <a:ea typeface="+mn-ea"/>
                <a:cs typeface="+mn-cs"/>
              </a:rPr>
              <a:t>This</a:t>
            </a:r>
            <a:r>
              <a:rPr kumimoji="1" lang="en-US" altLang="ja-JP" sz="1800" kern="1200" baseline="0" dirty="0" smtClean="0">
                <a:solidFill>
                  <a:schemeClr val="tx1"/>
                </a:solidFill>
                <a:effectLst/>
                <a:latin typeface="+mn-lt"/>
                <a:ea typeface="+mn-ea"/>
                <a:cs typeface="+mn-cs"/>
              </a:rPr>
              <a:t> is the test system of the experiment we are planning.</a:t>
            </a:r>
            <a:r>
              <a:rPr kumimoji="1" lang="en-US" altLang="ja-JP" sz="1800" dirty="0" smtClean="0"/>
              <a:t> Based on the test system of Experiment 3, </a:t>
            </a:r>
            <a:r>
              <a:rPr lang="en-US" altLang="ja-JP" sz="1800" dirty="0" smtClean="0"/>
              <a:t>the test section is</a:t>
            </a:r>
            <a:r>
              <a:rPr lang="en-US" altLang="ja-JP" sz="1800" baseline="0" dirty="0" smtClean="0"/>
              <a:t> filled</a:t>
            </a:r>
            <a:r>
              <a:rPr lang="en-US" altLang="ja-JP" sz="1800" dirty="0" smtClean="0"/>
              <a:t> with helium gas (at liquid</a:t>
            </a:r>
            <a:r>
              <a:rPr lang="en-US" altLang="ja-JP" sz="1800" baseline="0" dirty="0" smtClean="0"/>
              <a:t> nitrogen temperature), </a:t>
            </a:r>
            <a:r>
              <a:rPr lang="en-US" altLang="ja-JP" sz="1800" dirty="0" smtClean="0"/>
              <a:t>to exclude the insulation effect of liquid</a:t>
            </a:r>
            <a:r>
              <a:rPr lang="en-US" altLang="ja-JP" sz="1800" baseline="0" dirty="0" smtClean="0"/>
              <a:t> nitrogen</a:t>
            </a:r>
            <a:r>
              <a:rPr lang="en-US" altLang="ja-JP" sz="1800" dirty="0" smtClean="0"/>
              <a:t>.</a:t>
            </a:r>
          </a:p>
          <a:p>
            <a:r>
              <a:rPr lang="en-US" altLang="ja-JP" sz="1800" dirty="0" smtClean="0"/>
              <a:t>In addition,</a:t>
            </a:r>
            <a:r>
              <a:rPr lang="en-US" altLang="ja-JP" sz="1800" baseline="0" dirty="0" smtClean="0"/>
              <a:t> the outside of the gas container is filled with liquid nitrogen to investigate only temperature effect.</a:t>
            </a:r>
            <a:endParaRPr lang="en-US" altLang="ja-JP" sz="1800"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16</a:t>
            </a:fld>
            <a:endParaRPr kumimoji="1" lang="ja-JP" altLang="en-US" dirty="0"/>
          </a:p>
        </p:txBody>
      </p:sp>
    </p:spTree>
    <p:extLst>
      <p:ext uri="{BB962C8B-B14F-4D97-AF65-F5344CB8AC3E}">
        <p14:creationId xmlns:p14="http://schemas.microsoft.com/office/powerpoint/2010/main" val="207264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smtClean="0">
                <a:solidFill>
                  <a:schemeClr val="tx1"/>
                </a:solidFill>
                <a:effectLst/>
                <a:latin typeface="+mn-lt"/>
                <a:ea typeface="+mn-ea"/>
                <a:cs typeface="+mn-cs"/>
              </a:rPr>
              <a:t>Now</a:t>
            </a:r>
            <a:r>
              <a:rPr kumimoji="1" lang="en-US" altLang="ja-JP" sz="1800" b="0" i="0" kern="1200" baseline="0" dirty="0" smtClean="0">
                <a:solidFill>
                  <a:schemeClr val="tx1"/>
                </a:solidFill>
                <a:effectLst/>
                <a:latin typeface="+mn-lt"/>
                <a:ea typeface="+mn-ea"/>
                <a:cs typeface="+mn-cs"/>
              </a:rPr>
              <a:t> let me summarize my presentation</a:t>
            </a:r>
            <a:r>
              <a:rPr kumimoji="1" lang="en-US" altLang="ja-JP" sz="1800" b="0" i="0" kern="1200" dirty="0" smtClean="0">
                <a:solidFill>
                  <a:schemeClr val="tx1"/>
                </a:solidFill>
                <a:effectLst/>
                <a:latin typeface="+mn-lt"/>
                <a:ea typeface="+mn-ea"/>
                <a:cs typeface="+mn-cs"/>
              </a:rPr>
              <a:t>. Experiment 1</a:t>
            </a:r>
            <a:r>
              <a:rPr kumimoji="1" lang="en-US" altLang="ja-JP" sz="1800" b="0" i="0" kern="1200" baseline="0" dirty="0" smtClean="0">
                <a:solidFill>
                  <a:schemeClr val="tx1"/>
                </a:solidFill>
                <a:effectLst/>
                <a:latin typeface="+mn-lt"/>
                <a:ea typeface="+mn-ea"/>
                <a:cs typeface="+mn-cs"/>
              </a:rPr>
              <a:t> indicate that in hybrid composite, partial discharge can occur due to radiolysis gas.</a:t>
            </a:r>
            <a:r>
              <a:rPr kumimoji="1" lang="en-US" altLang="ja-JP" sz="1800" b="0" i="0" kern="1200" dirty="0" smtClean="0">
                <a:solidFill>
                  <a:schemeClr val="tx1"/>
                </a:solidFill>
                <a:effectLst/>
                <a:latin typeface="+mn-lt"/>
                <a:ea typeface="+mn-ea"/>
                <a:cs typeface="+mn-cs"/>
              </a:rPr>
              <a:t> Experiment 2</a:t>
            </a:r>
            <a:r>
              <a:rPr kumimoji="1" lang="en-US" altLang="ja-JP" sz="1800" b="0" i="0" kern="1200" baseline="0" dirty="0" smtClean="0">
                <a:solidFill>
                  <a:schemeClr val="tx1"/>
                </a:solidFill>
                <a:effectLst/>
                <a:latin typeface="+mn-lt"/>
                <a:ea typeface="+mn-ea"/>
                <a:cs typeface="+mn-cs"/>
              </a:rPr>
              <a:t> revealed that i</a:t>
            </a:r>
            <a:r>
              <a:rPr lang="en-US" altLang="ja-JP" sz="1800" dirty="0" smtClean="0"/>
              <a:t>nsulation performance can be affected by even </a:t>
            </a:r>
            <a:r>
              <a:rPr lang="en-US" altLang="ja-JP" sz="1800" dirty="0" err="1" smtClean="0"/>
              <a:t>microcracks</a:t>
            </a:r>
            <a:r>
              <a:rPr lang="en-US" altLang="ja-JP" sz="1800" dirty="0" smtClean="0"/>
              <a:t>.</a:t>
            </a:r>
            <a:r>
              <a:rPr lang="en-US" altLang="ja-JP" sz="1800" baseline="0" dirty="0" smtClean="0"/>
              <a:t> In experiment 3, it was found that i</a:t>
            </a:r>
            <a:r>
              <a:rPr lang="en-US" altLang="ja-JP" sz="1800" dirty="0" smtClean="0"/>
              <a:t>nsulation performance remarkably improved in liquid nitrogen. Considering the results of Experiment 2 and 3</a:t>
            </a:r>
            <a:r>
              <a:rPr lang="en-US" altLang="ja-JP" sz="1800" baseline="0" dirty="0" smtClean="0"/>
              <a:t>, when cracks generated, in the atmosphere </a:t>
            </a:r>
            <a:r>
              <a:rPr lang="en-US" altLang="ja-JP" sz="1800" dirty="0" smtClean="0"/>
              <a:t>the air enters into the cracks and the specimen breakdown triggered by the partial discharge. On the other hand in experiment 3, liquid nitrogen enters into the cracks and insulation with liquid nitrogen raises the withstand voltage.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In the future, we are planning breakdown test in cryogenic gas, in order to exclude LN</a:t>
            </a:r>
            <a:r>
              <a:rPr lang="en-US" altLang="ja-JP" sz="1800" baseline="-25000" dirty="0" smtClean="0"/>
              <a:t>2</a:t>
            </a:r>
            <a:r>
              <a:rPr lang="en-US" altLang="ja-JP" sz="1800" dirty="0" smtClean="0"/>
              <a:t> insulation effect.</a:t>
            </a:r>
            <a:endParaRPr lang="ja-JP" altLang="en-US" sz="1800"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17</a:t>
            </a:fld>
            <a:endParaRPr kumimoji="1" lang="ja-JP" altLang="en-US" dirty="0"/>
          </a:p>
        </p:txBody>
      </p:sp>
    </p:spTree>
    <p:extLst>
      <p:ext uri="{BB962C8B-B14F-4D97-AF65-F5344CB8AC3E}">
        <p14:creationId xmlns:p14="http://schemas.microsoft.com/office/powerpoint/2010/main" val="290299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smtClean="0"/>
              <a:t>That’s</a:t>
            </a:r>
            <a:r>
              <a:rPr lang="en-US" altLang="ja-JP" sz="1800" baseline="0" dirty="0" smtClean="0"/>
              <a:t> all for my presentation. Thank you for your kind attention.</a:t>
            </a:r>
            <a:endParaRPr lang="en-US" altLang="ja-JP" sz="1800"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18</a:t>
            </a:fld>
            <a:endParaRPr kumimoji="1" lang="ja-JP" altLang="en-US" dirty="0"/>
          </a:p>
        </p:txBody>
      </p:sp>
    </p:spTree>
    <p:extLst>
      <p:ext uri="{BB962C8B-B14F-4D97-AF65-F5344CB8AC3E}">
        <p14:creationId xmlns:p14="http://schemas.microsoft.com/office/powerpoint/2010/main" val="2806414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19</a:t>
            </a:fld>
            <a:endParaRPr kumimoji="1" lang="ja-JP" altLang="en-US" dirty="0"/>
          </a:p>
        </p:txBody>
      </p:sp>
    </p:spTree>
    <p:extLst>
      <p:ext uri="{BB962C8B-B14F-4D97-AF65-F5344CB8AC3E}">
        <p14:creationId xmlns:p14="http://schemas.microsoft.com/office/powerpoint/2010/main" val="213563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400" kern="1200" dirty="0" smtClean="0">
                <a:solidFill>
                  <a:schemeClr val="tx1"/>
                </a:solidFill>
                <a:effectLst/>
                <a:latin typeface="+mn-lt"/>
                <a:ea typeface="+mn-ea"/>
                <a:cs typeface="+mn-cs"/>
              </a:rPr>
              <a:t>In the Fusion Experimental Reactor ITER, the plasma is controlled with superconducting magnets, and</a:t>
            </a:r>
            <a:r>
              <a:rPr kumimoji="1" lang="en-US" altLang="ja-JP" sz="1400" kern="1200" baseline="0" dirty="0" smtClean="0">
                <a:solidFill>
                  <a:schemeClr val="tx1"/>
                </a:solidFill>
                <a:effectLst/>
                <a:latin typeface="+mn-lt"/>
                <a:ea typeface="+mn-ea"/>
                <a:cs typeface="+mn-cs"/>
              </a:rPr>
              <a:t> they are</a:t>
            </a:r>
            <a:r>
              <a:rPr kumimoji="1" lang="en-US" altLang="ja-JP" sz="1400" kern="1200" dirty="0" smtClean="0">
                <a:solidFill>
                  <a:schemeClr val="tx1"/>
                </a:solidFill>
                <a:effectLst/>
                <a:latin typeface="+mn-lt"/>
                <a:ea typeface="+mn-ea"/>
                <a:cs typeface="+mn-cs"/>
              </a:rPr>
              <a:t> used under severe environments such as high radiation, large</a:t>
            </a:r>
            <a:r>
              <a:rPr kumimoji="1" lang="en-US" altLang="ja-JP" sz="1400" kern="1200" baseline="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electromagnetic force, cryogenic temperature, and a large voltage. Therefore, materials used for superconducting magnets must be durable in such environments.</a:t>
            </a:r>
            <a:endParaRPr kumimoji="1" lang="ja-JP" altLang="ja-JP" sz="1400" kern="1200" dirty="0" smtClean="0">
              <a:solidFill>
                <a:schemeClr val="tx1"/>
              </a:solidFill>
              <a:effectLst/>
              <a:latin typeface="+mn-lt"/>
              <a:ea typeface="+mn-ea"/>
              <a:cs typeface="+mn-cs"/>
            </a:endParaRPr>
          </a:p>
          <a:p>
            <a:r>
              <a:rPr kumimoji="1" lang="en-US" altLang="ja-JP" sz="1400" kern="1200" dirty="0" smtClean="0">
                <a:solidFill>
                  <a:schemeClr val="tx1"/>
                </a:solidFill>
                <a:effectLst/>
                <a:latin typeface="+mn-lt"/>
                <a:ea typeface="+mn-ea"/>
                <a:cs typeface="+mn-cs"/>
              </a:rPr>
              <a:t>In the magnet system of ITER, toroidal field coil is most influenced by the radiation emitted from the plasma. The insulating material is composed of the glass cloth for reinforcement and the polyimide film for insulation. They are alternately laminated, and the resin is impregnated into the gap and cured. Polyimide has high radiation resistance by numerous cyclic structures. Besides, S-glass cloth, which is boron free, is</a:t>
            </a:r>
            <a:r>
              <a:rPr kumimoji="1" lang="en-US" altLang="ja-JP" sz="1400" kern="1200" baseline="0" dirty="0" smtClean="0">
                <a:solidFill>
                  <a:schemeClr val="tx1"/>
                </a:solidFill>
                <a:effectLst/>
                <a:latin typeface="+mn-lt"/>
                <a:ea typeface="+mn-ea"/>
                <a:cs typeface="+mn-cs"/>
              </a:rPr>
              <a:t> used</a:t>
            </a:r>
            <a:r>
              <a:rPr kumimoji="1" lang="en-US" altLang="ja-JP" sz="1400" kern="1200" dirty="0" smtClean="0">
                <a:solidFill>
                  <a:schemeClr val="tx1"/>
                </a:solidFill>
                <a:effectLst/>
                <a:latin typeface="+mn-lt"/>
                <a:ea typeface="+mn-ea"/>
                <a:cs typeface="+mn-cs"/>
              </a:rPr>
              <a:t> for glass cloth to prevent n-α reaction. However, the resin has high radiation </a:t>
            </a:r>
            <a:r>
              <a:rPr kumimoji="1" lang="en-US" altLang="ja-JP" sz="1400" kern="1200" baseline="0" dirty="0" smtClean="0">
                <a:solidFill>
                  <a:schemeClr val="tx1"/>
                </a:solidFill>
                <a:effectLst/>
                <a:latin typeface="+mn-lt"/>
                <a:ea typeface="+mn-ea"/>
                <a:cs typeface="+mn-cs"/>
              </a:rPr>
              <a:t>sensitivity </a:t>
            </a:r>
            <a:r>
              <a:rPr kumimoji="1" lang="en-US" altLang="ja-JP" sz="1400" kern="1200" dirty="0" smtClean="0">
                <a:solidFill>
                  <a:schemeClr val="tx1"/>
                </a:solidFill>
                <a:effectLst/>
                <a:latin typeface="+mn-lt"/>
                <a:ea typeface="+mn-ea"/>
                <a:cs typeface="+mn-cs"/>
              </a:rPr>
              <a:t>that may cause deterioration of insulating material. So, we focused on the insulating material of the toroidal field coil, which is the most affected by radiation among the magnet components.</a:t>
            </a:r>
            <a:endParaRPr kumimoji="1" lang="ja-JP" altLang="en-US" sz="14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a:t>
            </a:fld>
            <a:endParaRPr kumimoji="1" lang="ja-JP" altLang="en-US" dirty="0"/>
          </a:p>
        </p:txBody>
      </p:sp>
    </p:spTree>
    <p:extLst>
      <p:ext uri="{BB962C8B-B14F-4D97-AF65-F5344CB8AC3E}">
        <p14:creationId xmlns:p14="http://schemas.microsoft.com/office/powerpoint/2010/main" val="277572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20</a:t>
            </a:fld>
            <a:endParaRPr kumimoji="1" lang="ja-JP" altLang="en-US" dirty="0"/>
          </a:p>
        </p:txBody>
      </p:sp>
    </p:spTree>
    <p:extLst>
      <p:ext uri="{BB962C8B-B14F-4D97-AF65-F5344CB8AC3E}">
        <p14:creationId xmlns:p14="http://schemas.microsoft.com/office/powerpoint/2010/main" val="338250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21</a:t>
            </a:fld>
            <a:endParaRPr kumimoji="1" lang="ja-JP" altLang="en-US" dirty="0"/>
          </a:p>
        </p:txBody>
      </p:sp>
    </p:spTree>
    <p:extLst>
      <p:ext uri="{BB962C8B-B14F-4D97-AF65-F5344CB8AC3E}">
        <p14:creationId xmlns:p14="http://schemas.microsoft.com/office/powerpoint/2010/main" val="159332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22</a:t>
            </a:fld>
            <a:endParaRPr kumimoji="1" lang="ja-JP" altLang="en-US" dirty="0"/>
          </a:p>
        </p:txBody>
      </p:sp>
    </p:spTree>
    <p:extLst>
      <p:ext uri="{BB962C8B-B14F-4D97-AF65-F5344CB8AC3E}">
        <p14:creationId xmlns:p14="http://schemas.microsoft.com/office/powerpoint/2010/main" val="3948797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23</a:t>
            </a:fld>
            <a:endParaRPr kumimoji="1" lang="ja-JP" altLang="en-US" dirty="0"/>
          </a:p>
        </p:txBody>
      </p:sp>
    </p:spTree>
    <p:extLst>
      <p:ext uri="{BB962C8B-B14F-4D97-AF65-F5344CB8AC3E}">
        <p14:creationId xmlns:p14="http://schemas.microsoft.com/office/powerpoint/2010/main" val="425190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24</a:t>
            </a:fld>
            <a:endParaRPr kumimoji="1" lang="ja-JP" altLang="en-US" dirty="0"/>
          </a:p>
        </p:txBody>
      </p:sp>
    </p:spTree>
    <p:extLst>
      <p:ext uri="{BB962C8B-B14F-4D97-AF65-F5344CB8AC3E}">
        <p14:creationId xmlns:p14="http://schemas.microsoft.com/office/powerpoint/2010/main" val="297504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25</a:t>
            </a:fld>
            <a:endParaRPr kumimoji="1" lang="ja-JP" altLang="en-US" dirty="0"/>
          </a:p>
        </p:txBody>
      </p:sp>
    </p:spTree>
    <p:extLst>
      <p:ext uri="{BB962C8B-B14F-4D97-AF65-F5344CB8AC3E}">
        <p14:creationId xmlns:p14="http://schemas.microsoft.com/office/powerpoint/2010/main" val="3441752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26</a:t>
            </a:fld>
            <a:endParaRPr kumimoji="1" lang="ja-JP" altLang="en-US" dirty="0"/>
          </a:p>
        </p:txBody>
      </p:sp>
    </p:spTree>
    <p:extLst>
      <p:ext uri="{BB962C8B-B14F-4D97-AF65-F5344CB8AC3E}">
        <p14:creationId xmlns:p14="http://schemas.microsoft.com/office/powerpoint/2010/main" val="236594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600" dirty="0" smtClean="0"/>
              <a:t>In</a:t>
            </a:r>
            <a:r>
              <a:rPr kumimoji="1" lang="ja-JP" altLang="en-US" sz="1600" baseline="0" dirty="0" smtClean="0"/>
              <a:t> </a:t>
            </a:r>
            <a:r>
              <a:rPr kumimoji="1" lang="en-US" altLang="ja-JP" sz="1600" dirty="0" smtClean="0"/>
              <a:t>the previous</a:t>
            </a:r>
            <a:r>
              <a:rPr kumimoji="1" lang="en-US" altLang="ja-JP" sz="1600" baseline="0" dirty="0" smtClean="0"/>
              <a:t> study, irradiation effect on insulating material was generally evaluated by </a:t>
            </a:r>
            <a:r>
              <a:rPr kumimoji="1" lang="en-US" altLang="ja-JP" sz="1600" baseline="0" dirty="0" err="1" smtClean="0"/>
              <a:t>interlaminar</a:t>
            </a:r>
            <a:r>
              <a:rPr kumimoji="1" lang="en-US" altLang="ja-JP" sz="1600" baseline="0" dirty="0" smtClean="0"/>
              <a:t> shear stress. It is because the insulating material was presumed to maintain the insulation performance with polyimide film until film fracture. However, on the pathway parallel to layers, insulation with film cannot be  expected. In this case, only resin can insulate voltage.</a:t>
            </a:r>
            <a:r>
              <a:rPr lang="en-US" altLang="ja-JP" sz="1600" dirty="0" smtClean="0"/>
              <a:t> On the pathway parallel to layers, it is important to investigate the change in insulation performance with degradation.</a:t>
            </a:r>
          </a:p>
          <a:p>
            <a:r>
              <a:rPr lang="en-US" altLang="ja-JP" sz="1600" dirty="0" smtClean="0"/>
              <a:t>Main degradation factors of the</a:t>
            </a:r>
            <a:r>
              <a:rPr lang="en-US" altLang="ja-JP" sz="1600" baseline="0" dirty="0" smtClean="0"/>
              <a:t> insulating material are mechanical stress, irradiation and cryogenic temperature. Since they are interactive with each other, it is necessary to investigate not only each effect but also complex effect of them.</a:t>
            </a:r>
            <a:endParaRPr lang="en-US" altLang="ja-JP" sz="1600" dirty="0" smtClean="0"/>
          </a:p>
          <a:p>
            <a:r>
              <a:rPr kumimoji="1" lang="en-US" altLang="ja-JP" sz="1600" dirty="0" smtClean="0"/>
              <a:t>So</a:t>
            </a:r>
            <a:r>
              <a:rPr kumimoji="1" lang="en-US" altLang="ja-JP" sz="1600" baseline="0" dirty="0" smtClean="0"/>
              <a:t> the Objective of this study is t</a:t>
            </a:r>
            <a:r>
              <a:rPr lang="en-US" altLang="ja-JP" sz="1600" dirty="0" smtClean="0"/>
              <a:t>o investigate complex effect of  mechanical stress, irradiation and cryogenic temperature on the insulation performance.</a:t>
            </a:r>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3</a:t>
            </a:fld>
            <a:endParaRPr kumimoji="1" lang="ja-JP" altLang="en-US" dirty="0"/>
          </a:p>
        </p:txBody>
      </p:sp>
    </p:spTree>
    <p:extLst>
      <p:ext uri="{BB962C8B-B14F-4D97-AF65-F5344CB8AC3E}">
        <p14:creationId xmlns:p14="http://schemas.microsoft.com/office/powerpoint/2010/main" val="156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This</a:t>
            </a:r>
            <a:r>
              <a:rPr kumimoji="1" lang="en-US" altLang="ja-JP" sz="1800" baseline="0" dirty="0" smtClean="0"/>
              <a:t> slide shows the outline of experiments in this study. We conducted three experiments. In experiment 1, d</a:t>
            </a:r>
            <a:r>
              <a:rPr lang="en-US" altLang="ja-JP" sz="1800" dirty="0" smtClean="0"/>
              <a:t>ielectric breakdown test was conducted</a:t>
            </a:r>
            <a:r>
              <a:rPr lang="en-US" altLang="ja-JP" sz="1800" baseline="0" dirty="0" smtClean="0"/>
              <a:t> </a:t>
            </a:r>
            <a:r>
              <a:rPr lang="en-US" altLang="ja-JP" sz="1800" dirty="0" smtClean="0"/>
              <a:t>on irradiated insulating materials </a:t>
            </a:r>
            <a:r>
              <a:rPr lang="en-US" altLang="ja-JP" sz="1800" baseline="0" dirty="0" smtClean="0"/>
              <a:t>to investigate irradiation effect on the insulation performance</a:t>
            </a:r>
            <a:r>
              <a:rPr kumimoji="1" lang="en-US" altLang="ja-JP" sz="1800" baseline="0" dirty="0" smtClean="0"/>
              <a:t>. In experiment 2, d</a:t>
            </a:r>
            <a:r>
              <a:rPr lang="en-US" altLang="ja-JP" sz="1800" dirty="0" smtClean="0"/>
              <a:t>ielectric breakdown test was conducted</a:t>
            </a:r>
            <a:r>
              <a:rPr lang="en-US" altLang="ja-JP" sz="1800" baseline="0" dirty="0" smtClean="0"/>
              <a:t> </a:t>
            </a:r>
            <a:r>
              <a:rPr lang="en-US" altLang="ja-JP" sz="1800" dirty="0" smtClean="0"/>
              <a:t>under shear</a:t>
            </a:r>
            <a:r>
              <a:rPr lang="en-US" altLang="ja-JP" sz="1800" baseline="0" dirty="0" smtClean="0"/>
              <a:t> stress</a:t>
            </a:r>
            <a:r>
              <a:rPr lang="en-US" altLang="ja-JP" sz="1800" dirty="0" smtClean="0"/>
              <a:t> on non-irradiated materials </a:t>
            </a:r>
            <a:r>
              <a:rPr lang="en-US" altLang="ja-JP" sz="1800" baseline="0" dirty="0" smtClean="0"/>
              <a:t>to investigate the effect of mechanical stress.</a:t>
            </a:r>
            <a:r>
              <a:rPr kumimoji="1" lang="en-US" altLang="ja-JP" sz="1800" baseline="0" dirty="0" smtClean="0"/>
              <a:t>  In experiment 3, which is our main experiment, d</a:t>
            </a:r>
            <a:r>
              <a:rPr lang="en-US" altLang="ja-JP" sz="1800" dirty="0" smtClean="0"/>
              <a:t>ielectric breakdown test was conducted</a:t>
            </a:r>
            <a:r>
              <a:rPr lang="en-US" altLang="ja-JP" sz="1800" baseline="0" dirty="0" smtClean="0"/>
              <a:t> </a:t>
            </a:r>
            <a:r>
              <a:rPr lang="en-US" altLang="ja-JP" sz="1800" dirty="0" smtClean="0"/>
              <a:t>under shear</a:t>
            </a:r>
            <a:r>
              <a:rPr lang="en-US" altLang="ja-JP" sz="1800" baseline="0" dirty="0" smtClean="0"/>
              <a:t> stress in liquid nitrogen </a:t>
            </a:r>
            <a:r>
              <a:rPr lang="en-US" altLang="ja-JP" sz="1800" dirty="0" smtClean="0"/>
              <a:t>on irradiated materials </a:t>
            </a:r>
            <a:r>
              <a:rPr lang="en-US" altLang="ja-JP" sz="1800" baseline="0" dirty="0" smtClean="0"/>
              <a:t>to investigate complex effect of three factors.</a:t>
            </a:r>
            <a:endParaRPr kumimoji="1" lang="ja-JP" altLang="en-US" sz="1800" dirty="0" smtClean="0"/>
          </a:p>
          <a:p>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4</a:t>
            </a:fld>
            <a:endParaRPr kumimoji="1" lang="ja-JP" altLang="en-US" dirty="0"/>
          </a:p>
        </p:txBody>
      </p:sp>
    </p:spTree>
    <p:extLst>
      <p:ext uri="{BB962C8B-B14F-4D97-AF65-F5344CB8AC3E}">
        <p14:creationId xmlns:p14="http://schemas.microsoft.com/office/powerpoint/2010/main" val="4021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First, I’ll</a:t>
            </a:r>
            <a:r>
              <a:rPr kumimoji="1" lang="en-US" altLang="ja-JP" sz="1800" baseline="0" dirty="0" smtClean="0"/>
              <a:t> talk about experiment 1.</a:t>
            </a:r>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5</a:t>
            </a:fld>
            <a:endParaRPr kumimoji="1" lang="ja-JP" altLang="en-US" dirty="0"/>
          </a:p>
        </p:txBody>
      </p:sp>
    </p:spTree>
    <p:extLst>
      <p:ext uri="{BB962C8B-B14F-4D97-AF65-F5344CB8AC3E}">
        <p14:creationId xmlns:p14="http://schemas.microsoft.com/office/powerpoint/2010/main" val="54791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600" dirty="0" smtClean="0"/>
              <a:t>Let me move</a:t>
            </a:r>
            <a:r>
              <a:rPr kumimoji="1" lang="en-US" altLang="ja-JP" sz="1600" baseline="0" dirty="0" smtClean="0"/>
              <a:t> to preparation method. The method is almost the same in three experiments. In this study, two materials were prepared. One is glass fiber reinforced plastic, GFRP, composed of epoxy resin and S-glass cloth. The other is Hybrid composite of GFRP and polyimide films. Firstly, glass cloth and polyimide film are laminated and dried in oven. After that, they are impregnated with epoxy resin and hardener, which are mixed under vacuum.  Finally, they are heat treated to cure.</a:t>
            </a:r>
          </a:p>
          <a:p>
            <a:r>
              <a:rPr kumimoji="1" lang="en-US" altLang="ja-JP" sz="1600" dirty="0" smtClean="0"/>
              <a:t>The obtained material were machined into this shape.</a:t>
            </a:r>
            <a:r>
              <a:rPr kumimoji="1" lang="en-US" altLang="ja-JP" sz="1600" baseline="0" dirty="0" smtClean="0"/>
              <a:t> In the dielectric breakdown test, it is necessary to prevent creeping discharge.</a:t>
            </a:r>
            <a:r>
              <a:rPr kumimoji="1" lang="en-US" altLang="ja-JP" sz="1600" dirty="0" smtClean="0"/>
              <a:t> The geometry of</a:t>
            </a:r>
            <a:r>
              <a:rPr kumimoji="1" lang="en-US" altLang="ja-JP" sz="1600" baseline="0" dirty="0" smtClean="0"/>
              <a:t> specimen was designed to prevent creeping discharge. After manufacturing, the specimens are irradiated with gamma ray from cobalt sixty at room temperature in the air atmosphere. </a:t>
            </a:r>
          </a:p>
          <a:p>
            <a:r>
              <a:rPr kumimoji="1" lang="en-US" altLang="ja-JP" sz="1600" dirty="0" smtClean="0"/>
              <a:t>After</a:t>
            </a:r>
            <a:r>
              <a:rPr kumimoji="1" lang="en-US" altLang="ja-JP" sz="1600" baseline="0" dirty="0" smtClean="0"/>
              <a:t> irradiation, dielectric breakdown test was conducted.</a:t>
            </a:r>
            <a:endParaRPr kumimoji="1" lang="ja-JP" altLang="en-US" sz="16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6</a:t>
            </a:fld>
            <a:endParaRPr kumimoji="1" lang="ja-JP" altLang="en-US" dirty="0"/>
          </a:p>
        </p:txBody>
      </p:sp>
    </p:spTree>
    <p:extLst>
      <p:ext uri="{BB962C8B-B14F-4D97-AF65-F5344CB8AC3E}">
        <p14:creationId xmlns:p14="http://schemas.microsoft.com/office/powerpoint/2010/main" val="400596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This is the test</a:t>
            </a:r>
            <a:r>
              <a:rPr kumimoji="1" lang="en-US" altLang="ja-JP" sz="1800" baseline="0" dirty="0" smtClean="0"/>
              <a:t> system of breakdown test. A needle and a disc electrodes made of stainless steel was used. Applied voltage was DC voltage and raised at 0.5 kV per second. </a:t>
            </a:r>
            <a:r>
              <a:rPr lang="en-US" altLang="ja-JP" sz="1800" dirty="0" smtClean="0"/>
              <a:t>When the current flowed, the voltage was stopped. Confirming</a:t>
            </a:r>
            <a:r>
              <a:rPr lang="en-US" altLang="ja-JP" sz="1800" baseline="0" dirty="0" smtClean="0"/>
              <a:t> b</a:t>
            </a:r>
            <a:r>
              <a:rPr lang="en-US" altLang="ja-JP" sz="1800" dirty="0" smtClean="0"/>
              <a:t>reakdown trace of the specimen, the voltage was recorded as breakdown</a:t>
            </a:r>
            <a:r>
              <a:rPr lang="en-US" altLang="ja-JP" sz="1800" baseline="0" dirty="0" smtClean="0"/>
              <a:t> voltage.</a:t>
            </a:r>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7</a:t>
            </a:fld>
            <a:endParaRPr kumimoji="1" lang="ja-JP" altLang="en-US" dirty="0"/>
          </a:p>
        </p:txBody>
      </p:sp>
    </p:spTree>
    <p:extLst>
      <p:ext uri="{BB962C8B-B14F-4D97-AF65-F5344CB8AC3E}">
        <p14:creationId xmlns:p14="http://schemas.microsoft.com/office/powerpoint/2010/main" val="400596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600" dirty="0" smtClean="0"/>
              <a:t>This is the result of Experiment 1. The</a:t>
            </a:r>
            <a:r>
              <a:rPr kumimoji="1" lang="en-US" altLang="ja-JP" sz="1600" baseline="0" dirty="0" smtClean="0"/>
              <a:t> </a:t>
            </a:r>
            <a:r>
              <a:rPr kumimoji="1" lang="en-US" altLang="ja-JP" sz="1600" dirty="0" smtClean="0"/>
              <a:t>horizontal axis is absorbed</a:t>
            </a:r>
            <a:r>
              <a:rPr kumimoji="1" lang="en-US" altLang="ja-JP" sz="1600" baseline="0" dirty="0" smtClean="0"/>
              <a:t> dose and the vertical axis is dielectric breakdown strength. The dielectric strength was calculated by dividing the breakdown voltage by the distance between the electrodes. The blue graphs shows the result of GFRP. As the dose increased, the dielectric breakdown strength also increased.</a:t>
            </a:r>
            <a:r>
              <a:rPr kumimoji="1" lang="ja-JP" altLang="en-US" sz="1600" dirty="0" smtClean="0"/>
              <a:t> </a:t>
            </a:r>
            <a:r>
              <a:rPr kumimoji="1" lang="en-US" altLang="ja-JP" sz="1600" dirty="0" smtClean="0"/>
              <a:t>There are two</a:t>
            </a:r>
            <a:r>
              <a:rPr kumimoji="1" lang="en-US" altLang="ja-JP" sz="1600" baseline="0" dirty="0" smtClean="0"/>
              <a:t> possible causes. One is shrinking of the irradiated specimen due to release of radiolysis gas. This graph shows relation between dose and thickness of specimen. As the dose increased, the thickness of the specimen decreased slightly.</a:t>
            </a:r>
            <a:r>
              <a:rPr kumimoji="1" lang="ja-JP" altLang="en-US" sz="1600" dirty="0" smtClean="0"/>
              <a:t> </a:t>
            </a:r>
            <a:r>
              <a:rPr kumimoji="1" lang="en-US" altLang="ja-JP" sz="1600" dirty="0" smtClean="0"/>
              <a:t>It indicate</a:t>
            </a:r>
            <a:r>
              <a:rPr kumimoji="1" lang="en-US" altLang="ja-JP" sz="1600" baseline="0" dirty="0" smtClean="0"/>
              <a:t> that the density of specimen was enhanced by shrinkage. In addition, </a:t>
            </a:r>
            <a:r>
              <a:rPr lang="en-US" altLang="ja-JP" sz="1600" dirty="0" smtClean="0"/>
              <a:t>Crosslinking reaction of unreacted epoxy group was accelerated by gamma radiation</a:t>
            </a:r>
            <a:r>
              <a:rPr lang="en-US" altLang="ja-JP" sz="1600" baseline="0" dirty="0" smtClean="0"/>
              <a:t>. The two effect cause increase in density and prevented breakdown.</a:t>
            </a:r>
            <a:endParaRPr kumimoji="1" lang="ja-JP" altLang="en-US" sz="16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8</a:t>
            </a:fld>
            <a:endParaRPr kumimoji="1" lang="ja-JP" altLang="en-US" dirty="0"/>
          </a:p>
        </p:txBody>
      </p:sp>
    </p:spTree>
    <p:extLst>
      <p:ext uri="{BB962C8B-B14F-4D97-AF65-F5344CB8AC3E}">
        <p14:creationId xmlns:p14="http://schemas.microsoft.com/office/powerpoint/2010/main" val="150988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en-US" altLang="ja-JP" sz="1800" dirty="0" smtClean="0"/>
              <a:t>On the other hand,</a:t>
            </a:r>
            <a:r>
              <a:rPr kumimoji="1" lang="en-US" altLang="ja-JP" sz="1800" baseline="0" dirty="0" smtClean="0"/>
              <a:t> dielectric breakdown strength of hybrid composite shown by red decreased. Since the strength of GFRP increased, the reason for decrease was effect of films. This graph shows the relation between the dose and the thickness of hybrid composite. The thickness hardly changed. From the result, it is assumed that the films inhibit the release of radiolysis gas and the accumulated gas cause partial discharge, resulting on dielectric breakdown.</a:t>
            </a:r>
            <a:endParaRPr kumimoji="1" lang="ja-JP" altLang="en-US" sz="1800" dirty="0"/>
          </a:p>
        </p:txBody>
      </p:sp>
      <p:sp>
        <p:nvSpPr>
          <p:cNvPr id="4" name="スライド番号プレースホルダー 3"/>
          <p:cNvSpPr>
            <a:spLocks noGrp="1"/>
          </p:cNvSpPr>
          <p:nvPr>
            <p:ph type="sldNum" sz="quarter" idx="10"/>
          </p:nvPr>
        </p:nvSpPr>
        <p:spPr/>
        <p:txBody>
          <a:bodyPr/>
          <a:lstStyle/>
          <a:p>
            <a:fld id="{5C2969C1-F3BF-407D-98B4-B3876D612153}" type="slidenum">
              <a:rPr kumimoji="1" lang="ja-JP" altLang="en-US" smtClean="0"/>
              <a:t>9</a:t>
            </a:fld>
            <a:endParaRPr kumimoji="1" lang="ja-JP" altLang="en-US" dirty="0"/>
          </a:p>
        </p:txBody>
      </p:sp>
    </p:spTree>
    <p:extLst>
      <p:ext uri="{BB962C8B-B14F-4D97-AF65-F5344CB8AC3E}">
        <p14:creationId xmlns:p14="http://schemas.microsoft.com/office/powerpoint/2010/main" val="222824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460CCB-6A97-4246-A582-3C4DED420CDE}" type="datetime1">
              <a:rPr kumimoji="1" lang="ja-JP" altLang="en-US" smtClean="0"/>
              <a:t>2018/9/3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28972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CB6710-D224-492C-88E8-99E73EC775B0}" type="datetime1">
              <a:rPr kumimoji="1" lang="ja-JP" altLang="en-US" smtClean="0"/>
              <a:t>2018/9/3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48990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64297E-2A00-4F85-87E2-5FE7B5AF447F}" type="datetime1">
              <a:rPr kumimoji="1" lang="ja-JP" altLang="en-US" smtClean="0"/>
              <a:t>2018/9/3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82400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95360F-1212-4155-93FE-A6D6DD8E45A0}" type="datetime1">
              <a:rPr kumimoji="1" lang="ja-JP" altLang="en-US" smtClean="0"/>
              <a:t>2018/9/3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45694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5E8F04-821C-48CD-972A-53068B61A235}" type="datetime1">
              <a:rPr kumimoji="1" lang="ja-JP" altLang="en-US" smtClean="0"/>
              <a:t>2018/9/3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115134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99B988-96BA-4308-B271-4F7FF71FA5E0}" type="datetime1">
              <a:rPr kumimoji="1" lang="ja-JP" altLang="en-US" smtClean="0"/>
              <a:t>2018/9/3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44324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2FA2B92-1B94-4315-8CF0-1BAE93846026}" type="datetime1">
              <a:rPr kumimoji="1" lang="ja-JP" altLang="en-US" smtClean="0"/>
              <a:t>2018/9/3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377014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62159BD-3D6C-40BE-BD2F-816362934C3B}" type="datetime1">
              <a:rPr kumimoji="1" lang="ja-JP" altLang="en-US" smtClean="0"/>
              <a:t>2018/9/3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13213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4541CF-EEB2-4CEE-B8A1-3FD6B05F7DAD}" type="datetime1">
              <a:rPr kumimoji="1" lang="ja-JP" altLang="en-US" smtClean="0"/>
              <a:t>2018/9/3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390651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86BCBB-37DB-4327-9C77-125F597F7731}" type="datetime1">
              <a:rPr kumimoji="1" lang="ja-JP" altLang="en-US" smtClean="0"/>
              <a:t>2018/9/3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40879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F721A0-44BD-4097-B4D8-CCDDB1C0F553}" type="datetime1">
              <a:rPr kumimoji="1" lang="ja-JP" altLang="en-US" smtClean="0"/>
              <a:t>2018/9/3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408501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63B43-E3AE-4B03-BBF5-81713638389D}" type="datetime1">
              <a:rPr kumimoji="1" lang="ja-JP" altLang="en-US" smtClean="0"/>
              <a:t>2018/9/3</a:t>
            </a:fld>
            <a:endParaRPr kumimoji="1"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72A4-EA4B-40DB-913D-B869719E09E9}" type="slidenum">
              <a:rPr kumimoji="1" lang="ja-JP" altLang="en-US" smtClean="0"/>
              <a:t>‹#›</a:t>
            </a:fld>
            <a:endParaRPr kumimoji="1" lang="ja-JP" altLang="en-US" dirty="0"/>
          </a:p>
        </p:txBody>
      </p:sp>
    </p:spTree>
    <p:extLst>
      <p:ext uri="{BB962C8B-B14F-4D97-AF65-F5344CB8AC3E}">
        <p14:creationId xmlns:p14="http://schemas.microsoft.com/office/powerpoint/2010/main" val="13480672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3664" y="2348881"/>
            <a:ext cx="10924944" cy="1470025"/>
          </a:xfrm>
        </p:spPr>
        <p:txBody>
          <a:bodyPr>
            <a:noAutofit/>
          </a:bodyPr>
          <a:lstStyle/>
          <a:p>
            <a:r>
              <a:rPr lang="en-US" altLang="ja-JP" sz="3200" dirty="0"/>
              <a:t>Study on Irradiation Effect of Insulating Materials</a:t>
            </a:r>
            <a:br>
              <a:rPr lang="en-US" altLang="ja-JP" sz="3200" dirty="0"/>
            </a:br>
            <a:r>
              <a:rPr lang="en-US" altLang="ja-JP" sz="3200" dirty="0"/>
              <a:t>for Fusion Superconducting Magnet</a:t>
            </a:r>
            <a:br>
              <a:rPr lang="en-US" altLang="ja-JP" sz="3200" dirty="0"/>
            </a:br>
            <a:r>
              <a:rPr lang="en-US" altLang="ja-JP" sz="3200" dirty="0"/>
              <a:t>-Change in Electric Insulation Performance by Irradiation-</a:t>
            </a:r>
            <a:endParaRPr lang="ja-JP" altLang="en-US" sz="3600" dirty="0"/>
          </a:p>
        </p:txBody>
      </p:sp>
      <p:sp>
        <p:nvSpPr>
          <p:cNvPr id="3" name="サブタイトル 2"/>
          <p:cNvSpPr>
            <a:spLocks noGrp="1"/>
          </p:cNvSpPr>
          <p:nvPr>
            <p:ph type="subTitle" idx="1"/>
          </p:nvPr>
        </p:nvSpPr>
        <p:spPr>
          <a:xfrm>
            <a:off x="1703512" y="4542582"/>
            <a:ext cx="8784976" cy="1656184"/>
          </a:xfrm>
        </p:spPr>
        <p:txBody>
          <a:bodyPr>
            <a:noAutofit/>
          </a:bodyPr>
          <a:lstStyle/>
          <a:p>
            <a:pPr lvl="0"/>
            <a:r>
              <a:rPr lang="en-US" altLang="ja-JP" sz="2400" dirty="0">
                <a:solidFill>
                  <a:schemeClr val="tx1"/>
                </a:solidFill>
              </a:rPr>
              <a:t> Graduate school of </a:t>
            </a:r>
            <a:r>
              <a:rPr lang="en-US" altLang="ja-JP" sz="2400" dirty="0" smtClean="0">
                <a:solidFill>
                  <a:schemeClr val="tx1"/>
                </a:solidFill>
              </a:rPr>
              <a:t>Engineering</a:t>
            </a:r>
            <a:r>
              <a:rPr lang="en-US" altLang="ja-JP" sz="2400" dirty="0">
                <a:solidFill>
                  <a:schemeClr val="tx1"/>
                </a:solidFill>
              </a:rPr>
              <a:t>, Osaka University</a:t>
            </a:r>
            <a:r>
              <a:rPr lang="ja-JP" altLang="en-US" sz="2400" dirty="0">
                <a:solidFill>
                  <a:schemeClr val="tx1"/>
                </a:solidFill>
              </a:rPr>
              <a:t>　　　　</a:t>
            </a:r>
            <a:endParaRPr lang="en-US" altLang="ja-JP" sz="2400" dirty="0">
              <a:solidFill>
                <a:schemeClr val="tx1"/>
              </a:solidFill>
            </a:endParaRPr>
          </a:p>
          <a:p>
            <a:pPr lvl="0"/>
            <a:r>
              <a:rPr lang="en-US" altLang="ja-JP" sz="2400" u="sng" dirty="0" err="1">
                <a:solidFill>
                  <a:schemeClr val="tx1"/>
                </a:solidFill>
              </a:rPr>
              <a:t>Shunsuke</a:t>
            </a:r>
            <a:r>
              <a:rPr lang="en-US" altLang="ja-JP" sz="2400" u="sng" dirty="0">
                <a:solidFill>
                  <a:schemeClr val="tx1"/>
                </a:solidFill>
              </a:rPr>
              <a:t> </a:t>
            </a:r>
            <a:r>
              <a:rPr lang="en-US" altLang="ja-JP" sz="2400" u="sng" dirty="0" err="1">
                <a:solidFill>
                  <a:schemeClr val="tx1"/>
                </a:solidFill>
              </a:rPr>
              <a:t>Kito</a:t>
            </a:r>
            <a:r>
              <a:rPr lang="en-US" altLang="ja-JP" sz="2400" dirty="0">
                <a:solidFill>
                  <a:schemeClr val="tx1"/>
                </a:solidFill>
              </a:rPr>
              <a:t>, Yoko Akiyama</a:t>
            </a:r>
          </a:p>
          <a:p>
            <a:pPr lvl="0"/>
            <a:endParaRPr lang="en-US" altLang="ja-JP" sz="2400" dirty="0">
              <a:solidFill>
                <a:schemeClr val="tx1"/>
              </a:solidFill>
            </a:endParaRPr>
          </a:p>
          <a:p>
            <a:pPr lvl="0"/>
            <a:r>
              <a:rPr lang="en-US" altLang="ja-JP" sz="2400" dirty="0">
                <a:solidFill>
                  <a:schemeClr val="tx1"/>
                </a:solidFill>
              </a:rPr>
              <a:t>Faculty of Engineering,</a:t>
            </a:r>
            <a:r>
              <a:rPr lang="ja-JP" altLang="en-US" sz="2400" dirty="0">
                <a:solidFill>
                  <a:schemeClr val="tx1"/>
                </a:solidFill>
              </a:rPr>
              <a:t> </a:t>
            </a:r>
            <a:r>
              <a:rPr lang="en-US" altLang="ja-JP" sz="2400" dirty="0">
                <a:solidFill>
                  <a:schemeClr val="tx1"/>
                </a:solidFill>
              </a:rPr>
              <a:t>Fukui University of Technology</a:t>
            </a:r>
            <a:r>
              <a:rPr lang="ja-JP" altLang="en-US" sz="2400" dirty="0">
                <a:solidFill>
                  <a:schemeClr val="tx1"/>
                </a:solidFill>
              </a:rPr>
              <a:t>　　　　</a:t>
            </a:r>
            <a:endParaRPr lang="en-US" altLang="ja-JP" sz="2400" dirty="0">
              <a:solidFill>
                <a:schemeClr val="tx1"/>
              </a:solidFill>
            </a:endParaRPr>
          </a:p>
          <a:p>
            <a:pPr lvl="0"/>
            <a:r>
              <a:rPr lang="en-US" altLang="ja-JP" sz="2400" dirty="0" err="1">
                <a:solidFill>
                  <a:schemeClr val="tx1"/>
                </a:solidFill>
              </a:rPr>
              <a:t>Shigehiro</a:t>
            </a:r>
            <a:r>
              <a:rPr lang="en-US" altLang="ja-JP" sz="2400" dirty="0">
                <a:solidFill>
                  <a:schemeClr val="tx1"/>
                </a:solidFill>
              </a:rPr>
              <a:t> </a:t>
            </a:r>
            <a:r>
              <a:rPr lang="en-US" altLang="ja-JP" sz="2400" dirty="0" err="1">
                <a:solidFill>
                  <a:schemeClr val="tx1"/>
                </a:solidFill>
              </a:rPr>
              <a:t>Nishijima</a:t>
            </a:r>
            <a:endParaRPr lang="en-US" altLang="ja-JP" sz="2400" dirty="0">
              <a:solidFill>
                <a:schemeClr val="tx1"/>
              </a:solidFill>
            </a:endParaRPr>
          </a:p>
        </p:txBody>
      </p:sp>
      <p:cxnSp>
        <p:nvCxnSpPr>
          <p:cNvPr id="6" name="直線コネクタ 5"/>
          <p:cNvCxnSpPr/>
          <p:nvPr/>
        </p:nvCxnSpPr>
        <p:spPr>
          <a:xfrm>
            <a:off x="0" y="2132856"/>
            <a:ext cx="12192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4221088"/>
            <a:ext cx="12192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560512" y="332656"/>
            <a:ext cx="9107488" cy="1569660"/>
          </a:xfrm>
          <a:prstGeom prst="rect">
            <a:avLst/>
          </a:prstGeom>
          <a:noFill/>
        </p:spPr>
        <p:txBody>
          <a:bodyPr wrap="square" rtlCol="0">
            <a:spAutoFit/>
          </a:bodyPr>
          <a:lstStyle/>
          <a:p>
            <a:pPr algn="ctr"/>
            <a:r>
              <a:rPr lang="en-US" altLang="ja-JP" sz="2400" dirty="0">
                <a:solidFill>
                  <a:schemeClr val="bg1">
                    <a:lumMod val="50000"/>
                  </a:schemeClr>
                </a:solidFill>
              </a:rPr>
              <a:t>4</a:t>
            </a:r>
            <a:r>
              <a:rPr lang="en-US" altLang="ja-JP" sz="2400" baseline="30000" dirty="0">
                <a:solidFill>
                  <a:schemeClr val="bg1">
                    <a:lumMod val="50000"/>
                  </a:schemeClr>
                </a:solidFill>
              </a:rPr>
              <a:t>th</a:t>
            </a:r>
            <a:r>
              <a:rPr lang="en-US" altLang="ja-JP" sz="2400" dirty="0">
                <a:solidFill>
                  <a:schemeClr val="bg1">
                    <a:lumMod val="50000"/>
                  </a:schemeClr>
                </a:solidFill>
              </a:rPr>
              <a:t> September 2018 </a:t>
            </a:r>
          </a:p>
          <a:p>
            <a:pPr algn="ctr"/>
            <a:r>
              <a:rPr lang="en-US" altLang="ja-JP" sz="2400" dirty="0">
                <a:solidFill>
                  <a:schemeClr val="bg1">
                    <a:lumMod val="50000"/>
                  </a:schemeClr>
                </a:solidFill>
              </a:rPr>
              <a:t>27</a:t>
            </a:r>
            <a:r>
              <a:rPr lang="en-US" altLang="ja-JP" sz="2400" baseline="30000" dirty="0">
                <a:solidFill>
                  <a:schemeClr val="bg1">
                    <a:lumMod val="50000"/>
                  </a:schemeClr>
                </a:solidFill>
              </a:rPr>
              <a:t>th</a:t>
            </a:r>
            <a:r>
              <a:rPr lang="en-US" altLang="ja-JP" sz="2400" dirty="0">
                <a:solidFill>
                  <a:schemeClr val="bg1">
                    <a:lumMod val="50000"/>
                  </a:schemeClr>
                </a:solidFill>
              </a:rPr>
              <a:t> International Cryogenic Engineering Conference</a:t>
            </a:r>
          </a:p>
          <a:p>
            <a:pPr algn="ctr"/>
            <a:r>
              <a:rPr lang="en-US" altLang="ja-JP" sz="2400" dirty="0">
                <a:solidFill>
                  <a:schemeClr val="bg1">
                    <a:lumMod val="50000"/>
                  </a:schemeClr>
                </a:solidFill>
              </a:rPr>
              <a:t>International Cryogenic Materials Conference </a:t>
            </a:r>
            <a:r>
              <a:rPr lang="en-US" altLang="ja-JP" sz="2400" dirty="0" smtClean="0">
                <a:solidFill>
                  <a:schemeClr val="bg1">
                    <a:lumMod val="50000"/>
                  </a:schemeClr>
                </a:solidFill>
              </a:rPr>
              <a:t>2018</a:t>
            </a:r>
          </a:p>
          <a:p>
            <a:pPr algn="ctr"/>
            <a:r>
              <a:rPr lang="en-US" altLang="ja-JP" sz="2400" dirty="0" smtClean="0">
                <a:solidFill>
                  <a:schemeClr val="bg1">
                    <a:lumMod val="50000"/>
                  </a:schemeClr>
                </a:solidFill>
              </a:rPr>
              <a:t>M-10:1</a:t>
            </a:r>
            <a:r>
              <a:rPr lang="en-US" altLang="ja-JP" sz="2400" dirty="0">
                <a:solidFill>
                  <a:schemeClr val="bg1">
                    <a:lumMod val="50000"/>
                  </a:schemeClr>
                </a:solidFill>
              </a:rPr>
              <a:t>6</a:t>
            </a:r>
          </a:p>
        </p:txBody>
      </p:sp>
      <p:sp>
        <p:nvSpPr>
          <p:cNvPr id="13" name="スライド番号プレースホルダー 12"/>
          <p:cNvSpPr>
            <a:spLocks noGrp="1"/>
          </p:cNvSpPr>
          <p:nvPr>
            <p:ph type="sldNum" sz="quarter" idx="12"/>
          </p:nvPr>
        </p:nvSpPr>
        <p:spPr/>
        <p:txBody>
          <a:bodyPr/>
          <a:lstStyle/>
          <a:p>
            <a:fld id="{B77472A4-EA4B-40DB-913D-B869719E09E9}" type="slidenum">
              <a:rPr kumimoji="1" lang="ja-JP" altLang="en-US" smtClean="0"/>
              <a:t>1</a:t>
            </a:fld>
            <a:endParaRPr kumimoji="1" lang="ja-JP" altLang="en-US" dirty="0"/>
          </a:p>
        </p:txBody>
      </p:sp>
    </p:spTree>
    <p:extLst>
      <p:ext uri="{BB962C8B-B14F-4D97-AF65-F5344CB8AC3E}">
        <p14:creationId xmlns:p14="http://schemas.microsoft.com/office/powerpoint/2010/main" val="237080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3826" y="620688"/>
            <a:ext cx="1222582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407368" y="0"/>
            <a:ext cx="9593337" cy="706090"/>
          </a:xfrm>
        </p:spPr>
        <p:txBody>
          <a:bodyPr>
            <a:normAutofit fontScale="90000"/>
          </a:bodyPr>
          <a:lstStyle/>
          <a:p>
            <a:pPr algn="l"/>
            <a:r>
              <a:rPr lang="en-US" altLang="ja-JP" dirty="0" smtClean="0"/>
              <a:t>Outline of Experiments </a:t>
            </a:r>
            <a:endParaRPr kumimoji="1" lang="ja-JP" altLang="en-US" dirty="0"/>
          </a:p>
        </p:txBody>
      </p:sp>
      <p:sp>
        <p:nvSpPr>
          <p:cNvPr id="129" name="テキスト ボックス 128"/>
          <p:cNvSpPr txBox="1"/>
          <p:nvPr/>
        </p:nvSpPr>
        <p:spPr>
          <a:xfrm>
            <a:off x="0" y="3543883"/>
            <a:ext cx="5260479" cy="830997"/>
          </a:xfrm>
          <a:prstGeom prst="rect">
            <a:avLst/>
          </a:prstGeom>
          <a:noFill/>
        </p:spPr>
        <p:txBody>
          <a:bodyPr wrap="none" rtlCol="0">
            <a:spAutoFit/>
          </a:bodyPr>
          <a:lstStyle/>
          <a:p>
            <a:r>
              <a:rPr lang="en-US" altLang="ja-JP" sz="2400" dirty="0"/>
              <a:t>Experiment 1</a:t>
            </a:r>
            <a:r>
              <a:rPr lang="ja-JP" altLang="en-US" sz="2400" dirty="0"/>
              <a:t>：</a:t>
            </a:r>
            <a:r>
              <a:rPr lang="en-US" altLang="ja-JP" sz="2400" dirty="0"/>
              <a:t>Dielectric breakdown test </a:t>
            </a:r>
          </a:p>
          <a:p>
            <a:r>
              <a:rPr lang="en-US" altLang="ja-JP" sz="2400" dirty="0"/>
              <a:t>	on irradiated </a:t>
            </a:r>
            <a:r>
              <a:rPr lang="en-US" altLang="ja-JP" sz="2400" dirty="0" smtClean="0"/>
              <a:t>insulating materials</a:t>
            </a:r>
            <a:endParaRPr lang="ja-JP" altLang="en-US" sz="2400" dirty="0"/>
          </a:p>
        </p:txBody>
      </p:sp>
      <p:sp>
        <p:nvSpPr>
          <p:cNvPr id="130" name="テキスト ボックス 129"/>
          <p:cNvSpPr txBox="1"/>
          <p:nvPr/>
        </p:nvSpPr>
        <p:spPr>
          <a:xfrm>
            <a:off x="5395326" y="3548151"/>
            <a:ext cx="6889450" cy="830997"/>
          </a:xfrm>
          <a:prstGeom prst="rect">
            <a:avLst/>
          </a:prstGeom>
          <a:noFill/>
        </p:spPr>
        <p:txBody>
          <a:bodyPr wrap="none" rtlCol="0">
            <a:spAutoFit/>
          </a:bodyPr>
          <a:lstStyle/>
          <a:p>
            <a:r>
              <a:rPr lang="en-US" altLang="ja-JP" sz="2400" dirty="0">
                <a:solidFill>
                  <a:srgbClr val="FF0000"/>
                </a:solidFill>
              </a:rPr>
              <a:t>Experiment 2 </a:t>
            </a:r>
            <a:r>
              <a:rPr lang="ja-JP" altLang="en-US" sz="2400" dirty="0">
                <a:solidFill>
                  <a:srgbClr val="FF0000"/>
                </a:solidFill>
              </a:rPr>
              <a:t>：</a:t>
            </a:r>
            <a:r>
              <a:rPr lang="en-US" altLang="ja-JP" sz="2400" dirty="0">
                <a:solidFill>
                  <a:srgbClr val="FF0000"/>
                </a:solidFill>
              </a:rPr>
              <a:t>Dielectric breakdown test</a:t>
            </a:r>
          </a:p>
          <a:p>
            <a:r>
              <a:rPr lang="en-US" altLang="ja-JP" sz="2400" dirty="0">
                <a:solidFill>
                  <a:srgbClr val="FF0000"/>
                </a:solidFill>
              </a:rPr>
              <a:t>	under shear stress </a:t>
            </a:r>
            <a:r>
              <a:rPr lang="en-US" altLang="ja-JP" sz="2400" dirty="0" smtClean="0">
                <a:solidFill>
                  <a:srgbClr val="FF0000"/>
                </a:solidFill>
              </a:rPr>
              <a:t>on </a:t>
            </a:r>
            <a:r>
              <a:rPr lang="en-US" altLang="ja-JP" sz="2400" dirty="0">
                <a:solidFill>
                  <a:srgbClr val="FF0000"/>
                </a:solidFill>
              </a:rPr>
              <a:t>non-irradiated materials</a:t>
            </a:r>
            <a:endParaRPr lang="ja-JP" altLang="en-US" sz="2400" dirty="0">
              <a:solidFill>
                <a:srgbClr val="FF0000"/>
              </a:solidFill>
            </a:endParaRPr>
          </a:p>
        </p:txBody>
      </p:sp>
      <p:sp>
        <p:nvSpPr>
          <p:cNvPr id="164" name="テキスト ボックス 163"/>
          <p:cNvSpPr txBox="1"/>
          <p:nvPr/>
        </p:nvSpPr>
        <p:spPr>
          <a:xfrm>
            <a:off x="141847" y="5185018"/>
            <a:ext cx="11582481" cy="954107"/>
          </a:xfrm>
          <a:prstGeom prst="rect">
            <a:avLst/>
          </a:prstGeom>
          <a:noFill/>
        </p:spPr>
        <p:txBody>
          <a:bodyPr wrap="square" rtlCol="0">
            <a:spAutoFit/>
          </a:bodyPr>
          <a:lstStyle/>
          <a:p>
            <a:r>
              <a:rPr lang="en-US" altLang="ja-JP" sz="2800" dirty="0"/>
              <a:t>Experiment</a:t>
            </a:r>
            <a:r>
              <a:rPr lang="ja-JP" altLang="en-US" sz="2800" dirty="0"/>
              <a:t> </a:t>
            </a:r>
            <a:r>
              <a:rPr lang="en-US" altLang="ja-JP" sz="2800" dirty="0"/>
              <a:t>3</a:t>
            </a:r>
            <a:r>
              <a:rPr lang="ja-JP" altLang="en-US" sz="2800" dirty="0"/>
              <a:t>：</a:t>
            </a:r>
            <a:r>
              <a:rPr lang="en-US" altLang="ja-JP" sz="2800" dirty="0"/>
              <a:t>Dielectric breakdown test under shear stress in </a:t>
            </a:r>
            <a:r>
              <a:rPr lang="en-US" altLang="ja-JP" sz="2800" dirty="0" smtClean="0"/>
              <a:t>LN</a:t>
            </a:r>
            <a:r>
              <a:rPr lang="en-US" altLang="ja-JP" sz="2800" baseline="-25000" dirty="0" smtClean="0"/>
              <a:t>2 </a:t>
            </a:r>
            <a:r>
              <a:rPr lang="en-US" altLang="ja-JP" sz="2800" dirty="0" smtClean="0"/>
              <a:t>	</a:t>
            </a:r>
          </a:p>
          <a:p>
            <a:pPr algn="r"/>
            <a:r>
              <a:rPr lang="en-US" altLang="ja-JP" sz="2800" dirty="0" smtClean="0"/>
              <a:t>		on </a:t>
            </a:r>
            <a:r>
              <a:rPr lang="en-US" altLang="ja-JP" sz="2800" dirty="0"/>
              <a:t>irradiated materials</a:t>
            </a:r>
            <a:endParaRPr lang="ja-JP" altLang="en-US" sz="2800" dirty="0"/>
          </a:p>
        </p:txBody>
      </p:sp>
      <p:sp>
        <p:nvSpPr>
          <p:cNvPr id="102" name="テキスト ボックス 101"/>
          <p:cNvSpPr txBox="1"/>
          <p:nvPr/>
        </p:nvSpPr>
        <p:spPr>
          <a:xfrm>
            <a:off x="141847" y="759121"/>
            <a:ext cx="11858809" cy="954107"/>
          </a:xfrm>
          <a:prstGeom prst="rect">
            <a:avLst/>
          </a:prstGeom>
          <a:noFill/>
          <a:ln>
            <a:solidFill>
              <a:srgbClr val="00B050"/>
            </a:solidFill>
          </a:ln>
        </p:spPr>
        <p:txBody>
          <a:bodyPr wrap="square" rtlCol="0">
            <a:spAutoFit/>
          </a:bodyPr>
          <a:lstStyle/>
          <a:p>
            <a:r>
              <a:rPr lang="en-US" altLang="ja-JP" sz="2800" dirty="0"/>
              <a:t>Objective</a:t>
            </a:r>
            <a:r>
              <a:rPr lang="ja-JP" altLang="en-US" sz="2800" dirty="0"/>
              <a:t> ： </a:t>
            </a:r>
            <a:r>
              <a:rPr lang="en-US" altLang="ja-JP" sz="2800" dirty="0"/>
              <a:t>To investigate complex effect of stress, irradiation </a:t>
            </a:r>
            <a:endParaRPr lang="en-US" altLang="ja-JP" sz="2800" dirty="0" smtClean="0"/>
          </a:p>
          <a:p>
            <a:pPr algn="r"/>
            <a:r>
              <a:rPr lang="en-US" altLang="ja-JP" sz="2800" dirty="0"/>
              <a:t>	</a:t>
            </a:r>
            <a:r>
              <a:rPr lang="en-US" altLang="ja-JP" sz="2800" dirty="0" smtClean="0"/>
              <a:t>		     and cryogenic </a:t>
            </a:r>
            <a:r>
              <a:rPr lang="en-US" altLang="ja-JP" sz="2800" dirty="0"/>
              <a:t>temperature on the insulation performance</a:t>
            </a:r>
          </a:p>
        </p:txBody>
      </p:sp>
      <p:pic>
        <p:nvPicPr>
          <p:cNvPr id="7" name="図 6"/>
          <p:cNvPicPr>
            <a:picLocks noChangeAspect="1"/>
          </p:cNvPicPr>
          <p:nvPr/>
        </p:nvPicPr>
        <p:blipFill>
          <a:blip r:embed="rId3"/>
          <a:stretch>
            <a:fillRect/>
          </a:stretch>
        </p:blipFill>
        <p:spPr>
          <a:xfrm>
            <a:off x="3782092" y="1786020"/>
            <a:ext cx="3622700" cy="1643914"/>
          </a:xfrm>
          <a:prstGeom prst="rect">
            <a:avLst/>
          </a:prstGeom>
        </p:spPr>
      </p:pic>
      <p:sp>
        <p:nvSpPr>
          <p:cNvPr id="56" name="下矢印 55"/>
          <p:cNvSpPr/>
          <p:nvPr/>
        </p:nvSpPr>
        <p:spPr>
          <a:xfrm>
            <a:off x="3350044" y="472514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下矢印 56"/>
          <p:cNvSpPr/>
          <p:nvPr/>
        </p:nvSpPr>
        <p:spPr>
          <a:xfrm>
            <a:off x="8305552" y="473586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407368" y="4468820"/>
            <a:ext cx="2058256" cy="400110"/>
          </a:xfrm>
          <a:prstGeom prst="rect">
            <a:avLst/>
          </a:prstGeom>
          <a:solidFill>
            <a:schemeClr val="accent3">
              <a:lumMod val="20000"/>
              <a:lumOff val="80000"/>
            </a:schemeClr>
          </a:solidFill>
        </p:spPr>
        <p:txBody>
          <a:bodyPr wrap="square" rtlCol="0">
            <a:spAutoFit/>
          </a:bodyPr>
          <a:lstStyle/>
          <a:p>
            <a:r>
              <a:rPr lang="en-US" altLang="ja-JP" sz="2000" dirty="0">
                <a:solidFill>
                  <a:srgbClr val="FF0000"/>
                </a:solidFill>
              </a:rPr>
              <a:t>irradiation effect</a:t>
            </a:r>
            <a:endParaRPr lang="ja-JP" altLang="en-US" sz="2000" dirty="0">
              <a:solidFill>
                <a:srgbClr val="FF0000"/>
              </a:solidFill>
            </a:endParaRPr>
          </a:p>
        </p:txBody>
      </p:sp>
      <p:sp>
        <p:nvSpPr>
          <p:cNvPr id="16" name="テキスト ボックス 15"/>
          <p:cNvSpPr txBox="1"/>
          <p:nvPr/>
        </p:nvSpPr>
        <p:spPr>
          <a:xfrm>
            <a:off x="8988178" y="4365046"/>
            <a:ext cx="3119439"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m</a:t>
            </a:r>
            <a:r>
              <a:rPr lang="en-US" altLang="ja-JP" sz="2000" dirty="0" smtClean="0">
                <a:solidFill>
                  <a:srgbClr val="FF0000"/>
                </a:solidFill>
              </a:rPr>
              <a:t>echanical stress </a:t>
            </a:r>
            <a:r>
              <a:rPr lang="en-US" altLang="ja-JP" sz="2000" dirty="0">
                <a:solidFill>
                  <a:srgbClr val="FF0000"/>
                </a:solidFill>
              </a:rPr>
              <a:t>effect</a:t>
            </a:r>
            <a:endParaRPr lang="ja-JP" altLang="en-US" sz="2000" dirty="0">
              <a:solidFill>
                <a:srgbClr val="FF0000"/>
              </a:solidFill>
            </a:endParaRPr>
          </a:p>
        </p:txBody>
      </p:sp>
      <p:sp>
        <p:nvSpPr>
          <p:cNvPr id="17" name="テキスト ボックス 16"/>
          <p:cNvSpPr txBox="1"/>
          <p:nvPr/>
        </p:nvSpPr>
        <p:spPr>
          <a:xfrm>
            <a:off x="2324550" y="6233786"/>
            <a:ext cx="7217073"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complex effect </a:t>
            </a:r>
            <a:r>
              <a:rPr lang="en-US" altLang="ja-JP" sz="2000" dirty="0"/>
              <a:t>of stress, irradiation and cryogenic temperature</a:t>
            </a:r>
            <a:endParaRPr lang="ja-JP" altLang="en-US" sz="2000" dirty="0">
              <a:solidFill>
                <a:srgbClr val="FF0000"/>
              </a:solidFill>
            </a:endParaRPr>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10</a:t>
            </a:fld>
            <a:endParaRPr kumimoji="1" lang="ja-JP" altLang="en-US" dirty="0"/>
          </a:p>
        </p:txBody>
      </p:sp>
    </p:spTree>
    <p:extLst>
      <p:ext uri="{BB962C8B-B14F-4D97-AF65-F5344CB8AC3E}">
        <p14:creationId xmlns:p14="http://schemas.microsoft.com/office/powerpoint/2010/main" val="199040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alysys\Downloads\DSC_07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10" t="9028" r="22115" b="6806"/>
          <a:stretch/>
        </p:blipFill>
        <p:spPr bwMode="auto">
          <a:xfrm rot="5400000">
            <a:off x="-523539" y="1789094"/>
            <a:ext cx="5688632" cy="392741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42597" y="692696"/>
            <a:ext cx="12234597" cy="1339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240704" y="0"/>
            <a:ext cx="12192000" cy="706090"/>
          </a:xfrm>
        </p:spPr>
        <p:txBody>
          <a:bodyPr>
            <a:noAutofit/>
          </a:bodyPr>
          <a:lstStyle/>
          <a:p>
            <a:pPr algn="l"/>
            <a:r>
              <a:rPr lang="en-US" altLang="ja-JP" sz="2400" dirty="0"/>
              <a:t>Experiment 2 </a:t>
            </a:r>
            <a:r>
              <a:rPr lang="ja-JP" altLang="en-US" sz="2400" dirty="0"/>
              <a:t>：</a:t>
            </a:r>
            <a:r>
              <a:rPr lang="en-US" altLang="ja-JP" sz="2400" dirty="0"/>
              <a:t>Dielectric breakdown test under shear </a:t>
            </a:r>
            <a:r>
              <a:rPr lang="en-US" altLang="ja-JP" sz="2400" dirty="0" smtClean="0"/>
              <a:t>stress on </a:t>
            </a:r>
            <a:r>
              <a:rPr lang="en-US" altLang="ja-JP" sz="2400" dirty="0"/>
              <a:t>non-irradiated materials</a:t>
            </a:r>
            <a:endParaRPr lang="ja-JP" altLang="en-US" sz="2400" dirty="0"/>
          </a:p>
        </p:txBody>
      </p:sp>
      <p:sp>
        <p:nvSpPr>
          <p:cNvPr id="90" name="正方形/長方形 89"/>
          <p:cNvSpPr/>
          <p:nvPr/>
        </p:nvSpPr>
        <p:spPr>
          <a:xfrm>
            <a:off x="5483785" y="948263"/>
            <a:ext cx="4929574" cy="363286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dirty="0"/>
          </a:p>
        </p:txBody>
      </p:sp>
      <p:sp>
        <p:nvSpPr>
          <p:cNvPr id="30" name="正方形/長方形 29"/>
          <p:cNvSpPr/>
          <p:nvPr/>
        </p:nvSpPr>
        <p:spPr>
          <a:xfrm>
            <a:off x="6160738" y="2760243"/>
            <a:ext cx="868246"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フローチャート: 処理 28"/>
          <p:cNvSpPr/>
          <p:nvPr/>
        </p:nvSpPr>
        <p:spPr>
          <a:xfrm>
            <a:off x="6520777" y="2570630"/>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p:cNvSpPr/>
          <p:nvPr/>
        </p:nvSpPr>
        <p:spPr>
          <a:xfrm>
            <a:off x="7348869" y="2760243"/>
            <a:ext cx="828092"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フローチャート: 処理 34"/>
          <p:cNvSpPr/>
          <p:nvPr/>
        </p:nvSpPr>
        <p:spPr>
          <a:xfrm>
            <a:off x="7662502" y="2547771"/>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フローチャート: 処理 38"/>
          <p:cNvSpPr/>
          <p:nvPr/>
        </p:nvSpPr>
        <p:spPr>
          <a:xfrm>
            <a:off x="7173580" y="2781797"/>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フローチャート: 処理 123"/>
          <p:cNvSpPr/>
          <p:nvPr/>
        </p:nvSpPr>
        <p:spPr>
          <a:xfrm>
            <a:off x="6849544" y="2781797"/>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p:cNvSpPr/>
          <p:nvPr/>
        </p:nvSpPr>
        <p:spPr>
          <a:xfrm>
            <a:off x="7811720" y="1941743"/>
            <a:ext cx="144016" cy="1296144"/>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正方形/長方形 27"/>
          <p:cNvSpPr/>
          <p:nvPr/>
        </p:nvSpPr>
        <p:spPr>
          <a:xfrm>
            <a:off x="6376761" y="1941744"/>
            <a:ext cx="144016" cy="1296142"/>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7122442" y="1932451"/>
            <a:ext cx="144016" cy="376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6294350" y="1602027"/>
            <a:ext cx="1800200" cy="391398"/>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p:cNvSpPr/>
          <p:nvPr/>
        </p:nvSpPr>
        <p:spPr>
          <a:xfrm>
            <a:off x="6294350" y="3156352"/>
            <a:ext cx="1800200" cy="3913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294350" y="3091508"/>
            <a:ext cx="1800200"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正方形/長方形 19"/>
          <p:cNvSpPr/>
          <p:nvPr/>
        </p:nvSpPr>
        <p:spPr>
          <a:xfrm>
            <a:off x="6860011" y="2445798"/>
            <a:ext cx="668878" cy="72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6860011" y="2301782"/>
            <a:ext cx="668878" cy="1516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7076035" y="1224376"/>
            <a:ext cx="236830" cy="37611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7081913" y="1421616"/>
            <a:ext cx="225074" cy="3761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6860011" y="2377592"/>
            <a:ext cx="668878" cy="10421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6294350" y="3122697"/>
            <a:ext cx="1800200" cy="23888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フリーフォーム 42"/>
          <p:cNvSpPr/>
          <p:nvPr/>
        </p:nvSpPr>
        <p:spPr>
          <a:xfrm flipV="1">
            <a:off x="5874578" y="2849072"/>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44" name="フリーフォーム 43"/>
          <p:cNvSpPr/>
          <p:nvPr/>
        </p:nvSpPr>
        <p:spPr>
          <a:xfrm>
            <a:off x="5874578" y="2662140"/>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47" name="フリーフォーム 46"/>
          <p:cNvSpPr/>
          <p:nvPr/>
        </p:nvSpPr>
        <p:spPr>
          <a:xfrm rot="10800000" flipV="1">
            <a:off x="8070093" y="2662140"/>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48" name="フリーフォーム 47"/>
          <p:cNvSpPr/>
          <p:nvPr/>
        </p:nvSpPr>
        <p:spPr>
          <a:xfrm rot="10800000">
            <a:off x="8070093" y="2849072"/>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42" name="テキスト ボックス 41"/>
          <p:cNvSpPr txBox="1"/>
          <p:nvPr/>
        </p:nvSpPr>
        <p:spPr>
          <a:xfrm>
            <a:off x="8018543" y="2065789"/>
            <a:ext cx="896176" cy="646331"/>
          </a:xfrm>
          <a:prstGeom prst="rect">
            <a:avLst/>
          </a:prstGeom>
          <a:noFill/>
        </p:spPr>
        <p:txBody>
          <a:bodyPr wrap="square" rtlCol="0">
            <a:spAutoFit/>
          </a:bodyPr>
          <a:lstStyle/>
          <a:p>
            <a:r>
              <a:rPr lang="en-US" altLang="ja-JP" dirty="0"/>
              <a:t>High voltage</a:t>
            </a:r>
            <a:endParaRPr lang="ja-JP" altLang="en-US" dirty="0"/>
          </a:p>
        </p:txBody>
      </p:sp>
      <p:sp>
        <p:nvSpPr>
          <p:cNvPr id="50" name="テキスト ボックス 49"/>
          <p:cNvSpPr txBox="1"/>
          <p:nvPr/>
        </p:nvSpPr>
        <p:spPr>
          <a:xfrm>
            <a:off x="5483785" y="2372732"/>
            <a:ext cx="985318" cy="369332"/>
          </a:xfrm>
          <a:prstGeom prst="rect">
            <a:avLst/>
          </a:prstGeom>
          <a:noFill/>
        </p:spPr>
        <p:txBody>
          <a:bodyPr wrap="square" rtlCol="0">
            <a:spAutoFit/>
          </a:bodyPr>
          <a:lstStyle/>
          <a:p>
            <a:r>
              <a:rPr lang="en-US" altLang="ja-JP" dirty="0"/>
              <a:t>ground</a:t>
            </a:r>
            <a:endParaRPr lang="ja-JP" altLang="en-US" dirty="0"/>
          </a:p>
        </p:txBody>
      </p:sp>
      <p:sp>
        <p:nvSpPr>
          <p:cNvPr id="45" name="フローチャート: 処理 44"/>
          <p:cNvSpPr/>
          <p:nvPr/>
        </p:nvSpPr>
        <p:spPr>
          <a:xfrm>
            <a:off x="6299552" y="1993423"/>
            <a:ext cx="298435" cy="6184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フローチャート: 処理 51"/>
          <p:cNvSpPr/>
          <p:nvPr/>
        </p:nvSpPr>
        <p:spPr>
          <a:xfrm>
            <a:off x="6299552" y="3029662"/>
            <a:ext cx="298435" cy="6184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フローチャート: 処理 52"/>
          <p:cNvSpPr/>
          <p:nvPr/>
        </p:nvSpPr>
        <p:spPr>
          <a:xfrm>
            <a:off x="7734511" y="3029662"/>
            <a:ext cx="298435" cy="6184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フローチャート: 処理 53"/>
          <p:cNvSpPr/>
          <p:nvPr/>
        </p:nvSpPr>
        <p:spPr>
          <a:xfrm>
            <a:off x="7734511" y="1992052"/>
            <a:ext cx="298435" cy="6184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79" name="直線コネクタ 78"/>
          <p:cNvCxnSpPr>
            <a:endCxn id="101" idx="2"/>
          </p:cNvCxnSpPr>
          <p:nvPr/>
        </p:nvCxnSpPr>
        <p:spPr>
          <a:xfrm flipV="1">
            <a:off x="6597415" y="3097237"/>
            <a:ext cx="596390" cy="685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6100754" y="3754008"/>
            <a:ext cx="1152128" cy="369332"/>
          </a:xfrm>
          <a:prstGeom prst="rect">
            <a:avLst/>
          </a:prstGeom>
          <a:noFill/>
        </p:spPr>
        <p:txBody>
          <a:bodyPr wrap="square" rtlCol="0">
            <a:spAutoFit/>
          </a:bodyPr>
          <a:lstStyle/>
          <a:p>
            <a:r>
              <a:rPr lang="en-US" altLang="ja-JP" dirty="0"/>
              <a:t>specimen</a:t>
            </a:r>
            <a:endParaRPr lang="ja-JP" altLang="en-US" dirty="0"/>
          </a:p>
        </p:txBody>
      </p:sp>
      <p:cxnSp>
        <p:nvCxnSpPr>
          <p:cNvPr id="80" name="直線コネクタ 79"/>
          <p:cNvCxnSpPr/>
          <p:nvPr/>
        </p:nvCxnSpPr>
        <p:spPr>
          <a:xfrm flipH="1">
            <a:off x="7169562" y="2826907"/>
            <a:ext cx="96897"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7166068" y="2784664"/>
            <a:ext cx="96897"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169561" y="2781122"/>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7337235" y="1007920"/>
            <a:ext cx="735685" cy="369332"/>
          </a:xfrm>
          <a:prstGeom prst="rect">
            <a:avLst/>
          </a:prstGeom>
          <a:noFill/>
        </p:spPr>
        <p:txBody>
          <a:bodyPr wrap="square" rtlCol="0">
            <a:spAutoFit/>
          </a:bodyPr>
          <a:lstStyle/>
          <a:p>
            <a:r>
              <a:rPr lang="en-US" altLang="ja-JP" dirty="0"/>
              <a:t>load</a:t>
            </a:r>
            <a:endParaRPr lang="ja-JP" altLang="en-US" dirty="0"/>
          </a:p>
        </p:txBody>
      </p:sp>
      <p:cxnSp>
        <p:nvCxnSpPr>
          <p:cNvPr id="141" name="直線コネクタ 140"/>
          <p:cNvCxnSpPr/>
          <p:nvPr/>
        </p:nvCxnSpPr>
        <p:spPr>
          <a:xfrm flipH="1" flipV="1">
            <a:off x="6160738" y="1621234"/>
            <a:ext cx="688808" cy="1191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a:stCxn id="39" idx="3"/>
            <a:endCxn id="145" idx="2"/>
          </p:cNvCxnSpPr>
          <p:nvPr/>
        </p:nvCxnSpPr>
        <p:spPr>
          <a:xfrm flipH="1" flipV="1">
            <a:off x="6346738" y="1621235"/>
            <a:ext cx="1150879" cy="1183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5591944" y="974904"/>
            <a:ext cx="1509587" cy="646331"/>
          </a:xfrm>
          <a:prstGeom prst="rect">
            <a:avLst/>
          </a:prstGeom>
          <a:noFill/>
        </p:spPr>
        <p:txBody>
          <a:bodyPr wrap="square" rtlCol="0">
            <a:spAutoFit/>
          </a:bodyPr>
          <a:lstStyle/>
          <a:p>
            <a:r>
              <a:rPr lang="en-US" altLang="ja-JP" dirty="0"/>
              <a:t>electrode</a:t>
            </a:r>
          </a:p>
          <a:p>
            <a:r>
              <a:rPr lang="en-US" altLang="ja-JP" dirty="0"/>
              <a:t>(SUS304,</a:t>
            </a:r>
            <a:r>
              <a:rPr lang="en-US" altLang="ja-JP" dirty="0">
                <a:latin typeface="Symbol" panose="05050102010706020507" pitchFamily="18" charset="2"/>
              </a:rPr>
              <a:t>f</a:t>
            </a:r>
            <a:r>
              <a:rPr lang="en-US" altLang="ja-JP" dirty="0"/>
              <a:t>1.8)</a:t>
            </a:r>
          </a:p>
        </p:txBody>
      </p:sp>
      <p:cxnSp>
        <p:nvCxnSpPr>
          <p:cNvPr id="92" name="直線コネクタ 91"/>
          <p:cNvCxnSpPr/>
          <p:nvPr/>
        </p:nvCxnSpPr>
        <p:spPr>
          <a:xfrm flipV="1">
            <a:off x="2628294" y="974904"/>
            <a:ext cx="2878545" cy="32335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a:off x="2628299" y="4547065"/>
            <a:ext cx="2855486" cy="2094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124238" y="4180477"/>
            <a:ext cx="5040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下矢印 30"/>
          <p:cNvSpPr/>
          <p:nvPr/>
        </p:nvSpPr>
        <p:spPr>
          <a:xfrm>
            <a:off x="7092452" y="1040317"/>
            <a:ext cx="211798" cy="304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7" name="グループ化 96"/>
          <p:cNvGrpSpPr/>
          <p:nvPr/>
        </p:nvGrpSpPr>
        <p:grpSpPr>
          <a:xfrm>
            <a:off x="7101533" y="2523535"/>
            <a:ext cx="184545" cy="573702"/>
            <a:chOff x="2220175" y="5746654"/>
            <a:chExt cx="184545" cy="573702"/>
          </a:xfrm>
        </p:grpSpPr>
        <p:sp>
          <p:nvSpPr>
            <p:cNvPr id="101" name="正方形/長方形 100"/>
            <p:cNvSpPr/>
            <p:nvPr/>
          </p:nvSpPr>
          <p:spPr>
            <a:xfrm>
              <a:off x="2220175" y="5746654"/>
              <a:ext cx="184545" cy="573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正方形/長方形 101"/>
            <p:cNvSpPr/>
            <p:nvPr/>
          </p:nvSpPr>
          <p:spPr>
            <a:xfrm>
              <a:off x="2220175" y="5818662"/>
              <a:ext cx="184545" cy="72008"/>
            </a:xfrm>
            <a:prstGeom prst="rect">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3" name="グループ化 102"/>
          <p:cNvGrpSpPr/>
          <p:nvPr/>
        </p:nvGrpSpPr>
        <p:grpSpPr>
          <a:xfrm>
            <a:off x="7217365" y="2784470"/>
            <a:ext cx="73597" cy="46396"/>
            <a:chOff x="6925222" y="5915025"/>
            <a:chExt cx="135947" cy="47070"/>
          </a:xfrm>
        </p:grpSpPr>
        <p:cxnSp>
          <p:nvCxnSpPr>
            <p:cNvPr id="104" name="直線コネクタ 103"/>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7" name="グループ化 106"/>
          <p:cNvGrpSpPr/>
          <p:nvPr/>
        </p:nvGrpSpPr>
        <p:grpSpPr>
          <a:xfrm>
            <a:off x="7172935" y="2521662"/>
            <a:ext cx="43116" cy="573375"/>
            <a:chOff x="2273504" y="5745161"/>
            <a:chExt cx="43116" cy="573375"/>
          </a:xfrm>
        </p:grpSpPr>
        <p:grpSp>
          <p:nvGrpSpPr>
            <p:cNvPr id="108" name="グループ化 107"/>
            <p:cNvGrpSpPr/>
            <p:nvPr/>
          </p:nvGrpSpPr>
          <p:grpSpPr>
            <a:xfrm>
              <a:off x="2273504" y="5745161"/>
              <a:ext cx="0" cy="573375"/>
              <a:chOff x="2307111" y="5746981"/>
              <a:chExt cx="0" cy="573375"/>
            </a:xfrm>
          </p:grpSpPr>
          <p:cxnSp>
            <p:nvCxnSpPr>
              <p:cNvPr id="112" name="直線コネクタ 111"/>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2316620" y="5745161"/>
              <a:ext cx="0" cy="573375"/>
              <a:chOff x="2307111" y="5746981"/>
              <a:chExt cx="0" cy="573375"/>
            </a:xfrm>
          </p:grpSpPr>
          <p:cxnSp>
            <p:nvCxnSpPr>
              <p:cNvPr id="110" name="直線コネクタ 109"/>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4" name="グループ化 113"/>
          <p:cNvGrpSpPr/>
          <p:nvPr/>
        </p:nvGrpSpPr>
        <p:grpSpPr>
          <a:xfrm rot="10800000">
            <a:off x="7101533" y="2790059"/>
            <a:ext cx="73597" cy="278902"/>
            <a:chOff x="6925222" y="5677857"/>
            <a:chExt cx="135947" cy="282953"/>
          </a:xfrm>
        </p:grpSpPr>
        <p:cxnSp>
          <p:nvCxnSpPr>
            <p:cNvPr id="115" name="直線コネクタ 114"/>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929953" y="5677857"/>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4395460" y="4547065"/>
            <a:ext cx="7796539" cy="2246769"/>
          </a:xfrm>
          <a:prstGeom prst="rect">
            <a:avLst/>
          </a:prstGeom>
          <a:noFill/>
        </p:spPr>
        <p:txBody>
          <a:bodyPr wrap="square" rtlCol="0">
            <a:spAutoFit/>
          </a:bodyPr>
          <a:lstStyle/>
          <a:p>
            <a:r>
              <a:rPr lang="en-US" altLang="ja-JP" sz="2000" u="sng" dirty="0"/>
              <a:t>Test condition</a:t>
            </a:r>
          </a:p>
          <a:p>
            <a:r>
              <a:rPr lang="en-US" altLang="ja-JP" sz="2000" dirty="0" smtClean="0"/>
              <a:t>At RT, in the air atmosphere, with constant shear stress</a:t>
            </a:r>
          </a:p>
          <a:p>
            <a:r>
              <a:rPr lang="ja-JP" altLang="en-US" sz="2000" dirty="0"/>
              <a:t>・</a:t>
            </a:r>
            <a:r>
              <a:rPr lang="en-US" altLang="ja-JP" sz="2000" dirty="0"/>
              <a:t>High </a:t>
            </a:r>
            <a:r>
              <a:rPr lang="en-US" altLang="ja-JP" sz="2000" dirty="0" smtClean="0"/>
              <a:t>voltage </a:t>
            </a:r>
            <a:r>
              <a:rPr lang="en-US" altLang="ja-JP" sz="2000" dirty="0"/>
              <a:t>tester</a:t>
            </a:r>
            <a:r>
              <a:rPr lang="ja-JP" altLang="en-US" sz="2000" dirty="0"/>
              <a:t>：</a:t>
            </a:r>
            <a:r>
              <a:rPr lang="en-US" altLang="ja-JP" sz="2000" dirty="0"/>
              <a:t>7474, KEISOKU GIKEN, JAPAN</a:t>
            </a:r>
          </a:p>
          <a:p>
            <a:r>
              <a:rPr lang="ja-JP" altLang="en-US" sz="2000" dirty="0"/>
              <a:t>　　</a:t>
            </a:r>
            <a:r>
              <a:rPr lang="en-US" altLang="ja-JP" sz="2000" dirty="0"/>
              <a:t>DC</a:t>
            </a:r>
            <a:r>
              <a:rPr lang="ja-JP" altLang="en-US" sz="2000" dirty="0"/>
              <a:t> </a:t>
            </a:r>
            <a:r>
              <a:rPr lang="en-US" altLang="ja-JP" sz="2000" dirty="0"/>
              <a:t>voltage</a:t>
            </a:r>
          </a:p>
          <a:p>
            <a:r>
              <a:rPr lang="ja-JP" altLang="en-US" sz="2000" dirty="0"/>
              <a:t>　</a:t>
            </a:r>
            <a:r>
              <a:rPr lang="en-US" altLang="ja-JP" sz="2000" dirty="0"/>
              <a:t> </a:t>
            </a:r>
            <a:r>
              <a:rPr lang="ja-JP" altLang="en-US" sz="2000" dirty="0"/>
              <a:t>  </a:t>
            </a:r>
            <a:r>
              <a:rPr lang="en-US" altLang="ja-JP" sz="2000" dirty="0"/>
              <a:t>voltage</a:t>
            </a:r>
            <a:r>
              <a:rPr lang="ja-JP" altLang="en-US" sz="2000" dirty="0"/>
              <a:t> </a:t>
            </a:r>
            <a:r>
              <a:rPr lang="en-US" altLang="ja-JP" sz="2000" dirty="0"/>
              <a:t>rising rate </a:t>
            </a:r>
            <a:r>
              <a:rPr lang="ja-JP" altLang="en-US" sz="2000" dirty="0"/>
              <a:t>：</a:t>
            </a:r>
            <a:r>
              <a:rPr lang="en-US" altLang="ja-JP" sz="2000" dirty="0"/>
              <a:t>0.5 kV/s</a:t>
            </a:r>
            <a:r>
              <a:rPr lang="ja-JP" altLang="en-US" sz="2000" dirty="0"/>
              <a:t>　</a:t>
            </a:r>
            <a:r>
              <a:rPr lang="en-US" altLang="ja-JP" sz="2000" dirty="0"/>
              <a:t>(max 20 kV)</a:t>
            </a:r>
          </a:p>
          <a:p>
            <a:r>
              <a:rPr lang="ja-JP" altLang="en-US" sz="2000" dirty="0" smtClean="0"/>
              <a:t>・</a:t>
            </a:r>
            <a:r>
              <a:rPr lang="en-US" altLang="ja-JP" sz="2000" dirty="0"/>
              <a:t>Universal tester</a:t>
            </a:r>
            <a:r>
              <a:rPr lang="ja-JP" altLang="en-US" sz="2000" dirty="0"/>
              <a:t>：</a:t>
            </a:r>
            <a:r>
              <a:rPr lang="en-US" altLang="ja-JP" sz="2000" dirty="0" smtClean="0"/>
              <a:t>Shimadzu,</a:t>
            </a:r>
            <a:r>
              <a:rPr lang="en-US" altLang="ja-JP" sz="2000" dirty="0"/>
              <a:t> </a:t>
            </a:r>
            <a:r>
              <a:rPr lang="en-US" altLang="ja-JP" sz="2000" dirty="0" smtClean="0"/>
              <a:t>JAPAN </a:t>
            </a:r>
            <a:r>
              <a:rPr lang="en-US" altLang="ja-JP" sz="2000" dirty="0"/>
              <a:t>AG-X</a:t>
            </a:r>
            <a:r>
              <a:rPr lang="ja-JP" altLang="en-US" sz="2000" dirty="0"/>
              <a:t> </a:t>
            </a:r>
            <a:r>
              <a:rPr lang="en-US" altLang="ja-JP" sz="2000" dirty="0"/>
              <a:t>10kN</a:t>
            </a:r>
          </a:p>
          <a:p>
            <a:r>
              <a:rPr lang="ja-JP" altLang="en-US" sz="2000" dirty="0"/>
              <a:t>　　</a:t>
            </a:r>
            <a:r>
              <a:rPr lang="en-US" altLang="ja-JP" sz="2000" dirty="0"/>
              <a:t>shear stress : 0 </a:t>
            </a:r>
            <a:r>
              <a:rPr lang="en-US" altLang="ja-JP" sz="2000" dirty="0" smtClean="0"/>
              <a:t>- 40 MPa</a:t>
            </a:r>
            <a:endParaRPr lang="en-US" altLang="ja-JP" sz="2000" dirty="0"/>
          </a:p>
        </p:txBody>
      </p:sp>
      <p:grpSp>
        <p:nvGrpSpPr>
          <p:cNvPr id="63" name="グループ化 62"/>
          <p:cNvGrpSpPr/>
          <p:nvPr/>
        </p:nvGrpSpPr>
        <p:grpSpPr>
          <a:xfrm>
            <a:off x="9090383" y="1532309"/>
            <a:ext cx="1091259" cy="1802038"/>
            <a:chOff x="7686463" y="2614608"/>
            <a:chExt cx="1091259" cy="1802038"/>
          </a:xfrm>
        </p:grpSpPr>
        <p:grpSp>
          <p:nvGrpSpPr>
            <p:cNvPr id="126" name="グループ化 125"/>
            <p:cNvGrpSpPr/>
            <p:nvPr/>
          </p:nvGrpSpPr>
          <p:grpSpPr>
            <a:xfrm>
              <a:off x="7686463" y="2614608"/>
              <a:ext cx="1091259" cy="1802038"/>
              <a:chOff x="2148224" y="260648"/>
              <a:chExt cx="2658142" cy="4389492"/>
            </a:xfrm>
          </p:grpSpPr>
          <p:pic>
            <p:nvPicPr>
              <p:cNvPr id="13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8224" y="260648"/>
                <a:ext cx="2658142" cy="438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8" name="直線コネクタ 127"/>
              <p:cNvCxnSpPr/>
              <p:nvPr/>
            </p:nvCxnSpPr>
            <p:spPr>
              <a:xfrm>
                <a:off x="4139952"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226362"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312772"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4399182"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4485592"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572000" y="457622"/>
                <a:ext cx="0" cy="4025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p:nvCxnSpPr>
          <p:spPr>
            <a:xfrm>
              <a:off x="8591509" y="2997941"/>
              <a:ext cx="2422" cy="10573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テキスト ボックス 61"/>
          <p:cNvSpPr txBox="1"/>
          <p:nvPr/>
        </p:nvSpPr>
        <p:spPr>
          <a:xfrm>
            <a:off x="8442386" y="948264"/>
            <a:ext cx="1992405" cy="646331"/>
          </a:xfrm>
          <a:prstGeom prst="rect">
            <a:avLst/>
          </a:prstGeom>
          <a:noFill/>
        </p:spPr>
        <p:txBody>
          <a:bodyPr wrap="none" rtlCol="0">
            <a:spAutoFit/>
          </a:bodyPr>
          <a:lstStyle/>
          <a:p>
            <a:r>
              <a:rPr lang="en-US" altLang="ja-JP" dirty="0"/>
              <a:t>Shear stress is </a:t>
            </a:r>
          </a:p>
          <a:p>
            <a:r>
              <a:rPr lang="en-US" altLang="ja-JP" dirty="0"/>
              <a:t>applied to this area</a:t>
            </a:r>
            <a:endParaRPr lang="ja-JP" altLang="en-US" dirty="0"/>
          </a:p>
        </p:txBody>
      </p:sp>
      <p:cxnSp>
        <p:nvCxnSpPr>
          <p:cNvPr id="65" name="直線コネクタ 64"/>
          <p:cNvCxnSpPr/>
          <p:nvPr/>
        </p:nvCxnSpPr>
        <p:spPr>
          <a:xfrm flipH="1" flipV="1">
            <a:off x="9696516" y="1522587"/>
            <a:ext cx="298912" cy="500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9078564" y="1592899"/>
            <a:ext cx="545006" cy="169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51"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8426" b="78889" l="41354" r="58073">
                        <a14:foregroundMark x1="46927" y1="77685" x2="46927" y2="77685"/>
                        <a14:foregroundMark x1="49740" y1="79074" x2="49740" y2="79074"/>
                        <a14:foregroundMark x1="50781" y1="18426" x2="50781" y2="18426"/>
                        <a14:foregroundMark x1="41771" y1="58333" x2="41771" y2="58333"/>
                        <a14:foregroundMark x1="43333" y1="57315" x2="43333" y2="57315"/>
                        <a14:foregroundMark x1="44323" y1="56204" x2="44323" y2="56204"/>
                        <a14:foregroundMark x1="46146" y1="54352" x2="46146" y2="54352"/>
                        <a14:foregroundMark x1="47865" y1="52870" x2="47865" y2="52870"/>
                        <a14:foregroundMark x1="55521" y1="45926" x2="55521" y2="45926"/>
                        <a14:foregroundMark x1="57240" y1="43426" x2="57240" y2="43426"/>
                        <a14:foregroundMark x1="55937" y1="44259" x2="55937" y2="44259"/>
                        <a14:foregroundMark x1="54896" y1="45833" x2="54896" y2="45833"/>
                        <a14:foregroundMark x1="45313" y1="55278" x2="45313" y2="55278"/>
                        <a14:foregroundMark x1="42031" y1="58981" x2="42031" y2="58981"/>
                        <a14:foregroundMark x1="42604" y1="58056" x2="42604" y2="58056"/>
                        <a14:foregroundMark x1="45104" y1="55370" x2="45104" y2="55370"/>
                        <a14:foregroundMark x1="46406" y1="54167" x2="46406" y2="54167"/>
                        <a14:foregroundMark x1="44792" y1="54722" x2="44792" y2="54722"/>
                        <a14:foregroundMark x1="43229" y1="56481" x2="43229" y2="56481"/>
                        <a14:foregroundMark x1="42344" y1="56944" x2="42344" y2="56944"/>
                        <a14:foregroundMark x1="41563" y1="57407" x2="41563" y2="57407"/>
                        <a14:foregroundMark x1="55937" y1="45185" x2="55937" y2="45185"/>
                        <a14:foregroundMark x1="57656" y1="42593" x2="57656" y2="42593"/>
                        <a14:foregroundMark x1="58073" y1="42685" x2="58073" y2="42685"/>
                        <a14:foregroundMark x1="57604" y1="42222" x2="57604" y2="42222"/>
                        <a14:foregroundMark x1="41354" y1="57593" x2="41354" y2="57593"/>
                      </a14:backgroundRemoval>
                    </a14:imgEffect>
                  </a14:imgLayer>
                </a14:imgProps>
              </a:ext>
              <a:ext uri="{28A0092B-C50C-407E-A947-70E740481C1C}">
                <a14:useLocalDpi xmlns:a14="http://schemas.microsoft.com/office/drawing/2010/main" val="0"/>
              </a:ext>
            </a:extLst>
          </a:blip>
          <a:srcRect l="40687" t="17234" r="40626" b="19630"/>
          <a:stretch/>
        </p:blipFill>
        <p:spPr bwMode="auto">
          <a:xfrm>
            <a:off x="8922300" y="1621234"/>
            <a:ext cx="848492" cy="161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矢印コネクタ 9"/>
          <p:cNvCxnSpPr/>
          <p:nvPr/>
        </p:nvCxnSpPr>
        <p:spPr>
          <a:xfrm>
            <a:off x="10200709" y="1609329"/>
            <a:ext cx="0" cy="164462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107272" y="1616814"/>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10107272" y="3252453"/>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rot="5400000">
            <a:off x="9970497" y="2378012"/>
            <a:ext cx="623889" cy="276999"/>
          </a:xfrm>
          <a:prstGeom prst="rect">
            <a:avLst/>
          </a:prstGeom>
          <a:noFill/>
        </p:spPr>
        <p:txBody>
          <a:bodyPr wrap="none" rtlCol="0">
            <a:spAutoFit/>
          </a:bodyPr>
          <a:lstStyle/>
          <a:p>
            <a:r>
              <a:rPr lang="en-US" altLang="ja-JP" sz="1200" dirty="0"/>
              <a:t>30 mm</a:t>
            </a:r>
            <a:endParaRPr lang="ja-JP" altLang="en-US" sz="1200" dirty="0"/>
          </a:p>
        </p:txBody>
      </p:sp>
      <p:sp>
        <p:nvSpPr>
          <p:cNvPr id="91" name="正方形/長方形 90"/>
          <p:cNvSpPr/>
          <p:nvPr/>
        </p:nvSpPr>
        <p:spPr>
          <a:xfrm>
            <a:off x="522549" y="770152"/>
            <a:ext cx="3761929"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ja-JP" sz="2000" dirty="0"/>
              <a:t>The system of dielectric breakdown test under shear stress</a:t>
            </a:r>
            <a:endParaRPr lang="ja-JP" altLang="en-US" sz="2000" dirty="0"/>
          </a:p>
        </p:txBody>
      </p:sp>
      <p:pic>
        <p:nvPicPr>
          <p:cNvPr id="7" name="図 6"/>
          <p:cNvPicPr>
            <a:picLocks noChangeAspect="1"/>
          </p:cNvPicPr>
          <p:nvPr/>
        </p:nvPicPr>
        <p:blipFill>
          <a:blip r:embed="rId7"/>
          <a:stretch>
            <a:fillRect/>
          </a:stretch>
        </p:blipFill>
        <p:spPr>
          <a:xfrm rot="5400000">
            <a:off x="9279056" y="3216237"/>
            <a:ext cx="640135" cy="1444877"/>
          </a:xfrm>
          <a:prstGeom prst="rect">
            <a:avLst/>
          </a:prstGeom>
        </p:spPr>
      </p:pic>
      <p:cxnSp>
        <p:nvCxnSpPr>
          <p:cNvPr id="9" name="直線コネクタ 8"/>
          <p:cNvCxnSpPr/>
          <p:nvPr/>
        </p:nvCxnSpPr>
        <p:spPr>
          <a:xfrm>
            <a:off x="9526153" y="3102982"/>
            <a:ext cx="617789" cy="51562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9052683" y="3213827"/>
            <a:ext cx="266751" cy="380772"/>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8151756" y="3178965"/>
            <a:ext cx="1078629" cy="369332"/>
          </a:xfrm>
          <a:prstGeom prst="rect">
            <a:avLst/>
          </a:prstGeom>
        </p:spPr>
        <p:txBody>
          <a:bodyPr wrap="none">
            <a:spAutoFit/>
          </a:bodyPr>
          <a:lstStyle/>
          <a:p>
            <a:r>
              <a:rPr lang="en-US" altLang="ja-JP" dirty="0"/>
              <a:t>electrode</a:t>
            </a:r>
          </a:p>
        </p:txBody>
      </p:sp>
      <p:cxnSp>
        <p:nvCxnSpPr>
          <p:cNvPr id="116" name="直線コネクタ 115"/>
          <p:cNvCxnSpPr/>
          <p:nvPr/>
        </p:nvCxnSpPr>
        <p:spPr>
          <a:xfrm flipV="1">
            <a:off x="8730729" y="2623806"/>
            <a:ext cx="367180" cy="6685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flipV="1">
            <a:off x="8627913" y="3471654"/>
            <a:ext cx="417189" cy="467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B77472A4-EA4B-40DB-913D-B869719E09E9}" type="slidenum">
              <a:rPr kumimoji="1" lang="ja-JP" altLang="en-US" smtClean="0"/>
              <a:t>11</a:t>
            </a:fld>
            <a:endParaRPr kumimoji="1" lang="ja-JP" altLang="en-US" dirty="0"/>
          </a:p>
        </p:txBody>
      </p:sp>
      <p:cxnSp>
        <p:nvCxnSpPr>
          <p:cNvPr id="17" name="直線コネクタ 16"/>
          <p:cNvCxnSpPr/>
          <p:nvPr/>
        </p:nvCxnSpPr>
        <p:spPr>
          <a:xfrm>
            <a:off x="9545203" y="3861048"/>
            <a:ext cx="0" cy="498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9654953" y="3861048"/>
            <a:ext cx="0" cy="498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9264352" y="4287478"/>
            <a:ext cx="2808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9654953" y="4287478"/>
            <a:ext cx="2808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296101" y="4285086"/>
            <a:ext cx="750127" cy="338554"/>
          </a:xfrm>
          <a:prstGeom prst="rect">
            <a:avLst/>
          </a:prstGeom>
          <a:noFill/>
        </p:spPr>
        <p:txBody>
          <a:bodyPr wrap="square" rtlCol="0">
            <a:spAutoFit/>
          </a:bodyPr>
          <a:lstStyle/>
          <a:p>
            <a:r>
              <a:rPr kumimoji="1" lang="en-US" altLang="ja-JP" sz="1600" dirty="0" smtClean="0"/>
              <a:t>1 mm</a:t>
            </a:r>
            <a:endParaRPr kumimoji="1" lang="ja-JP" altLang="en-US" sz="1600" dirty="0"/>
          </a:p>
        </p:txBody>
      </p:sp>
    </p:spTree>
    <p:extLst>
      <p:ext uri="{BB962C8B-B14F-4D97-AF65-F5344CB8AC3E}">
        <p14:creationId xmlns:p14="http://schemas.microsoft.com/office/powerpoint/2010/main" val="307972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a:t>Experiment 2. Result and Discussion </a:t>
            </a:r>
            <a:endParaRPr lang="ja-JP" altLang="en-US" sz="3600" dirty="0"/>
          </a:p>
        </p:txBody>
      </p:sp>
      <p:grpSp>
        <p:nvGrpSpPr>
          <p:cNvPr id="15" name="グループ化 14"/>
          <p:cNvGrpSpPr/>
          <p:nvPr/>
        </p:nvGrpSpPr>
        <p:grpSpPr>
          <a:xfrm>
            <a:off x="2632898" y="694407"/>
            <a:ext cx="7061263" cy="3816424"/>
            <a:chOff x="-165183" y="908720"/>
            <a:chExt cx="4701212" cy="3528393"/>
          </a:xfrm>
        </p:grpSpPr>
        <p:grpSp>
          <p:nvGrpSpPr>
            <p:cNvPr id="87" name="グループ化 86"/>
            <p:cNvGrpSpPr/>
            <p:nvPr/>
          </p:nvGrpSpPr>
          <p:grpSpPr>
            <a:xfrm>
              <a:off x="-165183" y="908720"/>
              <a:ext cx="4701212" cy="3528393"/>
              <a:chOff x="0" y="0"/>
              <a:chExt cx="2501253" cy="1768695"/>
            </a:xfrm>
          </p:grpSpPr>
          <p:graphicFrame>
            <p:nvGraphicFramePr>
              <p:cNvPr id="88" name="グラフ 87"/>
              <p:cNvGraphicFramePr>
                <a:graphicFrameLocks/>
              </p:cNvGraphicFramePr>
              <p:nvPr>
                <p:extLst>
                  <p:ext uri="{D42A27DB-BD31-4B8C-83A1-F6EECF244321}">
                    <p14:modId xmlns:p14="http://schemas.microsoft.com/office/powerpoint/2010/main" val="2533102309"/>
                  </p:ext>
                </p:extLst>
              </p:nvPr>
            </p:nvGraphicFramePr>
            <p:xfrm>
              <a:off x="0" y="0"/>
              <a:ext cx="2501253" cy="1768695"/>
            </p:xfrm>
            <a:graphic>
              <a:graphicData uri="http://schemas.openxmlformats.org/drawingml/2006/chart">
                <c:chart xmlns:c="http://schemas.openxmlformats.org/drawingml/2006/chart" xmlns:r="http://schemas.openxmlformats.org/officeDocument/2006/relationships" r:id="rId3"/>
              </a:graphicData>
            </a:graphic>
          </p:graphicFrame>
          <p:sp>
            <p:nvSpPr>
              <p:cNvPr id="91" name="テキスト ボックス 1"/>
              <p:cNvSpPr txBox="1"/>
              <p:nvPr/>
            </p:nvSpPr>
            <p:spPr>
              <a:xfrm>
                <a:off x="1406066" y="804443"/>
                <a:ext cx="832183" cy="2291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800" dirty="0"/>
                  <a:t>shear strength</a:t>
                </a:r>
              </a:p>
              <a:p>
                <a:r>
                  <a:rPr lang="en-US" altLang="ja-JP" sz="1800" dirty="0"/>
                  <a:t>of GFRP (34 MPa)</a:t>
                </a:r>
                <a:endParaRPr lang="ja-JP" altLang="en-US" sz="1800" dirty="0"/>
              </a:p>
            </p:txBody>
          </p:sp>
          <p:sp>
            <p:nvSpPr>
              <p:cNvPr id="93" name="テキスト ボックス 4"/>
              <p:cNvSpPr txBox="1"/>
              <p:nvPr/>
            </p:nvSpPr>
            <p:spPr>
              <a:xfrm>
                <a:off x="651295" y="944781"/>
                <a:ext cx="848499" cy="3452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800" dirty="0"/>
                  <a:t>shear strength</a:t>
                </a:r>
              </a:p>
              <a:p>
                <a:r>
                  <a:rPr lang="en-US" altLang="ja-JP" sz="1800" dirty="0"/>
                  <a:t>of Hybrid(19 MPa)</a:t>
                </a:r>
                <a:endParaRPr lang="ja-JP" altLang="en-US" sz="1800" dirty="0"/>
              </a:p>
            </p:txBody>
          </p:sp>
        </p:grpSp>
        <p:cxnSp>
          <p:nvCxnSpPr>
            <p:cNvPr id="8" name="直線コネクタ 7"/>
            <p:cNvCxnSpPr/>
            <p:nvPr/>
          </p:nvCxnSpPr>
          <p:spPr>
            <a:xfrm flipH="1" flipV="1">
              <a:off x="3269497" y="3022045"/>
              <a:ext cx="525760" cy="339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flipV="1">
              <a:off x="1849844" y="3361185"/>
              <a:ext cx="484668" cy="10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298473" y="4482868"/>
            <a:ext cx="11924232" cy="461665"/>
          </a:xfrm>
          <a:prstGeom prst="rect">
            <a:avLst/>
          </a:prstGeom>
          <a:noFill/>
        </p:spPr>
        <p:txBody>
          <a:bodyPr wrap="square" rtlCol="0">
            <a:spAutoFit/>
          </a:bodyPr>
          <a:lstStyle/>
          <a:p>
            <a:r>
              <a:rPr lang="en-US" altLang="ja-JP" sz="2400" dirty="0"/>
              <a:t>Insulation performance was degraded under the stress </a:t>
            </a:r>
            <a:r>
              <a:rPr lang="en-US" altLang="ja-JP" sz="2400" dirty="0" smtClean="0"/>
              <a:t> lower </a:t>
            </a:r>
            <a:r>
              <a:rPr lang="en-US" altLang="ja-JP" sz="2400" dirty="0"/>
              <a:t>than the shear fracture </a:t>
            </a:r>
            <a:r>
              <a:rPr lang="en-US" altLang="ja-JP" sz="2400" dirty="0" smtClean="0"/>
              <a:t>strength.</a:t>
            </a:r>
            <a:endParaRPr lang="en-US" altLang="ja-JP" sz="2400" dirty="0"/>
          </a:p>
        </p:txBody>
      </p:sp>
      <p:sp>
        <p:nvSpPr>
          <p:cNvPr id="18" name="下矢印 17"/>
          <p:cNvSpPr/>
          <p:nvPr/>
        </p:nvSpPr>
        <p:spPr>
          <a:xfrm>
            <a:off x="5853684" y="5021480"/>
            <a:ext cx="484632" cy="217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1127448" y="5292743"/>
            <a:ext cx="9937104" cy="523220"/>
          </a:xfrm>
          <a:prstGeom prst="rect">
            <a:avLst/>
          </a:prstGeom>
          <a:noFill/>
        </p:spPr>
        <p:txBody>
          <a:bodyPr wrap="square" rtlCol="0">
            <a:spAutoFit/>
          </a:bodyPr>
          <a:lstStyle/>
          <a:p>
            <a:pPr algn="ctr"/>
            <a:r>
              <a:rPr lang="en-US" altLang="ja-JP" sz="2800" dirty="0"/>
              <a:t>Insulation performance can be affected by even </a:t>
            </a:r>
            <a:r>
              <a:rPr lang="en-US" altLang="ja-JP" sz="2800" dirty="0" err="1" smtClean="0"/>
              <a:t>microcracks</a:t>
            </a:r>
            <a:r>
              <a:rPr lang="en-US" altLang="ja-JP" sz="2800" dirty="0" smtClean="0"/>
              <a:t>.</a:t>
            </a:r>
            <a:endParaRPr lang="en-US" altLang="ja-JP" sz="2800" dirty="0"/>
          </a:p>
        </p:txBody>
      </p:sp>
      <p:sp>
        <p:nvSpPr>
          <p:cNvPr id="20" name="テキスト ボックス 19"/>
          <p:cNvSpPr txBox="1"/>
          <p:nvPr/>
        </p:nvSpPr>
        <p:spPr>
          <a:xfrm>
            <a:off x="2434501" y="5757163"/>
            <a:ext cx="7969041" cy="830997"/>
          </a:xfrm>
          <a:prstGeom prst="rect">
            <a:avLst/>
          </a:prstGeom>
          <a:noFill/>
        </p:spPr>
        <p:txBody>
          <a:bodyPr wrap="none" rtlCol="0">
            <a:spAutoFit/>
          </a:bodyPr>
          <a:lstStyle/>
          <a:p>
            <a:pPr marL="342900" indent="-342900">
              <a:buFont typeface="Arial" panose="020B0604020202020204" pitchFamily="34" charset="0"/>
              <a:buChar char="•"/>
            </a:pPr>
            <a:r>
              <a:rPr lang="en-US" altLang="ja-JP" sz="2400" dirty="0"/>
              <a:t>At cryogenic temperature, the material may become brittle.</a:t>
            </a:r>
          </a:p>
          <a:p>
            <a:pPr marL="342900" indent="-342900">
              <a:buFont typeface="Arial" panose="020B0604020202020204" pitchFamily="34" charset="0"/>
              <a:buChar char="•"/>
            </a:pPr>
            <a:r>
              <a:rPr lang="en-US" altLang="ja-JP" sz="2400" dirty="0"/>
              <a:t>After irradiation, mechanical strength decrease.</a:t>
            </a:r>
            <a:endParaRPr lang="ja-JP" altLang="en-US" sz="2400" dirty="0"/>
          </a:p>
        </p:txBody>
      </p:sp>
      <p:sp>
        <p:nvSpPr>
          <p:cNvPr id="21" name="右矢印 20"/>
          <p:cNvSpPr/>
          <p:nvPr/>
        </p:nvSpPr>
        <p:spPr>
          <a:xfrm>
            <a:off x="1975575" y="5973124"/>
            <a:ext cx="442957" cy="39907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12</a:t>
            </a:fld>
            <a:endParaRPr kumimoji="1" lang="ja-JP" altLang="en-US" dirty="0"/>
          </a:p>
        </p:txBody>
      </p:sp>
    </p:spTree>
    <p:extLst>
      <p:ext uri="{BB962C8B-B14F-4D97-AF65-F5344CB8AC3E}">
        <p14:creationId xmlns:p14="http://schemas.microsoft.com/office/powerpoint/2010/main" val="2880405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3826" y="620688"/>
            <a:ext cx="1222582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407368" y="0"/>
            <a:ext cx="9593337" cy="706090"/>
          </a:xfrm>
        </p:spPr>
        <p:txBody>
          <a:bodyPr>
            <a:normAutofit fontScale="90000"/>
          </a:bodyPr>
          <a:lstStyle/>
          <a:p>
            <a:pPr algn="l"/>
            <a:r>
              <a:rPr lang="en-US" altLang="ja-JP" dirty="0" smtClean="0"/>
              <a:t>Outline of Experiments </a:t>
            </a:r>
            <a:endParaRPr kumimoji="1" lang="ja-JP" altLang="en-US" dirty="0"/>
          </a:p>
        </p:txBody>
      </p:sp>
      <p:sp>
        <p:nvSpPr>
          <p:cNvPr id="129" name="テキスト ボックス 128"/>
          <p:cNvSpPr txBox="1"/>
          <p:nvPr/>
        </p:nvSpPr>
        <p:spPr>
          <a:xfrm>
            <a:off x="0" y="3543883"/>
            <a:ext cx="5260479" cy="830997"/>
          </a:xfrm>
          <a:prstGeom prst="rect">
            <a:avLst/>
          </a:prstGeom>
          <a:noFill/>
        </p:spPr>
        <p:txBody>
          <a:bodyPr wrap="none" rtlCol="0">
            <a:spAutoFit/>
          </a:bodyPr>
          <a:lstStyle/>
          <a:p>
            <a:r>
              <a:rPr lang="en-US" altLang="ja-JP" sz="2400" dirty="0"/>
              <a:t>Experiment 1</a:t>
            </a:r>
            <a:r>
              <a:rPr lang="ja-JP" altLang="en-US" sz="2400" dirty="0"/>
              <a:t>：</a:t>
            </a:r>
            <a:r>
              <a:rPr lang="en-US" altLang="ja-JP" sz="2400" dirty="0"/>
              <a:t>Dielectric breakdown test </a:t>
            </a:r>
          </a:p>
          <a:p>
            <a:r>
              <a:rPr lang="en-US" altLang="ja-JP" sz="2400" dirty="0"/>
              <a:t>	on irradiated </a:t>
            </a:r>
            <a:r>
              <a:rPr lang="en-US" altLang="ja-JP" sz="2400" dirty="0" smtClean="0"/>
              <a:t>insulating materials</a:t>
            </a:r>
            <a:endParaRPr lang="ja-JP" altLang="en-US" sz="2400" dirty="0"/>
          </a:p>
        </p:txBody>
      </p:sp>
      <p:sp>
        <p:nvSpPr>
          <p:cNvPr id="130" name="テキスト ボックス 129"/>
          <p:cNvSpPr txBox="1"/>
          <p:nvPr/>
        </p:nvSpPr>
        <p:spPr>
          <a:xfrm>
            <a:off x="5395326" y="3548151"/>
            <a:ext cx="6889450" cy="830997"/>
          </a:xfrm>
          <a:prstGeom prst="rect">
            <a:avLst/>
          </a:prstGeom>
          <a:noFill/>
        </p:spPr>
        <p:txBody>
          <a:bodyPr wrap="none" rtlCol="0">
            <a:spAutoFit/>
          </a:bodyPr>
          <a:lstStyle/>
          <a:p>
            <a:r>
              <a:rPr lang="en-US" altLang="ja-JP" sz="2400" dirty="0"/>
              <a:t>Experiment 2 </a:t>
            </a:r>
            <a:r>
              <a:rPr lang="ja-JP" altLang="en-US" sz="2400" dirty="0"/>
              <a:t>：</a:t>
            </a:r>
            <a:r>
              <a:rPr lang="en-US" altLang="ja-JP" sz="2400" dirty="0"/>
              <a:t>Dielectric breakdown test</a:t>
            </a:r>
          </a:p>
          <a:p>
            <a:r>
              <a:rPr lang="en-US" altLang="ja-JP" sz="2400" dirty="0"/>
              <a:t>	under shear stress </a:t>
            </a:r>
            <a:r>
              <a:rPr lang="en-US" altLang="ja-JP" sz="2400" dirty="0" smtClean="0"/>
              <a:t>on </a:t>
            </a:r>
            <a:r>
              <a:rPr lang="en-US" altLang="ja-JP" sz="2400" dirty="0"/>
              <a:t>non-irradiated materials</a:t>
            </a:r>
            <a:endParaRPr lang="ja-JP" altLang="en-US" sz="2400" dirty="0"/>
          </a:p>
        </p:txBody>
      </p:sp>
      <p:sp>
        <p:nvSpPr>
          <p:cNvPr id="164" name="テキスト ボックス 163"/>
          <p:cNvSpPr txBox="1"/>
          <p:nvPr/>
        </p:nvSpPr>
        <p:spPr>
          <a:xfrm>
            <a:off x="141847" y="5185018"/>
            <a:ext cx="11582481" cy="954107"/>
          </a:xfrm>
          <a:prstGeom prst="rect">
            <a:avLst/>
          </a:prstGeom>
          <a:noFill/>
        </p:spPr>
        <p:txBody>
          <a:bodyPr wrap="square" rtlCol="0">
            <a:spAutoFit/>
          </a:bodyPr>
          <a:lstStyle/>
          <a:p>
            <a:r>
              <a:rPr lang="en-US" altLang="ja-JP" sz="2800" dirty="0">
                <a:solidFill>
                  <a:srgbClr val="FF0000"/>
                </a:solidFill>
              </a:rPr>
              <a:t>Experiment</a:t>
            </a:r>
            <a:r>
              <a:rPr lang="ja-JP" altLang="en-US" sz="2800" dirty="0">
                <a:solidFill>
                  <a:srgbClr val="FF0000"/>
                </a:solidFill>
              </a:rPr>
              <a:t> </a:t>
            </a:r>
            <a:r>
              <a:rPr lang="en-US" altLang="ja-JP" sz="2800" dirty="0">
                <a:solidFill>
                  <a:srgbClr val="FF0000"/>
                </a:solidFill>
              </a:rPr>
              <a:t>3</a:t>
            </a:r>
            <a:r>
              <a:rPr lang="ja-JP" altLang="en-US" sz="2800" dirty="0">
                <a:solidFill>
                  <a:srgbClr val="FF0000"/>
                </a:solidFill>
              </a:rPr>
              <a:t>：</a:t>
            </a:r>
            <a:r>
              <a:rPr lang="en-US" altLang="ja-JP" sz="2800" dirty="0">
                <a:solidFill>
                  <a:srgbClr val="FF0000"/>
                </a:solidFill>
              </a:rPr>
              <a:t>Dielectric breakdown test under shear stress in </a:t>
            </a:r>
            <a:r>
              <a:rPr lang="en-US" altLang="ja-JP" sz="2800" dirty="0" smtClean="0">
                <a:solidFill>
                  <a:srgbClr val="FF0000"/>
                </a:solidFill>
              </a:rPr>
              <a:t>LN</a:t>
            </a:r>
            <a:r>
              <a:rPr lang="en-US" altLang="ja-JP" sz="2800" baseline="-25000" dirty="0" smtClean="0">
                <a:solidFill>
                  <a:srgbClr val="FF0000"/>
                </a:solidFill>
              </a:rPr>
              <a:t>2 </a:t>
            </a:r>
            <a:r>
              <a:rPr lang="en-US" altLang="ja-JP" sz="2800" dirty="0" smtClean="0">
                <a:solidFill>
                  <a:srgbClr val="FF0000"/>
                </a:solidFill>
              </a:rPr>
              <a:t>	</a:t>
            </a:r>
          </a:p>
          <a:p>
            <a:pPr algn="r"/>
            <a:r>
              <a:rPr lang="en-US" altLang="ja-JP" sz="2800" dirty="0" smtClean="0">
                <a:solidFill>
                  <a:srgbClr val="FF0000"/>
                </a:solidFill>
              </a:rPr>
              <a:t>		on </a:t>
            </a:r>
            <a:r>
              <a:rPr lang="en-US" altLang="ja-JP" sz="2800" dirty="0">
                <a:solidFill>
                  <a:srgbClr val="FF0000"/>
                </a:solidFill>
              </a:rPr>
              <a:t>irradiated materials</a:t>
            </a:r>
            <a:endParaRPr lang="ja-JP" altLang="en-US" sz="2800" dirty="0">
              <a:solidFill>
                <a:srgbClr val="FF0000"/>
              </a:solidFill>
            </a:endParaRPr>
          </a:p>
        </p:txBody>
      </p:sp>
      <p:sp>
        <p:nvSpPr>
          <p:cNvPr id="102" name="テキスト ボックス 101"/>
          <p:cNvSpPr txBox="1"/>
          <p:nvPr/>
        </p:nvSpPr>
        <p:spPr>
          <a:xfrm>
            <a:off x="141847" y="759121"/>
            <a:ext cx="11858809" cy="954107"/>
          </a:xfrm>
          <a:prstGeom prst="rect">
            <a:avLst/>
          </a:prstGeom>
          <a:noFill/>
          <a:ln>
            <a:solidFill>
              <a:srgbClr val="00B050"/>
            </a:solidFill>
          </a:ln>
        </p:spPr>
        <p:txBody>
          <a:bodyPr wrap="square" rtlCol="0">
            <a:spAutoFit/>
          </a:bodyPr>
          <a:lstStyle/>
          <a:p>
            <a:r>
              <a:rPr lang="en-US" altLang="ja-JP" sz="2800" dirty="0"/>
              <a:t>Objective</a:t>
            </a:r>
            <a:r>
              <a:rPr lang="ja-JP" altLang="en-US" sz="2800" dirty="0"/>
              <a:t> ： </a:t>
            </a:r>
            <a:r>
              <a:rPr lang="en-US" altLang="ja-JP" sz="2800" dirty="0"/>
              <a:t>To investigate complex effect of stress, irradiation </a:t>
            </a:r>
            <a:endParaRPr lang="en-US" altLang="ja-JP" sz="2800" dirty="0" smtClean="0"/>
          </a:p>
          <a:p>
            <a:pPr algn="r"/>
            <a:r>
              <a:rPr lang="en-US" altLang="ja-JP" sz="2800" dirty="0"/>
              <a:t>	</a:t>
            </a:r>
            <a:r>
              <a:rPr lang="en-US" altLang="ja-JP" sz="2800" dirty="0" smtClean="0"/>
              <a:t>		     and cryogenic </a:t>
            </a:r>
            <a:r>
              <a:rPr lang="en-US" altLang="ja-JP" sz="2800" dirty="0"/>
              <a:t>temperature on the insulation performance</a:t>
            </a:r>
          </a:p>
        </p:txBody>
      </p:sp>
      <p:pic>
        <p:nvPicPr>
          <p:cNvPr id="7" name="図 6"/>
          <p:cNvPicPr>
            <a:picLocks noChangeAspect="1"/>
          </p:cNvPicPr>
          <p:nvPr/>
        </p:nvPicPr>
        <p:blipFill>
          <a:blip r:embed="rId3"/>
          <a:stretch>
            <a:fillRect/>
          </a:stretch>
        </p:blipFill>
        <p:spPr>
          <a:xfrm>
            <a:off x="3782092" y="1786020"/>
            <a:ext cx="3622700" cy="1643914"/>
          </a:xfrm>
          <a:prstGeom prst="rect">
            <a:avLst/>
          </a:prstGeom>
        </p:spPr>
      </p:pic>
      <p:sp>
        <p:nvSpPr>
          <p:cNvPr id="56" name="下矢印 55"/>
          <p:cNvSpPr/>
          <p:nvPr/>
        </p:nvSpPr>
        <p:spPr>
          <a:xfrm>
            <a:off x="3350044" y="472514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下矢印 56"/>
          <p:cNvSpPr/>
          <p:nvPr/>
        </p:nvSpPr>
        <p:spPr>
          <a:xfrm>
            <a:off x="8305552" y="473586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407368" y="4468820"/>
            <a:ext cx="2058256" cy="400110"/>
          </a:xfrm>
          <a:prstGeom prst="rect">
            <a:avLst/>
          </a:prstGeom>
          <a:solidFill>
            <a:schemeClr val="accent3">
              <a:lumMod val="20000"/>
              <a:lumOff val="80000"/>
            </a:schemeClr>
          </a:solidFill>
        </p:spPr>
        <p:txBody>
          <a:bodyPr wrap="square" rtlCol="0">
            <a:spAutoFit/>
          </a:bodyPr>
          <a:lstStyle/>
          <a:p>
            <a:r>
              <a:rPr lang="en-US" altLang="ja-JP" sz="2000" dirty="0">
                <a:solidFill>
                  <a:srgbClr val="FF0000"/>
                </a:solidFill>
              </a:rPr>
              <a:t>irradiation effect</a:t>
            </a:r>
            <a:endParaRPr lang="ja-JP" altLang="en-US" sz="2000" dirty="0">
              <a:solidFill>
                <a:srgbClr val="FF0000"/>
              </a:solidFill>
            </a:endParaRPr>
          </a:p>
        </p:txBody>
      </p:sp>
      <p:sp>
        <p:nvSpPr>
          <p:cNvPr id="16" name="テキスト ボックス 15"/>
          <p:cNvSpPr txBox="1"/>
          <p:nvPr/>
        </p:nvSpPr>
        <p:spPr>
          <a:xfrm>
            <a:off x="8988178" y="4365046"/>
            <a:ext cx="3119439" cy="400110"/>
          </a:xfrm>
          <a:prstGeom prst="rect">
            <a:avLst/>
          </a:prstGeom>
          <a:solidFill>
            <a:schemeClr val="accent3">
              <a:lumMod val="20000"/>
              <a:lumOff val="80000"/>
            </a:schemeClr>
          </a:solidFill>
        </p:spPr>
        <p:txBody>
          <a:bodyPr wrap="square" rtlCol="0">
            <a:spAutoFit/>
          </a:bodyPr>
          <a:lstStyle/>
          <a:p>
            <a:pPr algn="ctr"/>
            <a:r>
              <a:rPr lang="en-US" altLang="ja-JP" sz="2000" dirty="0" smtClean="0">
                <a:solidFill>
                  <a:srgbClr val="FF0000"/>
                </a:solidFill>
              </a:rPr>
              <a:t>Mechanical stress </a:t>
            </a:r>
            <a:r>
              <a:rPr lang="en-US" altLang="ja-JP" sz="2000" dirty="0">
                <a:solidFill>
                  <a:srgbClr val="FF0000"/>
                </a:solidFill>
              </a:rPr>
              <a:t>effect</a:t>
            </a:r>
            <a:endParaRPr lang="ja-JP" altLang="en-US" sz="2000" dirty="0">
              <a:solidFill>
                <a:srgbClr val="FF0000"/>
              </a:solidFill>
            </a:endParaRPr>
          </a:p>
        </p:txBody>
      </p:sp>
      <p:sp>
        <p:nvSpPr>
          <p:cNvPr id="17" name="テキスト ボックス 16"/>
          <p:cNvSpPr txBox="1"/>
          <p:nvPr/>
        </p:nvSpPr>
        <p:spPr>
          <a:xfrm>
            <a:off x="2324550" y="6233786"/>
            <a:ext cx="7217073"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complex effect </a:t>
            </a:r>
            <a:r>
              <a:rPr lang="en-US" altLang="ja-JP" sz="2000" dirty="0"/>
              <a:t>of stress, irradiation and cryogenic temperature</a:t>
            </a:r>
            <a:endParaRPr lang="ja-JP" altLang="en-US" sz="2000" dirty="0">
              <a:solidFill>
                <a:srgbClr val="FF0000"/>
              </a:solidFill>
            </a:endParaRPr>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13</a:t>
            </a:fld>
            <a:endParaRPr kumimoji="1" lang="ja-JP" altLang="en-US" dirty="0"/>
          </a:p>
        </p:txBody>
      </p:sp>
    </p:spTree>
    <p:extLst>
      <p:ext uri="{BB962C8B-B14F-4D97-AF65-F5344CB8AC3E}">
        <p14:creationId xmlns:p14="http://schemas.microsoft.com/office/powerpoint/2010/main" val="267440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260824" y="108494"/>
            <a:ext cx="12315896" cy="706090"/>
          </a:xfrm>
        </p:spPr>
        <p:txBody>
          <a:bodyPr>
            <a:noAutofit/>
          </a:bodyPr>
          <a:lstStyle/>
          <a:p>
            <a:pPr algn="l"/>
            <a:r>
              <a:rPr lang="en-US" altLang="ja-JP" sz="2400" dirty="0"/>
              <a:t>Experiment</a:t>
            </a:r>
            <a:r>
              <a:rPr lang="ja-JP" altLang="en-US" sz="2400" dirty="0"/>
              <a:t> </a:t>
            </a:r>
            <a:r>
              <a:rPr lang="en-US" altLang="ja-JP" sz="2400" dirty="0"/>
              <a:t>3</a:t>
            </a:r>
            <a:r>
              <a:rPr lang="ja-JP" altLang="en-US" sz="2400" dirty="0"/>
              <a:t>：</a:t>
            </a:r>
            <a:r>
              <a:rPr lang="en-US" altLang="ja-JP" sz="2400" dirty="0"/>
              <a:t>Dielectric breakdown test under shear stress in </a:t>
            </a:r>
            <a:r>
              <a:rPr lang="en-US" altLang="ja-JP" sz="2400" dirty="0" smtClean="0"/>
              <a:t>LN</a:t>
            </a:r>
            <a:r>
              <a:rPr lang="en-US" altLang="ja-JP" sz="2400" baseline="-25000" dirty="0" smtClean="0"/>
              <a:t>2</a:t>
            </a:r>
            <a:r>
              <a:rPr lang="ja-JP" altLang="en-US" sz="2400" baseline="-25000" dirty="0"/>
              <a:t> </a:t>
            </a:r>
            <a:r>
              <a:rPr lang="en-US" altLang="ja-JP" sz="2400" dirty="0" smtClean="0"/>
              <a:t>on </a:t>
            </a:r>
            <a:r>
              <a:rPr lang="en-US" altLang="ja-JP" sz="2400" dirty="0"/>
              <a:t>irradiated materials</a:t>
            </a:r>
            <a:endParaRPr lang="ja-JP" altLang="en-US" sz="2400" dirty="0"/>
          </a:p>
        </p:txBody>
      </p:sp>
      <p:cxnSp>
        <p:nvCxnSpPr>
          <p:cNvPr id="96" name="直線コネクタ 95"/>
          <p:cNvCxnSpPr/>
          <p:nvPr/>
        </p:nvCxnSpPr>
        <p:spPr>
          <a:xfrm>
            <a:off x="0" y="811596"/>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334177" y="858489"/>
            <a:ext cx="6665080" cy="5522508"/>
            <a:chOff x="462338" y="1074844"/>
            <a:chExt cx="6665080" cy="5522508"/>
          </a:xfrm>
        </p:grpSpPr>
        <p:sp>
          <p:nvSpPr>
            <p:cNvPr id="93" name="フローチャート : 論理積ゲート 263"/>
            <p:cNvSpPr/>
            <p:nvPr/>
          </p:nvSpPr>
          <p:spPr>
            <a:xfrm rot="5400000">
              <a:off x="864103" y="3893318"/>
              <a:ext cx="2787059" cy="1602689"/>
            </a:xfrm>
            <a:custGeom>
              <a:avLst/>
              <a:gdLst>
                <a:gd name="connsiteX0" fmla="*/ 0 w 2678513"/>
                <a:gd name="connsiteY0" fmla="*/ 0 h 1602688"/>
                <a:gd name="connsiteX1" fmla="*/ 1339257 w 2678513"/>
                <a:gd name="connsiteY1" fmla="*/ 0 h 1602688"/>
                <a:gd name="connsiteX2" fmla="*/ 2678514 w 2678513"/>
                <a:gd name="connsiteY2" fmla="*/ 801344 h 1602688"/>
                <a:gd name="connsiteX3" fmla="*/ 1339257 w 2678513"/>
                <a:gd name="connsiteY3" fmla="*/ 1602688 h 1602688"/>
                <a:gd name="connsiteX4" fmla="*/ 0 w 2678513"/>
                <a:gd name="connsiteY4" fmla="*/ 1602688 h 1602688"/>
                <a:gd name="connsiteX5" fmla="*/ 0 w 2678513"/>
                <a:gd name="connsiteY5" fmla="*/ 0 h 1602688"/>
                <a:gd name="connsiteX0" fmla="*/ 472443 w 2678514"/>
                <a:gd name="connsiteY0" fmla="*/ 0 h 1602689"/>
                <a:gd name="connsiteX1" fmla="*/ 1339257 w 2678514"/>
                <a:gd name="connsiteY1" fmla="*/ 1 h 1602689"/>
                <a:gd name="connsiteX2" fmla="*/ 2678514 w 2678514"/>
                <a:gd name="connsiteY2" fmla="*/ 801345 h 1602689"/>
                <a:gd name="connsiteX3" fmla="*/ 1339257 w 2678514"/>
                <a:gd name="connsiteY3" fmla="*/ 1602689 h 1602689"/>
                <a:gd name="connsiteX4" fmla="*/ 0 w 2678514"/>
                <a:gd name="connsiteY4" fmla="*/ 1602689 h 1602689"/>
                <a:gd name="connsiteX5" fmla="*/ 472443 w 2678514"/>
                <a:gd name="connsiteY5" fmla="*/ 0 h 1602689"/>
                <a:gd name="connsiteX0" fmla="*/ 30480 w 2236551"/>
                <a:gd name="connsiteY0" fmla="*/ 0 h 1602689"/>
                <a:gd name="connsiteX1" fmla="*/ 897294 w 2236551"/>
                <a:gd name="connsiteY1" fmla="*/ 1 h 1602689"/>
                <a:gd name="connsiteX2" fmla="*/ 2236551 w 2236551"/>
                <a:gd name="connsiteY2" fmla="*/ 801345 h 1602689"/>
                <a:gd name="connsiteX3" fmla="*/ 897294 w 2236551"/>
                <a:gd name="connsiteY3" fmla="*/ 1602689 h 1602689"/>
                <a:gd name="connsiteX4" fmla="*/ 0 w 2236551"/>
                <a:gd name="connsiteY4" fmla="*/ 1587449 h 1602689"/>
                <a:gd name="connsiteX5" fmla="*/ 30480 w 2236551"/>
                <a:gd name="connsiteY5" fmla="*/ 0 h 1602689"/>
                <a:gd name="connsiteX0" fmla="*/ 1905 w 2207976"/>
                <a:gd name="connsiteY0" fmla="*/ 0 h 1602689"/>
                <a:gd name="connsiteX1" fmla="*/ 868719 w 2207976"/>
                <a:gd name="connsiteY1" fmla="*/ 1 h 1602689"/>
                <a:gd name="connsiteX2" fmla="*/ 2207976 w 2207976"/>
                <a:gd name="connsiteY2" fmla="*/ 801345 h 1602689"/>
                <a:gd name="connsiteX3" fmla="*/ 868719 w 2207976"/>
                <a:gd name="connsiteY3" fmla="*/ 1602689 h 1602689"/>
                <a:gd name="connsiteX4" fmla="*/ 0 w 2207976"/>
                <a:gd name="connsiteY4" fmla="*/ 1596974 h 1602689"/>
                <a:gd name="connsiteX5" fmla="*/ 1905 w 2207976"/>
                <a:gd name="connsiteY5" fmla="*/ 0 h 1602689"/>
                <a:gd name="connsiteX0" fmla="*/ 0 w 2206071"/>
                <a:gd name="connsiteY0" fmla="*/ 0 h 1602689"/>
                <a:gd name="connsiteX1" fmla="*/ 866814 w 2206071"/>
                <a:gd name="connsiteY1" fmla="*/ 1 h 1602689"/>
                <a:gd name="connsiteX2" fmla="*/ 2206071 w 2206071"/>
                <a:gd name="connsiteY2" fmla="*/ 801345 h 1602689"/>
                <a:gd name="connsiteX3" fmla="*/ 866814 w 2206071"/>
                <a:gd name="connsiteY3" fmla="*/ 1602689 h 1602689"/>
                <a:gd name="connsiteX4" fmla="*/ 479 w 2206071"/>
                <a:gd name="connsiteY4" fmla="*/ 1599356 h 1602689"/>
                <a:gd name="connsiteX5" fmla="*/ 0 w 2206071"/>
                <a:gd name="connsiteY5" fmla="*/ 0 h 160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071" h="1602689">
                  <a:moveTo>
                    <a:pt x="0" y="0"/>
                  </a:moveTo>
                  <a:lnTo>
                    <a:pt x="866814" y="1"/>
                  </a:lnTo>
                  <a:cubicBezTo>
                    <a:pt x="1606465" y="1"/>
                    <a:pt x="2206071" y="358775"/>
                    <a:pt x="2206071" y="801345"/>
                  </a:cubicBezTo>
                  <a:cubicBezTo>
                    <a:pt x="2206071" y="1243915"/>
                    <a:pt x="1606465" y="1602689"/>
                    <a:pt x="866814" y="1602689"/>
                  </a:cubicBezTo>
                  <a:lnTo>
                    <a:pt x="479" y="1599356"/>
                  </a:lnTo>
                  <a:cubicBezTo>
                    <a:pt x="319" y="1066237"/>
                    <a:pt x="160" y="533119"/>
                    <a:pt x="0" y="0"/>
                  </a:cubicBezTo>
                  <a:close/>
                </a:path>
              </a:pathLst>
            </a:cu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91" name="直線コネクタ 190"/>
            <p:cNvCxnSpPr/>
            <p:nvPr/>
          </p:nvCxnSpPr>
          <p:spPr>
            <a:xfrm flipV="1">
              <a:off x="2971208" y="1803899"/>
              <a:ext cx="0" cy="30862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4967064" y="5563517"/>
              <a:ext cx="1296144" cy="85212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8" name="正方形/長方形 97"/>
            <p:cNvSpPr/>
            <p:nvPr/>
          </p:nvSpPr>
          <p:spPr>
            <a:xfrm>
              <a:off x="2168831" y="1628800"/>
              <a:ext cx="187414" cy="27933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9" name="グループ化 98"/>
            <p:cNvGrpSpPr/>
            <p:nvPr/>
          </p:nvGrpSpPr>
          <p:grpSpPr>
            <a:xfrm>
              <a:off x="1756024" y="4352218"/>
              <a:ext cx="1013028" cy="823554"/>
              <a:chOff x="5609031" y="3553639"/>
              <a:chExt cx="1888337" cy="1535150"/>
            </a:xfrm>
          </p:grpSpPr>
          <p:grpSp>
            <p:nvGrpSpPr>
              <p:cNvPr id="116" name="グループ化 115"/>
              <p:cNvGrpSpPr/>
              <p:nvPr/>
            </p:nvGrpSpPr>
            <p:grpSpPr>
              <a:xfrm>
                <a:off x="5815649" y="4383271"/>
                <a:ext cx="626907" cy="337951"/>
                <a:chOff x="5364089" y="4777968"/>
                <a:chExt cx="868246" cy="468052"/>
              </a:xfrm>
            </p:grpSpPr>
            <p:sp>
              <p:nvSpPr>
                <p:cNvPr id="180" name="正方形/長方形 179"/>
                <p:cNvSpPr/>
                <p:nvPr/>
              </p:nvSpPr>
              <p:spPr>
                <a:xfrm>
                  <a:off x="5364089" y="4967580"/>
                  <a:ext cx="868246"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処理 180"/>
                <p:cNvSpPr/>
                <p:nvPr/>
              </p:nvSpPr>
              <p:spPr>
                <a:xfrm>
                  <a:off x="5724128" y="4777968"/>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9" name="グループ化 118"/>
              <p:cNvGrpSpPr/>
              <p:nvPr/>
            </p:nvGrpSpPr>
            <p:grpSpPr>
              <a:xfrm>
                <a:off x="6312994" y="4366766"/>
                <a:ext cx="958446" cy="337951"/>
                <a:chOff x="6052895" y="4755109"/>
                <a:chExt cx="1327417" cy="468052"/>
              </a:xfrm>
            </p:grpSpPr>
            <p:sp>
              <p:nvSpPr>
                <p:cNvPr id="176" name="正方形/長方形 175"/>
                <p:cNvSpPr/>
                <p:nvPr/>
              </p:nvSpPr>
              <p:spPr>
                <a:xfrm>
                  <a:off x="6552220" y="4967580"/>
                  <a:ext cx="828092"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フローチャート: 処理 176"/>
                <p:cNvSpPr/>
                <p:nvPr/>
              </p:nvSpPr>
              <p:spPr>
                <a:xfrm>
                  <a:off x="6865853" y="4755109"/>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フローチャート: 処理 177"/>
                <p:cNvSpPr/>
                <p:nvPr/>
              </p:nvSpPr>
              <p:spPr>
                <a:xfrm>
                  <a:off x="6376931" y="4989135"/>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フローチャート: 処理 178"/>
                <p:cNvSpPr/>
                <p:nvPr/>
              </p:nvSpPr>
              <p:spPr>
                <a:xfrm>
                  <a:off x="6052895" y="4989135"/>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0" name="正方形/長方形 119"/>
              <p:cNvSpPr/>
              <p:nvPr/>
            </p:nvSpPr>
            <p:spPr>
              <a:xfrm>
                <a:off x="7007721" y="3929190"/>
                <a:ext cx="103985" cy="935866"/>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正方形/長方形 120"/>
              <p:cNvSpPr/>
              <p:nvPr/>
            </p:nvSpPr>
            <p:spPr>
              <a:xfrm>
                <a:off x="5971626" y="3929191"/>
                <a:ext cx="103985" cy="935864"/>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正方形/長方形 121"/>
              <p:cNvSpPr/>
              <p:nvPr/>
            </p:nvSpPr>
            <p:spPr>
              <a:xfrm>
                <a:off x="6460112" y="3922481"/>
                <a:ext cx="203830" cy="2715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正方形/長方形 122"/>
              <p:cNvSpPr/>
              <p:nvPr/>
            </p:nvSpPr>
            <p:spPr>
              <a:xfrm>
                <a:off x="5912122" y="3683902"/>
                <a:ext cx="1299813" cy="282604"/>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5912122" y="4806185"/>
                <a:ext cx="1299813" cy="2826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7" name="正方形/長方形 126"/>
              <p:cNvSpPr/>
              <p:nvPr/>
            </p:nvSpPr>
            <p:spPr>
              <a:xfrm>
                <a:off x="5912122" y="4759365"/>
                <a:ext cx="1299813" cy="519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正方形/長方形 135"/>
              <p:cNvSpPr/>
              <p:nvPr/>
            </p:nvSpPr>
            <p:spPr>
              <a:xfrm>
                <a:off x="6320551" y="4293137"/>
                <a:ext cx="482955" cy="519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正方形/長方形 136"/>
              <p:cNvSpPr/>
              <p:nvPr/>
            </p:nvSpPr>
            <p:spPr>
              <a:xfrm>
                <a:off x="6320551" y="4189152"/>
                <a:ext cx="482955" cy="109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正方形/長方形 137"/>
              <p:cNvSpPr/>
              <p:nvPr/>
            </p:nvSpPr>
            <p:spPr>
              <a:xfrm>
                <a:off x="6480773" y="3553639"/>
                <a:ext cx="162512" cy="2715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 name="正方形/長方形 138"/>
              <p:cNvSpPr/>
              <p:nvPr/>
            </p:nvSpPr>
            <p:spPr>
              <a:xfrm>
                <a:off x="6320551" y="4243889"/>
                <a:ext cx="482955" cy="75244"/>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 name="正方形/長方形 139"/>
              <p:cNvSpPr/>
              <p:nvPr/>
            </p:nvSpPr>
            <p:spPr>
              <a:xfrm>
                <a:off x="5912122" y="4781884"/>
                <a:ext cx="1299813" cy="17248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2" name="グループ化 141"/>
              <p:cNvGrpSpPr/>
              <p:nvPr/>
            </p:nvGrpSpPr>
            <p:grpSpPr>
              <a:xfrm>
                <a:off x="5609031" y="4449344"/>
                <a:ext cx="303091" cy="207148"/>
                <a:chOff x="5077929" y="4869477"/>
                <a:chExt cx="419772" cy="286893"/>
              </a:xfrm>
            </p:grpSpPr>
            <p:sp>
              <p:nvSpPr>
                <p:cNvPr id="174" name="フリーフォーム 173"/>
                <p:cNvSpPr/>
                <p:nvPr/>
              </p:nvSpPr>
              <p:spPr>
                <a:xfrm flipV="1">
                  <a:off x="5077929" y="5056409"/>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175" name="フリーフォーム 174"/>
                <p:cNvSpPr/>
                <p:nvPr/>
              </p:nvSpPr>
              <p:spPr>
                <a:xfrm>
                  <a:off x="5077929" y="4869477"/>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grpSp>
          <p:grpSp>
            <p:nvGrpSpPr>
              <p:cNvPr id="144" name="グループ化 143"/>
              <p:cNvGrpSpPr/>
              <p:nvPr/>
            </p:nvGrpSpPr>
            <p:grpSpPr>
              <a:xfrm rot="10800000">
                <a:off x="7194277" y="4449344"/>
                <a:ext cx="303091" cy="207148"/>
                <a:chOff x="5077929" y="4869477"/>
                <a:chExt cx="419772" cy="286893"/>
              </a:xfrm>
            </p:grpSpPr>
            <p:sp>
              <p:nvSpPr>
                <p:cNvPr id="172" name="フリーフォーム 171"/>
                <p:cNvSpPr/>
                <p:nvPr/>
              </p:nvSpPr>
              <p:spPr>
                <a:xfrm flipV="1">
                  <a:off x="5077929" y="5056409"/>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173" name="フリーフォーム 172"/>
                <p:cNvSpPr/>
                <p:nvPr/>
              </p:nvSpPr>
              <p:spPr>
                <a:xfrm>
                  <a:off x="5077929" y="4869477"/>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grpSp>
          <p:sp>
            <p:nvSpPr>
              <p:cNvPr id="146" name="フローチャート: 処理 145"/>
              <p:cNvSpPr/>
              <p:nvPr/>
            </p:nvSpPr>
            <p:spPr>
              <a:xfrm>
                <a:off x="5915878" y="3966505"/>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 name="フローチャート: 処理 146"/>
              <p:cNvSpPr/>
              <p:nvPr/>
            </p:nvSpPr>
            <p:spPr>
              <a:xfrm>
                <a:off x="5915878" y="4714710"/>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フローチャート: 処理 147"/>
              <p:cNvSpPr/>
              <p:nvPr/>
            </p:nvSpPr>
            <p:spPr>
              <a:xfrm>
                <a:off x="6951973" y="4714710"/>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 name="フローチャート: 処理 148"/>
              <p:cNvSpPr/>
              <p:nvPr/>
            </p:nvSpPr>
            <p:spPr>
              <a:xfrm>
                <a:off x="6951973" y="3965515"/>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50" name="グループ化 149"/>
              <p:cNvGrpSpPr/>
              <p:nvPr/>
            </p:nvGrpSpPr>
            <p:grpSpPr>
              <a:xfrm>
                <a:off x="6541535" y="4535254"/>
                <a:ext cx="72486" cy="33986"/>
                <a:chOff x="6925222" y="5915025"/>
                <a:chExt cx="135947" cy="47070"/>
              </a:xfrm>
            </p:grpSpPr>
            <p:cxnSp>
              <p:nvCxnSpPr>
                <p:cNvPr id="169" name="直線コネクタ 168"/>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1" name="グループ化 150"/>
              <p:cNvGrpSpPr/>
              <p:nvPr/>
            </p:nvGrpSpPr>
            <p:grpSpPr>
              <a:xfrm>
                <a:off x="6494939" y="4349267"/>
                <a:ext cx="133249" cy="414235"/>
                <a:chOff x="2220175" y="5746654"/>
                <a:chExt cx="184545" cy="573702"/>
              </a:xfrm>
            </p:grpSpPr>
            <p:sp>
              <p:nvSpPr>
                <p:cNvPr id="167" name="正方形/長方形 166"/>
                <p:cNvSpPr/>
                <p:nvPr/>
              </p:nvSpPr>
              <p:spPr>
                <a:xfrm>
                  <a:off x="2220175" y="5746654"/>
                  <a:ext cx="184545" cy="573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 name="正方形/長方形 167"/>
                <p:cNvSpPr/>
                <p:nvPr/>
              </p:nvSpPr>
              <p:spPr>
                <a:xfrm>
                  <a:off x="2220175" y="5818662"/>
                  <a:ext cx="184545" cy="72008"/>
                </a:xfrm>
                <a:prstGeom prst="rect">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52" name="グループ化 151"/>
              <p:cNvGrpSpPr/>
              <p:nvPr/>
            </p:nvGrpSpPr>
            <p:grpSpPr>
              <a:xfrm>
                <a:off x="6578574" y="4537672"/>
                <a:ext cx="53140" cy="33500"/>
                <a:chOff x="6925222" y="5915025"/>
                <a:chExt cx="135947" cy="47070"/>
              </a:xfrm>
            </p:grpSpPr>
            <p:cxnSp>
              <p:nvCxnSpPr>
                <p:cNvPr id="164" name="直線コネクタ 163"/>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3" name="グループ化 152"/>
              <p:cNvGrpSpPr/>
              <p:nvPr/>
            </p:nvGrpSpPr>
            <p:grpSpPr>
              <a:xfrm>
                <a:off x="6546494" y="4347913"/>
                <a:ext cx="31131" cy="413999"/>
                <a:chOff x="2273504" y="5745161"/>
                <a:chExt cx="43116" cy="573375"/>
              </a:xfrm>
            </p:grpSpPr>
            <p:grpSp>
              <p:nvGrpSpPr>
                <p:cNvPr id="158" name="グループ化 157"/>
                <p:cNvGrpSpPr/>
                <p:nvPr/>
              </p:nvGrpSpPr>
              <p:grpSpPr>
                <a:xfrm>
                  <a:off x="2273504" y="5745161"/>
                  <a:ext cx="0" cy="573375"/>
                  <a:chOff x="2307111" y="5746981"/>
                  <a:chExt cx="0" cy="573375"/>
                </a:xfrm>
              </p:grpSpPr>
              <p:cxnSp>
                <p:nvCxnSpPr>
                  <p:cNvPr id="162" name="直線コネクタ 161"/>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グループ化 158"/>
                <p:cNvGrpSpPr/>
                <p:nvPr/>
              </p:nvGrpSpPr>
              <p:grpSpPr>
                <a:xfrm>
                  <a:off x="2316620" y="5745161"/>
                  <a:ext cx="0" cy="573375"/>
                  <a:chOff x="2307111" y="5746981"/>
                  <a:chExt cx="0" cy="573375"/>
                </a:xfrm>
              </p:grpSpPr>
              <p:cxnSp>
                <p:nvCxnSpPr>
                  <p:cNvPr id="160" name="直線コネクタ 159"/>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4" name="グループ化 153"/>
              <p:cNvGrpSpPr/>
              <p:nvPr/>
            </p:nvGrpSpPr>
            <p:grpSpPr>
              <a:xfrm rot="10800000">
                <a:off x="6494939" y="4540803"/>
                <a:ext cx="53140" cy="33500"/>
                <a:chOff x="6925222" y="5915025"/>
                <a:chExt cx="135947" cy="47070"/>
              </a:xfrm>
            </p:grpSpPr>
            <p:cxnSp>
              <p:nvCxnSpPr>
                <p:cNvPr id="155" name="直線コネクタ 154"/>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2" name="フレーム 181"/>
            <p:cNvSpPr/>
            <p:nvPr/>
          </p:nvSpPr>
          <p:spPr>
            <a:xfrm>
              <a:off x="462338" y="2220378"/>
              <a:ext cx="3600400" cy="4376974"/>
            </a:xfrm>
            <a:prstGeom prst="frame">
              <a:avLst>
                <a:gd name="adj1" fmla="val 6151"/>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正方形/長方形 182"/>
            <p:cNvSpPr/>
            <p:nvPr/>
          </p:nvSpPr>
          <p:spPr>
            <a:xfrm>
              <a:off x="1497452" y="2009175"/>
              <a:ext cx="1530173" cy="218299"/>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正方形/長方形 183"/>
            <p:cNvSpPr/>
            <p:nvPr/>
          </p:nvSpPr>
          <p:spPr>
            <a:xfrm>
              <a:off x="2728904" y="4832732"/>
              <a:ext cx="141558" cy="111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正方形/長方形 184"/>
            <p:cNvSpPr/>
            <p:nvPr/>
          </p:nvSpPr>
          <p:spPr>
            <a:xfrm>
              <a:off x="1651904" y="4832732"/>
              <a:ext cx="141558" cy="111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 name="正方形/長方形 185"/>
            <p:cNvSpPr/>
            <p:nvPr/>
          </p:nvSpPr>
          <p:spPr>
            <a:xfrm>
              <a:off x="2187369" y="6099647"/>
              <a:ext cx="159812" cy="26971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フローチャート : 論理積ゲート 14"/>
            <p:cNvSpPr/>
            <p:nvPr/>
          </p:nvSpPr>
          <p:spPr>
            <a:xfrm rot="5400000">
              <a:off x="551516" y="3585837"/>
              <a:ext cx="3412233" cy="1602688"/>
            </a:xfrm>
            <a:prstGeom prst="flowChartDela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88" name="直線コネクタ 187"/>
            <p:cNvCxnSpPr/>
            <p:nvPr/>
          </p:nvCxnSpPr>
          <p:spPr>
            <a:xfrm flipH="1" flipV="1">
              <a:off x="1524086" y="4887936"/>
              <a:ext cx="134168" cy="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flipH="1" flipV="1">
              <a:off x="2868779" y="4887935"/>
              <a:ext cx="109446" cy="3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flipV="1">
              <a:off x="1524086" y="1803899"/>
              <a:ext cx="9528" cy="3093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flipV="1">
              <a:off x="3126634" y="1803899"/>
              <a:ext cx="0" cy="4430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a:xfrm flipH="1">
              <a:off x="2965931" y="1807998"/>
              <a:ext cx="167846"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a:off x="3119732" y="6234502"/>
              <a:ext cx="2135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H="1">
              <a:off x="1378743" y="6298443"/>
              <a:ext cx="4668441" cy="2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H="1" flipV="1">
              <a:off x="1378743" y="1803899"/>
              <a:ext cx="9476" cy="4494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flipH="1" flipV="1">
              <a:off x="1378743" y="1808782"/>
              <a:ext cx="154871"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円/楕円 197"/>
            <p:cNvSpPr/>
            <p:nvPr/>
          </p:nvSpPr>
          <p:spPr>
            <a:xfrm>
              <a:off x="5153069" y="5889243"/>
              <a:ext cx="204054" cy="20405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9" name="直線コネクタ 198"/>
            <p:cNvCxnSpPr/>
            <p:nvPr/>
          </p:nvCxnSpPr>
          <p:spPr>
            <a:xfrm flipV="1">
              <a:off x="5255096" y="5989579"/>
              <a:ext cx="0" cy="2500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円/楕円 199"/>
            <p:cNvSpPr/>
            <p:nvPr/>
          </p:nvSpPr>
          <p:spPr>
            <a:xfrm>
              <a:off x="5945157" y="5889243"/>
              <a:ext cx="204054" cy="204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1" name="直線コネクタ 200"/>
            <p:cNvCxnSpPr/>
            <p:nvPr/>
          </p:nvCxnSpPr>
          <p:spPr>
            <a:xfrm flipV="1">
              <a:off x="6047184" y="5989579"/>
              <a:ext cx="0" cy="311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3963303" y="5589240"/>
              <a:ext cx="996965" cy="646331"/>
            </a:xfrm>
            <a:prstGeom prst="rect">
              <a:avLst/>
            </a:prstGeom>
            <a:noFill/>
          </p:spPr>
          <p:txBody>
            <a:bodyPr wrap="square" rtlCol="0">
              <a:spAutoFit/>
            </a:bodyPr>
            <a:lstStyle/>
            <a:p>
              <a:pPr algn="r"/>
              <a:r>
                <a:rPr lang="en-US" altLang="ja-JP" dirty="0"/>
                <a:t>High voltage</a:t>
              </a:r>
              <a:endParaRPr lang="ja-JP" altLang="en-US" dirty="0"/>
            </a:p>
          </p:txBody>
        </p:sp>
        <p:sp>
          <p:nvSpPr>
            <p:cNvPr id="203" name="テキスト ボックス 202"/>
            <p:cNvSpPr txBox="1"/>
            <p:nvPr/>
          </p:nvSpPr>
          <p:spPr>
            <a:xfrm>
              <a:off x="6270004" y="5806604"/>
              <a:ext cx="857414" cy="369332"/>
            </a:xfrm>
            <a:prstGeom prst="rect">
              <a:avLst/>
            </a:prstGeom>
            <a:noFill/>
          </p:spPr>
          <p:txBody>
            <a:bodyPr wrap="none" rtlCol="0">
              <a:spAutoFit/>
            </a:bodyPr>
            <a:lstStyle/>
            <a:p>
              <a:r>
                <a:rPr lang="en-US" altLang="ja-JP" dirty="0"/>
                <a:t>ground</a:t>
              </a:r>
              <a:endParaRPr lang="ja-JP" altLang="en-US" dirty="0"/>
            </a:p>
          </p:txBody>
        </p:sp>
        <p:sp>
          <p:nvSpPr>
            <p:cNvPr id="204" name="下矢印 203"/>
            <p:cNvSpPr/>
            <p:nvPr/>
          </p:nvSpPr>
          <p:spPr>
            <a:xfrm>
              <a:off x="2149915" y="1074844"/>
              <a:ext cx="213900" cy="43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正方形/長方形 204"/>
            <p:cNvSpPr/>
            <p:nvPr/>
          </p:nvSpPr>
          <p:spPr>
            <a:xfrm>
              <a:off x="2205117" y="1506680"/>
              <a:ext cx="109348" cy="1456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テキスト ボックス 205"/>
            <p:cNvSpPr txBox="1"/>
            <p:nvPr/>
          </p:nvSpPr>
          <p:spPr>
            <a:xfrm>
              <a:off x="2360730" y="1115452"/>
              <a:ext cx="591829" cy="369332"/>
            </a:xfrm>
            <a:prstGeom prst="rect">
              <a:avLst/>
            </a:prstGeom>
            <a:noFill/>
          </p:spPr>
          <p:txBody>
            <a:bodyPr wrap="none" rtlCol="0">
              <a:spAutoFit/>
            </a:bodyPr>
            <a:lstStyle/>
            <a:p>
              <a:r>
                <a:rPr lang="en-US" altLang="ja-JP" dirty="0"/>
                <a:t>load</a:t>
              </a:r>
              <a:endParaRPr lang="ja-JP" altLang="en-US" dirty="0"/>
            </a:p>
          </p:txBody>
        </p:sp>
        <p:sp>
          <p:nvSpPr>
            <p:cNvPr id="208" name="正方形/長方形 207"/>
            <p:cNvSpPr/>
            <p:nvPr/>
          </p:nvSpPr>
          <p:spPr>
            <a:xfrm>
              <a:off x="4830306" y="5218945"/>
              <a:ext cx="1483227" cy="369332"/>
            </a:xfrm>
            <a:prstGeom prst="rect">
              <a:avLst/>
            </a:prstGeom>
          </p:spPr>
          <p:txBody>
            <a:bodyPr wrap="none">
              <a:spAutoFit/>
            </a:bodyPr>
            <a:lstStyle/>
            <a:p>
              <a:r>
                <a:rPr lang="en-US" altLang="ja-JP" dirty="0"/>
                <a:t>Voltage taster</a:t>
              </a:r>
              <a:endParaRPr lang="ja-JP" altLang="en-US" dirty="0"/>
            </a:p>
          </p:txBody>
        </p:sp>
        <p:sp>
          <p:nvSpPr>
            <p:cNvPr id="209" name="テキスト ボックス 208"/>
            <p:cNvSpPr txBox="1"/>
            <p:nvPr/>
          </p:nvSpPr>
          <p:spPr>
            <a:xfrm>
              <a:off x="2052081" y="5378851"/>
              <a:ext cx="510076" cy="369332"/>
            </a:xfrm>
            <a:prstGeom prst="rect">
              <a:avLst/>
            </a:prstGeom>
            <a:noFill/>
          </p:spPr>
          <p:txBody>
            <a:bodyPr wrap="none" rtlCol="0">
              <a:spAutoFit/>
            </a:bodyPr>
            <a:lstStyle/>
            <a:p>
              <a:r>
                <a:rPr lang="en-US" altLang="ja-JP" dirty="0"/>
                <a:t>LN</a:t>
              </a:r>
              <a:r>
                <a:rPr lang="en-US" altLang="ja-JP" baseline="-25000" dirty="0"/>
                <a:t>2</a:t>
              </a:r>
              <a:endParaRPr lang="ja-JP" altLang="en-US" baseline="-25000" dirty="0"/>
            </a:p>
          </p:txBody>
        </p:sp>
      </p:grpSp>
      <p:pic>
        <p:nvPicPr>
          <p:cNvPr id="24" name="図 23"/>
          <p:cNvPicPr>
            <a:picLocks noChangeAspect="1"/>
          </p:cNvPicPr>
          <p:nvPr/>
        </p:nvPicPr>
        <p:blipFill rotWithShape="1">
          <a:blip r:embed="rId3" cstate="print">
            <a:extLst>
              <a:ext uri="{28A0092B-C50C-407E-A947-70E740481C1C}">
                <a14:useLocalDpi xmlns:a14="http://schemas.microsoft.com/office/drawing/2010/main" val="0"/>
              </a:ext>
            </a:extLst>
          </a:blip>
          <a:srcRect l="10625" t="6951" r="3538" b="4850"/>
          <a:stretch/>
        </p:blipFill>
        <p:spPr>
          <a:xfrm>
            <a:off x="4140912" y="2589199"/>
            <a:ext cx="3096624" cy="2386389"/>
          </a:xfrm>
          <a:prstGeom prst="rect">
            <a:avLst/>
          </a:prstGeom>
        </p:spPr>
      </p:pic>
      <p:sp>
        <p:nvSpPr>
          <p:cNvPr id="91" name="テキスト ボックス 90"/>
          <p:cNvSpPr txBox="1"/>
          <p:nvPr/>
        </p:nvSpPr>
        <p:spPr>
          <a:xfrm>
            <a:off x="7443871" y="1268429"/>
            <a:ext cx="4906124" cy="1938992"/>
          </a:xfrm>
          <a:prstGeom prst="rect">
            <a:avLst/>
          </a:prstGeom>
          <a:noFill/>
        </p:spPr>
        <p:txBody>
          <a:bodyPr wrap="square" rtlCol="0">
            <a:spAutoFit/>
          </a:bodyPr>
          <a:lstStyle/>
          <a:p>
            <a:r>
              <a:rPr lang="en-US" altLang="ja-JP" sz="2000" u="sng" dirty="0"/>
              <a:t>Test condition</a:t>
            </a:r>
          </a:p>
          <a:p>
            <a:r>
              <a:rPr lang="ja-JP" altLang="en-US" sz="2000" dirty="0"/>
              <a:t>・</a:t>
            </a:r>
            <a:r>
              <a:rPr lang="en-US" altLang="ja-JP" sz="2000" dirty="0"/>
              <a:t>Universal tester</a:t>
            </a:r>
            <a:r>
              <a:rPr lang="ja-JP" altLang="en-US" sz="2000" dirty="0"/>
              <a:t>：</a:t>
            </a:r>
            <a:r>
              <a:rPr lang="en-US" altLang="ja-JP" sz="2000" dirty="0"/>
              <a:t>Shimadzu, AG-X</a:t>
            </a:r>
            <a:r>
              <a:rPr lang="ja-JP" altLang="en-US" sz="2000" dirty="0"/>
              <a:t> </a:t>
            </a:r>
            <a:r>
              <a:rPr lang="en-US" altLang="ja-JP" sz="2000" dirty="0" smtClean="0"/>
              <a:t>10kN</a:t>
            </a:r>
          </a:p>
          <a:p>
            <a:endParaRPr lang="en-US" altLang="ja-JP" sz="2000" dirty="0"/>
          </a:p>
          <a:p>
            <a:r>
              <a:rPr lang="ja-JP" altLang="en-US" sz="2000" dirty="0"/>
              <a:t>・</a:t>
            </a:r>
            <a:r>
              <a:rPr lang="en-US" altLang="ja-JP" sz="2000" dirty="0"/>
              <a:t>High </a:t>
            </a:r>
            <a:r>
              <a:rPr lang="en-US" altLang="ja-JP" sz="2000" dirty="0" smtClean="0"/>
              <a:t>voltage </a:t>
            </a:r>
            <a:r>
              <a:rPr lang="en-US" altLang="ja-JP" sz="2000" dirty="0"/>
              <a:t>tester</a:t>
            </a:r>
            <a:r>
              <a:rPr lang="ja-JP" altLang="en-US" sz="2000" dirty="0" smtClean="0"/>
              <a:t>：</a:t>
            </a:r>
            <a:r>
              <a:rPr lang="en-US" altLang="ja-JP" sz="2000" dirty="0" smtClean="0"/>
              <a:t>KEISOKU </a:t>
            </a:r>
            <a:r>
              <a:rPr lang="en-US" altLang="ja-JP" sz="2000" dirty="0"/>
              <a:t>GIKEN, 7474</a:t>
            </a:r>
          </a:p>
          <a:p>
            <a:r>
              <a:rPr lang="ja-JP" altLang="en-US" sz="2000" dirty="0"/>
              <a:t>　　</a:t>
            </a:r>
            <a:r>
              <a:rPr lang="en-US" altLang="ja-JP" sz="2000" dirty="0"/>
              <a:t>DC</a:t>
            </a:r>
            <a:r>
              <a:rPr lang="ja-JP" altLang="en-US" sz="2000" dirty="0"/>
              <a:t> </a:t>
            </a:r>
            <a:r>
              <a:rPr lang="en-US" altLang="ja-JP" sz="2000" dirty="0"/>
              <a:t>voltage</a:t>
            </a:r>
          </a:p>
          <a:p>
            <a:r>
              <a:rPr lang="ja-JP" altLang="en-US" sz="2000" dirty="0"/>
              <a:t>　</a:t>
            </a:r>
            <a:r>
              <a:rPr lang="en-US" altLang="ja-JP" sz="2000" dirty="0"/>
              <a:t> </a:t>
            </a:r>
            <a:r>
              <a:rPr lang="ja-JP" altLang="en-US" sz="2000" dirty="0"/>
              <a:t>  </a:t>
            </a:r>
            <a:r>
              <a:rPr lang="en-US" altLang="ja-JP" sz="2000" dirty="0"/>
              <a:t>voltage</a:t>
            </a:r>
            <a:r>
              <a:rPr lang="ja-JP" altLang="en-US" sz="2000" dirty="0"/>
              <a:t> </a:t>
            </a:r>
            <a:r>
              <a:rPr lang="en-US" altLang="ja-JP" sz="2000" dirty="0"/>
              <a:t>rising rate </a:t>
            </a:r>
            <a:r>
              <a:rPr lang="ja-JP" altLang="en-US" sz="2000" dirty="0"/>
              <a:t>：</a:t>
            </a:r>
            <a:r>
              <a:rPr lang="en-US" altLang="ja-JP" sz="2000" dirty="0"/>
              <a:t>0.5 kV/s</a:t>
            </a:r>
            <a:r>
              <a:rPr lang="ja-JP" altLang="en-US" sz="2000" dirty="0"/>
              <a:t>　</a:t>
            </a:r>
            <a:r>
              <a:rPr lang="en-US" altLang="ja-JP" sz="2000" dirty="0"/>
              <a:t>(max 20 kV)</a:t>
            </a:r>
          </a:p>
        </p:txBody>
      </p:sp>
      <p:sp>
        <p:nvSpPr>
          <p:cNvPr id="3" name="スライド番号プレースホルダー 2"/>
          <p:cNvSpPr>
            <a:spLocks noGrp="1"/>
          </p:cNvSpPr>
          <p:nvPr>
            <p:ph type="sldNum" sz="quarter" idx="12"/>
          </p:nvPr>
        </p:nvSpPr>
        <p:spPr/>
        <p:txBody>
          <a:bodyPr/>
          <a:lstStyle/>
          <a:p>
            <a:fld id="{B77472A4-EA4B-40DB-913D-B869719E09E9}" type="slidenum">
              <a:rPr kumimoji="1" lang="ja-JP" altLang="en-US" smtClean="0"/>
              <a:t>14</a:t>
            </a:fld>
            <a:endParaRPr kumimoji="1" lang="ja-JP" altLang="en-US" dirty="0"/>
          </a:p>
        </p:txBody>
      </p:sp>
    </p:spTree>
    <p:extLst>
      <p:ext uri="{BB962C8B-B14F-4D97-AF65-F5344CB8AC3E}">
        <p14:creationId xmlns:p14="http://schemas.microsoft.com/office/powerpoint/2010/main" val="107594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620688"/>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60040" y="0"/>
            <a:ext cx="10488488" cy="706090"/>
          </a:xfrm>
        </p:spPr>
        <p:txBody>
          <a:bodyPr>
            <a:normAutofit/>
          </a:bodyPr>
          <a:lstStyle/>
          <a:p>
            <a:pPr algn="l"/>
            <a:r>
              <a:rPr lang="en-US" altLang="ja-JP" sz="3600" dirty="0"/>
              <a:t>Experiment 3. </a:t>
            </a:r>
            <a:r>
              <a:rPr lang="en-US" altLang="ja-JP" sz="3600" dirty="0" smtClean="0"/>
              <a:t>result </a:t>
            </a:r>
            <a:r>
              <a:rPr lang="en-US" altLang="ja-JP" sz="3600" dirty="0"/>
              <a:t>and discussion</a:t>
            </a:r>
            <a:endParaRPr lang="ja-JP" altLang="en-US" sz="3600" dirty="0"/>
          </a:p>
        </p:txBody>
      </p:sp>
      <p:sp>
        <p:nvSpPr>
          <p:cNvPr id="3" name="テキスト ボックス 2"/>
          <p:cNvSpPr txBox="1"/>
          <p:nvPr/>
        </p:nvSpPr>
        <p:spPr>
          <a:xfrm>
            <a:off x="1121743" y="5312194"/>
            <a:ext cx="9864239" cy="400110"/>
          </a:xfrm>
          <a:prstGeom prst="rect">
            <a:avLst/>
          </a:prstGeom>
          <a:noFill/>
        </p:spPr>
        <p:txBody>
          <a:bodyPr wrap="none" rtlCol="0">
            <a:spAutoFit/>
          </a:bodyPr>
          <a:lstStyle/>
          <a:p>
            <a:r>
              <a:rPr lang="en-US" altLang="ja-JP" sz="2000" u="sng" dirty="0"/>
              <a:t>All the samples did not breakdown up to the </a:t>
            </a:r>
            <a:r>
              <a:rPr lang="en-US" altLang="ja-JP" sz="2000" u="sng" dirty="0" smtClean="0"/>
              <a:t>20 kV</a:t>
            </a:r>
            <a:r>
              <a:rPr lang="en-US" altLang="ja-JP" sz="2000" u="sng" dirty="0"/>
              <a:t>, that is the maximum voltage of the tester </a:t>
            </a:r>
            <a:endParaRPr lang="ja-JP" altLang="en-US" sz="2000" u="sng" dirty="0"/>
          </a:p>
        </p:txBody>
      </p:sp>
      <p:sp>
        <p:nvSpPr>
          <p:cNvPr id="38" name="右矢印 37"/>
          <p:cNvSpPr/>
          <p:nvPr/>
        </p:nvSpPr>
        <p:spPr>
          <a:xfrm>
            <a:off x="1919536" y="5853033"/>
            <a:ext cx="50405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テキスト ボックス 38"/>
          <p:cNvSpPr txBox="1"/>
          <p:nvPr/>
        </p:nvSpPr>
        <p:spPr>
          <a:xfrm>
            <a:off x="2423592" y="5680730"/>
            <a:ext cx="6514156" cy="707886"/>
          </a:xfrm>
          <a:prstGeom prst="rect">
            <a:avLst/>
          </a:prstGeom>
          <a:noFill/>
        </p:spPr>
        <p:txBody>
          <a:bodyPr wrap="none" rtlCol="0">
            <a:spAutoFit/>
          </a:bodyPr>
          <a:lstStyle/>
          <a:p>
            <a:r>
              <a:rPr lang="ja-JP" altLang="en-US" sz="2000" dirty="0"/>
              <a:t>① </a:t>
            </a:r>
            <a:r>
              <a:rPr lang="en-US" altLang="ja-JP" sz="2000" dirty="0"/>
              <a:t>Insulation with liquid nitrogen immersed in sample</a:t>
            </a:r>
          </a:p>
          <a:p>
            <a:r>
              <a:rPr lang="ja-JP" altLang="en-US" sz="2000" dirty="0"/>
              <a:t>② </a:t>
            </a:r>
            <a:r>
              <a:rPr lang="en-US" altLang="ja-JP" sz="2000" dirty="0"/>
              <a:t>Suppression of electron </a:t>
            </a:r>
            <a:r>
              <a:rPr lang="en-US" altLang="ja-JP" sz="2000"/>
              <a:t>motion </a:t>
            </a:r>
            <a:r>
              <a:rPr lang="en-US" altLang="ja-JP" sz="2000" smtClean="0"/>
              <a:t>by </a:t>
            </a:r>
            <a:r>
              <a:rPr lang="en-US" altLang="ja-JP" sz="2000" dirty="0"/>
              <a:t>cryogenic temperature</a:t>
            </a:r>
          </a:p>
        </p:txBody>
      </p:sp>
      <p:sp>
        <p:nvSpPr>
          <p:cNvPr id="40" name="テキスト ボックス 39"/>
          <p:cNvSpPr txBox="1"/>
          <p:nvPr/>
        </p:nvSpPr>
        <p:spPr>
          <a:xfrm>
            <a:off x="1343472" y="6358210"/>
            <a:ext cx="9914574" cy="400110"/>
          </a:xfrm>
          <a:prstGeom prst="rect">
            <a:avLst/>
          </a:prstGeom>
          <a:solidFill>
            <a:schemeClr val="accent6">
              <a:lumMod val="40000"/>
              <a:lumOff val="60000"/>
            </a:schemeClr>
          </a:solidFill>
        </p:spPr>
        <p:txBody>
          <a:bodyPr wrap="none" rtlCol="0">
            <a:spAutoFit/>
          </a:bodyPr>
          <a:lstStyle/>
          <a:p>
            <a:r>
              <a:rPr lang="en-US" altLang="ja-JP" sz="2000" dirty="0"/>
              <a:t>We are planning </a:t>
            </a:r>
            <a:r>
              <a:rPr lang="en-US" altLang="ja-JP" sz="2000" dirty="0" smtClean="0"/>
              <a:t>the breakdown </a:t>
            </a:r>
            <a:r>
              <a:rPr lang="en-US" altLang="ja-JP" sz="2000" dirty="0"/>
              <a:t>test in cryogenic gas, in order to exclude LN</a:t>
            </a:r>
            <a:r>
              <a:rPr lang="en-US" altLang="ja-JP" sz="2000" baseline="-25000" dirty="0"/>
              <a:t>2</a:t>
            </a:r>
            <a:r>
              <a:rPr lang="en-US" altLang="ja-JP" sz="2000" dirty="0"/>
              <a:t> insulation effect.</a:t>
            </a:r>
            <a:endParaRPr lang="ja-JP" altLang="en-US" sz="2000" dirty="0"/>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15</a:t>
            </a:fld>
            <a:endParaRPr kumimoji="1" lang="ja-JP" altLang="en-US" dirty="0"/>
          </a:p>
        </p:txBody>
      </p:sp>
      <p:pic>
        <p:nvPicPr>
          <p:cNvPr id="189" name="図 188"/>
          <p:cNvPicPr>
            <a:picLocks noChangeAspect="1"/>
          </p:cNvPicPr>
          <p:nvPr/>
        </p:nvPicPr>
        <p:blipFill>
          <a:blip r:embed="rId3"/>
          <a:stretch>
            <a:fillRect/>
          </a:stretch>
        </p:blipFill>
        <p:spPr>
          <a:xfrm>
            <a:off x="1558630" y="692696"/>
            <a:ext cx="9145882" cy="4656716"/>
          </a:xfrm>
          <a:prstGeom prst="rect">
            <a:avLst/>
          </a:prstGeom>
        </p:spPr>
      </p:pic>
    </p:spTree>
    <p:extLst>
      <p:ext uri="{BB962C8B-B14F-4D97-AF65-F5344CB8AC3E}">
        <p14:creationId xmlns:p14="http://schemas.microsoft.com/office/powerpoint/2010/main" val="802951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フローチャート : 論理積ゲート 263"/>
          <p:cNvSpPr/>
          <p:nvPr/>
        </p:nvSpPr>
        <p:spPr>
          <a:xfrm rot="5400000">
            <a:off x="1260879" y="3593057"/>
            <a:ext cx="2787059" cy="2036446"/>
          </a:xfrm>
          <a:custGeom>
            <a:avLst/>
            <a:gdLst>
              <a:gd name="connsiteX0" fmla="*/ 0 w 2678513"/>
              <a:gd name="connsiteY0" fmla="*/ 0 h 1602688"/>
              <a:gd name="connsiteX1" fmla="*/ 1339257 w 2678513"/>
              <a:gd name="connsiteY1" fmla="*/ 0 h 1602688"/>
              <a:gd name="connsiteX2" fmla="*/ 2678514 w 2678513"/>
              <a:gd name="connsiteY2" fmla="*/ 801344 h 1602688"/>
              <a:gd name="connsiteX3" fmla="*/ 1339257 w 2678513"/>
              <a:gd name="connsiteY3" fmla="*/ 1602688 h 1602688"/>
              <a:gd name="connsiteX4" fmla="*/ 0 w 2678513"/>
              <a:gd name="connsiteY4" fmla="*/ 1602688 h 1602688"/>
              <a:gd name="connsiteX5" fmla="*/ 0 w 2678513"/>
              <a:gd name="connsiteY5" fmla="*/ 0 h 1602688"/>
              <a:gd name="connsiteX0" fmla="*/ 472443 w 2678514"/>
              <a:gd name="connsiteY0" fmla="*/ 0 h 1602689"/>
              <a:gd name="connsiteX1" fmla="*/ 1339257 w 2678514"/>
              <a:gd name="connsiteY1" fmla="*/ 1 h 1602689"/>
              <a:gd name="connsiteX2" fmla="*/ 2678514 w 2678514"/>
              <a:gd name="connsiteY2" fmla="*/ 801345 h 1602689"/>
              <a:gd name="connsiteX3" fmla="*/ 1339257 w 2678514"/>
              <a:gd name="connsiteY3" fmla="*/ 1602689 h 1602689"/>
              <a:gd name="connsiteX4" fmla="*/ 0 w 2678514"/>
              <a:gd name="connsiteY4" fmla="*/ 1602689 h 1602689"/>
              <a:gd name="connsiteX5" fmla="*/ 472443 w 2678514"/>
              <a:gd name="connsiteY5" fmla="*/ 0 h 1602689"/>
              <a:gd name="connsiteX0" fmla="*/ 30480 w 2236551"/>
              <a:gd name="connsiteY0" fmla="*/ 0 h 1602689"/>
              <a:gd name="connsiteX1" fmla="*/ 897294 w 2236551"/>
              <a:gd name="connsiteY1" fmla="*/ 1 h 1602689"/>
              <a:gd name="connsiteX2" fmla="*/ 2236551 w 2236551"/>
              <a:gd name="connsiteY2" fmla="*/ 801345 h 1602689"/>
              <a:gd name="connsiteX3" fmla="*/ 897294 w 2236551"/>
              <a:gd name="connsiteY3" fmla="*/ 1602689 h 1602689"/>
              <a:gd name="connsiteX4" fmla="*/ 0 w 2236551"/>
              <a:gd name="connsiteY4" fmla="*/ 1587449 h 1602689"/>
              <a:gd name="connsiteX5" fmla="*/ 30480 w 2236551"/>
              <a:gd name="connsiteY5" fmla="*/ 0 h 1602689"/>
              <a:gd name="connsiteX0" fmla="*/ 1905 w 2207976"/>
              <a:gd name="connsiteY0" fmla="*/ 0 h 1602689"/>
              <a:gd name="connsiteX1" fmla="*/ 868719 w 2207976"/>
              <a:gd name="connsiteY1" fmla="*/ 1 h 1602689"/>
              <a:gd name="connsiteX2" fmla="*/ 2207976 w 2207976"/>
              <a:gd name="connsiteY2" fmla="*/ 801345 h 1602689"/>
              <a:gd name="connsiteX3" fmla="*/ 868719 w 2207976"/>
              <a:gd name="connsiteY3" fmla="*/ 1602689 h 1602689"/>
              <a:gd name="connsiteX4" fmla="*/ 0 w 2207976"/>
              <a:gd name="connsiteY4" fmla="*/ 1596974 h 1602689"/>
              <a:gd name="connsiteX5" fmla="*/ 1905 w 2207976"/>
              <a:gd name="connsiteY5" fmla="*/ 0 h 1602689"/>
              <a:gd name="connsiteX0" fmla="*/ 0 w 2206071"/>
              <a:gd name="connsiteY0" fmla="*/ 0 h 1602689"/>
              <a:gd name="connsiteX1" fmla="*/ 866814 w 2206071"/>
              <a:gd name="connsiteY1" fmla="*/ 1 h 1602689"/>
              <a:gd name="connsiteX2" fmla="*/ 2206071 w 2206071"/>
              <a:gd name="connsiteY2" fmla="*/ 801345 h 1602689"/>
              <a:gd name="connsiteX3" fmla="*/ 866814 w 2206071"/>
              <a:gd name="connsiteY3" fmla="*/ 1602689 h 1602689"/>
              <a:gd name="connsiteX4" fmla="*/ 479 w 2206071"/>
              <a:gd name="connsiteY4" fmla="*/ 1599356 h 1602689"/>
              <a:gd name="connsiteX5" fmla="*/ 0 w 2206071"/>
              <a:gd name="connsiteY5" fmla="*/ 0 h 160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071" h="1602689">
                <a:moveTo>
                  <a:pt x="0" y="0"/>
                </a:moveTo>
                <a:lnTo>
                  <a:pt x="866814" y="1"/>
                </a:lnTo>
                <a:cubicBezTo>
                  <a:pt x="1606465" y="1"/>
                  <a:pt x="2206071" y="358775"/>
                  <a:pt x="2206071" y="801345"/>
                </a:cubicBezTo>
                <a:cubicBezTo>
                  <a:pt x="2206071" y="1243915"/>
                  <a:pt x="1606465" y="1602689"/>
                  <a:pt x="866814" y="1602689"/>
                </a:cubicBezTo>
                <a:lnTo>
                  <a:pt x="479" y="1599356"/>
                </a:lnTo>
                <a:cubicBezTo>
                  <a:pt x="319" y="1066237"/>
                  <a:pt x="160" y="533119"/>
                  <a:pt x="0" y="0"/>
                </a:cubicBezTo>
                <a:close/>
              </a:path>
            </a:pathLst>
          </a:cu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正方形/長方形 2"/>
          <p:cNvSpPr/>
          <p:nvPr/>
        </p:nvSpPr>
        <p:spPr>
          <a:xfrm>
            <a:off x="1987370" y="2300992"/>
            <a:ext cx="1335900" cy="29944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タイトル 1"/>
          <p:cNvSpPr>
            <a:spLocks noGrp="1"/>
          </p:cNvSpPr>
          <p:nvPr>
            <p:ph type="title"/>
          </p:nvPr>
        </p:nvSpPr>
        <p:spPr>
          <a:xfrm>
            <a:off x="0" y="108494"/>
            <a:ext cx="10416480" cy="706090"/>
          </a:xfrm>
        </p:spPr>
        <p:txBody>
          <a:bodyPr>
            <a:noAutofit/>
          </a:bodyPr>
          <a:lstStyle/>
          <a:p>
            <a:pPr algn="l"/>
            <a:r>
              <a:rPr lang="en-US" altLang="ja-JP" sz="2800" dirty="0"/>
              <a:t>Future Experiment</a:t>
            </a:r>
            <a:r>
              <a:rPr lang="ja-JP" altLang="en-US" sz="2800" dirty="0"/>
              <a:t>：</a:t>
            </a:r>
            <a:r>
              <a:rPr lang="en-US" altLang="ja-JP" sz="2800" dirty="0"/>
              <a:t>Dielectric breakdown test under shear </a:t>
            </a:r>
            <a:r>
              <a:rPr lang="en-US" altLang="ja-JP" sz="2800" dirty="0" smtClean="0"/>
              <a:t>stress</a:t>
            </a:r>
            <a:br>
              <a:rPr lang="en-US" altLang="ja-JP" sz="2800" dirty="0" smtClean="0"/>
            </a:br>
            <a:r>
              <a:rPr lang="en-US" altLang="ja-JP" sz="2800" dirty="0" smtClean="0"/>
              <a:t>					in </a:t>
            </a:r>
            <a:r>
              <a:rPr lang="en-US" altLang="ja-JP" sz="2800" dirty="0"/>
              <a:t>cryogenic gas on irradiated materials</a:t>
            </a:r>
            <a:endParaRPr lang="ja-JP" altLang="en-US" sz="2800" dirty="0"/>
          </a:p>
        </p:txBody>
      </p:sp>
      <p:cxnSp>
        <p:nvCxnSpPr>
          <p:cNvPr id="96" name="直線コネクタ 95"/>
          <p:cNvCxnSpPr/>
          <p:nvPr/>
        </p:nvCxnSpPr>
        <p:spPr>
          <a:xfrm>
            <a:off x="0" y="904229"/>
            <a:ext cx="1219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V="1">
            <a:off x="3258875" y="1726913"/>
            <a:ext cx="0" cy="30862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5363840" y="5480135"/>
            <a:ext cx="1296144" cy="85212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8" name="正方形/長方形 97"/>
          <p:cNvSpPr/>
          <p:nvPr/>
        </p:nvSpPr>
        <p:spPr>
          <a:xfrm>
            <a:off x="2565607" y="1545417"/>
            <a:ext cx="187414" cy="27933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9" name="グループ化 98"/>
          <p:cNvGrpSpPr/>
          <p:nvPr/>
        </p:nvGrpSpPr>
        <p:grpSpPr>
          <a:xfrm>
            <a:off x="2152800" y="4268835"/>
            <a:ext cx="1013028" cy="823554"/>
            <a:chOff x="5609031" y="3553639"/>
            <a:chExt cx="1888337" cy="1535150"/>
          </a:xfrm>
        </p:grpSpPr>
        <p:grpSp>
          <p:nvGrpSpPr>
            <p:cNvPr id="116" name="グループ化 115"/>
            <p:cNvGrpSpPr/>
            <p:nvPr/>
          </p:nvGrpSpPr>
          <p:grpSpPr>
            <a:xfrm>
              <a:off x="5815649" y="4383271"/>
              <a:ext cx="626907" cy="337951"/>
              <a:chOff x="5364089" y="4777968"/>
              <a:chExt cx="868246" cy="468052"/>
            </a:xfrm>
          </p:grpSpPr>
          <p:sp>
            <p:nvSpPr>
              <p:cNvPr id="180" name="正方形/長方形 179"/>
              <p:cNvSpPr/>
              <p:nvPr/>
            </p:nvSpPr>
            <p:spPr>
              <a:xfrm>
                <a:off x="5364089" y="4967580"/>
                <a:ext cx="868246"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処理 180"/>
              <p:cNvSpPr/>
              <p:nvPr/>
            </p:nvSpPr>
            <p:spPr>
              <a:xfrm>
                <a:off x="5724128" y="4777968"/>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9" name="グループ化 118"/>
            <p:cNvGrpSpPr/>
            <p:nvPr/>
          </p:nvGrpSpPr>
          <p:grpSpPr>
            <a:xfrm>
              <a:off x="6312994" y="4366766"/>
              <a:ext cx="958446" cy="337951"/>
              <a:chOff x="6052895" y="4755109"/>
              <a:chExt cx="1327417" cy="468052"/>
            </a:xfrm>
          </p:grpSpPr>
          <p:sp>
            <p:nvSpPr>
              <p:cNvPr id="176" name="正方形/長方形 175"/>
              <p:cNvSpPr/>
              <p:nvPr/>
            </p:nvSpPr>
            <p:spPr>
              <a:xfrm>
                <a:off x="6552220" y="4967580"/>
                <a:ext cx="828092" cy="888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フローチャート: 処理 176"/>
              <p:cNvSpPr/>
              <p:nvPr/>
            </p:nvSpPr>
            <p:spPr>
              <a:xfrm>
                <a:off x="6865853" y="4755109"/>
                <a:ext cx="144016" cy="46805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フローチャート: 処理 177"/>
              <p:cNvSpPr/>
              <p:nvPr/>
            </p:nvSpPr>
            <p:spPr>
              <a:xfrm>
                <a:off x="6376931" y="4989135"/>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フローチャート: 処理 178"/>
              <p:cNvSpPr/>
              <p:nvPr/>
            </p:nvSpPr>
            <p:spPr>
              <a:xfrm>
                <a:off x="6052895" y="4989135"/>
                <a:ext cx="324036" cy="4572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0" name="正方形/長方形 119"/>
            <p:cNvSpPr/>
            <p:nvPr/>
          </p:nvSpPr>
          <p:spPr>
            <a:xfrm>
              <a:off x="7007721" y="3929190"/>
              <a:ext cx="103985" cy="935866"/>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正方形/長方形 120"/>
            <p:cNvSpPr/>
            <p:nvPr/>
          </p:nvSpPr>
          <p:spPr>
            <a:xfrm>
              <a:off x="5971626" y="3929191"/>
              <a:ext cx="103985" cy="935864"/>
            </a:xfrm>
            <a:prstGeom prst="rect">
              <a:avLst/>
            </a:prstGeom>
            <a:solidFill>
              <a:schemeClr val="bg1">
                <a:lumMod val="6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正方形/長方形 121"/>
            <p:cNvSpPr/>
            <p:nvPr/>
          </p:nvSpPr>
          <p:spPr>
            <a:xfrm>
              <a:off x="6460112" y="3922481"/>
              <a:ext cx="203830" cy="2715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正方形/長方形 122"/>
            <p:cNvSpPr/>
            <p:nvPr/>
          </p:nvSpPr>
          <p:spPr>
            <a:xfrm>
              <a:off x="5912122" y="3683902"/>
              <a:ext cx="1299813" cy="282604"/>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正方形/長方形 124"/>
            <p:cNvSpPr/>
            <p:nvPr/>
          </p:nvSpPr>
          <p:spPr>
            <a:xfrm>
              <a:off x="5912122" y="4806185"/>
              <a:ext cx="1299813" cy="2826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7" name="正方形/長方形 126"/>
            <p:cNvSpPr/>
            <p:nvPr/>
          </p:nvSpPr>
          <p:spPr>
            <a:xfrm>
              <a:off x="5912122" y="4759365"/>
              <a:ext cx="1299813" cy="519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 name="正方形/長方形 135"/>
            <p:cNvSpPr/>
            <p:nvPr/>
          </p:nvSpPr>
          <p:spPr>
            <a:xfrm>
              <a:off x="6320551" y="4293137"/>
              <a:ext cx="482955" cy="519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正方形/長方形 136"/>
            <p:cNvSpPr/>
            <p:nvPr/>
          </p:nvSpPr>
          <p:spPr>
            <a:xfrm>
              <a:off x="6320551" y="4189152"/>
              <a:ext cx="482955" cy="109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正方形/長方形 137"/>
            <p:cNvSpPr/>
            <p:nvPr/>
          </p:nvSpPr>
          <p:spPr>
            <a:xfrm>
              <a:off x="6480773" y="3553639"/>
              <a:ext cx="162512" cy="2715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 name="正方形/長方形 138"/>
            <p:cNvSpPr/>
            <p:nvPr/>
          </p:nvSpPr>
          <p:spPr>
            <a:xfrm>
              <a:off x="6320551" y="4243889"/>
              <a:ext cx="482955" cy="75244"/>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 name="正方形/長方形 139"/>
            <p:cNvSpPr/>
            <p:nvPr/>
          </p:nvSpPr>
          <p:spPr>
            <a:xfrm>
              <a:off x="5912122" y="4781884"/>
              <a:ext cx="1299813" cy="17248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2" name="グループ化 141"/>
            <p:cNvGrpSpPr/>
            <p:nvPr/>
          </p:nvGrpSpPr>
          <p:grpSpPr>
            <a:xfrm>
              <a:off x="5609031" y="4449344"/>
              <a:ext cx="303091" cy="207148"/>
              <a:chOff x="5077929" y="4869477"/>
              <a:chExt cx="419772" cy="286893"/>
            </a:xfrm>
          </p:grpSpPr>
          <p:sp>
            <p:nvSpPr>
              <p:cNvPr id="174" name="フリーフォーム 173"/>
              <p:cNvSpPr/>
              <p:nvPr/>
            </p:nvSpPr>
            <p:spPr>
              <a:xfrm flipV="1">
                <a:off x="5077929" y="5056409"/>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175" name="フリーフォーム 174"/>
              <p:cNvSpPr/>
              <p:nvPr/>
            </p:nvSpPr>
            <p:spPr>
              <a:xfrm>
                <a:off x="5077929" y="4869477"/>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grpSp>
        <p:grpSp>
          <p:nvGrpSpPr>
            <p:cNvPr id="144" name="グループ化 143"/>
            <p:cNvGrpSpPr/>
            <p:nvPr/>
          </p:nvGrpSpPr>
          <p:grpSpPr>
            <a:xfrm rot="10800000">
              <a:off x="7194277" y="4449344"/>
              <a:ext cx="303091" cy="207148"/>
              <a:chOff x="5077929" y="4869477"/>
              <a:chExt cx="419772" cy="286893"/>
            </a:xfrm>
          </p:grpSpPr>
          <p:sp>
            <p:nvSpPr>
              <p:cNvPr id="172" name="フリーフォーム 171"/>
              <p:cNvSpPr/>
              <p:nvPr/>
            </p:nvSpPr>
            <p:spPr>
              <a:xfrm flipV="1">
                <a:off x="5077929" y="5056409"/>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173" name="フリーフォーム 172"/>
              <p:cNvSpPr/>
              <p:nvPr/>
            </p:nvSpPr>
            <p:spPr>
              <a:xfrm>
                <a:off x="5077929" y="4869477"/>
                <a:ext cx="419772" cy="99961"/>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grpSp>
        <p:sp>
          <p:nvSpPr>
            <p:cNvPr id="146" name="フローチャート: 処理 145"/>
            <p:cNvSpPr/>
            <p:nvPr/>
          </p:nvSpPr>
          <p:spPr>
            <a:xfrm>
              <a:off x="5915878" y="3966505"/>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 name="フローチャート: 処理 146"/>
            <p:cNvSpPr/>
            <p:nvPr/>
          </p:nvSpPr>
          <p:spPr>
            <a:xfrm>
              <a:off x="5915878" y="4714710"/>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フローチャート: 処理 147"/>
            <p:cNvSpPr/>
            <p:nvPr/>
          </p:nvSpPr>
          <p:spPr>
            <a:xfrm>
              <a:off x="6951973" y="4714710"/>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 name="フローチャート: 処理 148"/>
            <p:cNvSpPr/>
            <p:nvPr/>
          </p:nvSpPr>
          <p:spPr>
            <a:xfrm>
              <a:off x="6951973" y="3965515"/>
              <a:ext cx="215481" cy="4465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50" name="グループ化 149"/>
            <p:cNvGrpSpPr/>
            <p:nvPr/>
          </p:nvGrpSpPr>
          <p:grpSpPr>
            <a:xfrm>
              <a:off x="6541535" y="4535254"/>
              <a:ext cx="72486" cy="33986"/>
              <a:chOff x="6925222" y="5915025"/>
              <a:chExt cx="135947" cy="47070"/>
            </a:xfrm>
          </p:grpSpPr>
          <p:cxnSp>
            <p:nvCxnSpPr>
              <p:cNvPr id="169" name="直線コネクタ 168"/>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1" name="グループ化 150"/>
            <p:cNvGrpSpPr/>
            <p:nvPr/>
          </p:nvGrpSpPr>
          <p:grpSpPr>
            <a:xfrm>
              <a:off x="6494939" y="4349267"/>
              <a:ext cx="133249" cy="414235"/>
              <a:chOff x="2220175" y="5746654"/>
              <a:chExt cx="184545" cy="573702"/>
            </a:xfrm>
          </p:grpSpPr>
          <p:sp>
            <p:nvSpPr>
              <p:cNvPr id="167" name="正方形/長方形 166"/>
              <p:cNvSpPr/>
              <p:nvPr/>
            </p:nvSpPr>
            <p:spPr>
              <a:xfrm>
                <a:off x="2220175" y="5746654"/>
                <a:ext cx="184545" cy="573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 name="正方形/長方形 167"/>
              <p:cNvSpPr/>
              <p:nvPr/>
            </p:nvSpPr>
            <p:spPr>
              <a:xfrm>
                <a:off x="2220175" y="5818662"/>
                <a:ext cx="184545" cy="72008"/>
              </a:xfrm>
              <a:prstGeom prst="rect">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52" name="グループ化 151"/>
            <p:cNvGrpSpPr/>
            <p:nvPr/>
          </p:nvGrpSpPr>
          <p:grpSpPr>
            <a:xfrm>
              <a:off x="6578574" y="4537672"/>
              <a:ext cx="53140" cy="33500"/>
              <a:chOff x="6925222" y="5915025"/>
              <a:chExt cx="135947" cy="47070"/>
            </a:xfrm>
          </p:grpSpPr>
          <p:cxnSp>
            <p:nvCxnSpPr>
              <p:cNvPr id="164" name="直線コネクタ 163"/>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3" name="グループ化 152"/>
            <p:cNvGrpSpPr/>
            <p:nvPr/>
          </p:nvGrpSpPr>
          <p:grpSpPr>
            <a:xfrm>
              <a:off x="6546494" y="4347913"/>
              <a:ext cx="31131" cy="413999"/>
              <a:chOff x="2273504" y="5745161"/>
              <a:chExt cx="43116" cy="573375"/>
            </a:xfrm>
          </p:grpSpPr>
          <p:grpSp>
            <p:nvGrpSpPr>
              <p:cNvPr id="158" name="グループ化 157"/>
              <p:cNvGrpSpPr/>
              <p:nvPr/>
            </p:nvGrpSpPr>
            <p:grpSpPr>
              <a:xfrm>
                <a:off x="2273504" y="5745161"/>
                <a:ext cx="0" cy="573375"/>
                <a:chOff x="2307111" y="5746981"/>
                <a:chExt cx="0" cy="573375"/>
              </a:xfrm>
            </p:grpSpPr>
            <p:cxnSp>
              <p:nvCxnSpPr>
                <p:cNvPr id="162" name="直線コネクタ 161"/>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グループ化 158"/>
              <p:cNvGrpSpPr/>
              <p:nvPr/>
            </p:nvGrpSpPr>
            <p:grpSpPr>
              <a:xfrm>
                <a:off x="2316620" y="5745161"/>
                <a:ext cx="0" cy="573375"/>
                <a:chOff x="2307111" y="5746981"/>
                <a:chExt cx="0" cy="573375"/>
              </a:xfrm>
            </p:grpSpPr>
            <p:cxnSp>
              <p:nvCxnSpPr>
                <p:cNvPr id="160" name="直線コネクタ 159"/>
                <p:cNvCxnSpPr/>
                <p:nvPr/>
              </p:nvCxnSpPr>
              <p:spPr>
                <a:xfrm>
                  <a:off x="2307111" y="5900307"/>
                  <a:ext cx="0" cy="4200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2307111" y="5746981"/>
                  <a:ext cx="0" cy="7885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4" name="グループ化 153"/>
            <p:cNvGrpSpPr/>
            <p:nvPr/>
          </p:nvGrpSpPr>
          <p:grpSpPr>
            <a:xfrm rot="10800000">
              <a:off x="6494939" y="4540803"/>
              <a:ext cx="53140" cy="33500"/>
              <a:chOff x="6925222" y="5915025"/>
              <a:chExt cx="135947" cy="47070"/>
            </a:xfrm>
          </p:grpSpPr>
          <p:cxnSp>
            <p:nvCxnSpPr>
              <p:cNvPr id="155" name="直線コネクタ 154"/>
              <p:cNvCxnSpPr/>
              <p:nvPr/>
            </p:nvCxnSpPr>
            <p:spPr>
              <a:xfrm flipH="1">
                <a:off x="6929953" y="5960810"/>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H="1">
                <a:off x="6925222" y="5918567"/>
                <a:ext cx="131216" cy="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6929953" y="5915025"/>
                <a:ext cx="0" cy="47070"/>
              </a:xfrm>
              <a:prstGeom prst="line">
                <a:avLst/>
              </a:prstGeom>
              <a:ln w="63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84" name="正方形/長方形 183"/>
          <p:cNvSpPr/>
          <p:nvPr/>
        </p:nvSpPr>
        <p:spPr>
          <a:xfrm>
            <a:off x="3125680" y="4749349"/>
            <a:ext cx="141558" cy="111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正方形/長方形 184"/>
          <p:cNvSpPr/>
          <p:nvPr/>
        </p:nvSpPr>
        <p:spPr>
          <a:xfrm>
            <a:off x="2048680" y="4749349"/>
            <a:ext cx="141558" cy="111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 name="正方形/長方形 185"/>
          <p:cNvSpPr/>
          <p:nvPr/>
        </p:nvSpPr>
        <p:spPr>
          <a:xfrm>
            <a:off x="2584145" y="6016264"/>
            <a:ext cx="159812" cy="26971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フローチャート : 論理積ゲート 14"/>
          <p:cNvSpPr/>
          <p:nvPr/>
        </p:nvSpPr>
        <p:spPr>
          <a:xfrm rot="5400000">
            <a:off x="948293" y="3285576"/>
            <a:ext cx="3412233" cy="2036446"/>
          </a:xfrm>
          <a:prstGeom prst="flowChartDela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0" name="直線コネクタ 189"/>
          <p:cNvCxnSpPr/>
          <p:nvPr/>
        </p:nvCxnSpPr>
        <p:spPr>
          <a:xfrm flipV="1">
            <a:off x="2043402" y="1693651"/>
            <a:ext cx="9528" cy="3093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flipV="1">
            <a:off x="3523410" y="1720517"/>
            <a:ext cx="0" cy="4430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フレーム 181"/>
          <p:cNvSpPr/>
          <p:nvPr/>
        </p:nvSpPr>
        <p:spPr>
          <a:xfrm>
            <a:off x="859114" y="2136995"/>
            <a:ext cx="3600400" cy="4376974"/>
          </a:xfrm>
          <a:prstGeom prst="frame">
            <a:avLst>
              <a:gd name="adj1" fmla="val 6151"/>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3" name="直線コネクタ 192"/>
          <p:cNvCxnSpPr/>
          <p:nvPr/>
        </p:nvCxnSpPr>
        <p:spPr>
          <a:xfrm flipH="1">
            <a:off x="3258875" y="1724615"/>
            <a:ext cx="2716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p:cNvCxnSpPr/>
          <p:nvPr/>
        </p:nvCxnSpPr>
        <p:spPr>
          <a:xfrm flipH="1">
            <a:off x="3516508" y="6151119"/>
            <a:ext cx="2135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H="1">
            <a:off x="1775520" y="6215060"/>
            <a:ext cx="4668441" cy="2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H="1" flipV="1">
            <a:off x="1775519" y="1720517"/>
            <a:ext cx="9476" cy="4494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flipH="1">
            <a:off x="1775520" y="1725400"/>
            <a:ext cx="27741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円/楕円 197"/>
          <p:cNvSpPr/>
          <p:nvPr/>
        </p:nvSpPr>
        <p:spPr>
          <a:xfrm>
            <a:off x="5549845" y="5805860"/>
            <a:ext cx="204054" cy="20405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9" name="直線コネクタ 198"/>
          <p:cNvCxnSpPr/>
          <p:nvPr/>
        </p:nvCxnSpPr>
        <p:spPr>
          <a:xfrm flipV="1">
            <a:off x="5651872" y="5906197"/>
            <a:ext cx="0" cy="2500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0" name="円/楕円 199"/>
          <p:cNvSpPr/>
          <p:nvPr/>
        </p:nvSpPr>
        <p:spPr>
          <a:xfrm>
            <a:off x="6341933" y="5805860"/>
            <a:ext cx="204054" cy="204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1" name="直線コネクタ 200"/>
          <p:cNvCxnSpPr/>
          <p:nvPr/>
        </p:nvCxnSpPr>
        <p:spPr>
          <a:xfrm flipV="1">
            <a:off x="6443960" y="5906196"/>
            <a:ext cx="0" cy="311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4821320" y="5721530"/>
            <a:ext cx="535724" cy="369332"/>
          </a:xfrm>
          <a:prstGeom prst="rect">
            <a:avLst/>
          </a:prstGeom>
          <a:noFill/>
        </p:spPr>
        <p:txBody>
          <a:bodyPr wrap="none" rtlCol="0">
            <a:spAutoFit/>
          </a:bodyPr>
          <a:lstStyle/>
          <a:p>
            <a:pPr algn="r"/>
            <a:r>
              <a:rPr lang="en-US" altLang="ja-JP" dirty="0"/>
              <a:t>H.V.</a:t>
            </a:r>
            <a:endParaRPr lang="ja-JP" altLang="en-US" dirty="0"/>
          </a:p>
        </p:txBody>
      </p:sp>
      <p:sp>
        <p:nvSpPr>
          <p:cNvPr id="203" name="テキスト ボックス 202"/>
          <p:cNvSpPr txBox="1"/>
          <p:nvPr/>
        </p:nvSpPr>
        <p:spPr>
          <a:xfrm>
            <a:off x="6666780" y="5723221"/>
            <a:ext cx="894284" cy="369332"/>
          </a:xfrm>
          <a:prstGeom prst="rect">
            <a:avLst/>
          </a:prstGeom>
          <a:noFill/>
        </p:spPr>
        <p:txBody>
          <a:bodyPr wrap="none" rtlCol="0">
            <a:spAutoFit/>
          </a:bodyPr>
          <a:lstStyle/>
          <a:p>
            <a:r>
              <a:rPr lang="en-US" altLang="ja-JP" dirty="0"/>
              <a:t>Ground</a:t>
            </a:r>
            <a:endParaRPr lang="ja-JP" altLang="en-US" dirty="0"/>
          </a:p>
        </p:txBody>
      </p:sp>
      <p:sp>
        <p:nvSpPr>
          <p:cNvPr id="204" name="下矢印 203"/>
          <p:cNvSpPr/>
          <p:nvPr/>
        </p:nvSpPr>
        <p:spPr>
          <a:xfrm>
            <a:off x="2546691" y="991461"/>
            <a:ext cx="213900" cy="43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正方形/長方形 204"/>
          <p:cNvSpPr/>
          <p:nvPr/>
        </p:nvSpPr>
        <p:spPr>
          <a:xfrm>
            <a:off x="2601893" y="1423297"/>
            <a:ext cx="109348" cy="1456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テキスト ボックス 205"/>
          <p:cNvSpPr txBox="1"/>
          <p:nvPr/>
        </p:nvSpPr>
        <p:spPr>
          <a:xfrm>
            <a:off x="2757507" y="1032069"/>
            <a:ext cx="636713" cy="369332"/>
          </a:xfrm>
          <a:prstGeom prst="rect">
            <a:avLst/>
          </a:prstGeom>
          <a:noFill/>
        </p:spPr>
        <p:txBody>
          <a:bodyPr wrap="none" rtlCol="0">
            <a:spAutoFit/>
          </a:bodyPr>
          <a:lstStyle/>
          <a:p>
            <a:r>
              <a:rPr lang="en-US" altLang="ja-JP" dirty="0"/>
              <a:t>Load</a:t>
            </a:r>
            <a:endParaRPr lang="ja-JP" altLang="en-US" dirty="0"/>
          </a:p>
        </p:txBody>
      </p:sp>
      <p:sp>
        <p:nvSpPr>
          <p:cNvPr id="208" name="正方形/長方形 207"/>
          <p:cNvSpPr/>
          <p:nvPr/>
        </p:nvSpPr>
        <p:spPr>
          <a:xfrm>
            <a:off x="5227082" y="5135562"/>
            <a:ext cx="1488356" cy="369332"/>
          </a:xfrm>
          <a:prstGeom prst="rect">
            <a:avLst/>
          </a:prstGeom>
        </p:spPr>
        <p:txBody>
          <a:bodyPr wrap="none">
            <a:spAutoFit/>
          </a:bodyPr>
          <a:lstStyle/>
          <a:p>
            <a:r>
              <a:rPr lang="en-US" altLang="ja-JP" dirty="0"/>
              <a:t>Voltage tester</a:t>
            </a:r>
            <a:endParaRPr lang="ja-JP" altLang="en-US" dirty="0"/>
          </a:p>
        </p:txBody>
      </p:sp>
      <p:sp>
        <p:nvSpPr>
          <p:cNvPr id="209" name="テキスト ボックス 208"/>
          <p:cNvSpPr txBox="1"/>
          <p:nvPr/>
        </p:nvSpPr>
        <p:spPr>
          <a:xfrm>
            <a:off x="2448857" y="5295468"/>
            <a:ext cx="510076" cy="369332"/>
          </a:xfrm>
          <a:prstGeom prst="rect">
            <a:avLst/>
          </a:prstGeom>
          <a:noFill/>
        </p:spPr>
        <p:txBody>
          <a:bodyPr wrap="none" rtlCol="0">
            <a:spAutoFit/>
          </a:bodyPr>
          <a:lstStyle/>
          <a:p>
            <a:r>
              <a:rPr lang="en-US" altLang="ja-JP" dirty="0"/>
              <a:t>LN</a:t>
            </a:r>
            <a:r>
              <a:rPr lang="en-US" altLang="ja-JP" baseline="-25000" dirty="0"/>
              <a:t>2</a:t>
            </a:r>
            <a:endParaRPr lang="ja-JP" altLang="en-US" baseline="-25000" dirty="0"/>
          </a:p>
        </p:txBody>
      </p:sp>
      <p:sp>
        <p:nvSpPr>
          <p:cNvPr id="183" name="正方形/長方形 182"/>
          <p:cNvSpPr/>
          <p:nvPr/>
        </p:nvSpPr>
        <p:spPr>
          <a:xfrm>
            <a:off x="1894229" y="1925793"/>
            <a:ext cx="1530173" cy="218299"/>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2052930" y="3668840"/>
            <a:ext cx="590226" cy="369332"/>
          </a:xfrm>
          <a:prstGeom prst="rect">
            <a:avLst/>
          </a:prstGeom>
          <a:noFill/>
        </p:spPr>
        <p:txBody>
          <a:bodyPr wrap="none" rtlCol="0">
            <a:spAutoFit/>
          </a:bodyPr>
          <a:lstStyle/>
          <a:p>
            <a:r>
              <a:rPr lang="en-US" altLang="ja-JP" dirty="0" err="1"/>
              <a:t>GHe</a:t>
            </a:r>
            <a:endParaRPr lang="ja-JP" altLang="en-US" dirty="0"/>
          </a:p>
        </p:txBody>
      </p:sp>
      <p:sp>
        <p:nvSpPr>
          <p:cNvPr id="10" name="テキスト ボックス 9"/>
          <p:cNvSpPr txBox="1"/>
          <p:nvPr/>
        </p:nvSpPr>
        <p:spPr>
          <a:xfrm>
            <a:off x="5496057" y="1288729"/>
            <a:ext cx="6780953" cy="3416320"/>
          </a:xfrm>
          <a:prstGeom prst="rect">
            <a:avLst/>
          </a:prstGeom>
          <a:noFill/>
        </p:spPr>
        <p:txBody>
          <a:bodyPr wrap="square" rtlCol="0">
            <a:spAutoFit/>
          </a:bodyPr>
          <a:lstStyle/>
          <a:p>
            <a:r>
              <a:rPr lang="en-US" altLang="ja-JP" sz="2400" dirty="0"/>
              <a:t>Based on the test system of Experiment 3 ;</a:t>
            </a:r>
          </a:p>
          <a:p>
            <a:endParaRPr lang="en-US" altLang="ja-JP" sz="2400" dirty="0"/>
          </a:p>
          <a:p>
            <a:r>
              <a:rPr lang="ja-JP" altLang="en-US" sz="2400" dirty="0"/>
              <a:t>・</a:t>
            </a:r>
            <a:r>
              <a:rPr lang="en-US" altLang="ja-JP" sz="2400" dirty="0"/>
              <a:t>The test section is filled with helium gas</a:t>
            </a:r>
          </a:p>
          <a:p>
            <a:r>
              <a:rPr lang="ja-JP" altLang="en-US" sz="2400" dirty="0"/>
              <a:t>⇒</a:t>
            </a:r>
            <a:r>
              <a:rPr lang="en-US" altLang="ja-JP" sz="2400" dirty="0"/>
              <a:t>exclude </a:t>
            </a:r>
            <a:r>
              <a:rPr lang="en-US" altLang="ja-JP" sz="2400" dirty="0" smtClean="0"/>
              <a:t>the </a:t>
            </a:r>
            <a:r>
              <a:rPr lang="en-US" altLang="ja-JP" sz="2400" dirty="0"/>
              <a:t>insulation </a:t>
            </a:r>
            <a:r>
              <a:rPr lang="en-US" altLang="ja-JP" sz="2400" dirty="0" smtClean="0"/>
              <a:t>effect of liquid nitrogen</a:t>
            </a:r>
            <a:endParaRPr lang="en-US" altLang="ja-JP" sz="2400" dirty="0"/>
          </a:p>
          <a:p>
            <a:endParaRPr lang="en-US" altLang="ja-JP" sz="2400" dirty="0"/>
          </a:p>
          <a:p>
            <a:r>
              <a:rPr lang="ja-JP" altLang="en-US" sz="2400" dirty="0"/>
              <a:t>・</a:t>
            </a:r>
            <a:r>
              <a:rPr lang="en-US" altLang="ja-JP" sz="2400" dirty="0"/>
              <a:t> The outside of the gas container is filled with 		</a:t>
            </a:r>
            <a:r>
              <a:rPr lang="en-US" altLang="ja-JP" sz="2400" dirty="0" smtClean="0"/>
              <a:t>			liquid nitrogen</a:t>
            </a:r>
            <a:endParaRPr lang="en-US" altLang="ja-JP" sz="2400" dirty="0"/>
          </a:p>
          <a:p>
            <a:r>
              <a:rPr lang="ja-JP" altLang="en-US" sz="2400" dirty="0"/>
              <a:t>⇒</a:t>
            </a:r>
            <a:r>
              <a:rPr lang="en-US" altLang="ja-JP" sz="2400" dirty="0"/>
              <a:t>Maintain test specimen at cryogenic temperature </a:t>
            </a:r>
          </a:p>
          <a:p>
            <a:r>
              <a:rPr lang="en-US" altLang="ja-JP" sz="2400" dirty="0"/>
              <a:t>	and investigate only temperature effect</a:t>
            </a:r>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16</a:t>
            </a:fld>
            <a:endParaRPr kumimoji="1" lang="ja-JP" altLang="en-US" dirty="0"/>
          </a:p>
        </p:txBody>
      </p:sp>
    </p:spTree>
    <p:extLst>
      <p:ext uri="{BB962C8B-B14F-4D97-AF65-F5344CB8AC3E}">
        <p14:creationId xmlns:p14="http://schemas.microsoft.com/office/powerpoint/2010/main" val="176712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25472" y="4304462"/>
            <a:ext cx="6726712" cy="14821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cxnSp>
        <p:nvCxnSpPr>
          <p:cNvPr id="5" name="直線コネクタ 4"/>
          <p:cNvCxnSpPr/>
          <p:nvPr/>
        </p:nvCxnSpPr>
        <p:spPr>
          <a:xfrm flipV="1">
            <a:off x="-24533" y="476672"/>
            <a:ext cx="12216533" cy="14401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a:t>Summary</a:t>
            </a:r>
            <a:endParaRPr lang="ja-JP" altLang="en-US" sz="3600" dirty="0"/>
          </a:p>
        </p:txBody>
      </p:sp>
      <p:sp>
        <p:nvSpPr>
          <p:cNvPr id="40" name="テキスト ボックス 39"/>
          <p:cNvSpPr txBox="1"/>
          <p:nvPr/>
        </p:nvSpPr>
        <p:spPr>
          <a:xfrm>
            <a:off x="2265937" y="6292236"/>
            <a:ext cx="775857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smtClean="0"/>
              <a:t>Breakdown </a:t>
            </a:r>
            <a:r>
              <a:rPr lang="en-US" altLang="ja-JP" sz="2000" dirty="0"/>
              <a:t>test in cryogenic gas, in order to exclude LN</a:t>
            </a:r>
            <a:r>
              <a:rPr lang="en-US" altLang="ja-JP" sz="2000" baseline="-25000" dirty="0"/>
              <a:t>2</a:t>
            </a:r>
            <a:r>
              <a:rPr lang="en-US" altLang="ja-JP" sz="2000" dirty="0"/>
              <a:t> insulation effect.</a:t>
            </a:r>
            <a:endParaRPr lang="ja-JP" altLang="en-US" sz="2000" dirty="0"/>
          </a:p>
        </p:txBody>
      </p:sp>
      <p:sp>
        <p:nvSpPr>
          <p:cNvPr id="12" name="テキスト ボックス 11"/>
          <p:cNvSpPr txBox="1"/>
          <p:nvPr/>
        </p:nvSpPr>
        <p:spPr>
          <a:xfrm>
            <a:off x="191718" y="704890"/>
            <a:ext cx="11088858" cy="707886"/>
          </a:xfrm>
          <a:prstGeom prst="rect">
            <a:avLst/>
          </a:prstGeom>
          <a:noFill/>
          <a:ln>
            <a:solidFill>
              <a:srgbClr val="00B050"/>
            </a:solidFill>
          </a:ln>
        </p:spPr>
        <p:txBody>
          <a:bodyPr wrap="square" rtlCol="0">
            <a:spAutoFit/>
          </a:bodyPr>
          <a:lstStyle/>
          <a:p>
            <a:r>
              <a:rPr lang="en-US" altLang="ja-JP" sz="2000" dirty="0"/>
              <a:t>Objective</a:t>
            </a:r>
            <a:r>
              <a:rPr lang="ja-JP" altLang="en-US" sz="2000" dirty="0"/>
              <a:t> ： </a:t>
            </a:r>
            <a:r>
              <a:rPr lang="en-US" altLang="ja-JP" sz="2000" dirty="0"/>
              <a:t>To investigate complex effect of stress, irradiation and </a:t>
            </a:r>
            <a:endParaRPr lang="en-US" altLang="ja-JP" sz="2000" dirty="0" smtClean="0"/>
          </a:p>
          <a:p>
            <a:pPr algn="r"/>
            <a:r>
              <a:rPr lang="en-US" altLang="ja-JP" sz="2000" dirty="0" smtClean="0"/>
              <a:t>		cryogenic temperature on the insulation performance</a:t>
            </a:r>
            <a:endParaRPr lang="en-US" altLang="ja-JP" sz="2000" dirty="0"/>
          </a:p>
        </p:txBody>
      </p:sp>
      <p:sp>
        <p:nvSpPr>
          <p:cNvPr id="13" name="テキスト ボックス 12"/>
          <p:cNvSpPr txBox="1"/>
          <p:nvPr/>
        </p:nvSpPr>
        <p:spPr>
          <a:xfrm>
            <a:off x="678560" y="1751350"/>
            <a:ext cx="10169968" cy="707886"/>
          </a:xfrm>
          <a:prstGeom prst="rect">
            <a:avLst/>
          </a:prstGeom>
          <a:noFill/>
        </p:spPr>
        <p:txBody>
          <a:bodyPr wrap="square" rtlCol="0">
            <a:spAutoFit/>
          </a:bodyPr>
          <a:lstStyle/>
          <a:p>
            <a:r>
              <a:rPr lang="en-US" altLang="ja-JP" sz="2000" dirty="0"/>
              <a:t>Experiment 1</a:t>
            </a:r>
            <a:r>
              <a:rPr lang="ja-JP" altLang="en-US" sz="2000" dirty="0"/>
              <a:t>：</a:t>
            </a:r>
            <a:r>
              <a:rPr lang="en-US" altLang="ja-JP" sz="2000" dirty="0"/>
              <a:t>Dielectric breakdown test on irradiated </a:t>
            </a:r>
            <a:r>
              <a:rPr lang="en-US" altLang="ja-JP" sz="2000" dirty="0" smtClean="0"/>
              <a:t>insulating materials</a:t>
            </a:r>
            <a:endParaRPr lang="ja-JP" altLang="en-US" sz="2000" dirty="0"/>
          </a:p>
          <a:p>
            <a:r>
              <a:rPr lang="en-US" altLang="ja-JP" sz="2000" dirty="0" smtClean="0"/>
              <a:t>	</a:t>
            </a:r>
            <a:r>
              <a:rPr lang="ja-JP" altLang="en-US" sz="2000" dirty="0" smtClean="0"/>
              <a:t>⇒</a:t>
            </a:r>
            <a:r>
              <a:rPr lang="en-US" altLang="ja-JP" sz="2000" i="1" u="sng" dirty="0"/>
              <a:t>In hybrid composite, partial discharge can occur due to radiolysis gas.</a:t>
            </a:r>
            <a:endParaRPr lang="ja-JP" altLang="en-US" sz="2000" i="1" u="sng" dirty="0"/>
          </a:p>
        </p:txBody>
      </p:sp>
      <p:sp>
        <p:nvSpPr>
          <p:cNvPr id="14" name="テキスト ボックス 13"/>
          <p:cNvSpPr txBox="1"/>
          <p:nvPr/>
        </p:nvSpPr>
        <p:spPr>
          <a:xfrm>
            <a:off x="695400" y="2483120"/>
            <a:ext cx="11228832" cy="707886"/>
          </a:xfrm>
          <a:prstGeom prst="rect">
            <a:avLst/>
          </a:prstGeom>
          <a:noFill/>
        </p:spPr>
        <p:txBody>
          <a:bodyPr wrap="square" rtlCol="0">
            <a:spAutoFit/>
          </a:bodyPr>
          <a:lstStyle/>
          <a:p>
            <a:r>
              <a:rPr lang="en-US" altLang="ja-JP" sz="2000" dirty="0"/>
              <a:t>Experiment 2 </a:t>
            </a:r>
            <a:r>
              <a:rPr lang="ja-JP" altLang="en-US" sz="2000" dirty="0"/>
              <a:t>：</a:t>
            </a:r>
            <a:r>
              <a:rPr lang="en-US" altLang="ja-JP" sz="2000" dirty="0"/>
              <a:t>Dielectric breakdown test under shear stress on non-irradiated materials</a:t>
            </a:r>
          </a:p>
          <a:p>
            <a:r>
              <a:rPr lang="en-US" altLang="ja-JP" sz="2000" dirty="0" smtClean="0"/>
              <a:t>	</a:t>
            </a:r>
            <a:r>
              <a:rPr lang="ja-JP" altLang="en-US" sz="2000" dirty="0" smtClean="0"/>
              <a:t>⇒</a:t>
            </a:r>
            <a:r>
              <a:rPr lang="en-US" altLang="ja-JP" sz="2000" i="1" u="sng" dirty="0"/>
              <a:t>Insulation performance can be affected by even </a:t>
            </a:r>
            <a:r>
              <a:rPr lang="en-US" altLang="ja-JP" sz="2000" i="1" u="sng" dirty="0" err="1"/>
              <a:t>microcracks</a:t>
            </a:r>
            <a:r>
              <a:rPr lang="en-US" altLang="ja-JP" sz="2000" i="1" u="sng" dirty="0"/>
              <a:t>.</a:t>
            </a:r>
          </a:p>
        </p:txBody>
      </p:sp>
      <p:sp>
        <p:nvSpPr>
          <p:cNvPr id="15" name="テキスト ボックス 14"/>
          <p:cNvSpPr txBox="1"/>
          <p:nvPr/>
        </p:nvSpPr>
        <p:spPr>
          <a:xfrm>
            <a:off x="695400" y="3218224"/>
            <a:ext cx="10887000" cy="707886"/>
          </a:xfrm>
          <a:prstGeom prst="rect">
            <a:avLst/>
          </a:prstGeom>
          <a:noFill/>
        </p:spPr>
        <p:txBody>
          <a:bodyPr wrap="square" rtlCol="0">
            <a:spAutoFit/>
          </a:bodyPr>
          <a:lstStyle/>
          <a:p>
            <a:r>
              <a:rPr lang="en-US" altLang="ja-JP" sz="2000" dirty="0"/>
              <a:t>Experiment 3 </a:t>
            </a:r>
            <a:r>
              <a:rPr lang="ja-JP" altLang="en-US" sz="2000" dirty="0"/>
              <a:t>：</a:t>
            </a:r>
            <a:r>
              <a:rPr lang="en-US" altLang="ja-JP" sz="2000" dirty="0"/>
              <a:t>Dielectric breakdown test under shear stress in LN</a:t>
            </a:r>
            <a:r>
              <a:rPr lang="en-US" altLang="ja-JP" sz="2000" baseline="-25000" dirty="0"/>
              <a:t>2</a:t>
            </a:r>
            <a:r>
              <a:rPr lang="en-US" altLang="ja-JP" sz="2000" dirty="0"/>
              <a:t> on irradiated materials</a:t>
            </a:r>
            <a:endParaRPr lang="ja-JP" altLang="en-US" sz="2000" dirty="0"/>
          </a:p>
          <a:p>
            <a:r>
              <a:rPr lang="en-US" altLang="ja-JP" sz="2000" dirty="0" smtClean="0"/>
              <a:t>	</a:t>
            </a:r>
            <a:r>
              <a:rPr lang="ja-JP" altLang="en-US" sz="2000" dirty="0" smtClean="0"/>
              <a:t>⇒</a:t>
            </a:r>
            <a:r>
              <a:rPr lang="en-US" altLang="ja-JP" sz="2000" i="1" u="sng" dirty="0"/>
              <a:t>Insulation performance remarkably improved in liquid </a:t>
            </a:r>
            <a:r>
              <a:rPr lang="en-US" altLang="ja-JP" sz="2000" i="1" u="sng" dirty="0" smtClean="0"/>
              <a:t>nitrogen.</a:t>
            </a:r>
            <a:endParaRPr lang="en-US" altLang="ja-JP" sz="2000" i="1" u="sng" dirty="0"/>
          </a:p>
        </p:txBody>
      </p:sp>
      <p:sp>
        <p:nvSpPr>
          <p:cNvPr id="9" name="左大かっこ 8"/>
          <p:cNvSpPr/>
          <p:nvPr/>
        </p:nvSpPr>
        <p:spPr>
          <a:xfrm>
            <a:off x="485056" y="2370184"/>
            <a:ext cx="210344" cy="1365126"/>
          </a:xfrm>
          <a:prstGeom prst="leftBracket">
            <a:avLst/>
          </a:pr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ja-JP" altLang="en-US"/>
          </a:p>
        </p:txBody>
      </p:sp>
      <p:sp>
        <p:nvSpPr>
          <p:cNvPr id="10" name="屈折矢印 9"/>
          <p:cNvSpPr/>
          <p:nvPr/>
        </p:nvSpPr>
        <p:spPr>
          <a:xfrm rot="5400000">
            <a:off x="439885" y="3816267"/>
            <a:ext cx="646888" cy="504056"/>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テキスト ボックス 10"/>
          <p:cNvSpPr txBox="1"/>
          <p:nvPr/>
        </p:nvSpPr>
        <p:spPr>
          <a:xfrm>
            <a:off x="1186789" y="4484808"/>
            <a:ext cx="5523307" cy="646331"/>
          </a:xfrm>
          <a:prstGeom prst="rect">
            <a:avLst/>
          </a:prstGeom>
          <a:noFill/>
        </p:spPr>
        <p:txBody>
          <a:bodyPr wrap="none" rtlCol="0">
            <a:spAutoFit/>
          </a:bodyPr>
          <a:lstStyle/>
          <a:p>
            <a:r>
              <a:rPr lang="en-US" altLang="ja-JP" dirty="0"/>
              <a:t>In the atmosphere, </a:t>
            </a:r>
            <a:r>
              <a:rPr lang="en-US" altLang="ja-JP" dirty="0" smtClean="0"/>
              <a:t>the air </a:t>
            </a:r>
            <a:r>
              <a:rPr lang="en-US" altLang="ja-JP" dirty="0"/>
              <a:t>enters into the cracks.</a:t>
            </a:r>
          </a:p>
          <a:p>
            <a:r>
              <a:rPr lang="en-US" altLang="ja-JP" dirty="0"/>
              <a:t>⇒ the </a:t>
            </a:r>
            <a:r>
              <a:rPr lang="en-US" altLang="ja-JP" dirty="0" smtClean="0"/>
              <a:t>breakdown was </a:t>
            </a:r>
            <a:r>
              <a:rPr lang="en-US" altLang="ja-JP" dirty="0"/>
              <a:t>triggered by the partial discharge.</a:t>
            </a:r>
          </a:p>
        </p:txBody>
      </p:sp>
      <p:sp>
        <p:nvSpPr>
          <p:cNvPr id="19" name="テキスト ボックス 18"/>
          <p:cNvSpPr txBox="1"/>
          <p:nvPr/>
        </p:nvSpPr>
        <p:spPr>
          <a:xfrm>
            <a:off x="1186789" y="5086686"/>
            <a:ext cx="5964390" cy="646331"/>
          </a:xfrm>
          <a:prstGeom prst="rect">
            <a:avLst/>
          </a:prstGeom>
          <a:noFill/>
        </p:spPr>
        <p:txBody>
          <a:bodyPr wrap="none" rtlCol="0">
            <a:spAutoFit/>
          </a:bodyPr>
          <a:lstStyle/>
          <a:p>
            <a:r>
              <a:rPr lang="en-US" altLang="ja-JP" dirty="0"/>
              <a:t>In LN</a:t>
            </a:r>
            <a:r>
              <a:rPr lang="en-US" altLang="ja-JP" baseline="-25000" dirty="0"/>
              <a:t>2</a:t>
            </a:r>
            <a:r>
              <a:rPr lang="en-US" altLang="ja-JP" dirty="0"/>
              <a:t>, liquid nitrogen enters into the cracks.</a:t>
            </a:r>
          </a:p>
          <a:p>
            <a:r>
              <a:rPr lang="en-US" altLang="ja-JP" dirty="0"/>
              <a:t>⇒ Insulation with liquid nitrogen raises the withstand </a:t>
            </a:r>
            <a:r>
              <a:rPr lang="en-US" altLang="ja-JP" dirty="0" smtClean="0"/>
              <a:t>voltage.</a:t>
            </a:r>
            <a:endParaRPr lang="en-US" altLang="ja-JP" dirty="0"/>
          </a:p>
        </p:txBody>
      </p:sp>
      <p:sp>
        <p:nvSpPr>
          <p:cNvPr id="20" name="テキスト ボックス 19"/>
          <p:cNvSpPr txBox="1"/>
          <p:nvPr/>
        </p:nvSpPr>
        <p:spPr>
          <a:xfrm>
            <a:off x="763329" y="6292236"/>
            <a:ext cx="1568428" cy="400110"/>
          </a:xfrm>
          <a:prstGeom prst="rect">
            <a:avLst/>
          </a:prstGeom>
          <a:noFill/>
        </p:spPr>
        <p:txBody>
          <a:bodyPr wrap="square" rtlCol="0">
            <a:spAutoFit/>
          </a:bodyPr>
          <a:lstStyle/>
          <a:p>
            <a:r>
              <a:rPr lang="en-US" altLang="ja-JP" sz="2000" b="1" dirty="0">
                <a:solidFill>
                  <a:schemeClr val="accent2"/>
                </a:solidFill>
              </a:rPr>
              <a:t>Future plan</a:t>
            </a:r>
            <a:endParaRPr lang="ja-JP" altLang="en-US" sz="2000" b="1" dirty="0">
              <a:solidFill>
                <a:schemeClr val="accent2"/>
              </a:solidFill>
            </a:endParaRPr>
          </a:p>
        </p:txBody>
      </p:sp>
      <p:sp>
        <p:nvSpPr>
          <p:cNvPr id="2" name="正方形/長方形 1"/>
          <p:cNvSpPr/>
          <p:nvPr/>
        </p:nvSpPr>
        <p:spPr>
          <a:xfrm>
            <a:off x="1015357" y="4076684"/>
            <a:ext cx="2343398"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ja-JP" dirty="0"/>
              <a:t>when cracks generated</a:t>
            </a:r>
            <a:endParaRPr lang="ja-JP" altLang="en-US" dirty="0"/>
          </a:p>
        </p:txBody>
      </p:sp>
      <p:sp>
        <p:nvSpPr>
          <p:cNvPr id="3" name="スライド番号プレースホルダー 2"/>
          <p:cNvSpPr>
            <a:spLocks noGrp="1"/>
          </p:cNvSpPr>
          <p:nvPr>
            <p:ph type="sldNum" sz="quarter" idx="12"/>
          </p:nvPr>
        </p:nvSpPr>
        <p:spPr/>
        <p:txBody>
          <a:bodyPr/>
          <a:lstStyle/>
          <a:p>
            <a:fld id="{B77472A4-EA4B-40DB-913D-B869719E09E9}" type="slidenum">
              <a:rPr kumimoji="1" lang="ja-JP" altLang="en-US" smtClean="0"/>
              <a:t>17</a:t>
            </a:fld>
            <a:endParaRPr kumimoji="1" lang="ja-JP" altLang="en-US" dirty="0"/>
          </a:p>
        </p:txBody>
      </p:sp>
    </p:spTree>
    <p:extLst>
      <p:ext uri="{BB962C8B-B14F-4D97-AF65-F5344CB8AC3E}">
        <p14:creationId xmlns:p14="http://schemas.microsoft.com/office/powerpoint/2010/main" val="333005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a:latin typeface="Arial" panose="020B0604020202020204" pitchFamily="34" charset="0"/>
                <a:cs typeface="Arial" panose="020B0604020202020204" pitchFamily="34" charset="0"/>
              </a:rPr>
              <a:t>Acknowledgments</a:t>
            </a:r>
            <a:endParaRPr lang="ja-JP" altLang="en-US" sz="3600" dirty="0"/>
          </a:p>
        </p:txBody>
      </p:sp>
      <p:sp>
        <p:nvSpPr>
          <p:cNvPr id="2" name="正方形/長方形 1"/>
          <p:cNvSpPr/>
          <p:nvPr/>
        </p:nvSpPr>
        <p:spPr>
          <a:xfrm>
            <a:off x="683133" y="2757398"/>
            <a:ext cx="10801200" cy="1200329"/>
          </a:xfrm>
          <a:prstGeom prst="rect">
            <a:avLst/>
          </a:prstGeom>
        </p:spPr>
        <p:txBody>
          <a:bodyPr wrap="square">
            <a:spAutoFit/>
          </a:bodyPr>
          <a:lstStyle/>
          <a:p>
            <a:r>
              <a:rPr lang="en-US" altLang="ja-JP" sz="3600" dirty="0">
                <a:latin typeface="Arial" panose="020B0604020202020204" pitchFamily="34" charset="0"/>
                <a:cs typeface="Arial" panose="020B0604020202020204" pitchFamily="34" charset="0"/>
              </a:rPr>
              <a:t>This research was partly supported by NIFS Collaboration Research program (NIFS16KERA010)</a:t>
            </a:r>
            <a:endParaRPr lang="ja-JP" altLang="en-US" sz="3600" dirty="0"/>
          </a:p>
        </p:txBody>
      </p:sp>
      <p:sp>
        <p:nvSpPr>
          <p:cNvPr id="3" name="スライド番号プレースホルダー 2"/>
          <p:cNvSpPr>
            <a:spLocks noGrp="1"/>
          </p:cNvSpPr>
          <p:nvPr>
            <p:ph type="sldNum" sz="quarter" idx="12"/>
          </p:nvPr>
        </p:nvSpPr>
        <p:spPr/>
        <p:txBody>
          <a:bodyPr/>
          <a:lstStyle/>
          <a:p>
            <a:fld id="{B77472A4-EA4B-40DB-913D-B869719E09E9}" type="slidenum">
              <a:rPr kumimoji="1" lang="ja-JP" altLang="en-US" smtClean="0"/>
              <a:t>18</a:t>
            </a:fld>
            <a:endParaRPr kumimoji="1" lang="ja-JP" altLang="en-US" dirty="0"/>
          </a:p>
        </p:txBody>
      </p:sp>
    </p:spTree>
    <p:extLst>
      <p:ext uri="{BB962C8B-B14F-4D97-AF65-F5344CB8AC3E}">
        <p14:creationId xmlns:p14="http://schemas.microsoft.com/office/powerpoint/2010/main" val="3566066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Supplement </a:t>
            </a:r>
            <a:endParaRPr lang="ja-JP" altLang="en-US" sz="3600" dirty="0"/>
          </a:p>
        </p:txBody>
      </p:sp>
      <p:sp>
        <p:nvSpPr>
          <p:cNvPr id="3" name="スライド番号プレースホルダー 2"/>
          <p:cNvSpPr>
            <a:spLocks noGrp="1"/>
          </p:cNvSpPr>
          <p:nvPr>
            <p:ph type="sldNum" sz="quarter" idx="12"/>
          </p:nvPr>
        </p:nvSpPr>
        <p:spPr/>
        <p:txBody>
          <a:bodyPr/>
          <a:lstStyle/>
          <a:p>
            <a:fld id="{B77472A4-EA4B-40DB-913D-B869719E09E9}" type="slidenum">
              <a:rPr kumimoji="1" lang="ja-JP" altLang="en-US" smtClean="0"/>
              <a:t>19</a:t>
            </a:fld>
            <a:endParaRPr kumimoji="1" lang="ja-JP" altLang="en-US" dirty="0"/>
          </a:p>
        </p:txBody>
      </p:sp>
      <p:grpSp>
        <p:nvGrpSpPr>
          <p:cNvPr id="7" name="グループ化 6"/>
          <p:cNvGrpSpPr/>
          <p:nvPr/>
        </p:nvGrpSpPr>
        <p:grpSpPr>
          <a:xfrm>
            <a:off x="6096000" y="944100"/>
            <a:ext cx="5775930" cy="2587120"/>
            <a:chOff x="380246" y="2930112"/>
            <a:chExt cx="5775930" cy="2587120"/>
          </a:xfrm>
        </p:grpSpPr>
        <p:sp>
          <p:nvSpPr>
            <p:cNvPr id="8" name="正方形/長方形 7"/>
            <p:cNvSpPr/>
            <p:nvPr/>
          </p:nvSpPr>
          <p:spPr>
            <a:xfrm>
              <a:off x="380246" y="3204496"/>
              <a:ext cx="5775930" cy="23127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p>
          </p:txBody>
        </p:sp>
        <p:sp>
          <p:nvSpPr>
            <p:cNvPr id="9" name="テキスト ボックス 8"/>
            <p:cNvSpPr txBox="1"/>
            <p:nvPr/>
          </p:nvSpPr>
          <p:spPr>
            <a:xfrm>
              <a:off x="444226" y="2930112"/>
              <a:ext cx="2257349" cy="400110"/>
            </a:xfrm>
            <a:prstGeom prst="rect">
              <a:avLst/>
            </a:prstGeom>
            <a:solidFill>
              <a:sysClr val="window" lastClr="FFFFFF"/>
            </a:solidFill>
            <a:ln w="25400" cap="flat" cmpd="sng" algn="ctr">
              <a:solidFill>
                <a:srgbClr val="9BBB59"/>
              </a:solidFill>
              <a:prstDash val="solid"/>
            </a:ln>
            <a:effectLst/>
          </p:spPr>
          <p:txBody>
            <a:bodyPr wrap="none" rtlCol="0">
              <a:spAutoFit/>
            </a:bodyPr>
            <a:lstStyle/>
            <a:p>
              <a:pPr>
                <a:defRPr/>
              </a:pPr>
              <a:r>
                <a:rPr kumimoji="0" lang="en-US" altLang="ja-JP" sz="2000" kern="0" dirty="0">
                  <a:solidFill>
                    <a:prstClr val="black"/>
                  </a:solidFill>
                  <a:latin typeface="Calibri"/>
                  <a:ea typeface="ＭＳ Ｐゴシック" panose="020B0600070205080204" pitchFamily="50" charset="-128"/>
                </a:rPr>
                <a:t>Degradation factors</a:t>
              </a:r>
              <a:endParaRPr kumimoji="0" lang="ja-JP" altLang="en-US" sz="2000" kern="0" dirty="0">
                <a:solidFill>
                  <a:prstClr val="black"/>
                </a:solidFill>
                <a:latin typeface="Calibri"/>
                <a:ea typeface="ＭＳ Ｐゴシック" panose="020B0600070205080204" pitchFamily="50" charset="-128"/>
              </a:endParaRPr>
            </a:p>
          </p:txBody>
        </p:sp>
        <p:sp>
          <p:nvSpPr>
            <p:cNvPr id="10" name="円/楕円 9"/>
            <p:cNvSpPr/>
            <p:nvPr/>
          </p:nvSpPr>
          <p:spPr>
            <a:xfrm>
              <a:off x="1125449" y="4924780"/>
              <a:ext cx="1847846"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Irradiation</a:t>
              </a:r>
              <a:endParaRPr kumimoji="0" lang="ja-JP" altLang="en-US" sz="2000" kern="0" dirty="0">
                <a:solidFill>
                  <a:prstClr val="black"/>
                </a:solidFill>
                <a:latin typeface="Calibri"/>
                <a:ea typeface="ＭＳ Ｐゴシック" panose="020B0600070205080204" pitchFamily="50" charset="-128"/>
              </a:endParaRPr>
            </a:p>
          </p:txBody>
        </p:sp>
        <p:sp>
          <p:nvSpPr>
            <p:cNvPr id="11" name="円/楕円 10"/>
            <p:cNvSpPr/>
            <p:nvPr/>
          </p:nvSpPr>
          <p:spPr>
            <a:xfrm>
              <a:off x="2542344" y="3351350"/>
              <a:ext cx="1562107"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Stress</a:t>
              </a:r>
            </a:p>
          </p:txBody>
        </p:sp>
        <p:sp>
          <p:nvSpPr>
            <p:cNvPr id="12" name="円/楕円 11"/>
            <p:cNvSpPr/>
            <p:nvPr/>
          </p:nvSpPr>
          <p:spPr>
            <a:xfrm>
              <a:off x="3474926" y="4924780"/>
              <a:ext cx="1832605"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cryogenic</a:t>
              </a:r>
            </a:p>
          </p:txBody>
        </p:sp>
        <p:sp>
          <p:nvSpPr>
            <p:cNvPr id="13" name="円/楕円 12"/>
            <p:cNvSpPr/>
            <p:nvPr/>
          </p:nvSpPr>
          <p:spPr>
            <a:xfrm>
              <a:off x="2297140" y="4070271"/>
              <a:ext cx="2052514" cy="5840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Degradation</a:t>
              </a:r>
            </a:p>
          </p:txBody>
        </p:sp>
        <p:sp>
          <p:nvSpPr>
            <p:cNvPr id="14" name="下矢印 13"/>
            <p:cNvSpPr/>
            <p:nvPr/>
          </p:nvSpPr>
          <p:spPr>
            <a:xfrm rot="13740128">
              <a:off x="2314683" y="4474329"/>
              <a:ext cx="188718" cy="5044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5" name="下矢印 14"/>
            <p:cNvSpPr/>
            <p:nvPr/>
          </p:nvSpPr>
          <p:spPr>
            <a:xfrm rot="7859872" flipH="1">
              <a:off x="3947928" y="4474329"/>
              <a:ext cx="188718" cy="5044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6" name="下矢印 15"/>
            <p:cNvSpPr/>
            <p:nvPr/>
          </p:nvSpPr>
          <p:spPr>
            <a:xfrm flipH="1">
              <a:off x="3229038" y="3774870"/>
              <a:ext cx="188718" cy="3376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7" name="曲折矢印 16"/>
            <p:cNvSpPr/>
            <p:nvPr/>
          </p:nvSpPr>
          <p:spPr>
            <a:xfrm>
              <a:off x="1586405" y="3429001"/>
              <a:ext cx="955938" cy="1495780"/>
            </a:xfrm>
            <a:prstGeom prst="bentArrow">
              <a:avLst>
                <a:gd name="adj1" fmla="val 13002"/>
                <a:gd name="adj2" fmla="val 12498"/>
                <a:gd name="adj3" fmla="val 21308"/>
                <a:gd name="adj4" fmla="val 4375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schemeClr val="tx1"/>
                </a:solidFill>
              </a:endParaRPr>
            </a:p>
          </p:txBody>
        </p:sp>
        <p:sp>
          <p:nvSpPr>
            <p:cNvPr id="18" name="曲折矢印 17"/>
            <p:cNvSpPr/>
            <p:nvPr/>
          </p:nvSpPr>
          <p:spPr>
            <a:xfrm flipH="1">
              <a:off x="4107716" y="3448020"/>
              <a:ext cx="955938" cy="1495780"/>
            </a:xfrm>
            <a:prstGeom prst="bentArrow">
              <a:avLst>
                <a:gd name="adj1" fmla="val 13002"/>
                <a:gd name="adj2" fmla="val 12498"/>
                <a:gd name="adj3" fmla="val 21308"/>
                <a:gd name="adj4" fmla="val 4375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schemeClr val="tx1"/>
                </a:solidFill>
              </a:endParaRPr>
            </a:p>
          </p:txBody>
        </p:sp>
        <p:sp>
          <p:nvSpPr>
            <p:cNvPr id="19" name="テキスト ボックス 18"/>
            <p:cNvSpPr txBox="1"/>
            <p:nvPr/>
          </p:nvSpPr>
          <p:spPr>
            <a:xfrm>
              <a:off x="4376518" y="4128900"/>
              <a:ext cx="1554656" cy="369332"/>
            </a:xfrm>
            <a:prstGeom prst="rect">
              <a:avLst/>
            </a:prstGeom>
            <a:solidFill>
              <a:schemeClr val="accent3">
                <a:lumMod val="20000"/>
                <a:lumOff val="80000"/>
              </a:schemeClr>
            </a:solidFill>
          </p:spPr>
          <p:txBody>
            <a:bodyPr wrap="none" rtlCol="0">
              <a:spAutoFit/>
            </a:bodyPr>
            <a:lstStyle/>
            <a:p>
              <a:r>
                <a:rPr lang="en-US" altLang="ja-JP" dirty="0"/>
                <a:t>embrittlement</a:t>
              </a:r>
              <a:endParaRPr lang="ja-JP" altLang="en-US" dirty="0"/>
            </a:p>
          </p:txBody>
        </p:sp>
        <p:sp>
          <p:nvSpPr>
            <p:cNvPr id="20" name="テキスト ボックス 19"/>
            <p:cNvSpPr txBox="1"/>
            <p:nvPr/>
          </p:nvSpPr>
          <p:spPr>
            <a:xfrm>
              <a:off x="496444" y="4039115"/>
              <a:ext cx="1680268" cy="646331"/>
            </a:xfrm>
            <a:prstGeom prst="rect">
              <a:avLst/>
            </a:prstGeom>
            <a:solidFill>
              <a:schemeClr val="accent3">
                <a:lumMod val="20000"/>
                <a:lumOff val="80000"/>
              </a:schemeClr>
            </a:solidFill>
          </p:spPr>
          <p:txBody>
            <a:bodyPr wrap="none" rtlCol="0">
              <a:spAutoFit/>
            </a:bodyPr>
            <a:lstStyle/>
            <a:p>
              <a:r>
                <a:rPr lang="en-US" altLang="ja-JP" dirty="0"/>
                <a:t>Cutting of </a:t>
              </a:r>
            </a:p>
            <a:p>
              <a:r>
                <a:rPr lang="en-US" altLang="ja-JP" dirty="0"/>
                <a:t>molecular chain</a:t>
              </a:r>
            </a:p>
          </p:txBody>
        </p:sp>
      </p:grpSp>
      <p:sp>
        <p:nvSpPr>
          <p:cNvPr id="4" name="テキスト ボックス 3"/>
          <p:cNvSpPr txBox="1"/>
          <p:nvPr/>
        </p:nvSpPr>
        <p:spPr>
          <a:xfrm>
            <a:off x="378835" y="783741"/>
            <a:ext cx="4170565" cy="461665"/>
          </a:xfrm>
          <a:prstGeom prst="rect">
            <a:avLst/>
          </a:prstGeom>
          <a:noFill/>
        </p:spPr>
        <p:txBody>
          <a:bodyPr wrap="none" rtlCol="0">
            <a:spAutoFit/>
          </a:bodyPr>
          <a:lstStyle/>
          <a:p>
            <a:r>
              <a:rPr kumimoji="1" lang="en-US" altLang="ja-JP" sz="2400" dirty="0" smtClean="0"/>
              <a:t>The variation of complex effects</a:t>
            </a:r>
            <a:endParaRPr kumimoji="1" lang="ja-JP" altLang="en-US" sz="2400" dirty="0"/>
          </a:p>
        </p:txBody>
      </p:sp>
      <p:sp>
        <p:nvSpPr>
          <p:cNvPr id="21" name="テキスト ボックス 20"/>
          <p:cNvSpPr txBox="1"/>
          <p:nvPr/>
        </p:nvSpPr>
        <p:spPr>
          <a:xfrm>
            <a:off x="332852" y="1910992"/>
            <a:ext cx="4466800" cy="1631216"/>
          </a:xfrm>
          <a:prstGeom prst="rect">
            <a:avLst/>
          </a:prstGeom>
          <a:noFill/>
        </p:spPr>
        <p:txBody>
          <a:bodyPr wrap="none" rtlCol="0">
            <a:spAutoFit/>
          </a:bodyPr>
          <a:lstStyle/>
          <a:p>
            <a:r>
              <a:rPr lang="en-US" altLang="ja-JP" sz="2000" u="sng" dirty="0" smtClean="0"/>
              <a:t>Single effect</a:t>
            </a:r>
          </a:p>
          <a:p>
            <a:pPr marL="285750" indent="-285750">
              <a:buFont typeface="Arial" panose="020B0604020202020204" pitchFamily="34" charset="0"/>
              <a:buChar char="•"/>
            </a:pPr>
            <a:r>
              <a:rPr lang="en-US" altLang="ja-JP" sz="2000" dirty="0" smtClean="0"/>
              <a:t>Mechanical stress </a:t>
            </a:r>
            <a:r>
              <a:rPr lang="ja-JP" altLang="en-US" sz="2000" dirty="0" smtClean="0"/>
              <a:t>⇒</a:t>
            </a:r>
            <a:r>
              <a:rPr lang="en-US" altLang="ja-JP" sz="2000" dirty="0" smtClean="0"/>
              <a:t>experiment 2</a:t>
            </a:r>
          </a:p>
          <a:p>
            <a:pPr marL="285750" indent="-285750">
              <a:buFont typeface="Arial" panose="020B0604020202020204" pitchFamily="34" charset="0"/>
              <a:buChar char="•"/>
            </a:pPr>
            <a:r>
              <a:rPr kumimoji="1" lang="en-US" altLang="ja-JP" sz="2000" dirty="0" smtClean="0"/>
              <a:t>Irradiation </a:t>
            </a:r>
            <a:r>
              <a:rPr kumimoji="1" lang="ja-JP" altLang="en-US" sz="2000" dirty="0" smtClean="0"/>
              <a:t>⇒</a:t>
            </a:r>
            <a:r>
              <a:rPr kumimoji="1" lang="en-US" altLang="ja-JP" sz="2000" dirty="0" smtClean="0"/>
              <a:t>experiment 1 </a:t>
            </a:r>
          </a:p>
          <a:p>
            <a:pPr marL="285750" indent="-285750">
              <a:buFont typeface="Arial" panose="020B0604020202020204" pitchFamily="34" charset="0"/>
              <a:buChar char="•"/>
            </a:pPr>
            <a:r>
              <a:rPr lang="en-US" altLang="ja-JP" sz="2000" dirty="0" smtClean="0"/>
              <a:t>Cryogenic temperature </a:t>
            </a:r>
          </a:p>
          <a:p>
            <a:r>
              <a:rPr lang="en-US" altLang="ja-JP" sz="2000" dirty="0"/>
              <a:t>	</a:t>
            </a:r>
            <a:r>
              <a:rPr lang="ja-JP" altLang="en-US" sz="2000" dirty="0" smtClean="0"/>
              <a:t>⇒ </a:t>
            </a:r>
            <a:r>
              <a:rPr lang="en-US" altLang="ja-JP" sz="2000" dirty="0" smtClean="0"/>
              <a:t>Experiment 3 (0 </a:t>
            </a:r>
            <a:r>
              <a:rPr lang="en-US" altLang="ja-JP" sz="2000" dirty="0" err="1" smtClean="0"/>
              <a:t>MGy</a:t>
            </a:r>
            <a:r>
              <a:rPr lang="en-US" altLang="ja-JP" sz="2000" dirty="0" smtClean="0"/>
              <a:t>, 0MPa) </a:t>
            </a:r>
            <a:endParaRPr kumimoji="1" lang="ja-JP" altLang="en-US" sz="2000" dirty="0"/>
          </a:p>
        </p:txBody>
      </p:sp>
      <p:sp>
        <p:nvSpPr>
          <p:cNvPr id="23" name="テキスト ボックス 22"/>
          <p:cNvSpPr txBox="1"/>
          <p:nvPr/>
        </p:nvSpPr>
        <p:spPr>
          <a:xfrm>
            <a:off x="423245" y="3542208"/>
            <a:ext cx="5723683" cy="2246769"/>
          </a:xfrm>
          <a:prstGeom prst="rect">
            <a:avLst/>
          </a:prstGeom>
          <a:noFill/>
        </p:spPr>
        <p:txBody>
          <a:bodyPr wrap="none" rtlCol="0">
            <a:spAutoFit/>
          </a:bodyPr>
          <a:lstStyle/>
          <a:p>
            <a:r>
              <a:rPr lang="en-US" altLang="ja-JP" sz="2000" u="sng" dirty="0" smtClean="0"/>
              <a:t>Complex effect of two factors</a:t>
            </a:r>
          </a:p>
          <a:p>
            <a:pPr marL="285750" indent="-285750">
              <a:buFont typeface="Arial" panose="020B0604020202020204" pitchFamily="34" charset="0"/>
              <a:buChar char="•"/>
            </a:pPr>
            <a:r>
              <a:rPr lang="en-US" altLang="ja-JP" sz="2000" dirty="0" smtClean="0"/>
              <a:t>Irradiation and Cryogenic </a:t>
            </a:r>
          </a:p>
          <a:p>
            <a:pPr lvl="2"/>
            <a:r>
              <a:rPr lang="ja-JP" altLang="en-US" sz="2000" dirty="0" smtClean="0"/>
              <a:t>⇒ </a:t>
            </a:r>
            <a:r>
              <a:rPr lang="en-US" altLang="ja-JP" sz="2000" dirty="0" smtClean="0"/>
              <a:t>experiment 3 (irradiated, 0 MPa)</a:t>
            </a:r>
          </a:p>
          <a:p>
            <a:pPr marL="285750" indent="-285750">
              <a:buFont typeface="Arial" panose="020B0604020202020204" pitchFamily="34" charset="0"/>
              <a:buChar char="•"/>
            </a:pPr>
            <a:r>
              <a:rPr kumimoji="1" lang="en-US" altLang="ja-JP" sz="2000" dirty="0" smtClean="0"/>
              <a:t>Stress and Cryogenic</a:t>
            </a:r>
          </a:p>
          <a:p>
            <a:pPr lvl="2"/>
            <a:r>
              <a:rPr lang="ja-JP" altLang="en-US" sz="2000" dirty="0" smtClean="0"/>
              <a:t>⇒ </a:t>
            </a:r>
            <a:r>
              <a:rPr lang="en-US" altLang="ja-JP" sz="2000" dirty="0" smtClean="0"/>
              <a:t>experiment 3 (0 </a:t>
            </a:r>
            <a:r>
              <a:rPr lang="en-US" altLang="ja-JP" sz="2000" dirty="0" err="1" smtClean="0"/>
              <a:t>MGy</a:t>
            </a:r>
            <a:r>
              <a:rPr lang="en-US" altLang="ja-JP" sz="2000" dirty="0" smtClean="0"/>
              <a:t>, under shear stress)</a:t>
            </a:r>
          </a:p>
          <a:p>
            <a:pPr marL="285750" indent="-285750">
              <a:buFont typeface="Arial" panose="020B0604020202020204" pitchFamily="34" charset="0"/>
              <a:buChar char="•"/>
            </a:pPr>
            <a:r>
              <a:rPr kumimoji="1" lang="en-US" altLang="ja-JP" sz="2000" dirty="0" smtClean="0"/>
              <a:t>Stress and Irradiation</a:t>
            </a:r>
          </a:p>
          <a:p>
            <a:pPr lvl="2"/>
            <a:r>
              <a:rPr lang="ja-JP" altLang="en-US" sz="2000" dirty="0" smtClean="0"/>
              <a:t>⇒ </a:t>
            </a:r>
            <a:r>
              <a:rPr lang="en-US" altLang="ja-JP" sz="2000" u="sng" dirty="0" smtClean="0">
                <a:solidFill>
                  <a:srgbClr val="FF0000"/>
                </a:solidFill>
              </a:rPr>
              <a:t>Uninvestigated</a:t>
            </a:r>
            <a:endParaRPr kumimoji="1" lang="ja-JP" altLang="en-US" sz="2000" u="sng" dirty="0">
              <a:solidFill>
                <a:srgbClr val="FF0000"/>
              </a:solidFill>
            </a:endParaRPr>
          </a:p>
        </p:txBody>
      </p:sp>
      <p:sp>
        <p:nvSpPr>
          <p:cNvPr id="24" name="テキスト ボックス 23"/>
          <p:cNvSpPr txBox="1"/>
          <p:nvPr/>
        </p:nvSpPr>
        <p:spPr>
          <a:xfrm>
            <a:off x="329630" y="1243531"/>
            <a:ext cx="5910914" cy="707886"/>
          </a:xfrm>
          <a:prstGeom prst="rect">
            <a:avLst/>
          </a:prstGeom>
          <a:noFill/>
        </p:spPr>
        <p:txBody>
          <a:bodyPr wrap="square" rtlCol="0">
            <a:spAutoFit/>
          </a:bodyPr>
          <a:lstStyle/>
          <a:p>
            <a:r>
              <a:rPr kumimoji="1" lang="en-US" altLang="ja-JP" sz="2000" u="sng" dirty="0" smtClean="0"/>
              <a:t>No degradation(negative control)</a:t>
            </a:r>
            <a:r>
              <a:rPr kumimoji="1" lang="en-US" altLang="ja-JP" sz="2000" dirty="0" smtClean="0"/>
              <a:t> </a:t>
            </a:r>
          </a:p>
          <a:p>
            <a:r>
              <a:rPr lang="en-US" altLang="ja-JP" sz="2000" dirty="0"/>
              <a:t>	</a:t>
            </a:r>
            <a:r>
              <a:rPr kumimoji="1" lang="ja-JP" altLang="en-US" sz="2000" dirty="0" smtClean="0"/>
              <a:t>⇒ </a:t>
            </a:r>
            <a:r>
              <a:rPr kumimoji="1" lang="en-US" altLang="ja-JP" sz="2000" dirty="0" smtClean="0"/>
              <a:t>Experiment 2 (0MPa)</a:t>
            </a:r>
            <a:endParaRPr kumimoji="1" lang="ja-JP" altLang="en-US" sz="2000" dirty="0"/>
          </a:p>
        </p:txBody>
      </p:sp>
      <p:sp>
        <p:nvSpPr>
          <p:cNvPr id="25" name="テキスト ボックス 24"/>
          <p:cNvSpPr txBox="1"/>
          <p:nvPr/>
        </p:nvSpPr>
        <p:spPr>
          <a:xfrm>
            <a:off x="329630" y="5949280"/>
            <a:ext cx="5222968" cy="707886"/>
          </a:xfrm>
          <a:prstGeom prst="rect">
            <a:avLst/>
          </a:prstGeom>
          <a:noFill/>
        </p:spPr>
        <p:txBody>
          <a:bodyPr wrap="none" rtlCol="0">
            <a:spAutoFit/>
          </a:bodyPr>
          <a:lstStyle/>
          <a:p>
            <a:r>
              <a:rPr lang="en-US" altLang="ja-JP" sz="2000" u="sng" dirty="0" smtClean="0"/>
              <a:t>Complex effect of three factors</a:t>
            </a:r>
          </a:p>
          <a:p>
            <a:r>
              <a:rPr lang="en-US" altLang="ja-JP" sz="2000" dirty="0"/>
              <a:t>	</a:t>
            </a:r>
            <a:r>
              <a:rPr lang="ja-JP" altLang="en-US" sz="2000" dirty="0" smtClean="0"/>
              <a:t>⇒ </a:t>
            </a:r>
            <a:r>
              <a:rPr lang="en-US" altLang="ja-JP" sz="2000" dirty="0" smtClean="0"/>
              <a:t>experiment 3 and future experiment</a:t>
            </a:r>
          </a:p>
        </p:txBody>
      </p:sp>
      <p:sp>
        <p:nvSpPr>
          <p:cNvPr id="27" name="右矢印 26"/>
          <p:cNvSpPr/>
          <p:nvPr/>
        </p:nvSpPr>
        <p:spPr>
          <a:xfrm>
            <a:off x="3431704" y="5396192"/>
            <a:ext cx="2955457" cy="392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487488" y="4951639"/>
            <a:ext cx="5406384" cy="1200329"/>
          </a:xfrm>
          <a:prstGeom prst="rect">
            <a:avLst/>
          </a:prstGeom>
          <a:noFill/>
          <a:ln>
            <a:solidFill>
              <a:srgbClr val="00B050"/>
            </a:solidFill>
          </a:ln>
        </p:spPr>
        <p:txBody>
          <a:bodyPr wrap="square" rtlCol="0">
            <a:spAutoFit/>
          </a:bodyPr>
          <a:lstStyle/>
          <a:p>
            <a:r>
              <a:rPr kumimoji="1" lang="en-US" altLang="ja-JP" sz="2400" dirty="0" smtClean="0"/>
              <a:t>It is also necessary</a:t>
            </a:r>
          </a:p>
          <a:p>
            <a:r>
              <a:rPr kumimoji="1" lang="en-US" altLang="ja-JP" sz="2400" dirty="0" smtClean="0"/>
              <a:t>to conduct the breakdown test </a:t>
            </a:r>
          </a:p>
          <a:p>
            <a:r>
              <a:rPr kumimoji="1" lang="en-US" altLang="ja-JP" sz="2400" dirty="0" smtClean="0"/>
              <a:t>under shear stress on irradiated materials</a:t>
            </a:r>
            <a:endParaRPr kumimoji="1" lang="ja-JP" altLang="en-US" sz="2400" dirty="0"/>
          </a:p>
        </p:txBody>
      </p:sp>
    </p:spTree>
    <p:extLst>
      <p:ext uri="{BB962C8B-B14F-4D97-AF65-F5344CB8AC3E}">
        <p14:creationId xmlns:p14="http://schemas.microsoft.com/office/powerpoint/2010/main" val="2190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683494" y="1297155"/>
            <a:ext cx="3953845" cy="15018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正方形/長方形 26"/>
          <p:cNvSpPr/>
          <p:nvPr/>
        </p:nvSpPr>
        <p:spPr>
          <a:xfrm>
            <a:off x="7439128" y="1112040"/>
            <a:ext cx="1572712" cy="33947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 name="タイトル 1"/>
          <p:cNvSpPr>
            <a:spLocks noGrp="1"/>
          </p:cNvSpPr>
          <p:nvPr>
            <p:ph type="title"/>
          </p:nvPr>
        </p:nvSpPr>
        <p:spPr>
          <a:xfrm>
            <a:off x="407368" y="0"/>
            <a:ext cx="9593337" cy="706090"/>
          </a:xfrm>
        </p:spPr>
        <p:txBody>
          <a:bodyPr>
            <a:normAutofit fontScale="90000"/>
          </a:bodyPr>
          <a:lstStyle/>
          <a:p>
            <a:pPr algn="l"/>
            <a:r>
              <a:rPr kumimoji="1" lang="en-US" altLang="ja-JP" dirty="0" smtClean="0"/>
              <a:t>Background</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00" y="1103980"/>
            <a:ext cx="1986910" cy="1635484"/>
          </a:xfrm>
          <a:prstGeom prst="rect">
            <a:avLst/>
          </a:prstGeom>
        </p:spPr>
      </p:pic>
      <p:sp>
        <p:nvSpPr>
          <p:cNvPr id="5" name="正方形/長方形 4"/>
          <p:cNvSpPr/>
          <p:nvPr/>
        </p:nvSpPr>
        <p:spPr>
          <a:xfrm>
            <a:off x="191344" y="2636113"/>
            <a:ext cx="2203957" cy="215444"/>
          </a:xfrm>
          <a:prstGeom prst="rect">
            <a:avLst/>
          </a:prstGeom>
        </p:spPr>
        <p:txBody>
          <a:bodyPr wrap="square">
            <a:spAutoFit/>
          </a:bodyPr>
          <a:lstStyle/>
          <a:p>
            <a:pPr algn="ctr"/>
            <a:r>
              <a:rPr lang="en-US" altLang="ja-JP" sz="800" dirty="0"/>
              <a:t>http://www.fusion.qst.go.jp/ITER/iter/index.php</a:t>
            </a:r>
            <a:endParaRPr lang="ja-JP" altLang="en-US" sz="800" dirty="0"/>
          </a:p>
        </p:txBody>
      </p:sp>
      <p:sp>
        <p:nvSpPr>
          <p:cNvPr id="6" name="テキスト ボックス 5"/>
          <p:cNvSpPr txBox="1"/>
          <p:nvPr/>
        </p:nvSpPr>
        <p:spPr>
          <a:xfrm>
            <a:off x="252238" y="694675"/>
            <a:ext cx="9179496" cy="369332"/>
          </a:xfrm>
          <a:prstGeom prst="rect">
            <a:avLst/>
          </a:prstGeom>
          <a:noFill/>
        </p:spPr>
        <p:txBody>
          <a:bodyPr wrap="square" rtlCol="0">
            <a:spAutoFit/>
          </a:bodyPr>
          <a:lstStyle/>
          <a:p>
            <a:r>
              <a:rPr lang="en-US" altLang="ja-JP" dirty="0"/>
              <a:t>ITER</a:t>
            </a:r>
            <a:r>
              <a:rPr lang="ja-JP" altLang="en-US" dirty="0"/>
              <a:t>　</a:t>
            </a:r>
            <a:r>
              <a:rPr lang="en-US" altLang="ja-JP" dirty="0"/>
              <a:t>(fusion experimental reactor): the plasma is controlled </a:t>
            </a:r>
            <a:r>
              <a:rPr lang="en-US" altLang="ja-JP" dirty="0" smtClean="0"/>
              <a:t>with </a:t>
            </a:r>
            <a:r>
              <a:rPr lang="en-US" altLang="ja-JP" dirty="0"/>
              <a:t>superconducting magnets</a:t>
            </a:r>
            <a:endParaRPr lang="ja-JP" altLang="en-US" dirty="0"/>
          </a:p>
        </p:txBody>
      </p:sp>
      <p:cxnSp>
        <p:nvCxnSpPr>
          <p:cNvPr id="8" name="直線コネクタ 7"/>
          <p:cNvCxnSpPr/>
          <p:nvPr/>
        </p:nvCxnSpPr>
        <p:spPr>
          <a:xfrm flipH="1" flipV="1">
            <a:off x="4844842" y="2739466"/>
            <a:ext cx="6888806" cy="402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363609" y="2739465"/>
            <a:ext cx="2631855" cy="40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737" y="620688"/>
            <a:ext cx="1218326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76172" y="1210925"/>
            <a:ext cx="4239908" cy="707886"/>
          </a:xfrm>
          <a:prstGeom prst="rect">
            <a:avLst/>
          </a:prstGeom>
          <a:noFill/>
        </p:spPr>
        <p:txBody>
          <a:bodyPr wrap="square" rtlCol="0">
            <a:spAutoFit/>
          </a:bodyPr>
          <a:lstStyle/>
          <a:p>
            <a:r>
              <a:rPr lang="en-US" altLang="ja-JP" dirty="0"/>
              <a:t>TF </a:t>
            </a:r>
            <a:r>
              <a:rPr lang="en-US" altLang="ja-JP" sz="2000" dirty="0"/>
              <a:t>coil</a:t>
            </a:r>
            <a:r>
              <a:rPr lang="ja-JP" altLang="en-US" sz="2000" dirty="0" smtClean="0"/>
              <a:t>：</a:t>
            </a:r>
            <a:r>
              <a:rPr lang="en-US" altLang="ja-JP" sz="2000" dirty="0" smtClean="0"/>
              <a:t>the closest</a:t>
            </a:r>
            <a:r>
              <a:rPr lang="ja-JP" altLang="en-US" sz="2000" dirty="0" smtClean="0"/>
              <a:t> </a:t>
            </a:r>
            <a:r>
              <a:rPr lang="en-US" altLang="ja-JP" sz="2000" dirty="0"/>
              <a:t>to plasma</a:t>
            </a:r>
          </a:p>
          <a:p>
            <a:r>
              <a:rPr lang="ja-JP" altLang="en-US" sz="2000" dirty="0"/>
              <a:t>⇒ </a:t>
            </a:r>
            <a:r>
              <a:rPr lang="en-US" altLang="ja-JP" sz="2000" dirty="0" smtClean="0"/>
              <a:t>most </a:t>
            </a:r>
            <a:r>
              <a:rPr lang="en-US" altLang="ja-JP" sz="2000" dirty="0"/>
              <a:t>influenced by radiation</a:t>
            </a:r>
            <a:endParaRPr lang="ja-JP" altLang="en-US" dirty="0"/>
          </a:p>
        </p:txBody>
      </p:sp>
      <p:sp>
        <p:nvSpPr>
          <p:cNvPr id="20" name="テキスト ボックス 19"/>
          <p:cNvSpPr txBox="1"/>
          <p:nvPr/>
        </p:nvSpPr>
        <p:spPr>
          <a:xfrm>
            <a:off x="2974862" y="1859577"/>
            <a:ext cx="2877614" cy="923330"/>
          </a:xfrm>
          <a:prstGeom prst="rect">
            <a:avLst/>
          </a:prstGeom>
          <a:noFill/>
        </p:spPr>
        <p:txBody>
          <a:bodyPr wrap="square" rtlCol="0">
            <a:spAutoFit/>
          </a:bodyPr>
          <a:lstStyle/>
          <a:p>
            <a:r>
              <a:rPr lang="en-US" altLang="ja-JP" dirty="0"/>
              <a:t>Superconducting</a:t>
            </a:r>
            <a:r>
              <a:rPr lang="ja-JP" altLang="en-US" dirty="0"/>
              <a:t> </a:t>
            </a:r>
            <a:r>
              <a:rPr lang="en-US" altLang="ja-JP" dirty="0"/>
              <a:t>material</a:t>
            </a:r>
          </a:p>
          <a:p>
            <a:r>
              <a:rPr lang="en-US" altLang="ja-JP" dirty="0"/>
              <a:t>Construction material</a:t>
            </a:r>
          </a:p>
          <a:p>
            <a:r>
              <a:rPr lang="en-US" altLang="ja-JP" dirty="0"/>
              <a:t>Insulating material</a:t>
            </a:r>
            <a:endParaRPr lang="ja-JP" altLang="en-US" dirty="0"/>
          </a:p>
        </p:txBody>
      </p:sp>
      <p:sp>
        <p:nvSpPr>
          <p:cNvPr id="21" name="左中かっこ 20"/>
          <p:cNvSpPr/>
          <p:nvPr/>
        </p:nvSpPr>
        <p:spPr>
          <a:xfrm>
            <a:off x="2892560" y="1944215"/>
            <a:ext cx="144016" cy="8386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23" name="正方形/長方形 22"/>
          <p:cNvSpPr/>
          <p:nvPr/>
        </p:nvSpPr>
        <p:spPr>
          <a:xfrm>
            <a:off x="2995463" y="2433890"/>
            <a:ext cx="1849376" cy="305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09" name="グループ化 108"/>
          <p:cNvGrpSpPr/>
          <p:nvPr/>
        </p:nvGrpSpPr>
        <p:grpSpPr>
          <a:xfrm>
            <a:off x="363609" y="3222380"/>
            <a:ext cx="4221107" cy="3478509"/>
            <a:chOff x="722315" y="474291"/>
            <a:chExt cx="4736222" cy="3878303"/>
          </a:xfrm>
        </p:grpSpPr>
        <p:sp>
          <p:nvSpPr>
            <p:cNvPr id="110" name="角丸四角形 109"/>
            <p:cNvSpPr/>
            <p:nvPr/>
          </p:nvSpPr>
          <p:spPr>
            <a:xfrm>
              <a:off x="1382515" y="1981054"/>
              <a:ext cx="1555548" cy="1654437"/>
            </a:xfrm>
            <a:prstGeom prst="roundRect">
              <a:avLst/>
            </a:prstGeom>
            <a:solidFill>
              <a:srgbClr val="FFFF9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1" name="正方形/長方形 110"/>
            <p:cNvSpPr/>
            <p:nvPr/>
          </p:nvSpPr>
          <p:spPr>
            <a:xfrm>
              <a:off x="1382515" y="2609382"/>
              <a:ext cx="1555548" cy="376467"/>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1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757" y="2234686"/>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405" y="2234686"/>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870" y="2234686"/>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188" y="2234686"/>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216" y="2234686"/>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757" y="2055199"/>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405" y="2055199"/>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160" y="2055199"/>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9478" y="2055199"/>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1506" y="2055199"/>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718047" y="308026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85695" y="308026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971160" y="308026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229478" y="308026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481506" y="308026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711459" y="3258528"/>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79107" y="3250128"/>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964572" y="32681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222890" y="32681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474918" y="3279472"/>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711757" y="326597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79405" y="326597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964870" y="326597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223188" y="326597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475216" y="326597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711757" y="34496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79405" y="34496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964870" y="34496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223188" y="34496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475216" y="3449623"/>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757" y="2412610"/>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405" y="2412610"/>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870" y="2412610"/>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188" y="2412610"/>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216" y="2412610"/>
              <a:ext cx="360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 name="平行四辺形 146"/>
            <p:cNvSpPr/>
            <p:nvPr/>
          </p:nvSpPr>
          <p:spPr>
            <a:xfrm flipH="1">
              <a:off x="2584109"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8" name="平行四辺形 147"/>
            <p:cNvSpPr/>
            <p:nvPr/>
          </p:nvSpPr>
          <p:spPr>
            <a:xfrm flipH="1">
              <a:off x="1212776"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9" name="平行四辺形 148"/>
            <p:cNvSpPr/>
            <p:nvPr/>
          </p:nvSpPr>
          <p:spPr>
            <a:xfrm flipH="1">
              <a:off x="1465889"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0" name="平行四辺形 149"/>
            <p:cNvSpPr/>
            <p:nvPr/>
          </p:nvSpPr>
          <p:spPr>
            <a:xfrm flipH="1">
              <a:off x="1719002"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1" name="平行四辺形 150"/>
            <p:cNvSpPr/>
            <p:nvPr/>
          </p:nvSpPr>
          <p:spPr>
            <a:xfrm flipH="1">
              <a:off x="2556746" y="474291"/>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2" name="正方形/長方形 151"/>
            <p:cNvSpPr/>
            <p:nvPr/>
          </p:nvSpPr>
          <p:spPr>
            <a:xfrm>
              <a:off x="2195736" y="967802"/>
              <a:ext cx="1442100" cy="752934"/>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3" name="平行四辺形 152"/>
            <p:cNvSpPr/>
            <p:nvPr/>
          </p:nvSpPr>
          <p:spPr>
            <a:xfrm flipH="1">
              <a:off x="1972115"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4" name="平行四辺形 153"/>
            <p:cNvSpPr/>
            <p:nvPr/>
          </p:nvSpPr>
          <p:spPr>
            <a:xfrm flipH="1">
              <a:off x="2225228"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5" name="平行四辺形 154"/>
            <p:cNvSpPr/>
            <p:nvPr/>
          </p:nvSpPr>
          <p:spPr>
            <a:xfrm flipH="1">
              <a:off x="2478342" y="966227"/>
              <a:ext cx="720080" cy="756084"/>
            </a:xfrm>
            <a:prstGeom prst="parallelogram">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56" name="直線コネクタ 155"/>
            <p:cNvCxnSpPr/>
            <p:nvPr/>
          </p:nvCxnSpPr>
          <p:spPr>
            <a:xfrm flipH="1">
              <a:off x="852736" y="966227"/>
              <a:ext cx="360040" cy="0"/>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a:off x="852736" y="1720736"/>
              <a:ext cx="537024" cy="0"/>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8" name="グループ化 157"/>
            <p:cNvGrpSpPr/>
            <p:nvPr/>
          </p:nvGrpSpPr>
          <p:grpSpPr>
            <a:xfrm>
              <a:off x="1692512" y="1725479"/>
              <a:ext cx="1008112" cy="2006644"/>
              <a:chOff x="1654349" y="1718355"/>
              <a:chExt cx="1008112" cy="2502733"/>
            </a:xfrm>
          </p:grpSpPr>
          <p:cxnSp>
            <p:nvCxnSpPr>
              <p:cNvPr id="180" name="直線コネクタ 179"/>
              <p:cNvCxnSpPr/>
              <p:nvPr/>
            </p:nvCxnSpPr>
            <p:spPr>
              <a:xfrm>
                <a:off x="1654349" y="1724692"/>
                <a:ext cx="0" cy="249639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a:off x="1906377" y="1724692"/>
                <a:ext cx="0" cy="249639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2158405" y="1722311"/>
                <a:ext cx="0" cy="249639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2410433" y="1718355"/>
                <a:ext cx="0" cy="249639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a:off x="2662461" y="1723118"/>
                <a:ext cx="0" cy="249639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9" name="テキスト ボックス 158"/>
            <p:cNvSpPr txBox="1"/>
            <p:nvPr/>
          </p:nvSpPr>
          <p:spPr>
            <a:xfrm>
              <a:off x="852734" y="675409"/>
              <a:ext cx="1880452" cy="343151"/>
            </a:xfrm>
            <a:prstGeom prst="rect">
              <a:avLst/>
            </a:prstGeom>
            <a:noFill/>
          </p:spPr>
          <p:txBody>
            <a:bodyPr wrap="square" rtlCol="0">
              <a:spAutoFit/>
            </a:bodyPr>
            <a:lstStyle/>
            <a:p>
              <a:r>
                <a:rPr lang="en-US" altLang="ja-JP" sz="1400" dirty="0"/>
                <a:t>Insulating material</a:t>
              </a:r>
              <a:endParaRPr lang="ja-JP" altLang="en-US" sz="1400" dirty="0"/>
            </a:p>
          </p:txBody>
        </p:sp>
        <p:sp>
          <p:nvSpPr>
            <p:cNvPr id="160" name="テキスト ボックス 159"/>
            <p:cNvSpPr txBox="1"/>
            <p:nvPr/>
          </p:nvSpPr>
          <p:spPr>
            <a:xfrm>
              <a:off x="3231630" y="559713"/>
              <a:ext cx="2226907" cy="343151"/>
            </a:xfrm>
            <a:prstGeom prst="rect">
              <a:avLst/>
            </a:prstGeom>
            <a:noFill/>
          </p:spPr>
          <p:txBody>
            <a:bodyPr wrap="square" rtlCol="0">
              <a:spAutoFit/>
            </a:bodyPr>
            <a:lstStyle/>
            <a:p>
              <a:r>
                <a:rPr lang="en-US" altLang="ja-JP" sz="1400" dirty="0"/>
                <a:t>Superconducting cables</a:t>
              </a:r>
              <a:endParaRPr lang="ja-JP" altLang="en-US" sz="1400" dirty="0"/>
            </a:p>
          </p:txBody>
        </p:sp>
        <p:cxnSp>
          <p:nvCxnSpPr>
            <p:cNvPr id="161" name="直線コネクタ 160"/>
            <p:cNvCxnSpPr/>
            <p:nvPr/>
          </p:nvCxnSpPr>
          <p:spPr>
            <a:xfrm flipV="1">
              <a:off x="3309227" y="800778"/>
              <a:ext cx="187691" cy="272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flipV="1">
              <a:off x="2781523" y="2066618"/>
              <a:ext cx="436297" cy="780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3" name="テキスト ボックス 162"/>
            <p:cNvSpPr txBox="1"/>
            <p:nvPr/>
          </p:nvSpPr>
          <p:spPr>
            <a:xfrm>
              <a:off x="3217818" y="1844824"/>
              <a:ext cx="1695664" cy="343151"/>
            </a:xfrm>
            <a:prstGeom prst="rect">
              <a:avLst/>
            </a:prstGeom>
            <a:noFill/>
            <a:ln>
              <a:solidFill>
                <a:srgbClr val="FFC000"/>
              </a:solidFill>
            </a:ln>
          </p:spPr>
          <p:txBody>
            <a:bodyPr wrap="square" rtlCol="0">
              <a:spAutoFit/>
            </a:bodyPr>
            <a:lstStyle/>
            <a:p>
              <a:pPr algn="ctr"/>
              <a:r>
                <a:rPr lang="en-US" altLang="ja-JP" sz="1400" dirty="0"/>
                <a:t>Polyimide film</a:t>
              </a:r>
              <a:endParaRPr lang="ja-JP" altLang="en-US" sz="1400" dirty="0"/>
            </a:p>
          </p:txBody>
        </p:sp>
        <p:cxnSp>
          <p:nvCxnSpPr>
            <p:cNvPr id="164" name="直線コネクタ 163"/>
            <p:cNvCxnSpPr/>
            <p:nvPr/>
          </p:nvCxnSpPr>
          <p:spPr>
            <a:xfrm>
              <a:off x="2781074" y="2185756"/>
              <a:ext cx="494782" cy="91994"/>
            </a:xfrm>
            <a:prstGeom prst="line">
              <a:avLst/>
            </a:prstGeom>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3262290" y="2277750"/>
              <a:ext cx="1331821" cy="343151"/>
            </a:xfrm>
            <a:prstGeom prst="rect">
              <a:avLst/>
            </a:prstGeom>
            <a:noFill/>
            <a:ln>
              <a:solidFill>
                <a:srgbClr val="0070C0"/>
              </a:solidFill>
            </a:ln>
          </p:spPr>
          <p:txBody>
            <a:bodyPr wrap="square" rtlCol="0">
              <a:spAutoFit/>
            </a:bodyPr>
            <a:lstStyle/>
            <a:p>
              <a:pPr algn="ctr"/>
              <a:r>
                <a:rPr lang="en-US" altLang="ja-JP" sz="1400" dirty="0"/>
                <a:t>Glass cloth</a:t>
              </a:r>
              <a:endParaRPr lang="ja-JP" altLang="en-US" sz="1400" dirty="0"/>
            </a:p>
          </p:txBody>
        </p:sp>
        <p:sp>
          <p:nvSpPr>
            <p:cNvPr id="166" name="テキスト ボックス 165"/>
            <p:cNvSpPr txBox="1"/>
            <p:nvPr/>
          </p:nvSpPr>
          <p:spPr>
            <a:xfrm>
              <a:off x="3200553" y="3359771"/>
              <a:ext cx="1964122" cy="343151"/>
            </a:xfrm>
            <a:prstGeom prst="rect">
              <a:avLst/>
            </a:prstGeom>
            <a:solidFill>
              <a:srgbClr val="FFFF97"/>
            </a:solidFill>
            <a:ln>
              <a:solidFill>
                <a:srgbClr val="FFFF97"/>
              </a:solidFill>
            </a:ln>
          </p:spPr>
          <p:txBody>
            <a:bodyPr wrap="square" rtlCol="0">
              <a:spAutoFit/>
            </a:bodyPr>
            <a:lstStyle/>
            <a:p>
              <a:pPr algn="ctr"/>
              <a:r>
                <a:rPr lang="en-US" altLang="ja-JP" sz="1400" dirty="0"/>
                <a:t>Matrix(mixed  resin)</a:t>
              </a:r>
              <a:endParaRPr lang="ja-JP" altLang="en-US" sz="1400" dirty="0"/>
            </a:p>
          </p:txBody>
        </p:sp>
        <p:cxnSp>
          <p:nvCxnSpPr>
            <p:cNvPr id="167" name="直線コネクタ 166"/>
            <p:cNvCxnSpPr>
              <a:endCxn id="166" idx="1"/>
            </p:cNvCxnSpPr>
            <p:nvPr/>
          </p:nvCxnSpPr>
          <p:spPr>
            <a:xfrm>
              <a:off x="2857199" y="3513659"/>
              <a:ext cx="343355" cy="17687"/>
            </a:xfrm>
            <a:prstGeom prst="line">
              <a:avLst/>
            </a:prstGeom>
            <a:ln w="28575">
              <a:solidFill>
                <a:srgbClr val="FFFF97"/>
              </a:solidFill>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2589478" y="2980914"/>
              <a:ext cx="0" cy="10814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H="1">
              <a:off x="2356441" y="2985849"/>
              <a:ext cx="127327" cy="1664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H="1" flipV="1">
              <a:off x="2213239" y="3150685"/>
              <a:ext cx="143202" cy="1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a:off x="2095500" y="3138086"/>
              <a:ext cx="135156" cy="197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p:cNvSpPr txBox="1"/>
            <p:nvPr/>
          </p:nvSpPr>
          <p:spPr>
            <a:xfrm>
              <a:off x="1844786" y="4009443"/>
              <a:ext cx="1652132" cy="343151"/>
            </a:xfrm>
            <a:prstGeom prst="rect">
              <a:avLst/>
            </a:prstGeom>
            <a:noFill/>
          </p:spPr>
          <p:txBody>
            <a:bodyPr wrap="square" rtlCol="0">
              <a:spAutoFit/>
            </a:bodyPr>
            <a:lstStyle/>
            <a:p>
              <a:r>
                <a:rPr lang="en-US" altLang="ja-JP" sz="1400" dirty="0">
                  <a:solidFill>
                    <a:srgbClr val="FF0000"/>
                  </a:solidFill>
                </a:rPr>
                <a:t>Vertical to layers</a:t>
              </a:r>
              <a:endParaRPr lang="ja-JP" altLang="en-US" sz="1400" dirty="0">
                <a:solidFill>
                  <a:srgbClr val="FF0000"/>
                </a:solidFill>
              </a:endParaRPr>
            </a:p>
          </p:txBody>
        </p:sp>
        <p:sp>
          <p:nvSpPr>
            <p:cNvPr id="173" name="テキスト ボックス 172"/>
            <p:cNvSpPr txBox="1"/>
            <p:nvPr/>
          </p:nvSpPr>
          <p:spPr>
            <a:xfrm>
              <a:off x="722315" y="3642539"/>
              <a:ext cx="1562524" cy="343151"/>
            </a:xfrm>
            <a:prstGeom prst="rect">
              <a:avLst/>
            </a:prstGeom>
            <a:noFill/>
          </p:spPr>
          <p:txBody>
            <a:bodyPr wrap="square" rtlCol="0">
              <a:spAutoFit/>
            </a:bodyPr>
            <a:lstStyle/>
            <a:p>
              <a:r>
                <a:rPr lang="en-US" altLang="ja-JP" sz="1400" dirty="0">
                  <a:solidFill>
                    <a:srgbClr val="FF0000"/>
                  </a:solidFill>
                </a:rPr>
                <a:t>Parallel to layers</a:t>
              </a:r>
              <a:endParaRPr lang="ja-JP" altLang="en-US" sz="1400" dirty="0">
                <a:solidFill>
                  <a:srgbClr val="FF0000"/>
                </a:solidFill>
              </a:endParaRPr>
            </a:p>
          </p:txBody>
        </p:sp>
        <p:cxnSp>
          <p:nvCxnSpPr>
            <p:cNvPr id="174" name="直線コネクタ 173"/>
            <p:cNvCxnSpPr/>
            <p:nvPr/>
          </p:nvCxnSpPr>
          <p:spPr>
            <a:xfrm flipH="1" flipV="1">
              <a:off x="1950793" y="3334727"/>
              <a:ext cx="143202" cy="1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1833054" y="3322128"/>
              <a:ext cx="135156" cy="1975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H="1" flipV="1">
              <a:off x="1701585" y="3507457"/>
              <a:ext cx="143202" cy="1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a:off x="1583846" y="3494858"/>
              <a:ext cx="135156" cy="197530"/>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2999008" y="2638241"/>
              <a:ext cx="2217142" cy="343151"/>
            </a:xfrm>
            <a:prstGeom prst="rect">
              <a:avLst/>
            </a:prstGeom>
            <a:noFill/>
          </p:spPr>
          <p:txBody>
            <a:bodyPr wrap="square" rtlCol="0">
              <a:spAutoFit/>
            </a:bodyPr>
            <a:lstStyle/>
            <a:p>
              <a:r>
                <a:rPr lang="en-US" altLang="ja-JP" sz="1400" dirty="0"/>
                <a:t>Superconducting cables</a:t>
              </a:r>
              <a:endParaRPr lang="ja-JP" altLang="en-US" sz="1400" dirty="0"/>
            </a:p>
          </p:txBody>
        </p:sp>
        <p:cxnSp>
          <p:nvCxnSpPr>
            <p:cNvPr id="179" name="直線コネクタ 178"/>
            <p:cNvCxnSpPr>
              <a:endCxn id="178" idx="1"/>
            </p:cNvCxnSpPr>
            <p:nvPr/>
          </p:nvCxnSpPr>
          <p:spPr>
            <a:xfrm flipV="1">
              <a:off x="2781523" y="2809817"/>
              <a:ext cx="217485" cy="40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363609" y="3142948"/>
            <a:ext cx="11370039" cy="3557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8" name="テキスト ボックス 187"/>
          <p:cNvSpPr txBox="1"/>
          <p:nvPr/>
        </p:nvSpPr>
        <p:spPr>
          <a:xfrm>
            <a:off x="2524037" y="6063700"/>
            <a:ext cx="2317006" cy="307777"/>
          </a:xfrm>
          <a:prstGeom prst="rect">
            <a:avLst/>
          </a:prstGeom>
          <a:noFill/>
        </p:spPr>
        <p:txBody>
          <a:bodyPr wrap="square" rtlCol="0">
            <a:spAutoFit/>
          </a:bodyPr>
          <a:lstStyle/>
          <a:p>
            <a:r>
              <a:rPr lang="ja-JP" altLang="en-US" sz="1400" dirty="0"/>
              <a:t>⇒</a:t>
            </a:r>
            <a:r>
              <a:rPr lang="en-US" altLang="ja-JP" sz="1400" b="1" dirty="0"/>
              <a:t>High radiation sensitivity</a:t>
            </a:r>
            <a:endParaRPr lang="ja-JP" altLang="en-US" sz="1400" b="1" dirty="0"/>
          </a:p>
        </p:txBody>
      </p:sp>
      <p:sp>
        <p:nvSpPr>
          <p:cNvPr id="203" name="テキスト ボックス 202"/>
          <p:cNvSpPr txBox="1"/>
          <p:nvPr/>
        </p:nvSpPr>
        <p:spPr>
          <a:xfrm>
            <a:off x="4700424" y="3248420"/>
            <a:ext cx="7407247" cy="3416320"/>
          </a:xfrm>
          <a:prstGeom prst="rect">
            <a:avLst/>
          </a:prstGeom>
          <a:noFill/>
        </p:spPr>
        <p:txBody>
          <a:bodyPr wrap="square" rtlCol="0">
            <a:spAutoFit/>
          </a:bodyPr>
          <a:lstStyle/>
          <a:p>
            <a:r>
              <a:rPr lang="ja-JP" altLang="en-US" sz="2400" dirty="0"/>
              <a:t>・</a:t>
            </a:r>
            <a:r>
              <a:rPr lang="en-US" altLang="ja-JP" sz="2400" dirty="0"/>
              <a:t>Resin</a:t>
            </a:r>
            <a:r>
              <a:rPr lang="ja-JP" altLang="en-US" sz="2400" dirty="0"/>
              <a:t>：</a:t>
            </a:r>
            <a:r>
              <a:rPr lang="en-US" altLang="ja-JP" sz="2400" dirty="0"/>
              <a:t>Mixed resin prepared by mixing </a:t>
            </a:r>
            <a:r>
              <a:rPr lang="en-US" altLang="ja-JP" sz="2400" dirty="0" smtClean="0"/>
              <a:t>epoxy </a:t>
            </a:r>
            <a:r>
              <a:rPr lang="en-US" altLang="ja-JP" sz="2400" dirty="0"/>
              <a:t>resin and </a:t>
            </a:r>
            <a:endParaRPr lang="en-US" altLang="ja-JP" sz="2400" dirty="0" smtClean="0"/>
          </a:p>
          <a:p>
            <a:r>
              <a:rPr lang="en-US" altLang="ja-JP" sz="2400" dirty="0"/>
              <a:t> </a:t>
            </a:r>
            <a:r>
              <a:rPr lang="en-US" altLang="ja-JP" sz="2400" dirty="0" smtClean="0"/>
              <a:t>             cyanate </a:t>
            </a:r>
            <a:r>
              <a:rPr lang="en-US" altLang="ja-JP" sz="2400" dirty="0"/>
              <a:t>ester </a:t>
            </a:r>
            <a:r>
              <a:rPr lang="en-US" altLang="ja-JP" sz="2400" dirty="0" smtClean="0"/>
              <a:t>at </a:t>
            </a:r>
            <a:r>
              <a:rPr lang="en-US" altLang="ja-JP" sz="2400" dirty="0"/>
              <a:t>a weight </a:t>
            </a:r>
            <a:r>
              <a:rPr lang="en-US" altLang="ja-JP" sz="2400" dirty="0" smtClean="0"/>
              <a:t> </a:t>
            </a:r>
            <a:r>
              <a:rPr lang="en-US" altLang="ja-JP" sz="2400" dirty="0"/>
              <a:t>ratio of 4: 6</a:t>
            </a:r>
          </a:p>
          <a:p>
            <a:r>
              <a:rPr lang="en-US" altLang="ja-JP" sz="2400" dirty="0"/>
              <a:t>	</a:t>
            </a:r>
            <a:r>
              <a:rPr lang="ja-JP" altLang="en-US" sz="2400" dirty="0">
                <a:solidFill>
                  <a:srgbClr val="FF0000"/>
                </a:solidFill>
              </a:rPr>
              <a:t>⇒ </a:t>
            </a:r>
            <a:r>
              <a:rPr lang="en-US" altLang="ja-JP" sz="2400" dirty="0" smtClean="0">
                <a:solidFill>
                  <a:srgbClr val="FF0000"/>
                </a:solidFill>
              </a:rPr>
              <a:t>the most </a:t>
            </a:r>
            <a:r>
              <a:rPr lang="en-US" altLang="ja-JP" sz="2400" dirty="0">
                <a:solidFill>
                  <a:srgbClr val="FF0000"/>
                </a:solidFill>
              </a:rPr>
              <a:t>sensitive to </a:t>
            </a:r>
            <a:r>
              <a:rPr lang="en-US" altLang="ja-JP" sz="2400" dirty="0" smtClean="0">
                <a:solidFill>
                  <a:srgbClr val="FF0000"/>
                </a:solidFill>
              </a:rPr>
              <a:t>radiation</a:t>
            </a:r>
          </a:p>
          <a:p>
            <a:endParaRPr lang="en-US" altLang="ja-JP" sz="2400" dirty="0">
              <a:solidFill>
                <a:srgbClr val="FF0000"/>
              </a:solidFill>
            </a:endParaRPr>
          </a:p>
          <a:p>
            <a:r>
              <a:rPr lang="ja-JP" altLang="en-US" sz="2400" dirty="0"/>
              <a:t>・</a:t>
            </a:r>
            <a:r>
              <a:rPr lang="en-US" altLang="ja-JP" sz="2400" dirty="0"/>
              <a:t>Glass cloth</a:t>
            </a:r>
            <a:r>
              <a:rPr lang="ja-JP" altLang="en-US" sz="2400" dirty="0"/>
              <a:t>：</a:t>
            </a:r>
            <a:r>
              <a:rPr lang="en-US" altLang="ja-JP" sz="2400" dirty="0"/>
              <a:t>Improve mechanical strength</a:t>
            </a:r>
          </a:p>
          <a:p>
            <a:r>
              <a:rPr lang="en-US" altLang="ja-JP" sz="2400" dirty="0" smtClean="0"/>
              <a:t>	(Boron free to </a:t>
            </a:r>
            <a:r>
              <a:rPr lang="en-US" altLang="ja-JP" sz="2400" dirty="0"/>
              <a:t>prevent n-</a:t>
            </a:r>
            <a:r>
              <a:rPr lang="en-US" altLang="ja-JP" sz="2400" dirty="0">
                <a:latin typeface="Symbol" panose="05050102010706020507" pitchFamily="18" charset="2"/>
              </a:rPr>
              <a:t>a</a:t>
            </a:r>
            <a:r>
              <a:rPr lang="en-US" altLang="ja-JP" sz="2400" dirty="0"/>
              <a:t> </a:t>
            </a:r>
            <a:r>
              <a:rPr lang="en-US" altLang="ja-JP" sz="2400" dirty="0" smtClean="0"/>
              <a:t>reaction) </a:t>
            </a:r>
            <a:endParaRPr lang="en-US" altLang="ja-JP" sz="2400" dirty="0"/>
          </a:p>
          <a:p>
            <a:endParaRPr lang="en-US" altLang="ja-JP" sz="2400" dirty="0"/>
          </a:p>
          <a:p>
            <a:r>
              <a:rPr lang="ja-JP" altLang="en-US" sz="2400" dirty="0"/>
              <a:t>・</a:t>
            </a:r>
            <a:r>
              <a:rPr lang="en-US" altLang="ja-JP" sz="2400" dirty="0"/>
              <a:t>Polyimide film</a:t>
            </a:r>
            <a:r>
              <a:rPr lang="ja-JP" altLang="en-US" sz="2400" dirty="0"/>
              <a:t>：</a:t>
            </a:r>
            <a:r>
              <a:rPr lang="en-US" altLang="ja-JP" sz="2400" dirty="0"/>
              <a:t>Improve insulation </a:t>
            </a:r>
            <a:r>
              <a:rPr lang="en-US" altLang="ja-JP" sz="2400" dirty="0" smtClean="0"/>
              <a:t>performance</a:t>
            </a:r>
          </a:p>
          <a:p>
            <a:r>
              <a:rPr lang="en-US" altLang="ja-JP" sz="2400" dirty="0"/>
              <a:t>	</a:t>
            </a:r>
            <a:r>
              <a:rPr lang="en-US" altLang="ja-JP" sz="2400" dirty="0" smtClean="0"/>
              <a:t>            on </a:t>
            </a:r>
            <a:r>
              <a:rPr lang="en-US" altLang="ja-JP" sz="2400" dirty="0"/>
              <a:t>the </a:t>
            </a:r>
            <a:r>
              <a:rPr lang="en-US" altLang="ja-JP" sz="2400" dirty="0" smtClean="0"/>
              <a:t>pathway vertical </a:t>
            </a:r>
            <a:r>
              <a:rPr lang="en-US" altLang="ja-JP" sz="2400" dirty="0"/>
              <a:t>to layers</a:t>
            </a:r>
          </a:p>
        </p:txBody>
      </p:sp>
      <p:cxnSp>
        <p:nvCxnSpPr>
          <p:cNvPr id="10" name="直線コネクタ 9"/>
          <p:cNvCxnSpPr>
            <a:endCxn id="15" idx="1"/>
          </p:cNvCxnSpPr>
          <p:nvPr/>
        </p:nvCxnSpPr>
        <p:spPr>
          <a:xfrm flipV="1">
            <a:off x="1969120" y="1564868"/>
            <a:ext cx="607052" cy="1950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endCxn id="15" idx="1"/>
          </p:cNvCxnSpPr>
          <p:nvPr/>
        </p:nvCxnSpPr>
        <p:spPr>
          <a:xfrm flipV="1">
            <a:off x="1340470" y="1564868"/>
            <a:ext cx="1235702" cy="59272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a:xfrm>
            <a:off x="9011840" y="6356351"/>
            <a:ext cx="2844800" cy="365125"/>
          </a:xfrm>
        </p:spPr>
        <p:txBody>
          <a:bodyPr/>
          <a:lstStyle/>
          <a:p>
            <a:fld id="{B77472A4-EA4B-40DB-913D-B869719E09E9}" type="slidenum">
              <a:rPr kumimoji="1" lang="ja-JP" altLang="en-US" smtClean="0"/>
              <a:t>2</a:t>
            </a:fld>
            <a:endParaRPr kumimoji="1" lang="ja-JP" altLang="en-US" dirty="0"/>
          </a:p>
        </p:txBody>
      </p:sp>
      <p:sp>
        <p:nvSpPr>
          <p:cNvPr id="14" name="テキスト ボックス 13"/>
          <p:cNvSpPr txBox="1"/>
          <p:nvPr/>
        </p:nvSpPr>
        <p:spPr>
          <a:xfrm>
            <a:off x="7413214" y="1079592"/>
            <a:ext cx="4320435" cy="1877437"/>
          </a:xfrm>
          <a:prstGeom prst="rect">
            <a:avLst/>
          </a:prstGeom>
          <a:noFill/>
          <a:ln>
            <a:noFill/>
          </a:ln>
        </p:spPr>
        <p:txBody>
          <a:bodyPr wrap="square" rtlCol="0">
            <a:spAutoFit/>
          </a:bodyPr>
          <a:lstStyle/>
          <a:p>
            <a:r>
              <a:rPr lang="en-US" altLang="ja-JP" sz="2000" dirty="0"/>
              <a:t>environment</a:t>
            </a:r>
          </a:p>
          <a:p>
            <a:endParaRPr lang="en-US" altLang="ja-JP" sz="600" dirty="0"/>
          </a:p>
          <a:p>
            <a:r>
              <a:rPr lang="ja-JP" altLang="en-US" dirty="0"/>
              <a:t>　　○ </a:t>
            </a:r>
            <a:r>
              <a:rPr lang="en-US" altLang="ja-JP" dirty="0"/>
              <a:t>neutron beam / </a:t>
            </a:r>
            <a:r>
              <a:rPr lang="en-US" altLang="ja-JP" dirty="0">
                <a:latin typeface="Symbol" panose="05050102010706020507" pitchFamily="18" charset="2"/>
              </a:rPr>
              <a:t>g</a:t>
            </a:r>
            <a:r>
              <a:rPr lang="en-US" altLang="ja-JP" dirty="0"/>
              <a:t>-ray</a:t>
            </a:r>
            <a:r>
              <a:rPr lang="ja-JP" altLang="en-US" dirty="0"/>
              <a:t>（</a:t>
            </a:r>
            <a:r>
              <a:rPr lang="en-US" altLang="ja-JP" dirty="0"/>
              <a:t>10 </a:t>
            </a:r>
            <a:r>
              <a:rPr lang="en-US" altLang="ja-JP" dirty="0" err="1" smtClean="0"/>
              <a:t>MG</a:t>
            </a:r>
            <a:r>
              <a:rPr lang="en-US" altLang="ja-JP" dirty="0" err="1"/>
              <a:t>y</a:t>
            </a:r>
            <a:r>
              <a:rPr lang="ja-JP" altLang="en-US" dirty="0" smtClean="0"/>
              <a:t>）</a:t>
            </a:r>
            <a:endParaRPr lang="en-US" altLang="ja-JP" dirty="0"/>
          </a:p>
          <a:p>
            <a:r>
              <a:rPr lang="ja-JP" altLang="en-US" dirty="0"/>
              <a:t>　　○ </a:t>
            </a:r>
            <a:r>
              <a:rPr lang="en-US" altLang="ja-JP" dirty="0"/>
              <a:t>magnetic force (43 MPa shear stress)</a:t>
            </a:r>
          </a:p>
          <a:p>
            <a:r>
              <a:rPr lang="ja-JP" altLang="en-US" dirty="0"/>
              <a:t>　　○ </a:t>
            </a:r>
            <a:r>
              <a:rPr lang="en-US" altLang="ja-JP" dirty="0"/>
              <a:t>cryogenic temperature(</a:t>
            </a:r>
            <a:r>
              <a:rPr lang="en-US" altLang="ja-JP" dirty="0" err="1"/>
              <a:t>LHe</a:t>
            </a:r>
            <a:r>
              <a:rPr lang="en-US" altLang="ja-JP" dirty="0"/>
              <a:t> : 4.2 K)</a:t>
            </a:r>
          </a:p>
          <a:p>
            <a:r>
              <a:rPr lang="ja-JP" altLang="en-US" dirty="0"/>
              <a:t>　　○ </a:t>
            </a:r>
            <a:r>
              <a:rPr lang="en-US" altLang="ja-JP" dirty="0"/>
              <a:t>15 kV(TF coil)</a:t>
            </a:r>
            <a:r>
              <a:rPr lang="ja-JP" altLang="en-US" dirty="0"/>
              <a:t> </a:t>
            </a:r>
            <a:r>
              <a:rPr lang="en-US" altLang="ja-JP" dirty="0" smtClean="0"/>
              <a:t> </a:t>
            </a:r>
            <a:r>
              <a:rPr lang="en-US" altLang="ja-JP" dirty="0"/>
              <a:t>voltage</a:t>
            </a:r>
          </a:p>
          <a:p>
            <a:endParaRPr lang="en-US" altLang="ja-JP" dirty="0"/>
          </a:p>
        </p:txBody>
      </p:sp>
    </p:spTree>
    <p:extLst>
      <p:ext uri="{BB962C8B-B14F-4D97-AF65-F5344CB8AC3E}">
        <p14:creationId xmlns:p14="http://schemas.microsoft.com/office/powerpoint/2010/main" val="181488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Supplement</a:t>
            </a:r>
            <a:endParaRPr lang="ja-JP" altLang="en-US" sz="3600" dirty="0"/>
          </a:p>
        </p:txBody>
      </p:sp>
      <p:sp>
        <p:nvSpPr>
          <p:cNvPr id="3" name="スライド番号プレースホルダー 2"/>
          <p:cNvSpPr>
            <a:spLocks noGrp="1"/>
          </p:cNvSpPr>
          <p:nvPr>
            <p:ph type="sldNum" sz="quarter" idx="12"/>
          </p:nvPr>
        </p:nvSpPr>
        <p:spPr/>
        <p:txBody>
          <a:bodyPr/>
          <a:lstStyle/>
          <a:p>
            <a:fld id="{B77472A4-EA4B-40DB-913D-B869719E09E9}" type="slidenum">
              <a:rPr kumimoji="1" lang="ja-JP" altLang="en-US" smtClean="0"/>
              <a:t>20</a:t>
            </a:fld>
            <a:endParaRPr kumimoji="1" lang="ja-JP" altLang="en-US" dirty="0"/>
          </a:p>
        </p:txBody>
      </p:sp>
      <mc:AlternateContent xmlns:mc="http://schemas.openxmlformats.org/markup-compatibility/2006" xmlns:a14="http://schemas.microsoft.com/office/drawing/2010/main">
        <mc:Choice Requires="a14">
          <p:sp>
            <p:nvSpPr>
              <p:cNvPr id="2" name="テキスト ボックス 1"/>
              <p:cNvSpPr txBox="1"/>
              <p:nvPr/>
            </p:nvSpPr>
            <p:spPr>
              <a:xfrm>
                <a:off x="363089" y="2060848"/>
                <a:ext cx="5478359" cy="141949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800" dirty="0" smtClean="0"/>
                  <a:t>GFRP</a:t>
                </a:r>
              </a:p>
              <a:p>
                <a:pPr marL="457200" indent="-457200">
                  <a:buFont typeface="Arial" panose="020B0604020202020204" pitchFamily="34" charset="0"/>
                  <a:buChar char="•"/>
                </a:pPr>
                <a:r>
                  <a:rPr lang="en-US" altLang="ja-JP" sz="2800" dirty="0"/>
                  <a:t>Volume fiber </a:t>
                </a:r>
                <a:r>
                  <a:rPr lang="en-US" altLang="ja-JP" sz="2800" dirty="0" smtClean="0"/>
                  <a:t>content</a:t>
                </a:r>
                <a14:m>
                  <m:oMath xmlns:m="http://schemas.openxmlformats.org/officeDocument/2006/math">
                    <m:r>
                      <a:rPr lang="en-US" altLang="ja-JP" sz="2800" b="0" i="0" smtClean="0">
                        <a:latin typeface="Cambria Math" panose="02040503050406030204" pitchFamily="18" charset="0"/>
                      </a:rPr>
                      <m:t> ;</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𝑉</m:t>
                        </m:r>
                      </m:e>
                      <m:sub>
                        <m:r>
                          <a:rPr lang="en-US" altLang="ja-JP" sz="2800" b="0" i="1" smtClean="0">
                            <a:latin typeface="Cambria Math" panose="02040503050406030204" pitchFamily="18" charset="0"/>
                          </a:rPr>
                          <m:t>𝑓</m:t>
                        </m:r>
                      </m:sub>
                    </m:sSub>
                    <m:r>
                      <a:rPr lang="en-US" altLang="ja-JP" sz="2800" i="1">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40%</m:t>
                    </m:r>
                  </m:oMath>
                </a14:m>
                <a:endParaRPr lang="en-US" altLang="ja-JP" sz="2800" b="0" dirty="0" smtClean="0">
                  <a:ea typeface="Cambria Math" panose="02040503050406030204" pitchFamily="18" charset="0"/>
                </a:endParaRPr>
              </a:p>
              <a:p>
                <a:pPr marL="457200" indent="-457200">
                  <a:buFont typeface="Arial" panose="020B0604020202020204" pitchFamily="34" charset="0"/>
                  <a:buChar char="•"/>
                </a:pPr>
                <a:r>
                  <a:rPr lang="en-US" altLang="ja-JP" sz="2800" dirty="0" smtClean="0"/>
                  <a:t>Porosity ; </a:t>
                </a:r>
                <a14:m>
                  <m:oMath xmlns:m="http://schemas.openxmlformats.org/officeDocument/2006/math">
                    <m:r>
                      <a:rPr lang="en-US" altLang="ja-JP" sz="2800" b="0" i="1" smtClean="0">
                        <a:latin typeface="Cambria Math" panose="02040503050406030204" pitchFamily="18" charset="0"/>
                      </a:rPr>
                      <m:t>&lt;3%</m:t>
                    </m:r>
                  </m:oMath>
                </a14:m>
                <a:endParaRPr kumimoji="1" lang="ja-JP" altLang="en-US" sz="2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63089" y="2060848"/>
                <a:ext cx="5478359" cy="1419491"/>
              </a:xfrm>
              <a:prstGeom prst="rect">
                <a:avLst/>
              </a:prstGeom>
              <a:blipFill rotWithShape="0">
                <a:blip r:embed="rId3"/>
                <a:stretch>
                  <a:fillRect l="-2106" t="-2954" b="-101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6168008" y="2060848"/>
                <a:ext cx="5478359" cy="185037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2800" dirty="0" smtClean="0"/>
                  <a:t>Hybrid composite</a:t>
                </a:r>
              </a:p>
              <a:p>
                <a:pPr marL="457200" indent="-457200">
                  <a:buFont typeface="Arial" panose="020B0604020202020204" pitchFamily="34" charset="0"/>
                  <a:buChar char="•"/>
                </a:pPr>
                <a:r>
                  <a:rPr lang="en-US" altLang="ja-JP" sz="2800" dirty="0"/>
                  <a:t>Volume fiber </a:t>
                </a:r>
                <a:r>
                  <a:rPr lang="en-US" altLang="ja-JP" sz="2800" dirty="0" smtClean="0"/>
                  <a:t>content</a:t>
                </a:r>
                <a14:m>
                  <m:oMath xmlns:m="http://schemas.openxmlformats.org/officeDocument/2006/math">
                    <m:r>
                      <a:rPr lang="en-US" altLang="ja-JP" sz="2800" b="0" i="0" smtClean="0">
                        <a:latin typeface="Cambria Math" panose="02040503050406030204" pitchFamily="18" charset="0"/>
                      </a:rPr>
                      <m:t> ;</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𝑉</m:t>
                        </m:r>
                      </m:e>
                      <m:sub>
                        <m:r>
                          <a:rPr lang="en-US" altLang="ja-JP" sz="2800" b="0" i="1" smtClean="0">
                            <a:latin typeface="Cambria Math" panose="02040503050406030204" pitchFamily="18" charset="0"/>
                          </a:rPr>
                          <m:t>𝑓</m:t>
                        </m:r>
                      </m:sub>
                    </m:sSub>
                    <m:r>
                      <a:rPr lang="en-US" altLang="ja-JP" sz="2800" i="1">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28%</m:t>
                    </m:r>
                  </m:oMath>
                </a14:m>
                <a:endParaRPr lang="en-US" altLang="ja-JP" sz="2800" b="0" dirty="0" smtClean="0">
                  <a:ea typeface="Cambria Math" panose="02040503050406030204" pitchFamily="18" charset="0"/>
                </a:endParaRPr>
              </a:p>
              <a:p>
                <a:pPr marL="457200" indent="-457200">
                  <a:buFont typeface="Arial" panose="020B0604020202020204" pitchFamily="34" charset="0"/>
                  <a:buChar char="•"/>
                </a:pPr>
                <a:r>
                  <a:rPr lang="en-US" altLang="ja-JP" sz="2800" dirty="0"/>
                  <a:t>Volume </a:t>
                </a:r>
                <a:r>
                  <a:rPr lang="en-US" altLang="ja-JP" sz="2800" dirty="0" smtClean="0"/>
                  <a:t>film </a:t>
                </a:r>
                <a:r>
                  <a:rPr lang="en-US" altLang="ja-JP" sz="2800" dirty="0"/>
                  <a:t>content</a:t>
                </a:r>
                <a14:m>
                  <m:oMath xmlns:m="http://schemas.openxmlformats.org/officeDocument/2006/math">
                    <m:r>
                      <a:rPr lang="en-US" altLang="ja-JP" sz="280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𝑉</m:t>
                        </m:r>
                      </m:e>
                      <m:sub>
                        <m:r>
                          <a:rPr lang="en-US" altLang="ja-JP" sz="2800" b="0" i="1" smtClean="0">
                            <a:latin typeface="Cambria Math" panose="02040503050406030204" pitchFamily="18" charset="0"/>
                          </a:rPr>
                          <m:t>𝑘</m:t>
                        </m:r>
                      </m:sub>
                    </m:sSub>
                    <m:r>
                      <a:rPr lang="en-US" altLang="ja-JP" sz="2800" i="1">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12</m:t>
                    </m:r>
                    <m:r>
                      <a:rPr lang="en-US" altLang="ja-JP" sz="2800" i="1">
                        <a:latin typeface="Cambria Math" panose="02040503050406030204" pitchFamily="18" charset="0"/>
                        <a:ea typeface="Cambria Math" panose="02040503050406030204" pitchFamily="18" charset="0"/>
                      </a:rPr>
                      <m:t>%</m:t>
                    </m:r>
                  </m:oMath>
                </a14:m>
                <a:endParaRPr lang="en-US" altLang="ja-JP" sz="2800" dirty="0">
                  <a:ea typeface="Cambria Math" panose="02040503050406030204" pitchFamily="18" charset="0"/>
                </a:endParaRPr>
              </a:p>
              <a:p>
                <a:pPr marL="457200" indent="-457200">
                  <a:buFont typeface="Arial" panose="020B0604020202020204" pitchFamily="34" charset="0"/>
                  <a:buChar char="•"/>
                </a:pPr>
                <a:r>
                  <a:rPr lang="en-US" altLang="ja-JP" sz="2800" dirty="0"/>
                  <a:t>Porosity ; </a:t>
                </a:r>
                <a14:m>
                  <m:oMath xmlns:m="http://schemas.openxmlformats.org/officeDocument/2006/math">
                    <m:r>
                      <a:rPr lang="en-US" altLang="ja-JP" sz="2800" i="1">
                        <a:latin typeface="Cambria Math" panose="02040503050406030204" pitchFamily="18" charset="0"/>
                      </a:rPr>
                      <m:t>&lt;3%</m:t>
                    </m:r>
                  </m:oMath>
                </a14:m>
                <a:endParaRPr kumimoji="1" lang="ja-JP" altLang="en-US" sz="28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6168008" y="2060848"/>
                <a:ext cx="5478359" cy="1850378"/>
              </a:xfrm>
              <a:prstGeom prst="rect">
                <a:avLst/>
              </a:prstGeom>
              <a:blipFill rotWithShape="0">
                <a:blip r:embed="rId4"/>
                <a:stretch>
                  <a:fillRect l="-2106" t="-2273" b="-7468"/>
                </a:stretch>
              </a:blipFill>
            </p:spPr>
            <p:txBody>
              <a:bodyPr/>
              <a:lstStyle/>
              <a:p>
                <a:r>
                  <a:rPr lang="ja-JP" altLang="en-US">
                    <a:noFill/>
                  </a:rPr>
                  <a:t> </a:t>
                </a:r>
              </a:p>
            </p:txBody>
          </p:sp>
        </mc:Fallback>
      </mc:AlternateContent>
      <p:sp>
        <p:nvSpPr>
          <p:cNvPr id="26" name="正方形/長方形 25"/>
          <p:cNvSpPr/>
          <p:nvPr/>
        </p:nvSpPr>
        <p:spPr>
          <a:xfrm>
            <a:off x="510313" y="849724"/>
            <a:ext cx="11812613" cy="954107"/>
          </a:xfrm>
          <a:prstGeom prst="rect">
            <a:avLst/>
          </a:prstGeom>
        </p:spPr>
        <p:txBody>
          <a:bodyPr wrap="square">
            <a:spAutoFit/>
          </a:bodyPr>
          <a:lstStyle/>
          <a:p>
            <a:r>
              <a:rPr lang="ja-JP" altLang="en-US" sz="2800" dirty="0"/>
              <a:t>The composition ratio measured on a test piece </a:t>
            </a:r>
            <a:endParaRPr lang="en-US" altLang="ja-JP" sz="2800" dirty="0" smtClean="0"/>
          </a:p>
          <a:p>
            <a:r>
              <a:rPr lang="en-US" altLang="ja-JP" sz="2800" dirty="0"/>
              <a:t>	</a:t>
            </a:r>
            <a:r>
              <a:rPr lang="en-US" altLang="ja-JP" sz="2800" dirty="0" smtClean="0"/>
              <a:t>	</a:t>
            </a:r>
            <a:r>
              <a:rPr lang="ja-JP" altLang="en-US" sz="2800" dirty="0" smtClean="0"/>
              <a:t>different </a:t>
            </a:r>
            <a:r>
              <a:rPr lang="ja-JP" altLang="en-US" sz="2800" dirty="0"/>
              <a:t>from the material used for the </a:t>
            </a:r>
            <a:r>
              <a:rPr lang="en-US" altLang="ja-JP" sz="2800" dirty="0" smtClean="0"/>
              <a:t>breakdown test</a:t>
            </a:r>
            <a:endParaRPr lang="ja-JP" altLang="en-US" sz="2800" dirty="0"/>
          </a:p>
        </p:txBody>
      </p:sp>
      <p:sp>
        <p:nvSpPr>
          <p:cNvPr id="30" name="正方形/長方形 29"/>
          <p:cNvSpPr/>
          <p:nvPr/>
        </p:nvSpPr>
        <p:spPr>
          <a:xfrm>
            <a:off x="500512" y="4005064"/>
            <a:ext cx="10852071" cy="2677656"/>
          </a:xfrm>
          <a:prstGeom prst="rect">
            <a:avLst/>
          </a:prstGeom>
        </p:spPr>
        <p:txBody>
          <a:bodyPr wrap="square">
            <a:spAutoFit/>
          </a:bodyPr>
          <a:lstStyle/>
          <a:p>
            <a:r>
              <a:rPr lang="en-US" altLang="ja-JP" sz="2800" dirty="0" smtClean="0"/>
              <a:t>T</a:t>
            </a:r>
            <a:r>
              <a:rPr lang="ja-JP" altLang="en-US" sz="2800" dirty="0" smtClean="0"/>
              <a:t>he </a:t>
            </a:r>
            <a:r>
              <a:rPr lang="ja-JP" altLang="en-US" sz="2800" dirty="0"/>
              <a:t>volume fiber content differs between GFRP and </a:t>
            </a:r>
            <a:r>
              <a:rPr lang="ja-JP" altLang="en-US" sz="2800" dirty="0" smtClean="0"/>
              <a:t>hybrid</a:t>
            </a:r>
            <a:r>
              <a:rPr lang="en-US" altLang="ja-JP" sz="2800" dirty="0" smtClean="0"/>
              <a:t>.</a:t>
            </a:r>
            <a:endParaRPr lang="en-US" altLang="ja-JP" sz="2800" dirty="0"/>
          </a:p>
          <a:p>
            <a:endParaRPr lang="en-US" altLang="ja-JP" sz="2800" dirty="0" smtClean="0"/>
          </a:p>
          <a:p>
            <a:endParaRPr lang="en-US" altLang="ja-JP" sz="2800" dirty="0"/>
          </a:p>
          <a:p>
            <a:endParaRPr lang="en-US" altLang="ja-JP" sz="2800" dirty="0" smtClean="0"/>
          </a:p>
          <a:p>
            <a:r>
              <a:rPr lang="en-US" altLang="ja-JP" sz="2800" dirty="0" smtClean="0"/>
              <a:t>I</a:t>
            </a:r>
            <a:r>
              <a:rPr lang="ja-JP" altLang="en-US" sz="2800" dirty="0" smtClean="0"/>
              <a:t>t </a:t>
            </a:r>
            <a:r>
              <a:rPr lang="ja-JP" altLang="en-US" sz="2800" dirty="0"/>
              <a:t>is considered that there is no problem in evaluating relative to each of GFRP and hybrid composite material.</a:t>
            </a:r>
          </a:p>
        </p:txBody>
      </p:sp>
      <p:sp>
        <p:nvSpPr>
          <p:cNvPr id="31" name="上下矢印 30"/>
          <p:cNvSpPr/>
          <p:nvPr/>
        </p:nvSpPr>
        <p:spPr>
          <a:xfrm>
            <a:off x="5615245" y="4638583"/>
            <a:ext cx="576064" cy="1008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439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Supplement</a:t>
            </a:r>
            <a:endParaRPr lang="ja-JP" altLang="en-US" sz="3600" dirty="0"/>
          </a:p>
        </p:txBody>
      </p:sp>
      <p:pic>
        <p:nvPicPr>
          <p:cNvPr id="3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444" t="38876" r="59013" b="42563"/>
          <a:stretch/>
        </p:blipFill>
        <p:spPr bwMode="auto">
          <a:xfrm>
            <a:off x="232102" y="1006144"/>
            <a:ext cx="5616690" cy="185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155" y="6381328"/>
            <a:ext cx="11924232" cy="369332"/>
          </a:xfrm>
          <a:prstGeom prst="rect">
            <a:avLst/>
          </a:prstGeom>
          <a:noFill/>
        </p:spPr>
        <p:txBody>
          <a:bodyPr wrap="square" rtlCol="0">
            <a:spAutoFit/>
          </a:bodyPr>
          <a:lstStyle/>
          <a:p>
            <a:r>
              <a:rPr kumimoji="1" lang="en-US" altLang="ja-JP" dirty="0" smtClean="0"/>
              <a:t>TEION KOUGAKU (J. </a:t>
            </a:r>
            <a:r>
              <a:rPr kumimoji="1" lang="en-US" altLang="ja-JP" dirty="0" err="1" smtClean="0"/>
              <a:t>Cryo</a:t>
            </a:r>
            <a:r>
              <a:rPr lang="en-US" altLang="ja-JP" dirty="0" smtClean="0"/>
              <a:t>. Super. Soc. </a:t>
            </a:r>
            <a:r>
              <a:rPr lang="en-US" altLang="ja-JP" dirty="0" err="1" smtClean="0"/>
              <a:t>Jpn</a:t>
            </a:r>
            <a:r>
              <a:rPr lang="en-US" altLang="ja-JP" dirty="0" smtClean="0"/>
              <a:t>.) Vol.47 No.3 (2012)</a:t>
            </a:r>
            <a:r>
              <a:rPr kumimoji="1" lang="ja-JP" altLang="en-US" dirty="0" smtClean="0"/>
              <a:t>「</a:t>
            </a:r>
            <a:r>
              <a:rPr lang="en-US" altLang="ja-JP" dirty="0" smtClean="0"/>
              <a:t>Insulation and Impregnation Test for ITER Toroidal Field Coil</a:t>
            </a:r>
            <a:r>
              <a:rPr kumimoji="1" lang="ja-JP" altLang="en-US" dirty="0" smtClean="0"/>
              <a:t>」</a:t>
            </a:r>
            <a:endParaRPr kumimoji="1" lang="ja-JP" altLang="en-US" dirty="0"/>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38" t="59303" r="59026" b="8452"/>
          <a:stretch/>
        </p:blipFill>
        <p:spPr bwMode="auto">
          <a:xfrm>
            <a:off x="88086" y="2865093"/>
            <a:ext cx="5760706" cy="324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5505543" y="691477"/>
            <a:ext cx="6806964" cy="830997"/>
          </a:xfrm>
          <a:prstGeom prst="rect">
            <a:avLst/>
          </a:prstGeom>
          <a:noFill/>
        </p:spPr>
        <p:txBody>
          <a:bodyPr wrap="square" rtlCol="0">
            <a:spAutoFit/>
          </a:bodyPr>
          <a:lstStyle/>
          <a:p>
            <a:r>
              <a:rPr kumimoji="1" lang="en-US" altLang="ja-JP" sz="2400" dirty="0" smtClean="0"/>
              <a:t>The required </a:t>
            </a:r>
            <a:r>
              <a:rPr lang="en-US" altLang="ja-JP" sz="2400" dirty="0" smtClean="0"/>
              <a:t>breakdown strength</a:t>
            </a:r>
          </a:p>
          <a:p>
            <a:r>
              <a:rPr lang="en-US" altLang="ja-JP" sz="2400" dirty="0"/>
              <a:t>	</a:t>
            </a:r>
            <a:r>
              <a:rPr lang="en-US" altLang="ja-JP" sz="2400" dirty="0" smtClean="0"/>
              <a:t> was roughly calculated by following formula.</a:t>
            </a:r>
            <a:endParaRPr kumimoji="1" lang="ja-JP" altLang="en-US" sz="2400" dirty="0"/>
          </a:p>
        </p:txBody>
      </p:sp>
      <mc:AlternateContent xmlns:mc="http://schemas.openxmlformats.org/markup-compatibility/2006" xmlns:a14="http://schemas.microsoft.com/office/drawing/2010/main">
        <mc:Choice Requires="a14">
          <p:sp>
            <p:nvSpPr>
              <p:cNvPr id="37" name="テキスト ボックス 36"/>
              <p:cNvSpPr txBox="1"/>
              <p:nvPr/>
            </p:nvSpPr>
            <p:spPr>
              <a:xfrm>
                <a:off x="6240016" y="1951061"/>
                <a:ext cx="4940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𝐷𝐵𝑆</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𝑤𝑖𝑡h𝑠𝑡𝑎𝑛𝑑</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𝑣𝑜𝑙𝑎𝑡𝑎𝑔𝑒</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𝑃𝑎𝑡h</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𝑙𝑒𝑛𝑔𝑡h</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6240016" y="1951061"/>
                <a:ext cx="4940775" cy="369332"/>
              </a:xfrm>
              <a:prstGeom prst="rect">
                <a:avLst/>
              </a:prstGeom>
              <a:blipFill rotWithShape="0">
                <a:blip r:embed="rId4"/>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6240016" y="2445617"/>
                <a:ext cx="5873595" cy="6181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𝑃𝑎𝑡h</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𝑙𝑒𝑛𝑔𝑡h</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𝑡𝑎𝑝𝑒</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𝑤𝑖𝑑𝑡h</m:t>
                          </m:r>
                          <m:r>
                            <a:rPr kumimoji="1" lang="en-US" altLang="ja-JP" b="0" i="1" smtClean="0">
                              <a:latin typeface="Cambria Math" panose="02040503050406030204" pitchFamily="18" charset="0"/>
                            </a:rPr>
                            <m:t>,25 </m:t>
                          </m:r>
                          <m:r>
                            <a:rPr kumimoji="1" lang="en-US" altLang="ja-JP" b="0" i="1" smtClean="0">
                              <a:latin typeface="Cambria Math" panose="02040503050406030204" pitchFamily="18" charset="0"/>
                            </a:rPr>
                            <m:t>𝑚𝑚</m:t>
                          </m:r>
                          <m:r>
                            <a:rPr kumimoji="1" lang="en-US" altLang="ja-JP" b="0" i="1" smtClean="0">
                              <a:latin typeface="Cambria Math" panose="02040503050406030204" pitchFamily="18" charset="0"/>
                            </a:rPr>
                            <m:t>)</m:t>
                          </m:r>
                        </m:num>
                        <m:den>
                          <m:r>
                            <a:rPr kumimoji="1" lang="en-US" altLang="ja-JP" b="0" i="1" smtClean="0">
                              <a:latin typeface="Cambria Math" panose="02040503050406030204" pitchFamily="18" charset="0"/>
                            </a:rPr>
                            <m:t>2</m:t>
                          </m:r>
                        </m:den>
                      </m:f>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𝑁𝑜</m:t>
                      </m:r>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𝑜𝑓</m:t>
                      </m:r>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𝑙𝑎𝑦𝑒𝑟𝑠</m:t>
                      </m:r>
                      <m:r>
                        <a:rPr lang="en-US" altLang="ja-JP" b="0" i="1" smtClean="0">
                          <a:latin typeface="Cambria Math" panose="02040503050406030204" pitchFamily="18" charset="0"/>
                          <a:ea typeface="Cambria Math" panose="02040503050406030204" pitchFamily="18" charset="0"/>
                        </a:rPr>
                        <m:t>)</m:t>
                      </m:r>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240016" y="2445617"/>
                <a:ext cx="5873595" cy="618118"/>
              </a:xfrm>
              <a:prstGeom prst="rect">
                <a:avLst/>
              </a:prstGeom>
              <a:blipFill rotWithShape="0">
                <a:blip r:embed="rId5"/>
                <a:stretch>
                  <a:fillRect/>
                </a:stretch>
              </a:blipFill>
            </p:spPr>
            <p:txBody>
              <a:bodyPr/>
              <a:lstStyle/>
              <a:p>
                <a:r>
                  <a:rPr lang="ja-JP" altLang="en-US">
                    <a:noFill/>
                  </a:rPr>
                  <a:t> </a:t>
                </a:r>
              </a:p>
            </p:txBody>
          </p:sp>
        </mc:Fallback>
      </mc:AlternateContent>
      <p:sp>
        <p:nvSpPr>
          <p:cNvPr id="39" name="テキスト ボックス 38"/>
          <p:cNvSpPr txBox="1"/>
          <p:nvPr/>
        </p:nvSpPr>
        <p:spPr>
          <a:xfrm>
            <a:off x="5735960" y="3381365"/>
            <a:ext cx="6579815" cy="2308324"/>
          </a:xfrm>
          <a:prstGeom prst="rect">
            <a:avLst/>
          </a:prstGeom>
          <a:noFill/>
        </p:spPr>
        <p:txBody>
          <a:bodyPr wrap="none" rtlCol="0">
            <a:spAutoFit/>
          </a:bodyPr>
          <a:lstStyle/>
          <a:p>
            <a:r>
              <a:rPr lang="en-US" altLang="ja-JP" sz="2400" dirty="0"/>
              <a:t>According to the above </a:t>
            </a:r>
            <a:r>
              <a:rPr lang="en-US" altLang="ja-JP" sz="2400" dirty="0" smtClean="0"/>
              <a:t>formula,</a:t>
            </a:r>
          </a:p>
          <a:p>
            <a:r>
              <a:rPr lang="en-US" altLang="ja-JP" sz="2400" dirty="0" smtClean="0"/>
              <a:t> the </a:t>
            </a:r>
            <a:r>
              <a:rPr lang="en-US" altLang="ja-JP" sz="2400" dirty="0"/>
              <a:t>required strength is 140 </a:t>
            </a:r>
            <a:r>
              <a:rPr lang="en-US" altLang="ja-JP" sz="2400" dirty="0" smtClean="0"/>
              <a:t>V/mm </a:t>
            </a:r>
            <a:r>
              <a:rPr lang="en-US" altLang="ja-JP" sz="2400" dirty="0"/>
              <a:t>or less</a:t>
            </a:r>
            <a:r>
              <a:rPr lang="en-US" altLang="ja-JP" sz="2400" dirty="0" smtClean="0"/>
              <a:t>.</a:t>
            </a:r>
          </a:p>
          <a:p>
            <a:endParaRPr lang="en-US" altLang="ja-JP" sz="2400" dirty="0"/>
          </a:p>
          <a:p>
            <a:endParaRPr lang="en-US" altLang="ja-JP" sz="2400" dirty="0" smtClean="0"/>
          </a:p>
          <a:p>
            <a:r>
              <a:rPr lang="en-US" altLang="ja-JP" sz="2400" dirty="0"/>
              <a:t>As DBS tends to decrease as the distance increases</a:t>
            </a:r>
            <a:r>
              <a:rPr lang="en-US" altLang="ja-JP" sz="2400" dirty="0" smtClean="0"/>
              <a:t>,</a:t>
            </a:r>
          </a:p>
          <a:p>
            <a:r>
              <a:rPr lang="en-US" altLang="ja-JP" sz="2400" dirty="0" smtClean="0"/>
              <a:t>		higher </a:t>
            </a:r>
            <a:r>
              <a:rPr lang="en-US" altLang="ja-JP" sz="2400" dirty="0"/>
              <a:t>DBS may be required.</a:t>
            </a:r>
          </a:p>
        </p:txBody>
      </p:sp>
      <p:sp>
        <p:nvSpPr>
          <p:cNvPr id="40" name="上下矢印 39"/>
          <p:cNvSpPr/>
          <p:nvPr/>
        </p:nvSpPr>
        <p:spPr>
          <a:xfrm>
            <a:off x="8328248" y="4304884"/>
            <a:ext cx="238139" cy="6177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976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Supplement</a:t>
            </a:r>
            <a:endParaRPr lang="ja-JP" altLang="en-US" sz="3600"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69" t="20555" r="36563" b="8611"/>
          <a:stretch/>
        </p:blipFill>
        <p:spPr bwMode="auto">
          <a:xfrm>
            <a:off x="1703512" y="2328460"/>
            <a:ext cx="1008112" cy="383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1384" y="908720"/>
            <a:ext cx="3816424" cy="954107"/>
          </a:xfrm>
          <a:prstGeom prst="rect">
            <a:avLst/>
          </a:prstGeom>
          <a:noFill/>
        </p:spPr>
        <p:txBody>
          <a:bodyPr wrap="square" rtlCol="0">
            <a:spAutoFit/>
          </a:bodyPr>
          <a:lstStyle/>
          <a:p>
            <a:r>
              <a:rPr kumimoji="1" lang="en-US" altLang="ja-JP" sz="2800" dirty="0" smtClean="0"/>
              <a:t>Stress distribution</a:t>
            </a:r>
            <a:endParaRPr lang="en-US" altLang="ja-JP" sz="2800" dirty="0"/>
          </a:p>
          <a:p>
            <a:pPr algn="r"/>
            <a:r>
              <a:rPr kumimoji="1" lang="en-US" altLang="ja-JP" sz="2800" dirty="0" smtClean="0"/>
              <a:t>of the specimen</a:t>
            </a:r>
          </a:p>
        </p:txBody>
      </p:sp>
      <p:sp>
        <p:nvSpPr>
          <p:cNvPr id="4" name="円/楕円 3"/>
          <p:cNvSpPr/>
          <p:nvPr/>
        </p:nvSpPr>
        <p:spPr>
          <a:xfrm>
            <a:off x="2170993" y="3561949"/>
            <a:ext cx="288603" cy="2886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4" idx="6"/>
          </p:cNvCxnSpPr>
          <p:nvPr/>
        </p:nvCxnSpPr>
        <p:spPr>
          <a:xfrm flipV="1">
            <a:off x="2459596" y="3227476"/>
            <a:ext cx="719509" cy="478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50927" y="2937941"/>
            <a:ext cx="1992661" cy="830997"/>
          </a:xfrm>
          <a:prstGeom prst="rect">
            <a:avLst/>
          </a:prstGeom>
          <a:noFill/>
        </p:spPr>
        <p:txBody>
          <a:bodyPr wrap="none" rtlCol="0">
            <a:spAutoFit/>
          </a:bodyPr>
          <a:lstStyle/>
          <a:p>
            <a:r>
              <a:rPr kumimoji="1" lang="en-US" altLang="ja-JP" sz="2400" dirty="0" smtClean="0"/>
              <a:t>Stress</a:t>
            </a:r>
          </a:p>
          <a:p>
            <a:r>
              <a:rPr kumimoji="1" lang="en-US" altLang="ja-JP" sz="2400" dirty="0" smtClean="0"/>
              <a:t> concentration</a:t>
            </a:r>
            <a:endParaRPr kumimoji="1" lang="ja-JP" altLang="en-US" sz="2400" dirty="0"/>
          </a:p>
        </p:txBody>
      </p:sp>
      <p:sp>
        <p:nvSpPr>
          <p:cNvPr id="11" name="テキスト ボックス 10"/>
          <p:cNvSpPr txBox="1"/>
          <p:nvPr/>
        </p:nvSpPr>
        <p:spPr>
          <a:xfrm>
            <a:off x="5447928" y="1206353"/>
            <a:ext cx="6476304" cy="523220"/>
          </a:xfrm>
          <a:prstGeom prst="rect">
            <a:avLst/>
          </a:prstGeom>
          <a:noFill/>
        </p:spPr>
        <p:txBody>
          <a:bodyPr wrap="square" rtlCol="0">
            <a:spAutoFit/>
          </a:bodyPr>
          <a:lstStyle/>
          <a:p>
            <a:r>
              <a:rPr kumimoji="1" lang="en-US" altLang="ja-JP" sz="2800" dirty="0" smtClean="0"/>
              <a:t>The values in the graph was </a:t>
            </a:r>
            <a:r>
              <a:rPr kumimoji="1" lang="en-US" altLang="ja-JP" sz="2800" b="1" dirty="0" smtClean="0"/>
              <a:t>average</a:t>
            </a:r>
            <a:r>
              <a:rPr kumimoji="1" lang="en-US" altLang="ja-JP" sz="2800" dirty="0" smtClean="0"/>
              <a:t> stress. </a:t>
            </a:r>
            <a:endParaRPr kumimoji="1" lang="ja-JP" altLang="en-US" sz="2800" dirty="0"/>
          </a:p>
        </p:txBody>
      </p:sp>
      <p:sp>
        <p:nvSpPr>
          <p:cNvPr id="12" name="テキスト ボックス 11"/>
          <p:cNvSpPr txBox="1"/>
          <p:nvPr/>
        </p:nvSpPr>
        <p:spPr>
          <a:xfrm>
            <a:off x="5447928" y="2229836"/>
            <a:ext cx="6492355" cy="954107"/>
          </a:xfrm>
          <a:prstGeom prst="rect">
            <a:avLst/>
          </a:prstGeom>
          <a:noFill/>
        </p:spPr>
        <p:txBody>
          <a:bodyPr wrap="none" rtlCol="0">
            <a:spAutoFit/>
          </a:bodyPr>
          <a:lstStyle/>
          <a:p>
            <a:r>
              <a:rPr kumimoji="1" lang="en-US" altLang="ja-JP" sz="2800" dirty="0" smtClean="0"/>
              <a:t>However, stress concentration was found</a:t>
            </a:r>
          </a:p>
          <a:p>
            <a:pPr algn="r"/>
            <a:r>
              <a:rPr lang="en-US" altLang="ja-JP" sz="2800" dirty="0" smtClean="0"/>
              <a:t>				in the simulation. </a:t>
            </a:r>
            <a:r>
              <a:rPr kumimoji="1" lang="en-US" altLang="ja-JP" sz="2800" dirty="0" smtClean="0"/>
              <a:t> </a:t>
            </a:r>
            <a:endParaRPr kumimoji="1" lang="ja-JP" altLang="en-US" sz="2800" dirty="0"/>
          </a:p>
        </p:txBody>
      </p:sp>
      <p:sp>
        <p:nvSpPr>
          <p:cNvPr id="14" name="左中かっこ 13"/>
          <p:cNvSpPr/>
          <p:nvPr/>
        </p:nvSpPr>
        <p:spPr>
          <a:xfrm>
            <a:off x="5218630" y="1241377"/>
            <a:ext cx="304340" cy="20211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下矢印 14"/>
          <p:cNvSpPr/>
          <p:nvPr/>
        </p:nvSpPr>
        <p:spPr>
          <a:xfrm>
            <a:off x="7804707" y="3426471"/>
            <a:ext cx="869913" cy="684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879976" y="4169080"/>
            <a:ext cx="6846584" cy="1077218"/>
          </a:xfrm>
          <a:prstGeom prst="rect">
            <a:avLst/>
          </a:prstGeom>
          <a:noFill/>
        </p:spPr>
        <p:txBody>
          <a:bodyPr wrap="square" rtlCol="0">
            <a:spAutoFit/>
          </a:bodyPr>
          <a:lstStyle/>
          <a:p>
            <a:r>
              <a:rPr kumimoji="1" lang="en-US" altLang="ja-JP" sz="3200" dirty="0" smtClean="0"/>
              <a:t>The fracture strength could be underestimated. </a:t>
            </a:r>
            <a:endParaRPr kumimoji="1" lang="ja-JP" altLang="en-US" sz="3200" dirty="0"/>
          </a:p>
        </p:txBody>
      </p:sp>
    </p:spTree>
    <p:extLst>
      <p:ext uri="{BB962C8B-B14F-4D97-AF65-F5344CB8AC3E}">
        <p14:creationId xmlns:p14="http://schemas.microsoft.com/office/powerpoint/2010/main" val="126377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Supplement</a:t>
            </a:r>
            <a:endParaRPr lang="ja-JP" altLang="en-US" sz="3600" dirty="0"/>
          </a:p>
        </p:txBody>
      </p:sp>
      <p:pic>
        <p:nvPicPr>
          <p:cNvPr id="3" name="図 2"/>
          <p:cNvPicPr>
            <a:picLocks noChangeAspect="1"/>
          </p:cNvPicPr>
          <p:nvPr/>
        </p:nvPicPr>
        <p:blipFill rotWithShape="1">
          <a:blip r:embed="rId3"/>
          <a:srcRect l="24568" t="65100" r="48344" b="5500"/>
          <a:stretch/>
        </p:blipFill>
        <p:spPr>
          <a:xfrm>
            <a:off x="2207568" y="764704"/>
            <a:ext cx="6082104" cy="3960440"/>
          </a:xfrm>
          <a:prstGeom prst="rect">
            <a:avLst/>
          </a:prstGeom>
        </p:spPr>
      </p:pic>
    </p:spTree>
    <p:extLst>
      <p:ext uri="{BB962C8B-B14F-4D97-AF65-F5344CB8AC3E}">
        <p14:creationId xmlns:p14="http://schemas.microsoft.com/office/powerpoint/2010/main" val="59267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983432" y="620688"/>
            <a:ext cx="6496050" cy="1352550"/>
          </a:xfrm>
          <a:prstGeom prst="rect">
            <a:avLst/>
          </a:prstGeom>
        </p:spPr>
      </p:pic>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24</a:t>
            </a:fld>
            <a:endParaRPr kumimoji="1" lang="ja-JP" altLang="en-US" dirty="0"/>
          </a:p>
        </p:txBody>
      </p:sp>
      <p:pic>
        <p:nvPicPr>
          <p:cNvPr id="3" name="図 2"/>
          <p:cNvPicPr>
            <a:picLocks noChangeAspect="1"/>
          </p:cNvPicPr>
          <p:nvPr/>
        </p:nvPicPr>
        <p:blipFill rotWithShape="1">
          <a:blip r:embed="rId4"/>
          <a:srcRect l="29210" t="31100" r="11571" b="6951"/>
          <a:stretch/>
        </p:blipFill>
        <p:spPr>
          <a:xfrm>
            <a:off x="3719736" y="2132856"/>
            <a:ext cx="6768752" cy="4248472"/>
          </a:xfrm>
          <a:prstGeom prst="rect">
            <a:avLst/>
          </a:prstGeom>
        </p:spPr>
      </p:pic>
    </p:spTree>
    <p:extLst>
      <p:ext uri="{BB962C8B-B14F-4D97-AF65-F5344CB8AC3E}">
        <p14:creationId xmlns:p14="http://schemas.microsoft.com/office/powerpoint/2010/main" val="315540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567692" y="108494"/>
            <a:ext cx="9180512" cy="706090"/>
          </a:xfrm>
        </p:spPr>
        <p:txBody>
          <a:bodyPr>
            <a:noAutofit/>
          </a:bodyPr>
          <a:lstStyle/>
          <a:p>
            <a:pPr algn="l"/>
            <a:r>
              <a:rPr lang="ja-JP" altLang="en-US" sz="2400" dirty="0"/>
              <a:t>層間せん断応力</a:t>
            </a:r>
            <a:r>
              <a:rPr lang="en-US" altLang="ja-JP" sz="2400" dirty="0"/>
              <a:t>(ILSS)</a:t>
            </a:r>
            <a:r>
              <a:rPr lang="ja-JP" altLang="en-US" sz="2400" dirty="0"/>
              <a:t>と</a:t>
            </a:r>
            <a:r>
              <a:rPr lang="en-US" altLang="ja-JP" sz="2400" dirty="0"/>
              <a:t>γ</a:t>
            </a:r>
            <a:r>
              <a:rPr lang="ja-JP" altLang="en-US" sz="2400" dirty="0"/>
              <a:t>線吸収線量の相関</a:t>
            </a:r>
          </a:p>
        </p:txBody>
      </p:sp>
      <p:cxnSp>
        <p:nvCxnSpPr>
          <p:cNvPr id="96" name="直線コネクタ 95"/>
          <p:cNvCxnSpPr/>
          <p:nvPr/>
        </p:nvCxnSpPr>
        <p:spPr>
          <a:xfrm>
            <a:off x="1487488" y="811596"/>
            <a:ext cx="918051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88" name="グラフ 87"/>
          <p:cNvGraphicFramePr>
            <a:graphicFrameLocks/>
          </p:cNvGraphicFramePr>
          <p:nvPr>
            <p:extLst>
              <p:ext uri="{D42A27DB-BD31-4B8C-83A1-F6EECF244321}">
                <p14:modId xmlns:p14="http://schemas.microsoft.com/office/powerpoint/2010/main" val="843442775"/>
              </p:ext>
            </p:extLst>
          </p:nvPr>
        </p:nvGraphicFramePr>
        <p:xfrm>
          <a:off x="2855640" y="1124744"/>
          <a:ext cx="590465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25</a:t>
            </a:fld>
            <a:endParaRPr kumimoji="1" lang="ja-JP" altLang="en-US" dirty="0"/>
          </a:p>
        </p:txBody>
      </p:sp>
    </p:spTree>
    <p:extLst>
      <p:ext uri="{BB962C8B-B14F-4D97-AF65-F5344CB8AC3E}">
        <p14:creationId xmlns:p14="http://schemas.microsoft.com/office/powerpoint/2010/main" val="115041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直線コネクタ 4"/>
          <p:cNvCxnSpPr/>
          <p:nvPr/>
        </p:nvCxnSpPr>
        <p:spPr>
          <a:xfrm>
            <a:off x="-24533" y="620688"/>
            <a:ext cx="12216533"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335360" y="0"/>
            <a:ext cx="11588872" cy="706090"/>
          </a:xfrm>
        </p:spPr>
        <p:txBody>
          <a:bodyPr>
            <a:normAutofit/>
          </a:bodyPr>
          <a:lstStyle/>
          <a:p>
            <a:pPr algn="l"/>
            <a:r>
              <a:rPr lang="en-US" altLang="ja-JP" sz="3600" dirty="0" smtClean="0">
                <a:latin typeface="Arial" panose="020B0604020202020204" pitchFamily="34" charset="0"/>
                <a:cs typeface="Arial" panose="020B0604020202020204" pitchFamily="34" charset="0"/>
              </a:rPr>
              <a:t>Others</a:t>
            </a:r>
            <a:endParaRPr lang="ja-JP" altLang="en-US" sz="3600" dirty="0"/>
          </a:p>
        </p:txBody>
      </p:sp>
      <p:sp>
        <p:nvSpPr>
          <p:cNvPr id="2" name="テキスト ボックス 1"/>
          <p:cNvSpPr txBox="1"/>
          <p:nvPr/>
        </p:nvSpPr>
        <p:spPr>
          <a:xfrm>
            <a:off x="67592" y="706090"/>
            <a:ext cx="11588872" cy="4524315"/>
          </a:xfrm>
          <a:prstGeom prst="rect">
            <a:avLst/>
          </a:prstGeom>
          <a:noFill/>
        </p:spPr>
        <p:txBody>
          <a:bodyPr wrap="square" rtlCol="0">
            <a:spAutoFit/>
          </a:bodyPr>
          <a:lstStyle/>
          <a:p>
            <a:pPr marL="285750" indent="-285750">
              <a:buFont typeface="Arial" panose="020B0604020202020204" pitchFamily="34" charset="0"/>
              <a:buChar char="•"/>
            </a:pPr>
            <a:r>
              <a:rPr lang="en-US" altLang="ja-JP" sz="2400" dirty="0" smtClean="0"/>
              <a:t>How is the</a:t>
            </a:r>
            <a:r>
              <a:rPr lang="ja-JP" altLang="en-US" sz="2400" dirty="0" smtClean="0"/>
              <a:t> </a:t>
            </a:r>
            <a:r>
              <a:rPr lang="en-US" altLang="ja-JP" sz="2400" dirty="0" smtClean="0"/>
              <a:t>effect of the kind of radiation.</a:t>
            </a:r>
          </a:p>
          <a:p>
            <a:pPr marL="742950" lvl="1" indent="-285750">
              <a:buFont typeface="Arial" panose="020B0604020202020204" pitchFamily="34" charset="0"/>
              <a:buChar char="•"/>
            </a:pPr>
            <a:r>
              <a:rPr lang="en-US" altLang="ja-JP" sz="2400" dirty="0" smtClean="0"/>
              <a:t>Gamma ray acts on electrons, and cut the molecular chain of the material.</a:t>
            </a:r>
          </a:p>
          <a:p>
            <a:pPr marL="742950" lvl="1" indent="-285750">
              <a:buFont typeface="Arial" panose="020B0604020202020204" pitchFamily="34" charset="0"/>
              <a:buChar char="•"/>
            </a:pPr>
            <a:r>
              <a:rPr lang="en-US" altLang="ja-JP" sz="2400" dirty="0" smtClean="0"/>
              <a:t>On the other hand, neutrons act on protons in the material. When the protons are re-combined, hydrogen gas was more generated than in the case of gamma irradiation.</a:t>
            </a:r>
          </a:p>
          <a:p>
            <a:pPr lvl="1"/>
            <a:r>
              <a:rPr lang="ja-JP" altLang="en-US" sz="2400" dirty="0" smtClean="0"/>
              <a:t>→</a:t>
            </a:r>
            <a:r>
              <a:rPr lang="en-US" altLang="ja-JP" sz="2400" dirty="0"/>
              <a:t> </a:t>
            </a:r>
            <a:r>
              <a:rPr lang="en-US" altLang="ja-JP" sz="2400" dirty="0" smtClean="0"/>
              <a:t>So it is possible that the deterioration of insulation performance is promoted when the material is irradiated with neutron than when it is irradiated with gamma ray.</a:t>
            </a:r>
          </a:p>
          <a:p>
            <a:pPr lvl="1"/>
            <a:endParaRPr lang="en-US" altLang="ja-JP" sz="2400" dirty="0"/>
          </a:p>
          <a:p>
            <a:pPr marL="342900" indent="-342900">
              <a:buFont typeface="Arial" panose="020B0604020202020204" pitchFamily="34" charset="0"/>
              <a:buChar char="•"/>
            </a:pPr>
            <a:r>
              <a:rPr lang="en-US" altLang="ja-JP" sz="2400" dirty="0" smtClean="0"/>
              <a:t>What is the size of </a:t>
            </a:r>
            <a:r>
              <a:rPr lang="en-US" altLang="ja-JP" sz="2400" dirty="0" err="1" smtClean="0"/>
              <a:t>microcracks</a:t>
            </a:r>
            <a:endParaRPr lang="en-US" altLang="ja-JP" sz="2400" dirty="0" smtClean="0"/>
          </a:p>
          <a:p>
            <a:pPr marL="800100" lvl="1" indent="-342900">
              <a:buFont typeface="Arial" panose="020B0604020202020204" pitchFamily="34" charset="0"/>
              <a:buChar char="•"/>
            </a:pPr>
            <a:r>
              <a:rPr lang="en-US" altLang="ja-JP" sz="2400" dirty="0"/>
              <a:t>T</a:t>
            </a:r>
            <a:r>
              <a:rPr lang="en-US" altLang="ja-JP" sz="2400" dirty="0" smtClean="0"/>
              <a:t>he size of </a:t>
            </a:r>
            <a:r>
              <a:rPr lang="en-US" altLang="ja-JP" sz="2400" dirty="0" err="1" smtClean="0"/>
              <a:t>microcracks</a:t>
            </a:r>
            <a:r>
              <a:rPr lang="en-US" altLang="ja-JP" sz="2400" dirty="0" smtClean="0"/>
              <a:t> was not measured. In this study, </a:t>
            </a:r>
            <a:r>
              <a:rPr lang="en-US" altLang="ja-JP" sz="2400" dirty="0" err="1" smtClean="0"/>
              <a:t>microcracks</a:t>
            </a:r>
            <a:r>
              <a:rPr lang="en-US" altLang="ja-JP" sz="2400" dirty="0" smtClean="0"/>
              <a:t> was defined as cracks before fracture. So the size of the </a:t>
            </a:r>
            <a:r>
              <a:rPr lang="en-US" altLang="ja-JP" sz="2400" dirty="0" err="1" smtClean="0"/>
              <a:t>microcracke</a:t>
            </a:r>
            <a:r>
              <a:rPr lang="en-US" altLang="ja-JP" sz="2400" dirty="0" smtClean="0"/>
              <a:t> is assumed to be not so large.</a:t>
            </a:r>
          </a:p>
          <a:p>
            <a:pPr marL="800100" lvl="1" indent="-342900">
              <a:buFont typeface="Arial" panose="020B0604020202020204" pitchFamily="34" charset="0"/>
              <a:buChar char="•"/>
            </a:pPr>
            <a:endParaRPr lang="en-US" altLang="ja-JP" sz="2400" dirty="0"/>
          </a:p>
          <a:p>
            <a:pPr marL="342900" indent="-342900">
              <a:buFont typeface="Arial" panose="020B0604020202020204" pitchFamily="34" charset="0"/>
              <a:buChar char="•"/>
            </a:pPr>
            <a:endParaRPr lang="en-US" altLang="ja-JP" sz="2400" dirty="0"/>
          </a:p>
        </p:txBody>
      </p:sp>
    </p:spTree>
    <p:extLst>
      <p:ext uri="{BB962C8B-B14F-4D97-AF65-F5344CB8AC3E}">
        <p14:creationId xmlns:p14="http://schemas.microsoft.com/office/powerpoint/2010/main" val="262497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9653" y="785652"/>
            <a:ext cx="1616450" cy="3068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p>
        </p:txBody>
      </p:sp>
      <p:sp>
        <p:nvSpPr>
          <p:cNvPr id="3" name="テキスト ボックス 2"/>
          <p:cNvSpPr txBox="1"/>
          <p:nvPr/>
        </p:nvSpPr>
        <p:spPr>
          <a:xfrm>
            <a:off x="191344" y="747553"/>
            <a:ext cx="12062661" cy="1015663"/>
          </a:xfrm>
          <a:prstGeom prst="rect">
            <a:avLst/>
          </a:prstGeom>
          <a:noFill/>
        </p:spPr>
        <p:txBody>
          <a:bodyPr wrap="none" rtlCol="0">
            <a:spAutoFit/>
          </a:bodyPr>
          <a:lstStyle/>
          <a:p>
            <a:r>
              <a:rPr lang="en-US" altLang="ja-JP" sz="2000" dirty="0"/>
              <a:t>Previous study   irradiation effect was evaluated by </a:t>
            </a:r>
            <a:r>
              <a:rPr lang="en-US" altLang="ja-JP" sz="2000" u="sng" dirty="0" err="1"/>
              <a:t>interlaminar</a:t>
            </a:r>
            <a:r>
              <a:rPr lang="en-US" altLang="ja-JP" sz="2000" u="sng" dirty="0"/>
              <a:t> shear </a:t>
            </a:r>
            <a:r>
              <a:rPr lang="en-US" altLang="ja-JP" sz="2000" u="sng" dirty="0" smtClean="0"/>
              <a:t>stress</a:t>
            </a:r>
            <a:r>
              <a:rPr lang="ja-JP" altLang="en-US" sz="2000" u="sng" dirty="0" smtClean="0"/>
              <a:t>（</a:t>
            </a:r>
            <a:r>
              <a:rPr lang="en-US" altLang="ja-JP" sz="2000" u="sng" dirty="0" smtClean="0"/>
              <a:t>ILSS).</a:t>
            </a:r>
            <a:endParaRPr lang="en-US" altLang="ja-JP" sz="2000" u="sng" dirty="0"/>
          </a:p>
          <a:p>
            <a:r>
              <a:rPr lang="ja-JP" altLang="en-US" sz="2000" dirty="0"/>
              <a:t>⇒ </a:t>
            </a:r>
            <a:r>
              <a:rPr lang="en-US" altLang="ja-JP" sz="2000" dirty="0" smtClean="0"/>
              <a:t>The insulating material can </a:t>
            </a:r>
            <a:r>
              <a:rPr lang="en-US" altLang="ja-JP" sz="2000" dirty="0"/>
              <a:t>maintain the insulation performance with polyimide film </a:t>
            </a:r>
            <a:r>
              <a:rPr lang="en-US" altLang="ja-JP" sz="2000" dirty="0" smtClean="0"/>
              <a:t>until </a:t>
            </a:r>
            <a:r>
              <a:rPr lang="en-US" altLang="ja-JP" sz="2000" dirty="0"/>
              <a:t>film fracture.</a:t>
            </a:r>
          </a:p>
          <a:p>
            <a:r>
              <a:rPr lang="en-US" altLang="ja-JP" sz="2000" dirty="0">
                <a:solidFill>
                  <a:srgbClr val="0070C0"/>
                </a:solidFill>
              </a:rPr>
              <a:t>On the pathway parallel to layers, insulation with films cannot be </a:t>
            </a:r>
            <a:r>
              <a:rPr lang="en-US" altLang="ja-JP" sz="2000" dirty="0" smtClean="0">
                <a:solidFill>
                  <a:srgbClr val="0070C0"/>
                </a:solidFill>
              </a:rPr>
              <a:t>expected </a:t>
            </a:r>
            <a:r>
              <a:rPr lang="en-US" altLang="ja-JP" sz="2000" dirty="0">
                <a:solidFill>
                  <a:srgbClr val="0070C0"/>
                </a:solidFill>
              </a:rPr>
              <a:t>and only </a:t>
            </a:r>
            <a:r>
              <a:rPr lang="en-US" altLang="ja-JP" sz="2000" dirty="0" smtClean="0">
                <a:solidFill>
                  <a:srgbClr val="0070C0"/>
                </a:solidFill>
              </a:rPr>
              <a:t>resin can </a:t>
            </a:r>
            <a:r>
              <a:rPr lang="en-US" altLang="ja-JP" sz="2000" dirty="0">
                <a:solidFill>
                  <a:srgbClr val="0070C0"/>
                </a:solidFill>
              </a:rPr>
              <a:t>insulate the voltage.</a:t>
            </a:r>
            <a:endParaRPr lang="ja-JP" altLang="en-US" sz="2000" dirty="0">
              <a:solidFill>
                <a:srgbClr val="0070C0"/>
              </a:solidFill>
            </a:endParaRPr>
          </a:p>
        </p:txBody>
      </p:sp>
      <p:cxnSp>
        <p:nvCxnSpPr>
          <p:cNvPr id="5" name="直線コネクタ 4"/>
          <p:cNvCxnSpPr/>
          <p:nvPr/>
        </p:nvCxnSpPr>
        <p:spPr>
          <a:xfrm>
            <a:off x="-33826" y="620688"/>
            <a:ext cx="1222582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407368" y="0"/>
            <a:ext cx="9593337" cy="706090"/>
          </a:xfrm>
        </p:spPr>
        <p:txBody>
          <a:bodyPr>
            <a:normAutofit fontScale="90000"/>
          </a:bodyPr>
          <a:lstStyle/>
          <a:p>
            <a:pPr algn="l"/>
            <a:r>
              <a:rPr kumimoji="1" lang="en-US" altLang="ja-JP" dirty="0" smtClean="0"/>
              <a:t>Objective of this study</a:t>
            </a:r>
            <a:endParaRPr kumimoji="1" lang="ja-JP" altLang="en-US" dirty="0"/>
          </a:p>
        </p:txBody>
      </p:sp>
      <p:grpSp>
        <p:nvGrpSpPr>
          <p:cNvPr id="20" name="グループ化 19"/>
          <p:cNvGrpSpPr/>
          <p:nvPr/>
        </p:nvGrpSpPr>
        <p:grpSpPr>
          <a:xfrm>
            <a:off x="8866382" y="2592332"/>
            <a:ext cx="2716018" cy="2159966"/>
            <a:chOff x="6315608" y="1536973"/>
            <a:chExt cx="2716018" cy="2159966"/>
          </a:xfrm>
        </p:grpSpPr>
        <p:sp>
          <p:nvSpPr>
            <p:cNvPr id="65" name="角丸四角形 64"/>
            <p:cNvSpPr/>
            <p:nvPr/>
          </p:nvSpPr>
          <p:spPr>
            <a:xfrm>
              <a:off x="6699211" y="1605982"/>
              <a:ext cx="1883123" cy="1115701"/>
            </a:xfrm>
            <a:prstGeom prst="roundRect">
              <a:avLst/>
            </a:prstGeom>
            <a:solidFill>
              <a:srgbClr val="FFFF9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66" name="正方形/長方形 65"/>
            <p:cNvSpPr/>
            <p:nvPr/>
          </p:nvSpPr>
          <p:spPr>
            <a:xfrm>
              <a:off x="6699211" y="1536973"/>
              <a:ext cx="1883123" cy="3932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pic>
          <p:nvPicPr>
            <p:cNvPr id="7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105401" y="204525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824119" y="204525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411816" y="204525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724532" y="204525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8029633" y="204525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097425" y="226243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816143" y="2252197"/>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403840" y="227412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716556" y="227412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8021658" y="2287947"/>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097786" y="2271502"/>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816505" y="2271502"/>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404201" y="2271502"/>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716917" y="2271502"/>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8022018" y="2271502"/>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097786" y="249524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816505" y="249524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404201" y="249524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716917" y="249524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8022018" y="2495241"/>
              <a:ext cx="435811" cy="17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グループ化 53"/>
            <p:cNvGrpSpPr/>
            <p:nvPr/>
          </p:nvGrpSpPr>
          <p:grpSpPr>
            <a:xfrm>
              <a:off x="6315608" y="1908243"/>
              <a:ext cx="2716018" cy="1788696"/>
              <a:chOff x="4171538" y="3807113"/>
              <a:chExt cx="2716018" cy="1788696"/>
            </a:xfrm>
          </p:grpSpPr>
          <p:sp>
            <p:nvSpPr>
              <p:cNvPr id="55" name="テキスト ボックス 54"/>
              <p:cNvSpPr txBox="1"/>
              <p:nvPr/>
            </p:nvSpPr>
            <p:spPr>
              <a:xfrm>
                <a:off x="5623779" y="4764812"/>
                <a:ext cx="1263777" cy="830997"/>
              </a:xfrm>
              <a:prstGeom prst="rect">
                <a:avLst/>
              </a:prstGeom>
              <a:noFill/>
            </p:spPr>
            <p:txBody>
              <a:bodyPr wrap="square" rtlCol="0">
                <a:spAutoFit/>
              </a:bodyPr>
              <a:lstStyle/>
              <a:p>
                <a:r>
                  <a:rPr lang="en-US" altLang="ja-JP" sz="1600" dirty="0">
                    <a:solidFill>
                      <a:srgbClr val="FF0000"/>
                    </a:solidFill>
                  </a:rPr>
                  <a:t>pathway vertical to layers</a:t>
                </a:r>
                <a:endParaRPr lang="ja-JP" altLang="en-US" sz="1600" dirty="0">
                  <a:solidFill>
                    <a:srgbClr val="FF0000"/>
                  </a:solidFill>
                </a:endParaRPr>
              </a:p>
            </p:txBody>
          </p:sp>
          <p:sp>
            <p:nvSpPr>
              <p:cNvPr id="56" name="テキスト ボックス 55"/>
              <p:cNvSpPr txBox="1"/>
              <p:nvPr/>
            </p:nvSpPr>
            <p:spPr>
              <a:xfrm>
                <a:off x="4171538" y="4700512"/>
                <a:ext cx="997291" cy="830997"/>
              </a:xfrm>
              <a:prstGeom prst="rect">
                <a:avLst/>
              </a:prstGeom>
              <a:noFill/>
            </p:spPr>
            <p:txBody>
              <a:bodyPr wrap="square" rtlCol="0">
                <a:spAutoFit/>
              </a:bodyPr>
              <a:lstStyle/>
              <a:p>
                <a:r>
                  <a:rPr lang="en-US" altLang="ja-JP" sz="1600" dirty="0">
                    <a:solidFill>
                      <a:srgbClr val="FF0000"/>
                    </a:solidFill>
                  </a:rPr>
                  <a:t>pathway parallel to layers</a:t>
                </a:r>
                <a:endParaRPr lang="ja-JP" altLang="en-US" sz="1600" dirty="0">
                  <a:solidFill>
                    <a:srgbClr val="FF0000"/>
                  </a:solidFill>
                </a:endParaRPr>
              </a:p>
            </p:txBody>
          </p:sp>
          <p:cxnSp>
            <p:nvCxnSpPr>
              <p:cNvPr id="57" name="直線コネクタ 56"/>
              <p:cNvCxnSpPr/>
              <p:nvPr/>
            </p:nvCxnSpPr>
            <p:spPr>
              <a:xfrm flipH="1">
                <a:off x="5745956" y="3812922"/>
                <a:ext cx="129255" cy="2137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5586413" y="4024018"/>
                <a:ext cx="1668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5434015" y="4026694"/>
                <a:ext cx="154779" cy="216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253038" y="4249142"/>
                <a:ext cx="1874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5122230" y="4248882"/>
                <a:ext cx="138215" cy="2324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flipV="1">
                <a:off x="4976471" y="4473974"/>
                <a:ext cx="146443" cy="1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4842830" y="4464215"/>
                <a:ext cx="138215" cy="232496"/>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5983313" y="3807113"/>
                <a:ext cx="0" cy="9574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下矢印 7"/>
          <p:cNvSpPr/>
          <p:nvPr/>
        </p:nvSpPr>
        <p:spPr>
          <a:xfrm>
            <a:off x="3821140" y="1781382"/>
            <a:ext cx="504056" cy="334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355685" y="2096658"/>
            <a:ext cx="10641246" cy="461665"/>
          </a:xfrm>
          <a:prstGeom prst="rect">
            <a:avLst/>
          </a:prstGeom>
          <a:noFill/>
        </p:spPr>
        <p:txBody>
          <a:bodyPr wrap="none" rtlCol="0">
            <a:spAutoFit/>
          </a:bodyPr>
          <a:lstStyle/>
          <a:p>
            <a:r>
              <a:rPr lang="en-US" altLang="ja-JP" sz="2400" dirty="0"/>
              <a:t>It is </a:t>
            </a:r>
            <a:r>
              <a:rPr lang="en-US" altLang="ja-JP" sz="2400" dirty="0" smtClean="0"/>
              <a:t>important </a:t>
            </a:r>
            <a:r>
              <a:rPr lang="en-US" altLang="ja-JP" sz="2400" dirty="0"/>
              <a:t>to investigate the </a:t>
            </a:r>
            <a:r>
              <a:rPr lang="en-US" altLang="ja-JP" sz="2400" dirty="0" smtClean="0"/>
              <a:t>change in insulation </a:t>
            </a:r>
            <a:r>
              <a:rPr lang="en-US" altLang="ja-JP" sz="2400" dirty="0"/>
              <a:t>performance with degradation.</a:t>
            </a:r>
          </a:p>
        </p:txBody>
      </p:sp>
      <p:sp>
        <p:nvSpPr>
          <p:cNvPr id="162" name="テキスト ボックス 161"/>
          <p:cNvSpPr txBox="1"/>
          <p:nvPr/>
        </p:nvSpPr>
        <p:spPr>
          <a:xfrm>
            <a:off x="6630378" y="4765745"/>
            <a:ext cx="4906791" cy="400110"/>
          </a:xfrm>
          <a:prstGeom prst="rect">
            <a:avLst/>
          </a:prstGeom>
          <a:noFill/>
        </p:spPr>
        <p:txBody>
          <a:bodyPr wrap="square" rtlCol="0">
            <a:spAutoFit/>
          </a:bodyPr>
          <a:lstStyle/>
          <a:p>
            <a:pPr lvl="0">
              <a:defRPr/>
            </a:pPr>
            <a:r>
              <a:rPr kumimoji="0" lang="en-US" altLang="ja-JP" sz="2000" u="sng" kern="0" dirty="0">
                <a:solidFill>
                  <a:prstClr val="black"/>
                </a:solidFill>
                <a:uFill>
                  <a:solidFill>
                    <a:srgbClr val="FF0000"/>
                  </a:solidFill>
                </a:uFill>
              </a:rPr>
              <a:t>It is necessary </a:t>
            </a:r>
            <a:r>
              <a:rPr kumimoji="0" lang="en-US" altLang="ja-JP" sz="2000" u="sng" kern="0" dirty="0" smtClean="0">
                <a:solidFill>
                  <a:prstClr val="black"/>
                </a:solidFill>
                <a:uFill>
                  <a:solidFill>
                    <a:srgbClr val="FF0000"/>
                  </a:solidFill>
                </a:uFill>
              </a:rPr>
              <a:t>to investigate complex </a:t>
            </a:r>
            <a:r>
              <a:rPr kumimoji="0" lang="en-US" altLang="ja-JP" sz="2000" u="sng" kern="0" dirty="0">
                <a:solidFill>
                  <a:prstClr val="black"/>
                </a:solidFill>
                <a:uFill>
                  <a:solidFill>
                    <a:srgbClr val="FF0000"/>
                  </a:solidFill>
                </a:uFill>
              </a:rPr>
              <a:t>effect.</a:t>
            </a:r>
          </a:p>
        </p:txBody>
      </p:sp>
      <p:sp>
        <p:nvSpPr>
          <p:cNvPr id="102" name="テキスト ボックス 101"/>
          <p:cNvSpPr txBox="1"/>
          <p:nvPr/>
        </p:nvSpPr>
        <p:spPr>
          <a:xfrm>
            <a:off x="1775521" y="5680463"/>
            <a:ext cx="8739765" cy="830997"/>
          </a:xfrm>
          <a:prstGeom prst="rect">
            <a:avLst/>
          </a:prstGeom>
          <a:noFill/>
          <a:ln>
            <a:solidFill>
              <a:srgbClr val="00B050"/>
            </a:solidFill>
          </a:ln>
        </p:spPr>
        <p:txBody>
          <a:bodyPr wrap="none" rtlCol="0">
            <a:spAutoFit/>
          </a:bodyPr>
          <a:lstStyle/>
          <a:p>
            <a:r>
              <a:rPr lang="en-US" altLang="ja-JP" sz="2400" dirty="0"/>
              <a:t>Objective</a:t>
            </a:r>
            <a:r>
              <a:rPr lang="ja-JP" altLang="en-US" sz="2400" dirty="0"/>
              <a:t> ： </a:t>
            </a:r>
            <a:r>
              <a:rPr lang="en-US" altLang="ja-JP" sz="2400" dirty="0"/>
              <a:t>To investigate complex effect of stress, irradiation and </a:t>
            </a:r>
          </a:p>
          <a:p>
            <a:r>
              <a:rPr lang="en-US" altLang="ja-JP" sz="2400" dirty="0"/>
              <a:t>		cryogenic temperature on the insulation performance</a:t>
            </a:r>
          </a:p>
        </p:txBody>
      </p:sp>
      <p:grpSp>
        <p:nvGrpSpPr>
          <p:cNvPr id="21" name="グループ化 20"/>
          <p:cNvGrpSpPr/>
          <p:nvPr/>
        </p:nvGrpSpPr>
        <p:grpSpPr>
          <a:xfrm>
            <a:off x="811314" y="2771077"/>
            <a:ext cx="5775930" cy="2587120"/>
            <a:chOff x="380246" y="2930112"/>
            <a:chExt cx="5775930" cy="2587120"/>
          </a:xfrm>
        </p:grpSpPr>
        <p:sp>
          <p:nvSpPr>
            <p:cNvPr id="19" name="正方形/長方形 18"/>
            <p:cNvSpPr/>
            <p:nvPr/>
          </p:nvSpPr>
          <p:spPr>
            <a:xfrm>
              <a:off x="380246" y="3204496"/>
              <a:ext cx="5775930" cy="23127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p>
          </p:txBody>
        </p:sp>
        <p:sp>
          <p:nvSpPr>
            <p:cNvPr id="148" name="テキスト ボックス 147"/>
            <p:cNvSpPr txBox="1"/>
            <p:nvPr/>
          </p:nvSpPr>
          <p:spPr>
            <a:xfrm>
              <a:off x="444226" y="2930112"/>
              <a:ext cx="2257349" cy="400110"/>
            </a:xfrm>
            <a:prstGeom prst="rect">
              <a:avLst/>
            </a:prstGeom>
            <a:solidFill>
              <a:sysClr val="window" lastClr="FFFFFF"/>
            </a:solidFill>
            <a:ln w="25400" cap="flat" cmpd="sng" algn="ctr">
              <a:solidFill>
                <a:srgbClr val="9BBB59"/>
              </a:solidFill>
              <a:prstDash val="solid"/>
            </a:ln>
            <a:effectLst/>
          </p:spPr>
          <p:txBody>
            <a:bodyPr wrap="none" rtlCol="0">
              <a:spAutoFit/>
            </a:bodyPr>
            <a:lstStyle/>
            <a:p>
              <a:pPr>
                <a:defRPr/>
              </a:pPr>
              <a:r>
                <a:rPr kumimoji="0" lang="en-US" altLang="ja-JP" sz="2000" kern="0" dirty="0">
                  <a:solidFill>
                    <a:prstClr val="black"/>
                  </a:solidFill>
                  <a:latin typeface="Calibri"/>
                  <a:ea typeface="ＭＳ Ｐゴシック" panose="020B0600070205080204" pitchFamily="50" charset="-128"/>
                </a:rPr>
                <a:t>Degradation factors</a:t>
              </a:r>
              <a:endParaRPr kumimoji="0" lang="ja-JP" altLang="en-US" sz="2000" kern="0" dirty="0">
                <a:solidFill>
                  <a:prstClr val="black"/>
                </a:solidFill>
                <a:latin typeface="Calibri"/>
                <a:ea typeface="ＭＳ Ｐゴシック" panose="020B0600070205080204" pitchFamily="50" charset="-128"/>
              </a:endParaRPr>
            </a:p>
          </p:txBody>
        </p:sp>
        <p:sp>
          <p:nvSpPr>
            <p:cNvPr id="149" name="円/楕円 148"/>
            <p:cNvSpPr/>
            <p:nvPr/>
          </p:nvSpPr>
          <p:spPr>
            <a:xfrm>
              <a:off x="1125449" y="4924780"/>
              <a:ext cx="1847846"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Irradiation</a:t>
              </a:r>
              <a:endParaRPr kumimoji="0" lang="ja-JP" altLang="en-US" sz="2000" kern="0" dirty="0">
                <a:solidFill>
                  <a:prstClr val="black"/>
                </a:solidFill>
                <a:latin typeface="Calibri"/>
                <a:ea typeface="ＭＳ Ｐゴシック" panose="020B0600070205080204" pitchFamily="50" charset="-128"/>
              </a:endParaRPr>
            </a:p>
          </p:txBody>
        </p:sp>
        <p:sp>
          <p:nvSpPr>
            <p:cNvPr id="150" name="円/楕円 149"/>
            <p:cNvSpPr/>
            <p:nvPr/>
          </p:nvSpPr>
          <p:spPr>
            <a:xfrm>
              <a:off x="2542344" y="3351350"/>
              <a:ext cx="1562107"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Stress</a:t>
              </a:r>
            </a:p>
          </p:txBody>
        </p:sp>
        <p:sp>
          <p:nvSpPr>
            <p:cNvPr id="151" name="円/楕円 150"/>
            <p:cNvSpPr/>
            <p:nvPr/>
          </p:nvSpPr>
          <p:spPr>
            <a:xfrm>
              <a:off x="3474926" y="4924780"/>
              <a:ext cx="1832605" cy="467854"/>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kumimoji="0" lang="en-US" altLang="ja-JP" sz="2000" kern="0" dirty="0">
                  <a:solidFill>
                    <a:prstClr val="black"/>
                  </a:solidFill>
                  <a:latin typeface="Calibri"/>
                  <a:ea typeface="ＭＳ Ｐゴシック" panose="020B0600070205080204" pitchFamily="50" charset="-128"/>
                </a:rPr>
                <a:t>cryogenic</a:t>
              </a:r>
            </a:p>
          </p:txBody>
        </p:sp>
        <p:sp>
          <p:nvSpPr>
            <p:cNvPr id="11" name="円/楕円 10"/>
            <p:cNvSpPr/>
            <p:nvPr/>
          </p:nvSpPr>
          <p:spPr>
            <a:xfrm>
              <a:off x="2297140" y="4070271"/>
              <a:ext cx="2052514" cy="58402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Degradation</a:t>
              </a:r>
            </a:p>
          </p:txBody>
        </p:sp>
        <p:sp>
          <p:nvSpPr>
            <p:cNvPr id="104" name="下矢印 103"/>
            <p:cNvSpPr/>
            <p:nvPr/>
          </p:nvSpPr>
          <p:spPr>
            <a:xfrm rot="13740128">
              <a:off x="2314683" y="4474329"/>
              <a:ext cx="188718" cy="5044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06" name="下矢印 105"/>
            <p:cNvSpPr/>
            <p:nvPr/>
          </p:nvSpPr>
          <p:spPr>
            <a:xfrm rot="7859872" flipH="1">
              <a:off x="3947928" y="4474329"/>
              <a:ext cx="188718" cy="5044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07" name="下矢印 106"/>
            <p:cNvSpPr/>
            <p:nvPr/>
          </p:nvSpPr>
          <p:spPr>
            <a:xfrm flipH="1">
              <a:off x="3229038" y="3774870"/>
              <a:ext cx="188718" cy="3376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17" name="曲折矢印 16"/>
            <p:cNvSpPr/>
            <p:nvPr/>
          </p:nvSpPr>
          <p:spPr>
            <a:xfrm>
              <a:off x="1586405" y="3429001"/>
              <a:ext cx="955938" cy="1495780"/>
            </a:xfrm>
            <a:prstGeom prst="bentArrow">
              <a:avLst>
                <a:gd name="adj1" fmla="val 13002"/>
                <a:gd name="adj2" fmla="val 12498"/>
                <a:gd name="adj3" fmla="val 21308"/>
                <a:gd name="adj4" fmla="val 4375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schemeClr val="tx1"/>
                </a:solidFill>
              </a:endParaRPr>
            </a:p>
          </p:txBody>
        </p:sp>
        <p:sp>
          <p:nvSpPr>
            <p:cNvPr id="109" name="曲折矢印 108"/>
            <p:cNvSpPr/>
            <p:nvPr/>
          </p:nvSpPr>
          <p:spPr>
            <a:xfrm flipH="1">
              <a:off x="4107716" y="3448020"/>
              <a:ext cx="955938" cy="1495780"/>
            </a:xfrm>
            <a:prstGeom prst="bentArrow">
              <a:avLst>
                <a:gd name="adj1" fmla="val 13002"/>
                <a:gd name="adj2" fmla="val 12498"/>
                <a:gd name="adj3" fmla="val 21308"/>
                <a:gd name="adj4" fmla="val 4375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schemeClr val="tx1"/>
                </a:solidFill>
              </a:endParaRPr>
            </a:p>
          </p:txBody>
        </p:sp>
        <p:sp>
          <p:nvSpPr>
            <p:cNvPr id="18" name="テキスト ボックス 17"/>
            <p:cNvSpPr txBox="1"/>
            <p:nvPr/>
          </p:nvSpPr>
          <p:spPr>
            <a:xfrm>
              <a:off x="4376518" y="4128900"/>
              <a:ext cx="1554656" cy="369332"/>
            </a:xfrm>
            <a:prstGeom prst="rect">
              <a:avLst/>
            </a:prstGeom>
            <a:solidFill>
              <a:schemeClr val="accent3">
                <a:lumMod val="20000"/>
                <a:lumOff val="80000"/>
              </a:schemeClr>
            </a:solidFill>
          </p:spPr>
          <p:txBody>
            <a:bodyPr wrap="none" rtlCol="0">
              <a:spAutoFit/>
            </a:bodyPr>
            <a:lstStyle/>
            <a:p>
              <a:r>
                <a:rPr lang="en-US" altLang="ja-JP" dirty="0"/>
                <a:t>embrittlement</a:t>
              </a:r>
              <a:endParaRPr lang="ja-JP" altLang="en-US" dirty="0"/>
            </a:p>
          </p:txBody>
        </p:sp>
        <p:sp>
          <p:nvSpPr>
            <p:cNvPr id="111" name="テキスト ボックス 110"/>
            <p:cNvSpPr txBox="1"/>
            <p:nvPr/>
          </p:nvSpPr>
          <p:spPr>
            <a:xfrm>
              <a:off x="496444" y="4039115"/>
              <a:ext cx="1680268" cy="646331"/>
            </a:xfrm>
            <a:prstGeom prst="rect">
              <a:avLst/>
            </a:prstGeom>
            <a:solidFill>
              <a:schemeClr val="accent3">
                <a:lumMod val="20000"/>
                <a:lumOff val="80000"/>
              </a:schemeClr>
            </a:solidFill>
          </p:spPr>
          <p:txBody>
            <a:bodyPr wrap="none" rtlCol="0">
              <a:spAutoFit/>
            </a:bodyPr>
            <a:lstStyle/>
            <a:p>
              <a:r>
                <a:rPr lang="en-US" altLang="ja-JP" dirty="0" smtClean="0"/>
                <a:t>Scission </a:t>
              </a:r>
              <a:r>
                <a:rPr lang="en-US" altLang="ja-JP" dirty="0"/>
                <a:t>of </a:t>
              </a:r>
            </a:p>
            <a:p>
              <a:r>
                <a:rPr lang="en-US" altLang="ja-JP" dirty="0"/>
                <a:t>molecular chain</a:t>
              </a:r>
            </a:p>
          </p:txBody>
        </p:sp>
      </p:grpSp>
      <p:sp>
        <p:nvSpPr>
          <p:cNvPr id="12" name="スライド番号プレースホルダー 11"/>
          <p:cNvSpPr>
            <a:spLocks noGrp="1"/>
          </p:cNvSpPr>
          <p:nvPr>
            <p:ph type="sldNum" sz="quarter" idx="12"/>
          </p:nvPr>
        </p:nvSpPr>
        <p:spPr/>
        <p:txBody>
          <a:bodyPr/>
          <a:lstStyle/>
          <a:p>
            <a:fld id="{B77472A4-EA4B-40DB-913D-B869719E09E9}" type="slidenum">
              <a:rPr kumimoji="1" lang="ja-JP" altLang="en-US" smtClean="0"/>
              <a:t>3</a:t>
            </a:fld>
            <a:endParaRPr kumimoji="1" lang="ja-JP" altLang="en-US" dirty="0"/>
          </a:p>
        </p:txBody>
      </p:sp>
    </p:spTree>
    <p:extLst>
      <p:ext uri="{BB962C8B-B14F-4D97-AF65-F5344CB8AC3E}">
        <p14:creationId xmlns:p14="http://schemas.microsoft.com/office/powerpoint/2010/main" val="156728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3826" y="620688"/>
            <a:ext cx="1222582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407368" y="0"/>
            <a:ext cx="9593337" cy="706090"/>
          </a:xfrm>
        </p:spPr>
        <p:txBody>
          <a:bodyPr>
            <a:normAutofit fontScale="90000"/>
          </a:bodyPr>
          <a:lstStyle/>
          <a:p>
            <a:pPr algn="l"/>
            <a:r>
              <a:rPr lang="en-US" altLang="ja-JP" dirty="0" smtClean="0"/>
              <a:t>Outline of Experiments </a:t>
            </a:r>
            <a:endParaRPr kumimoji="1" lang="ja-JP" altLang="en-US" dirty="0"/>
          </a:p>
        </p:txBody>
      </p:sp>
      <p:sp>
        <p:nvSpPr>
          <p:cNvPr id="129" name="テキスト ボックス 128"/>
          <p:cNvSpPr txBox="1"/>
          <p:nvPr/>
        </p:nvSpPr>
        <p:spPr>
          <a:xfrm>
            <a:off x="0" y="3543883"/>
            <a:ext cx="5260479" cy="830997"/>
          </a:xfrm>
          <a:prstGeom prst="rect">
            <a:avLst/>
          </a:prstGeom>
          <a:noFill/>
        </p:spPr>
        <p:txBody>
          <a:bodyPr wrap="none" rtlCol="0">
            <a:spAutoFit/>
          </a:bodyPr>
          <a:lstStyle/>
          <a:p>
            <a:r>
              <a:rPr lang="en-US" altLang="ja-JP" sz="2400" dirty="0"/>
              <a:t>Experiment 1</a:t>
            </a:r>
            <a:r>
              <a:rPr lang="ja-JP" altLang="en-US" sz="2400" dirty="0"/>
              <a:t>：</a:t>
            </a:r>
            <a:r>
              <a:rPr lang="en-US" altLang="ja-JP" sz="2400" dirty="0"/>
              <a:t>Dielectric breakdown test </a:t>
            </a:r>
          </a:p>
          <a:p>
            <a:r>
              <a:rPr lang="en-US" altLang="ja-JP" sz="2400" dirty="0"/>
              <a:t>	on irradiated </a:t>
            </a:r>
            <a:r>
              <a:rPr lang="en-US" altLang="ja-JP" sz="2400" dirty="0" smtClean="0"/>
              <a:t>insulating materials</a:t>
            </a:r>
            <a:endParaRPr lang="ja-JP" altLang="en-US" sz="2400" dirty="0"/>
          </a:p>
        </p:txBody>
      </p:sp>
      <p:sp>
        <p:nvSpPr>
          <p:cNvPr id="130" name="テキスト ボックス 129"/>
          <p:cNvSpPr txBox="1"/>
          <p:nvPr/>
        </p:nvSpPr>
        <p:spPr>
          <a:xfrm>
            <a:off x="5395326" y="3548151"/>
            <a:ext cx="6889450" cy="830997"/>
          </a:xfrm>
          <a:prstGeom prst="rect">
            <a:avLst/>
          </a:prstGeom>
          <a:noFill/>
        </p:spPr>
        <p:txBody>
          <a:bodyPr wrap="none" rtlCol="0">
            <a:spAutoFit/>
          </a:bodyPr>
          <a:lstStyle/>
          <a:p>
            <a:r>
              <a:rPr lang="en-US" altLang="ja-JP" sz="2400" dirty="0"/>
              <a:t>Experiment 2 </a:t>
            </a:r>
            <a:r>
              <a:rPr lang="ja-JP" altLang="en-US" sz="2400" dirty="0"/>
              <a:t>：</a:t>
            </a:r>
            <a:r>
              <a:rPr lang="en-US" altLang="ja-JP" sz="2400" dirty="0"/>
              <a:t>Dielectric breakdown test</a:t>
            </a:r>
          </a:p>
          <a:p>
            <a:r>
              <a:rPr lang="en-US" altLang="ja-JP" sz="2400" dirty="0"/>
              <a:t>	under shear stress </a:t>
            </a:r>
            <a:r>
              <a:rPr lang="en-US" altLang="ja-JP" sz="2400" dirty="0" smtClean="0"/>
              <a:t>on </a:t>
            </a:r>
            <a:r>
              <a:rPr lang="en-US" altLang="ja-JP" sz="2400" dirty="0"/>
              <a:t>non-irradiated materials</a:t>
            </a:r>
            <a:endParaRPr lang="ja-JP" altLang="en-US" sz="2400" dirty="0"/>
          </a:p>
        </p:txBody>
      </p:sp>
      <p:sp>
        <p:nvSpPr>
          <p:cNvPr id="164" name="テキスト ボックス 163"/>
          <p:cNvSpPr txBox="1"/>
          <p:nvPr/>
        </p:nvSpPr>
        <p:spPr>
          <a:xfrm>
            <a:off x="141847" y="5185018"/>
            <a:ext cx="11582481" cy="954107"/>
          </a:xfrm>
          <a:prstGeom prst="rect">
            <a:avLst/>
          </a:prstGeom>
          <a:noFill/>
        </p:spPr>
        <p:txBody>
          <a:bodyPr wrap="square" rtlCol="0">
            <a:spAutoFit/>
          </a:bodyPr>
          <a:lstStyle/>
          <a:p>
            <a:r>
              <a:rPr lang="en-US" altLang="ja-JP" sz="2800" dirty="0"/>
              <a:t>Experiment</a:t>
            </a:r>
            <a:r>
              <a:rPr lang="ja-JP" altLang="en-US" sz="2800" dirty="0"/>
              <a:t> </a:t>
            </a:r>
            <a:r>
              <a:rPr lang="en-US" altLang="ja-JP" sz="2800" dirty="0"/>
              <a:t>3</a:t>
            </a:r>
            <a:r>
              <a:rPr lang="ja-JP" altLang="en-US" sz="2800" dirty="0"/>
              <a:t>：</a:t>
            </a:r>
            <a:r>
              <a:rPr lang="en-US" altLang="ja-JP" sz="2800" dirty="0"/>
              <a:t>Dielectric breakdown test under shear stress in </a:t>
            </a:r>
            <a:r>
              <a:rPr lang="en-US" altLang="ja-JP" sz="2800" dirty="0" smtClean="0"/>
              <a:t>LN</a:t>
            </a:r>
            <a:r>
              <a:rPr lang="en-US" altLang="ja-JP" sz="2800" baseline="-25000" dirty="0" smtClean="0"/>
              <a:t>2 </a:t>
            </a:r>
            <a:r>
              <a:rPr lang="en-US" altLang="ja-JP" sz="2800" dirty="0" smtClean="0"/>
              <a:t>	</a:t>
            </a:r>
          </a:p>
          <a:p>
            <a:pPr algn="r"/>
            <a:r>
              <a:rPr lang="en-US" altLang="ja-JP" sz="2800" dirty="0" smtClean="0"/>
              <a:t>		on </a:t>
            </a:r>
            <a:r>
              <a:rPr lang="en-US" altLang="ja-JP" sz="2800" dirty="0"/>
              <a:t>irradiated materials</a:t>
            </a:r>
            <a:endParaRPr lang="ja-JP" altLang="en-US" sz="2800" dirty="0"/>
          </a:p>
        </p:txBody>
      </p:sp>
      <p:sp>
        <p:nvSpPr>
          <p:cNvPr id="102" name="テキスト ボックス 101"/>
          <p:cNvSpPr txBox="1"/>
          <p:nvPr/>
        </p:nvSpPr>
        <p:spPr>
          <a:xfrm>
            <a:off x="141847" y="759121"/>
            <a:ext cx="11858809" cy="954107"/>
          </a:xfrm>
          <a:prstGeom prst="rect">
            <a:avLst/>
          </a:prstGeom>
          <a:noFill/>
          <a:ln>
            <a:solidFill>
              <a:srgbClr val="00B050"/>
            </a:solidFill>
          </a:ln>
        </p:spPr>
        <p:txBody>
          <a:bodyPr wrap="square" rtlCol="0">
            <a:spAutoFit/>
          </a:bodyPr>
          <a:lstStyle/>
          <a:p>
            <a:r>
              <a:rPr lang="en-US" altLang="ja-JP" sz="2800" dirty="0"/>
              <a:t>Objective</a:t>
            </a:r>
            <a:r>
              <a:rPr lang="ja-JP" altLang="en-US" sz="2800" dirty="0"/>
              <a:t> ： </a:t>
            </a:r>
            <a:r>
              <a:rPr lang="en-US" altLang="ja-JP" sz="2800" dirty="0"/>
              <a:t>To investigate complex effect of stress, irradiation </a:t>
            </a:r>
            <a:endParaRPr lang="en-US" altLang="ja-JP" sz="2800" dirty="0" smtClean="0"/>
          </a:p>
          <a:p>
            <a:pPr algn="r"/>
            <a:r>
              <a:rPr lang="en-US" altLang="ja-JP" sz="2800" dirty="0"/>
              <a:t>	</a:t>
            </a:r>
            <a:r>
              <a:rPr lang="en-US" altLang="ja-JP" sz="2800" dirty="0" smtClean="0"/>
              <a:t>		     and cryogenic </a:t>
            </a:r>
            <a:r>
              <a:rPr lang="en-US" altLang="ja-JP" sz="2800" dirty="0"/>
              <a:t>temperature on the insulation performance</a:t>
            </a:r>
          </a:p>
        </p:txBody>
      </p:sp>
      <p:pic>
        <p:nvPicPr>
          <p:cNvPr id="7" name="図 6"/>
          <p:cNvPicPr>
            <a:picLocks noChangeAspect="1"/>
          </p:cNvPicPr>
          <p:nvPr/>
        </p:nvPicPr>
        <p:blipFill>
          <a:blip r:embed="rId3"/>
          <a:stretch>
            <a:fillRect/>
          </a:stretch>
        </p:blipFill>
        <p:spPr>
          <a:xfrm>
            <a:off x="3782092" y="1786020"/>
            <a:ext cx="3622700" cy="1643914"/>
          </a:xfrm>
          <a:prstGeom prst="rect">
            <a:avLst/>
          </a:prstGeom>
        </p:spPr>
      </p:pic>
      <p:sp>
        <p:nvSpPr>
          <p:cNvPr id="56" name="下矢印 55"/>
          <p:cNvSpPr/>
          <p:nvPr/>
        </p:nvSpPr>
        <p:spPr>
          <a:xfrm>
            <a:off x="3350044" y="472514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下矢印 56"/>
          <p:cNvSpPr/>
          <p:nvPr/>
        </p:nvSpPr>
        <p:spPr>
          <a:xfrm>
            <a:off x="8305552" y="473586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407368" y="4468820"/>
            <a:ext cx="2058256" cy="400110"/>
          </a:xfrm>
          <a:prstGeom prst="rect">
            <a:avLst/>
          </a:prstGeom>
          <a:solidFill>
            <a:schemeClr val="accent3">
              <a:lumMod val="20000"/>
              <a:lumOff val="80000"/>
            </a:schemeClr>
          </a:solidFill>
        </p:spPr>
        <p:txBody>
          <a:bodyPr wrap="square" rtlCol="0">
            <a:spAutoFit/>
          </a:bodyPr>
          <a:lstStyle/>
          <a:p>
            <a:r>
              <a:rPr lang="en-US" altLang="ja-JP" sz="2000" dirty="0">
                <a:solidFill>
                  <a:srgbClr val="FF0000"/>
                </a:solidFill>
              </a:rPr>
              <a:t>irradiation effect</a:t>
            </a:r>
            <a:endParaRPr lang="ja-JP" altLang="en-US" sz="2000" dirty="0">
              <a:solidFill>
                <a:srgbClr val="FF0000"/>
              </a:solidFill>
            </a:endParaRPr>
          </a:p>
        </p:txBody>
      </p:sp>
      <p:sp>
        <p:nvSpPr>
          <p:cNvPr id="16" name="テキスト ボックス 15"/>
          <p:cNvSpPr txBox="1"/>
          <p:nvPr/>
        </p:nvSpPr>
        <p:spPr>
          <a:xfrm>
            <a:off x="8988178" y="4365046"/>
            <a:ext cx="3119439"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m</a:t>
            </a:r>
            <a:r>
              <a:rPr lang="en-US" altLang="ja-JP" sz="2000" dirty="0" smtClean="0">
                <a:solidFill>
                  <a:srgbClr val="FF0000"/>
                </a:solidFill>
              </a:rPr>
              <a:t>echanical stress </a:t>
            </a:r>
            <a:r>
              <a:rPr lang="en-US" altLang="ja-JP" sz="2000" dirty="0">
                <a:solidFill>
                  <a:srgbClr val="FF0000"/>
                </a:solidFill>
              </a:rPr>
              <a:t>effect</a:t>
            </a:r>
            <a:endParaRPr lang="ja-JP" altLang="en-US" sz="2000" dirty="0">
              <a:solidFill>
                <a:srgbClr val="FF0000"/>
              </a:solidFill>
            </a:endParaRPr>
          </a:p>
        </p:txBody>
      </p:sp>
      <p:sp>
        <p:nvSpPr>
          <p:cNvPr id="17" name="テキスト ボックス 16"/>
          <p:cNvSpPr txBox="1"/>
          <p:nvPr/>
        </p:nvSpPr>
        <p:spPr>
          <a:xfrm>
            <a:off x="2324550" y="6233786"/>
            <a:ext cx="7217073"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complex effect </a:t>
            </a:r>
            <a:r>
              <a:rPr lang="en-US" altLang="ja-JP" sz="2000" dirty="0"/>
              <a:t>of stress, irradiation and cryogenic temperature</a:t>
            </a:r>
            <a:endParaRPr lang="ja-JP" altLang="en-US" sz="2000" dirty="0">
              <a:solidFill>
                <a:srgbClr val="FF0000"/>
              </a:solidFill>
            </a:endParaRPr>
          </a:p>
        </p:txBody>
      </p:sp>
      <p:sp>
        <p:nvSpPr>
          <p:cNvPr id="8" name="スライド番号プレースホルダー 7"/>
          <p:cNvSpPr>
            <a:spLocks noGrp="1"/>
          </p:cNvSpPr>
          <p:nvPr>
            <p:ph type="sldNum" sz="quarter" idx="12"/>
          </p:nvPr>
        </p:nvSpPr>
        <p:spPr/>
        <p:txBody>
          <a:bodyPr/>
          <a:lstStyle/>
          <a:p>
            <a:fld id="{B77472A4-EA4B-40DB-913D-B869719E09E9}" type="slidenum">
              <a:rPr kumimoji="1" lang="ja-JP" altLang="en-US" smtClean="0"/>
              <a:t>4</a:t>
            </a:fld>
            <a:endParaRPr kumimoji="1" lang="ja-JP" altLang="en-US" dirty="0"/>
          </a:p>
        </p:txBody>
      </p:sp>
    </p:spTree>
    <p:extLst>
      <p:ext uri="{BB962C8B-B14F-4D97-AF65-F5344CB8AC3E}">
        <p14:creationId xmlns:p14="http://schemas.microsoft.com/office/powerpoint/2010/main" val="3101638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3826" y="620688"/>
            <a:ext cx="1222582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タイトル 1"/>
          <p:cNvSpPr>
            <a:spLocks noGrp="1"/>
          </p:cNvSpPr>
          <p:nvPr>
            <p:ph type="title"/>
          </p:nvPr>
        </p:nvSpPr>
        <p:spPr>
          <a:xfrm>
            <a:off x="407368" y="0"/>
            <a:ext cx="9593337" cy="706090"/>
          </a:xfrm>
        </p:spPr>
        <p:txBody>
          <a:bodyPr>
            <a:normAutofit fontScale="90000"/>
          </a:bodyPr>
          <a:lstStyle/>
          <a:p>
            <a:pPr algn="l"/>
            <a:r>
              <a:rPr lang="en-US" altLang="ja-JP" dirty="0" smtClean="0"/>
              <a:t>Outline of Experiments </a:t>
            </a:r>
            <a:endParaRPr kumimoji="1" lang="ja-JP" altLang="en-US" dirty="0"/>
          </a:p>
        </p:txBody>
      </p:sp>
      <p:sp>
        <p:nvSpPr>
          <p:cNvPr id="129" name="テキスト ボックス 128"/>
          <p:cNvSpPr txBox="1"/>
          <p:nvPr/>
        </p:nvSpPr>
        <p:spPr>
          <a:xfrm>
            <a:off x="0" y="3543883"/>
            <a:ext cx="5260479" cy="830997"/>
          </a:xfrm>
          <a:prstGeom prst="rect">
            <a:avLst/>
          </a:prstGeom>
          <a:noFill/>
        </p:spPr>
        <p:txBody>
          <a:bodyPr wrap="none" rtlCol="0">
            <a:spAutoFit/>
          </a:bodyPr>
          <a:lstStyle/>
          <a:p>
            <a:r>
              <a:rPr lang="en-US" altLang="ja-JP" sz="2400" dirty="0">
                <a:solidFill>
                  <a:srgbClr val="FF0000"/>
                </a:solidFill>
              </a:rPr>
              <a:t>Experiment 1</a:t>
            </a:r>
            <a:r>
              <a:rPr lang="ja-JP" altLang="en-US" sz="2400" dirty="0">
                <a:solidFill>
                  <a:srgbClr val="FF0000"/>
                </a:solidFill>
              </a:rPr>
              <a:t>：</a:t>
            </a:r>
            <a:r>
              <a:rPr lang="en-US" altLang="ja-JP" sz="2400" dirty="0">
                <a:solidFill>
                  <a:srgbClr val="FF0000"/>
                </a:solidFill>
              </a:rPr>
              <a:t>Dielectric breakdown test </a:t>
            </a:r>
          </a:p>
          <a:p>
            <a:r>
              <a:rPr lang="en-US" altLang="ja-JP" sz="2400" dirty="0">
                <a:solidFill>
                  <a:srgbClr val="FF0000"/>
                </a:solidFill>
              </a:rPr>
              <a:t>	on irradiated </a:t>
            </a:r>
            <a:r>
              <a:rPr lang="en-US" altLang="ja-JP" sz="2400" dirty="0" smtClean="0">
                <a:solidFill>
                  <a:srgbClr val="FF0000"/>
                </a:solidFill>
              </a:rPr>
              <a:t>insulating materials</a:t>
            </a:r>
            <a:endParaRPr lang="ja-JP" altLang="en-US" sz="2400" dirty="0">
              <a:solidFill>
                <a:srgbClr val="FF0000"/>
              </a:solidFill>
            </a:endParaRPr>
          </a:p>
        </p:txBody>
      </p:sp>
      <p:sp>
        <p:nvSpPr>
          <p:cNvPr id="130" name="テキスト ボックス 129"/>
          <p:cNvSpPr txBox="1"/>
          <p:nvPr/>
        </p:nvSpPr>
        <p:spPr>
          <a:xfrm>
            <a:off x="5395326" y="3548151"/>
            <a:ext cx="6889450" cy="830997"/>
          </a:xfrm>
          <a:prstGeom prst="rect">
            <a:avLst/>
          </a:prstGeom>
          <a:noFill/>
        </p:spPr>
        <p:txBody>
          <a:bodyPr wrap="none" rtlCol="0">
            <a:spAutoFit/>
          </a:bodyPr>
          <a:lstStyle/>
          <a:p>
            <a:r>
              <a:rPr lang="en-US" altLang="ja-JP" sz="2400" dirty="0"/>
              <a:t>Experiment 2 </a:t>
            </a:r>
            <a:r>
              <a:rPr lang="ja-JP" altLang="en-US" sz="2400" dirty="0"/>
              <a:t>：</a:t>
            </a:r>
            <a:r>
              <a:rPr lang="en-US" altLang="ja-JP" sz="2400" dirty="0"/>
              <a:t>Dielectric breakdown test</a:t>
            </a:r>
          </a:p>
          <a:p>
            <a:r>
              <a:rPr lang="en-US" altLang="ja-JP" sz="2400" dirty="0"/>
              <a:t>	under shear stress </a:t>
            </a:r>
            <a:r>
              <a:rPr lang="en-US" altLang="ja-JP" sz="2400" dirty="0" smtClean="0"/>
              <a:t>on </a:t>
            </a:r>
            <a:r>
              <a:rPr lang="en-US" altLang="ja-JP" sz="2400" dirty="0"/>
              <a:t>non-irradiated materials</a:t>
            </a:r>
            <a:endParaRPr lang="ja-JP" altLang="en-US" sz="2400" dirty="0"/>
          </a:p>
        </p:txBody>
      </p:sp>
      <p:sp>
        <p:nvSpPr>
          <p:cNvPr id="164" name="テキスト ボックス 163"/>
          <p:cNvSpPr txBox="1"/>
          <p:nvPr/>
        </p:nvSpPr>
        <p:spPr>
          <a:xfrm>
            <a:off x="141847" y="5185018"/>
            <a:ext cx="11582481" cy="954107"/>
          </a:xfrm>
          <a:prstGeom prst="rect">
            <a:avLst/>
          </a:prstGeom>
          <a:noFill/>
        </p:spPr>
        <p:txBody>
          <a:bodyPr wrap="square" rtlCol="0">
            <a:spAutoFit/>
          </a:bodyPr>
          <a:lstStyle/>
          <a:p>
            <a:r>
              <a:rPr lang="en-US" altLang="ja-JP" sz="2800" dirty="0"/>
              <a:t>Experiment</a:t>
            </a:r>
            <a:r>
              <a:rPr lang="ja-JP" altLang="en-US" sz="2800" dirty="0"/>
              <a:t> </a:t>
            </a:r>
            <a:r>
              <a:rPr lang="en-US" altLang="ja-JP" sz="2800" dirty="0"/>
              <a:t>3</a:t>
            </a:r>
            <a:r>
              <a:rPr lang="ja-JP" altLang="en-US" sz="2800" dirty="0"/>
              <a:t>：</a:t>
            </a:r>
            <a:r>
              <a:rPr lang="en-US" altLang="ja-JP" sz="2800" dirty="0"/>
              <a:t>Dielectric breakdown test under shear stress in </a:t>
            </a:r>
            <a:r>
              <a:rPr lang="en-US" altLang="ja-JP" sz="2800" dirty="0" smtClean="0"/>
              <a:t>LN</a:t>
            </a:r>
            <a:r>
              <a:rPr lang="en-US" altLang="ja-JP" sz="2800" baseline="-25000" dirty="0" smtClean="0"/>
              <a:t>2 </a:t>
            </a:r>
            <a:r>
              <a:rPr lang="en-US" altLang="ja-JP" sz="2800" dirty="0" smtClean="0"/>
              <a:t>	</a:t>
            </a:r>
          </a:p>
          <a:p>
            <a:pPr algn="r"/>
            <a:r>
              <a:rPr lang="en-US" altLang="ja-JP" sz="2800" dirty="0" smtClean="0"/>
              <a:t>		on </a:t>
            </a:r>
            <a:r>
              <a:rPr lang="en-US" altLang="ja-JP" sz="2800" dirty="0"/>
              <a:t>irradiated materials</a:t>
            </a:r>
            <a:endParaRPr lang="ja-JP" altLang="en-US" sz="2800" dirty="0"/>
          </a:p>
        </p:txBody>
      </p:sp>
      <p:sp>
        <p:nvSpPr>
          <p:cNvPr id="102" name="テキスト ボックス 101"/>
          <p:cNvSpPr txBox="1"/>
          <p:nvPr/>
        </p:nvSpPr>
        <p:spPr>
          <a:xfrm>
            <a:off x="141847" y="759121"/>
            <a:ext cx="11858809" cy="954107"/>
          </a:xfrm>
          <a:prstGeom prst="rect">
            <a:avLst/>
          </a:prstGeom>
          <a:noFill/>
          <a:ln>
            <a:solidFill>
              <a:srgbClr val="00B050"/>
            </a:solidFill>
          </a:ln>
        </p:spPr>
        <p:txBody>
          <a:bodyPr wrap="square" rtlCol="0">
            <a:spAutoFit/>
          </a:bodyPr>
          <a:lstStyle/>
          <a:p>
            <a:r>
              <a:rPr lang="en-US" altLang="ja-JP" sz="2800" dirty="0"/>
              <a:t>Objective</a:t>
            </a:r>
            <a:r>
              <a:rPr lang="ja-JP" altLang="en-US" sz="2800" dirty="0"/>
              <a:t> ： </a:t>
            </a:r>
            <a:r>
              <a:rPr lang="en-US" altLang="ja-JP" sz="2800" dirty="0"/>
              <a:t>To investigate complex effect of stress, irradiation </a:t>
            </a:r>
            <a:endParaRPr lang="en-US" altLang="ja-JP" sz="2800" dirty="0" smtClean="0"/>
          </a:p>
          <a:p>
            <a:pPr algn="r"/>
            <a:r>
              <a:rPr lang="en-US" altLang="ja-JP" sz="2800" dirty="0"/>
              <a:t>	</a:t>
            </a:r>
            <a:r>
              <a:rPr lang="en-US" altLang="ja-JP" sz="2800" dirty="0" smtClean="0"/>
              <a:t>		     and cryogenic </a:t>
            </a:r>
            <a:r>
              <a:rPr lang="en-US" altLang="ja-JP" sz="2800" dirty="0"/>
              <a:t>temperature on the insulation performance</a:t>
            </a:r>
          </a:p>
        </p:txBody>
      </p:sp>
      <p:pic>
        <p:nvPicPr>
          <p:cNvPr id="7" name="図 6"/>
          <p:cNvPicPr>
            <a:picLocks noChangeAspect="1"/>
          </p:cNvPicPr>
          <p:nvPr/>
        </p:nvPicPr>
        <p:blipFill>
          <a:blip r:embed="rId3"/>
          <a:stretch>
            <a:fillRect/>
          </a:stretch>
        </p:blipFill>
        <p:spPr>
          <a:xfrm>
            <a:off x="3782092" y="1786020"/>
            <a:ext cx="3622700" cy="1643914"/>
          </a:xfrm>
          <a:prstGeom prst="rect">
            <a:avLst/>
          </a:prstGeom>
        </p:spPr>
      </p:pic>
      <p:sp>
        <p:nvSpPr>
          <p:cNvPr id="56" name="下矢印 55"/>
          <p:cNvSpPr/>
          <p:nvPr/>
        </p:nvSpPr>
        <p:spPr>
          <a:xfrm>
            <a:off x="3350044" y="472514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下矢印 56"/>
          <p:cNvSpPr/>
          <p:nvPr/>
        </p:nvSpPr>
        <p:spPr>
          <a:xfrm>
            <a:off x="8305552" y="4735869"/>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407368" y="4468820"/>
            <a:ext cx="2058256" cy="400110"/>
          </a:xfrm>
          <a:prstGeom prst="rect">
            <a:avLst/>
          </a:prstGeom>
          <a:solidFill>
            <a:schemeClr val="accent3">
              <a:lumMod val="20000"/>
              <a:lumOff val="80000"/>
            </a:schemeClr>
          </a:solidFill>
        </p:spPr>
        <p:txBody>
          <a:bodyPr wrap="square" rtlCol="0">
            <a:spAutoFit/>
          </a:bodyPr>
          <a:lstStyle/>
          <a:p>
            <a:r>
              <a:rPr lang="en-US" altLang="ja-JP" sz="2000" dirty="0">
                <a:solidFill>
                  <a:srgbClr val="FF0000"/>
                </a:solidFill>
              </a:rPr>
              <a:t>irradiation effect</a:t>
            </a:r>
            <a:endParaRPr lang="ja-JP" altLang="en-US" sz="2000" dirty="0">
              <a:solidFill>
                <a:srgbClr val="FF0000"/>
              </a:solidFill>
            </a:endParaRPr>
          </a:p>
        </p:txBody>
      </p:sp>
      <p:sp>
        <p:nvSpPr>
          <p:cNvPr id="16" name="テキスト ボックス 15"/>
          <p:cNvSpPr txBox="1"/>
          <p:nvPr/>
        </p:nvSpPr>
        <p:spPr>
          <a:xfrm>
            <a:off x="8988178" y="4365046"/>
            <a:ext cx="3119439"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m</a:t>
            </a:r>
            <a:r>
              <a:rPr lang="en-US" altLang="ja-JP" sz="2000" dirty="0" smtClean="0">
                <a:solidFill>
                  <a:srgbClr val="FF0000"/>
                </a:solidFill>
              </a:rPr>
              <a:t>echanical stress </a:t>
            </a:r>
            <a:r>
              <a:rPr lang="en-US" altLang="ja-JP" sz="2000" dirty="0">
                <a:solidFill>
                  <a:srgbClr val="FF0000"/>
                </a:solidFill>
              </a:rPr>
              <a:t>effect</a:t>
            </a:r>
            <a:endParaRPr lang="ja-JP" altLang="en-US" sz="2000" dirty="0">
              <a:solidFill>
                <a:srgbClr val="FF0000"/>
              </a:solidFill>
            </a:endParaRPr>
          </a:p>
        </p:txBody>
      </p:sp>
      <p:sp>
        <p:nvSpPr>
          <p:cNvPr id="17" name="テキスト ボックス 16"/>
          <p:cNvSpPr txBox="1"/>
          <p:nvPr/>
        </p:nvSpPr>
        <p:spPr>
          <a:xfrm>
            <a:off x="2324550" y="6233786"/>
            <a:ext cx="7217073" cy="400110"/>
          </a:xfrm>
          <a:prstGeom prst="rect">
            <a:avLst/>
          </a:prstGeom>
          <a:solidFill>
            <a:schemeClr val="accent3">
              <a:lumMod val="20000"/>
              <a:lumOff val="80000"/>
            </a:schemeClr>
          </a:solidFill>
        </p:spPr>
        <p:txBody>
          <a:bodyPr wrap="square" rtlCol="0">
            <a:spAutoFit/>
          </a:bodyPr>
          <a:lstStyle/>
          <a:p>
            <a:pPr algn="ctr"/>
            <a:r>
              <a:rPr lang="en-US" altLang="ja-JP" sz="2000" dirty="0">
                <a:solidFill>
                  <a:srgbClr val="FF0000"/>
                </a:solidFill>
              </a:rPr>
              <a:t>complex effect </a:t>
            </a:r>
            <a:r>
              <a:rPr lang="en-US" altLang="ja-JP" sz="2000" dirty="0"/>
              <a:t>of stress, irradiation and cryogenic temperature</a:t>
            </a:r>
            <a:endParaRPr lang="ja-JP" altLang="en-US" sz="2000" dirty="0">
              <a:solidFill>
                <a:srgbClr val="FF0000"/>
              </a:solidFill>
            </a:endParaRPr>
          </a:p>
        </p:txBody>
      </p:sp>
      <p:sp>
        <p:nvSpPr>
          <p:cNvPr id="2" name="スライド番号プレースホルダー 1"/>
          <p:cNvSpPr>
            <a:spLocks noGrp="1"/>
          </p:cNvSpPr>
          <p:nvPr>
            <p:ph type="sldNum" sz="quarter" idx="12"/>
          </p:nvPr>
        </p:nvSpPr>
        <p:spPr/>
        <p:txBody>
          <a:bodyPr/>
          <a:lstStyle/>
          <a:p>
            <a:fld id="{B77472A4-EA4B-40DB-913D-B869719E09E9}" type="slidenum">
              <a:rPr kumimoji="1" lang="ja-JP" altLang="en-US" smtClean="0"/>
              <a:t>5</a:t>
            </a:fld>
            <a:endParaRPr kumimoji="1" lang="ja-JP" altLang="en-US" dirty="0"/>
          </a:p>
        </p:txBody>
      </p:sp>
    </p:spTree>
    <p:extLst>
      <p:ext uri="{BB962C8B-B14F-4D97-AF65-F5344CB8AC3E}">
        <p14:creationId xmlns:p14="http://schemas.microsoft.com/office/powerpoint/2010/main" val="1385166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5" name="直線コネクタ 424"/>
          <p:cNvCxnSpPr/>
          <p:nvPr/>
        </p:nvCxnSpPr>
        <p:spPr>
          <a:xfrm>
            <a:off x="9934611" y="2279963"/>
            <a:ext cx="1462246" cy="3736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8042" y="620688"/>
            <a:ext cx="1218395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19" name="タイトル 1"/>
          <p:cNvSpPr>
            <a:spLocks noGrp="1"/>
          </p:cNvSpPr>
          <p:nvPr>
            <p:ph type="title"/>
          </p:nvPr>
        </p:nvSpPr>
        <p:spPr>
          <a:xfrm>
            <a:off x="8042" y="0"/>
            <a:ext cx="12221756" cy="706090"/>
          </a:xfrm>
        </p:spPr>
        <p:txBody>
          <a:bodyPr>
            <a:normAutofit fontScale="90000"/>
          </a:bodyPr>
          <a:lstStyle/>
          <a:p>
            <a:pPr algn="l"/>
            <a:r>
              <a:rPr lang="en-US" altLang="ja-JP" dirty="0" smtClean="0">
                <a:latin typeface="+mn-lt"/>
              </a:rPr>
              <a:t>Sample preparation</a:t>
            </a:r>
            <a:r>
              <a:rPr lang="ja-JP" altLang="en-US" dirty="0">
                <a:latin typeface="+mn-lt"/>
              </a:rPr>
              <a:t> </a:t>
            </a:r>
            <a:r>
              <a:rPr lang="en-US" altLang="ja-JP" dirty="0" smtClean="0">
                <a:latin typeface="+mn-lt"/>
              </a:rPr>
              <a:t>method   </a:t>
            </a:r>
            <a:r>
              <a:rPr lang="en-US" altLang="ja-JP" sz="3100" dirty="0" smtClean="0">
                <a:latin typeface="+mn-lt"/>
              </a:rPr>
              <a:t>(almost the same in three experiments)</a:t>
            </a:r>
            <a:endParaRPr kumimoji="1" lang="ja-JP" altLang="en-US" dirty="0">
              <a:latin typeface="+mn-lt"/>
            </a:endParaRPr>
          </a:p>
        </p:txBody>
      </p:sp>
      <p:sp>
        <p:nvSpPr>
          <p:cNvPr id="111" name="テキスト ボックス 110"/>
          <p:cNvSpPr txBox="1"/>
          <p:nvPr/>
        </p:nvSpPr>
        <p:spPr>
          <a:xfrm>
            <a:off x="7462768" y="620688"/>
            <a:ext cx="3384376" cy="369332"/>
          </a:xfrm>
          <a:prstGeom prst="rect">
            <a:avLst/>
          </a:prstGeom>
          <a:noFill/>
        </p:spPr>
        <p:txBody>
          <a:bodyPr wrap="square" rtlCol="0">
            <a:spAutoFit/>
          </a:bodyPr>
          <a:lstStyle/>
          <a:p>
            <a:r>
              <a:rPr lang="ja-JP" altLang="en-US" dirty="0">
                <a:cs typeface="Times New Roman" panose="02020603050405020304" pitchFamily="18" charset="0"/>
              </a:rPr>
              <a:t>⑤ </a:t>
            </a:r>
            <a:r>
              <a:rPr lang="en-US" altLang="ja-JP" dirty="0" smtClean="0">
                <a:cs typeface="Times New Roman" panose="02020603050405020304" pitchFamily="18" charset="0"/>
              </a:rPr>
              <a:t>machining material</a:t>
            </a:r>
            <a:endParaRPr lang="ja-JP" altLang="en-US" dirty="0">
              <a:cs typeface="Times New Roman" panose="02020603050405020304" pitchFamily="18" charset="0"/>
            </a:endParaRPr>
          </a:p>
        </p:txBody>
      </p:sp>
      <p:cxnSp>
        <p:nvCxnSpPr>
          <p:cNvPr id="279" name="直線コネクタ 278"/>
          <p:cNvCxnSpPr/>
          <p:nvPr/>
        </p:nvCxnSpPr>
        <p:spPr>
          <a:xfrm>
            <a:off x="7234853" y="672291"/>
            <a:ext cx="69099" cy="6429117"/>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789" name="正方形/長方形 788"/>
          <p:cNvSpPr/>
          <p:nvPr/>
        </p:nvSpPr>
        <p:spPr>
          <a:xfrm>
            <a:off x="991343" y="2967888"/>
            <a:ext cx="2096309" cy="75022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790" name="グループ化 789"/>
          <p:cNvGrpSpPr>
            <a:grpSpLocks noChangeAspect="1"/>
          </p:cNvGrpSpPr>
          <p:nvPr/>
        </p:nvGrpSpPr>
        <p:grpSpPr>
          <a:xfrm>
            <a:off x="1484124" y="1202785"/>
            <a:ext cx="2496988" cy="1034323"/>
            <a:chOff x="1310475" y="876629"/>
            <a:chExt cx="4153654" cy="1727501"/>
          </a:xfrm>
        </p:grpSpPr>
        <p:sp>
          <p:nvSpPr>
            <p:cNvPr id="791" name="平行四辺形 790"/>
            <p:cNvSpPr/>
            <p:nvPr/>
          </p:nvSpPr>
          <p:spPr>
            <a:xfrm>
              <a:off x="1342624" y="2100074"/>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92" name="平行四辺形 791"/>
            <p:cNvSpPr/>
            <p:nvPr/>
          </p:nvSpPr>
          <p:spPr>
            <a:xfrm>
              <a:off x="1327365" y="1976075"/>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93" name="平行四辺形 792"/>
            <p:cNvSpPr/>
            <p:nvPr/>
          </p:nvSpPr>
          <p:spPr>
            <a:xfrm>
              <a:off x="1327365" y="184804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cxnSp>
          <p:nvCxnSpPr>
            <p:cNvPr id="794" name="直線コネクタ 793"/>
            <p:cNvCxnSpPr/>
            <p:nvPr/>
          </p:nvCxnSpPr>
          <p:spPr>
            <a:xfrm>
              <a:off x="2123728" y="1625578"/>
              <a:ext cx="5292" cy="4352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5" name="平行四辺形 794"/>
            <p:cNvSpPr/>
            <p:nvPr/>
          </p:nvSpPr>
          <p:spPr>
            <a:xfrm>
              <a:off x="1310475" y="1196752"/>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96" name="平行四辺形 795"/>
            <p:cNvSpPr/>
            <p:nvPr/>
          </p:nvSpPr>
          <p:spPr>
            <a:xfrm>
              <a:off x="1327365" y="105273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97" name="平行四辺形 796"/>
            <p:cNvSpPr/>
            <p:nvPr/>
          </p:nvSpPr>
          <p:spPr>
            <a:xfrm>
              <a:off x="1327365" y="908720"/>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98" name="テキスト ボックス 797"/>
            <p:cNvSpPr txBox="1"/>
            <p:nvPr/>
          </p:nvSpPr>
          <p:spPr>
            <a:xfrm>
              <a:off x="3181488" y="876629"/>
              <a:ext cx="2282641" cy="616849"/>
            </a:xfrm>
            <a:prstGeom prst="rect">
              <a:avLst/>
            </a:prstGeom>
            <a:noFill/>
          </p:spPr>
          <p:txBody>
            <a:bodyPr wrap="square" rtlCol="0">
              <a:spAutoFit/>
            </a:bodyPr>
            <a:lstStyle/>
            <a:p>
              <a:r>
                <a:rPr lang="en-US" altLang="ja-JP" dirty="0">
                  <a:cs typeface="Times New Roman" panose="02020603050405020304" pitchFamily="18" charset="0"/>
                </a:rPr>
                <a:t>glass cloth</a:t>
              </a:r>
              <a:endParaRPr lang="ja-JP" altLang="en-US" dirty="0">
                <a:cs typeface="Times New Roman" panose="02020603050405020304" pitchFamily="18" charset="0"/>
              </a:endParaRPr>
            </a:p>
          </p:txBody>
        </p:sp>
      </p:grpSp>
      <p:grpSp>
        <p:nvGrpSpPr>
          <p:cNvPr id="799" name="グループ化 798"/>
          <p:cNvGrpSpPr/>
          <p:nvPr/>
        </p:nvGrpSpPr>
        <p:grpSpPr>
          <a:xfrm>
            <a:off x="1130910" y="3031007"/>
            <a:ext cx="1799383" cy="596704"/>
            <a:chOff x="3491879" y="3266980"/>
            <a:chExt cx="1795925" cy="597961"/>
          </a:xfrm>
        </p:grpSpPr>
        <p:sp>
          <p:nvSpPr>
            <p:cNvPr id="800" name="右大かっこ 799"/>
            <p:cNvSpPr/>
            <p:nvPr/>
          </p:nvSpPr>
          <p:spPr>
            <a:xfrm rot="5400000">
              <a:off x="4155816" y="2603045"/>
              <a:ext cx="468052" cy="1795925"/>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4400" dirty="0">
                <a:cs typeface="Times New Roman" panose="02020603050405020304" pitchFamily="18" charset="0"/>
              </a:endParaRPr>
            </a:p>
          </p:txBody>
        </p:sp>
        <p:sp>
          <p:nvSpPr>
            <p:cNvPr id="801" name="正方形/長方形 800"/>
            <p:cNvSpPr/>
            <p:nvPr/>
          </p:nvSpPr>
          <p:spPr>
            <a:xfrm>
              <a:off x="3686739" y="3266981"/>
              <a:ext cx="93173" cy="594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2" name="正方形/長方形 801"/>
            <p:cNvSpPr/>
            <p:nvPr/>
          </p:nvSpPr>
          <p:spPr>
            <a:xfrm>
              <a:off x="5004048" y="3266980"/>
              <a:ext cx="93173" cy="594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3" name="正方形/長方形 802"/>
            <p:cNvSpPr/>
            <p:nvPr/>
          </p:nvSpPr>
          <p:spPr>
            <a:xfrm>
              <a:off x="3563888" y="3787414"/>
              <a:ext cx="36004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4" name="正方形/長方形 803"/>
            <p:cNvSpPr/>
            <p:nvPr/>
          </p:nvSpPr>
          <p:spPr>
            <a:xfrm>
              <a:off x="4870614" y="3792933"/>
              <a:ext cx="36004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5" name="正方形/長方形 804"/>
            <p:cNvSpPr/>
            <p:nvPr/>
          </p:nvSpPr>
          <p:spPr>
            <a:xfrm>
              <a:off x="3591871" y="3429001"/>
              <a:ext cx="94867" cy="283564"/>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6" name="正方形/長方形 805"/>
            <p:cNvSpPr/>
            <p:nvPr/>
          </p:nvSpPr>
          <p:spPr>
            <a:xfrm>
              <a:off x="3779912" y="3429001"/>
              <a:ext cx="94867" cy="283564"/>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7" name="正方形/長方形 806"/>
            <p:cNvSpPr/>
            <p:nvPr/>
          </p:nvSpPr>
          <p:spPr>
            <a:xfrm>
              <a:off x="4903353" y="3429001"/>
              <a:ext cx="94867" cy="283565"/>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8" name="正方形/長方形 807"/>
            <p:cNvSpPr/>
            <p:nvPr/>
          </p:nvSpPr>
          <p:spPr>
            <a:xfrm>
              <a:off x="5097221" y="3429000"/>
              <a:ext cx="94867" cy="283565"/>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09" name="正方形/長方形 808"/>
            <p:cNvSpPr/>
            <p:nvPr/>
          </p:nvSpPr>
          <p:spPr>
            <a:xfrm>
              <a:off x="3563888" y="3356992"/>
              <a:ext cx="1666766"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10" name="正方形/長方形 809"/>
            <p:cNvSpPr/>
            <p:nvPr/>
          </p:nvSpPr>
          <p:spPr>
            <a:xfrm>
              <a:off x="3594464" y="3282269"/>
              <a:ext cx="94867" cy="72008"/>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11" name="正方形/長方形 810"/>
            <p:cNvSpPr/>
            <p:nvPr/>
          </p:nvSpPr>
          <p:spPr>
            <a:xfrm>
              <a:off x="3782505" y="3283933"/>
              <a:ext cx="94867" cy="72008"/>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12" name="正方形/長方形 811"/>
            <p:cNvSpPr/>
            <p:nvPr/>
          </p:nvSpPr>
          <p:spPr>
            <a:xfrm>
              <a:off x="4905946" y="3284984"/>
              <a:ext cx="94867" cy="72008"/>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13" name="正方形/長方形 812"/>
            <p:cNvSpPr/>
            <p:nvPr/>
          </p:nvSpPr>
          <p:spPr>
            <a:xfrm>
              <a:off x="5099814" y="3284984"/>
              <a:ext cx="94867" cy="72008"/>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cxnSp>
          <p:nvCxnSpPr>
            <p:cNvPr id="814" name="直線コネクタ 813"/>
            <p:cNvCxnSpPr/>
            <p:nvPr/>
          </p:nvCxnSpPr>
          <p:spPr>
            <a:xfrm>
              <a:off x="3913668" y="3450953"/>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5" name="直線コネクタ 814"/>
            <p:cNvCxnSpPr/>
            <p:nvPr/>
          </p:nvCxnSpPr>
          <p:spPr>
            <a:xfrm>
              <a:off x="3913668" y="3481832"/>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6" name="直線コネクタ 815"/>
            <p:cNvCxnSpPr/>
            <p:nvPr/>
          </p:nvCxnSpPr>
          <p:spPr>
            <a:xfrm>
              <a:off x="3913668" y="3574469"/>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7" name="直線コネクタ 816"/>
            <p:cNvCxnSpPr/>
            <p:nvPr/>
          </p:nvCxnSpPr>
          <p:spPr>
            <a:xfrm>
              <a:off x="3913668" y="3605348"/>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8" name="直線コネクタ 817"/>
            <p:cNvCxnSpPr/>
            <p:nvPr/>
          </p:nvCxnSpPr>
          <p:spPr>
            <a:xfrm>
              <a:off x="3913668" y="3636227"/>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9" name="直線コネクタ 818"/>
            <p:cNvCxnSpPr/>
            <p:nvPr/>
          </p:nvCxnSpPr>
          <p:spPr>
            <a:xfrm>
              <a:off x="3913668" y="3667106"/>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0" name="直線コネクタ 819"/>
            <p:cNvCxnSpPr/>
            <p:nvPr/>
          </p:nvCxnSpPr>
          <p:spPr>
            <a:xfrm>
              <a:off x="3913668" y="3512711"/>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1" name="直線コネクタ 820"/>
            <p:cNvCxnSpPr/>
            <p:nvPr/>
          </p:nvCxnSpPr>
          <p:spPr>
            <a:xfrm>
              <a:off x="3913668" y="3543590"/>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2" name="直線コネクタ 821"/>
            <p:cNvCxnSpPr/>
            <p:nvPr/>
          </p:nvCxnSpPr>
          <p:spPr>
            <a:xfrm>
              <a:off x="3913668" y="3697982"/>
              <a:ext cx="9466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23" name="台形 822"/>
          <p:cNvSpPr/>
          <p:nvPr/>
        </p:nvSpPr>
        <p:spPr>
          <a:xfrm rot="10800000">
            <a:off x="1139684" y="4648815"/>
            <a:ext cx="1790608" cy="358114"/>
          </a:xfrm>
          <a:prstGeom prst="trapezoid">
            <a:avLst>
              <a:gd name="adj" fmla="val 1305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24" name="右大かっこ 823"/>
          <p:cNvSpPr/>
          <p:nvPr/>
        </p:nvSpPr>
        <p:spPr>
          <a:xfrm rot="5400000">
            <a:off x="1797067" y="3885688"/>
            <a:ext cx="467068" cy="1799383"/>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4400" dirty="0">
              <a:cs typeface="Times New Roman" panose="02020603050405020304" pitchFamily="18" charset="0"/>
            </a:endParaRPr>
          </a:p>
        </p:txBody>
      </p:sp>
      <p:sp>
        <p:nvSpPr>
          <p:cNvPr id="825" name="正方形/長方形 824"/>
          <p:cNvSpPr/>
          <p:nvPr/>
        </p:nvSpPr>
        <p:spPr>
          <a:xfrm>
            <a:off x="1326144" y="4551844"/>
            <a:ext cx="93352" cy="59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26" name="正方形/長方形 825"/>
          <p:cNvSpPr/>
          <p:nvPr/>
        </p:nvSpPr>
        <p:spPr>
          <a:xfrm>
            <a:off x="2645990" y="4551843"/>
            <a:ext cx="93352" cy="59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27" name="正方形/長方形 826"/>
          <p:cNvSpPr/>
          <p:nvPr/>
        </p:nvSpPr>
        <p:spPr>
          <a:xfrm>
            <a:off x="1203058" y="5071184"/>
            <a:ext cx="360733"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28" name="正方形/長方形 827"/>
          <p:cNvSpPr/>
          <p:nvPr/>
        </p:nvSpPr>
        <p:spPr>
          <a:xfrm>
            <a:off x="2512300" y="5076691"/>
            <a:ext cx="360733"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29" name="正方形/長方形 828"/>
          <p:cNvSpPr/>
          <p:nvPr/>
        </p:nvSpPr>
        <p:spPr>
          <a:xfrm>
            <a:off x="1231094" y="4713523"/>
            <a:ext cx="95050" cy="293406"/>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0" name="正方形/長方形 829"/>
          <p:cNvSpPr/>
          <p:nvPr/>
        </p:nvSpPr>
        <p:spPr>
          <a:xfrm>
            <a:off x="1419497" y="4713523"/>
            <a:ext cx="95050" cy="293406"/>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1" name="正方形/長方形 830"/>
          <p:cNvSpPr/>
          <p:nvPr/>
        </p:nvSpPr>
        <p:spPr>
          <a:xfrm>
            <a:off x="2545101" y="4713523"/>
            <a:ext cx="95050" cy="293406"/>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2" name="正方形/長方形 831"/>
          <p:cNvSpPr/>
          <p:nvPr/>
        </p:nvSpPr>
        <p:spPr>
          <a:xfrm>
            <a:off x="2739342" y="4713523"/>
            <a:ext cx="95050" cy="293406"/>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3" name="正方形/長方形 832"/>
          <p:cNvSpPr/>
          <p:nvPr/>
        </p:nvSpPr>
        <p:spPr>
          <a:xfrm>
            <a:off x="1203058" y="4641667"/>
            <a:ext cx="1669975"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4" name="正方形/長方形 833"/>
          <p:cNvSpPr/>
          <p:nvPr/>
        </p:nvSpPr>
        <p:spPr>
          <a:xfrm>
            <a:off x="1233692" y="4567101"/>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5" name="正方形/長方形 834"/>
          <p:cNvSpPr/>
          <p:nvPr/>
        </p:nvSpPr>
        <p:spPr>
          <a:xfrm>
            <a:off x="1422095" y="4568761"/>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6" name="正方形/長方形 835"/>
          <p:cNvSpPr/>
          <p:nvPr/>
        </p:nvSpPr>
        <p:spPr>
          <a:xfrm>
            <a:off x="2547699" y="4569810"/>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37" name="正方形/長方形 836"/>
          <p:cNvSpPr/>
          <p:nvPr/>
        </p:nvSpPr>
        <p:spPr>
          <a:xfrm>
            <a:off x="2741940" y="4569810"/>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cxnSp>
        <p:nvCxnSpPr>
          <p:cNvPr id="838" name="直線コネクタ 837"/>
          <p:cNvCxnSpPr/>
          <p:nvPr/>
        </p:nvCxnSpPr>
        <p:spPr>
          <a:xfrm>
            <a:off x="1553511" y="4735429"/>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9" name="直線コネクタ 838"/>
          <p:cNvCxnSpPr/>
          <p:nvPr/>
        </p:nvCxnSpPr>
        <p:spPr>
          <a:xfrm>
            <a:off x="1553511" y="4766243"/>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0" name="直線コネクタ 839"/>
          <p:cNvCxnSpPr/>
          <p:nvPr/>
        </p:nvCxnSpPr>
        <p:spPr>
          <a:xfrm>
            <a:off x="1553511" y="4858686"/>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1" name="直線コネクタ 840"/>
          <p:cNvCxnSpPr/>
          <p:nvPr/>
        </p:nvCxnSpPr>
        <p:spPr>
          <a:xfrm>
            <a:off x="1553511" y="4889500"/>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2" name="直線コネクタ 841"/>
          <p:cNvCxnSpPr/>
          <p:nvPr/>
        </p:nvCxnSpPr>
        <p:spPr>
          <a:xfrm>
            <a:off x="1553511" y="4920314"/>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3" name="直線コネクタ 842"/>
          <p:cNvCxnSpPr/>
          <p:nvPr/>
        </p:nvCxnSpPr>
        <p:spPr>
          <a:xfrm>
            <a:off x="1553511" y="4951128"/>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4" name="直線コネクタ 843"/>
          <p:cNvCxnSpPr/>
          <p:nvPr/>
        </p:nvCxnSpPr>
        <p:spPr>
          <a:xfrm>
            <a:off x="1553511" y="4797057"/>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5" name="直線コネクタ 844"/>
          <p:cNvCxnSpPr/>
          <p:nvPr/>
        </p:nvCxnSpPr>
        <p:spPr>
          <a:xfrm>
            <a:off x="1553511" y="4827872"/>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6" name="直線コネクタ 845"/>
          <p:cNvCxnSpPr/>
          <p:nvPr/>
        </p:nvCxnSpPr>
        <p:spPr>
          <a:xfrm>
            <a:off x="1553511" y="4950497"/>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93785" y="5877272"/>
            <a:ext cx="2094335" cy="811692"/>
            <a:chOff x="683568" y="5641644"/>
            <a:chExt cx="2094335" cy="811692"/>
          </a:xfrm>
        </p:grpSpPr>
        <p:sp>
          <p:nvSpPr>
            <p:cNvPr id="847" name="正方形/長方形 846"/>
            <p:cNvSpPr/>
            <p:nvPr/>
          </p:nvSpPr>
          <p:spPr>
            <a:xfrm>
              <a:off x="683568" y="5641644"/>
              <a:ext cx="2094335" cy="811692"/>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48" name="台形 847"/>
            <p:cNvSpPr/>
            <p:nvPr/>
          </p:nvSpPr>
          <p:spPr>
            <a:xfrm rot="10800000">
              <a:off x="829507" y="5857488"/>
              <a:ext cx="1790608" cy="358114"/>
            </a:xfrm>
            <a:prstGeom prst="trapezoid">
              <a:avLst>
                <a:gd name="adj" fmla="val 1305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49" name="右大かっこ 848"/>
            <p:cNvSpPr/>
            <p:nvPr/>
          </p:nvSpPr>
          <p:spPr>
            <a:xfrm rot="5400000">
              <a:off x="1486890" y="5094360"/>
              <a:ext cx="467068" cy="1799383"/>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4400" dirty="0">
                <a:cs typeface="Times New Roman" panose="02020603050405020304" pitchFamily="18" charset="0"/>
              </a:endParaRPr>
            </a:p>
          </p:txBody>
        </p:sp>
        <p:sp>
          <p:nvSpPr>
            <p:cNvPr id="850" name="正方形/長方形 849"/>
            <p:cNvSpPr/>
            <p:nvPr/>
          </p:nvSpPr>
          <p:spPr>
            <a:xfrm>
              <a:off x="1015967" y="5760517"/>
              <a:ext cx="93352" cy="59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1" name="正方形/長方形 850"/>
            <p:cNvSpPr/>
            <p:nvPr/>
          </p:nvSpPr>
          <p:spPr>
            <a:xfrm>
              <a:off x="2335813" y="5760516"/>
              <a:ext cx="93352" cy="592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2" name="正方形/長方形 851"/>
            <p:cNvSpPr/>
            <p:nvPr/>
          </p:nvSpPr>
          <p:spPr>
            <a:xfrm>
              <a:off x="892880" y="6279856"/>
              <a:ext cx="360733"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3" name="正方形/長方形 852"/>
            <p:cNvSpPr/>
            <p:nvPr/>
          </p:nvSpPr>
          <p:spPr>
            <a:xfrm>
              <a:off x="2202122" y="6285363"/>
              <a:ext cx="360733"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4" name="正方形/長方形 853"/>
            <p:cNvSpPr/>
            <p:nvPr/>
          </p:nvSpPr>
          <p:spPr>
            <a:xfrm>
              <a:off x="920917" y="5922195"/>
              <a:ext cx="95050" cy="29340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5" name="正方形/長方形 854"/>
            <p:cNvSpPr/>
            <p:nvPr/>
          </p:nvSpPr>
          <p:spPr>
            <a:xfrm>
              <a:off x="1109320" y="5922195"/>
              <a:ext cx="95050" cy="29340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6" name="正方形/長方形 855"/>
            <p:cNvSpPr/>
            <p:nvPr/>
          </p:nvSpPr>
          <p:spPr>
            <a:xfrm>
              <a:off x="2234924" y="5922196"/>
              <a:ext cx="95050" cy="29340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7" name="正方形/長方形 856"/>
            <p:cNvSpPr/>
            <p:nvPr/>
          </p:nvSpPr>
          <p:spPr>
            <a:xfrm>
              <a:off x="2429165" y="5922196"/>
              <a:ext cx="95050" cy="29340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8" name="正方形/長方形 857"/>
            <p:cNvSpPr/>
            <p:nvPr/>
          </p:nvSpPr>
          <p:spPr>
            <a:xfrm>
              <a:off x="892880" y="5850339"/>
              <a:ext cx="1669975" cy="71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59" name="正方形/長方形 858"/>
            <p:cNvSpPr/>
            <p:nvPr/>
          </p:nvSpPr>
          <p:spPr>
            <a:xfrm>
              <a:off x="923515" y="5775773"/>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60" name="正方形/長方形 859"/>
            <p:cNvSpPr/>
            <p:nvPr/>
          </p:nvSpPr>
          <p:spPr>
            <a:xfrm>
              <a:off x="1111918" y="5777433"/>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61" name="正方形/長方形 860"/>
            <p:cNvSpPr/>
            <p:nvPr/>
          </p:nvSpPr>
          <p:spPr>
            <a:xfrm>
              <a:off x="2237522" y="5778482"/>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62" name="正方形/長方形 861"/>
            <p:cNvSpPr/>
            <p:nvPr/>
          </p:nvSpPr>
          <p:spPr>
            <a:xfrm>
              <a:off x="2431763" y="5778482"/>
              <a:ext cx="95050" cy="71857"/>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cxnSp>
          <p:nvCxnSpPr>
            <p:cNvPr id="863" name="直線コネクタ 862"/>
            <p:cNvCxnSpPr/>
            <p:nvPr/>
          </p:nvCxnSpPr>
          <p:spPr>
            <a:xfrm>
              <a:off x="1243333" y="5920256"/>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4" name="直線コネクタ 863"/>
            <p:cNvCxnSpPr/>
            <p:nvPr/>
          </p:nvCxnSpPr>
          <p:spPr>
            <a:xfrm>
              <a:off x="1243333" y="5974916"/>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5" name="直線コネクタ 864"/>
            <p:cNvCxnSpPr/>
            <p:nvPr/>
          </p:nvCxnSpPr>
          <p:spPr>
            <a:xfrm>
              <a:off x="1243333" y="6067359"/>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6" name="直線コネクタ 865"/>
            <p:cNvCxnSpPr/>
            <p:nvPr/>
          </p:nvCxnSpPr>
          <p:spPr>
            <a:xfrm>
              <a:off x="1243333" y="6098173"/>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7" name="直線コネクタ 866"/>
            <p:cNvCxnSpPr/>
            <p:nvPr/>
          </p:nvCxnSpPr>
          <p:spPr>
            <a:xfrm>
              <a:off x="1243333" y="6128987"/>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8" name="直線コネクタ 867"/>
            <p:cNvCxnSpPr/>
            <p:nvPr/>
          </p:nvCxnSpPr>
          <p:spPr>
            <a:xfrm>
              <a:off x="1243333" y="6159801"/>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9" name="直線コネクタ 868"/>
            <p:cNvCxnSpPr/>
            <p:nvPr/>
          </p:nvCxnSpPr>
          <p:spPr>
            <a:xfrm>
              <a:off x="1243333" y="6005730"/>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0" name="直線コネクタ 869"/>
            <p:cNvCxnSpPr/>
            <p:nvPr/>
          </p:nvCxnSpPr>
          <p:spPr>
            <a:xfrm>
              <a:off x="1243333" y="6036545"/>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1" name="直線コネクタ 870"/>
            <p:cNvCxnSpPr/>
            <p:nvPr/>
          </p:nvCxnSpPr>
          <p:spPr>
            <a:xfrm>
              <a:off x="1243333" y="6190612"/>
              <a:ext cx="9485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2" name="下矢印 871"/>
          <p:cNvSpPr/>
          <p:nvPr/>
        </p:nvSpPr>
        <p:spPr>
          <a:xfrm>
            <a:off x="1956811" y="2413872"/>
            <a:ext cx="147581" cy="223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73" name="下矢印 872"/>
          <p:cNvSpPr/>
          <p:nvPr/>
        </p:nvSpPr>
        <p:spPr>
          <a:xfrm>
            <a:off x="1967163" y="3760012"/>
            <a:ext cx="147581" cy="227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74" name="テキスト ボックス 873"/>
          <p:cNvSpPr txBox="1"/>
          <p:nvPr/>
        </p:nvSpPr>
        <p:spPr>
          <a:xfrm>
            <a:off x="165316" y="699835"/>
            <a:ext cx="3640127" cy="369332"/>
          </a:xfrm>
          <a:prstGeom prst="rect">
            <a:avLst/>
          </a:prstGeom>
          <a:noFill/>
        </p:spPr>
        <p:txBody>
          <a:bodyPr wrap="square" rtlCol="0">
            <a:spAutoFit/>
          </a:bodyPr>
          <a:lstStyle/>
          <a:p>
            <a:r>
              <a:rPr lang="ja-JP" altLang="en-US" dirty="0">
                <a:cs typeface="Times New Roman" panose="02020603050405020304" pitchFamily="18" charset="0"/>
              </a:rPr>
              <a:t>① </a:t>
            </a:r>
            <a:r>
              <a:rPr lang="en-US" altLang="ja-JP" dirty="0">
                <a:cs typeface="Times New Roman" panose="02020603050405020304" pitchFamily="18" charset="0"/>
              </a:rPr>
              <a:t>(</a:t>
            </a:r>
            <a:r>
              <a:rPr lang="en-US" altLang="ja-JP" b="1" dirty="0">
                <a:cs typeface="Times New Roman" panose="02020603050405020304" pitchFamily="18" charset="0"/>
              </a:rPr>
              <a:t>GFRP</a:t>
            </a:r>
            <a:r>
              <a:rPr lang="en-US" altLang="ja-JP" dirty="0">
                <a:cs typeface="Times New Roman" panose="02020603050405020304" pitchFamily="18" charset="0"/>
              </a:rPr>
              <a:t>)laminate </a:t>
            </a:r>
            <a:r>
              <a:rPr lang="en-US" altLang="ja-JP" dirty="0" smtClean="0">
                <a:cs typeface="Times New Roman" panose="02020603050405020304" pitchFamily="18" charset="0"/>
              </a:rPr>
              <a:t>45 glass </a:t>
            </a:r>
            <a:r>
              <a:rPr lang="en-US" altLang="ja-JP" dirty="0">
                <a:cs typeface="Times New Roman" panose="02020603050405020304" pitchFamily="18" charset="0"/>
              </a:rPr>
              <a:t>cloth</a:t>
            </a:r>
            <a:endParaRPr lang="ja-JP" altLang="en-US" dirty="0">
              <a:cs typeface="Times New Roman" panose="02020603050405020304" pitchFamily="18" charset="0"/>
            </a:endParaRPr>
          </a:p>
        </p:txBody>
      </p:sp>
      <p:sp>
        <p:nvSpPr>
          <p:cNvPr id="875" name="テキスト ボックス 874"/>
          <p:cNvSpPr txBox="1"/>
          <p:nvPr/>
        </p:nvSpPr>
        <p:spPr>
          <a:xfrm>
            <a:off x="263352" y="2607972"/>
            <a:ext cx="3154788" cy="369332"/>
          </a:xfrm>
          <a:prstGeom prst="rect">
            <a:avLst/>
          </a:prstGeom>
          <a:noFill/>
        </p:spPr>
        <p:txBody>
          <a:bodyPr wrap="square" rtlCol="0">
            <a:spAutoFit/>
          </a:bodyPr>
          <a:lstStyle/>
          <a:p>
            <a:r>
              <a:rPr lang="ja-JP" altLang="en-US" dirty="0">
                <a:cs typeface="Times New Roman" panose="02020603050405020304" pitchFamily="18" charset="0"/>
              </a:rPr>
              <a:t>②　</a:t>
            </a:r>
            <a:r>
              <a:rPr lang="en-US" altLang="ja-JP" dirty="0">
                <a:cs typeface="Times New Roman" panose="02020603050405020304" pitchFamily="18" charset="0"/>
              </a:rPr>
              <a:t>dried in oven (100</a:t>
            </a:r>
            <a:r>
              <a:rPr lang="ja-JP" altLang="en-US" dirty="0">
                <a:cs typeface="Times New Roman" panose="02020603050405020304" pitchFamily="18" charset="0"/>
              </a:rPr>
              <a:t>℃</a:t>
            </a:r>
            <a:r>
              <a:rPr lang="en-US" altLang="ja-JP" dirty="0">
                <a:cs typeface="Times New Roman" panose="02020603050405020304" pitchFamily="18" charset="0"/>
              </a:rPr>
              <a:t>-24h)</a:t>
            </a:r>
            <a:r>
              <a:rPr lang="ja-JP" altLang="en-US" dirty="0">
                <a:cs typeface="Times New Roman" panose="02020603050405020304" pitchFamily="18" charset="0"/>
              </a:rPr>
              <a:t>  </a:t>
            </a:r>
          </a:p>
        </p:txBody>
      </p:sp>
      <p:sp>
        <p:nvSpPr>
          <p:cNvPr id="876" name="テキスト ボックス 875"/>
          <p:cNvSpPr txBox="1"/>
          <p:nvPr/>
        </p:nvSpPr>
        <p:spPr>
          <a:xfrm>
            <a:off x="263353" y="3886449"/>
            <a:ext cx="2887669" cy="646331"/>
          </a:xfrm>
          <a:prstGeom prst="rect">
            <a:avLst/>
          </a:prstGeom>
          <a:noFill/>
        </p:spPr>
        <p:txBody>
          <a:bodyPr wrap="square" rtlCol="0">
            <a:spAutoFit/>
          </a:bodyPr>
          <a:lstStyle/>
          <a:p>
            <a:r>
              <a:rPr lang="ja-JP" altLang="en-US" dirty="0">
                <a:cs typeface="Times New Roman" panose="02020603050405020304" pitchFamily="18" charset="0"/>
              </a:rPr>
              <a:t>③ </a:t>
            </a:r>
            <a:r>
              <a:rPr lang="en-US" altLang="ja-JP" dirty="0">
                <a:cs typeface="Times New Roman" panose="02020603050405020304" pitchFamily="18" charset="0"/>
              </a:rPr>
              <a:t>Impregnation with </a:t>
            </a:r>
            <a:r>
              <a:rPr lang="en-US" altLang="ja-JP" dirty="0" smtClean="0">
                <a:cs typeface="Times New Roman" panose="02020603050405020304" pitchFamily="18" charset="0"/>
              </a:rPr>
              <a:t>resin</a:t>
            </a:r>
          </a:p>
          <a:p>
            <a:pPr algn="r"/>
            <a:r>
              <a:rPr lang="en-US" altLang="ja-JP" dirty="0" smtClean="0">
                <a:cs typeface="Times New Roman" panose="02020603050405020304" pitchFamily="18" charset="0"/>
              </a:rPr>
              <a:t> </a:t>
            </a:r>
            <a:r>
              <a:rPr lang="en-US" altLang="ja-JP" dirty="0">
                <a:cs typeface="Times New Roman" panose="02020603050405020304" pitchFamily="18" charset="0"/>
              </a:rPr>
              <a:t>under vacuum</a:t>
            </a:r>
            <a:endParaRPr lang="ja-JP" altLang="en-US" dirty="0">
              <a:cs typeface="Times New Roman" panose="02020603050405020304" pitchFamily="18" charset="0"/>
            </a:endParaRPr>
          </a:p>
        </p:txBody>
      </p:sp>
      <p:sp>
        <p:nvSpPr>
          <p:cNvPr id="877" name="テキスト ボックス 876"/>
          <p:cNvSpPr txBox="1"/>
          <p:nvPr/>
        </p:nvSpPr>
        <p:spPr>
          <a:xfrm>
            <a:off x="263353" y="5484750"/>
            <a:ext cx="5082336" cy="369332"/>
          </a:xfrm>
          <a:prstGeom prst="rect">
            <a:avLst/>
          </a:prstGeom>
          <a:noFill/>
        </p:spPr>
        <p:txBody>
          <a:bodyPr wrap="square" rtlCol="0">
            <a:spAutoFit/>
          </a:bodyPr>
          <a:lstStyle/>
          <a:p>
            <a:r>
              <a:rPr lang="ja-JP" altLang="en-US" dirty="0">
                <a:cs typeface="Times New Roman" panose="02020603050405020304" pitchFamily="18" charset="0"/>
              </a:rPr>
              <a:t>④ </a:t>
            </a:r>
            <a:r>
              <a:rPr lang="en-US" altLang="ja-JP" dirty="0">
                <a:cs typeface="Times New Roman" panose="02020603050405020304" pitchFamily="18" charset="0"/>
              </a:rPr>
              <a:t>Curing in oven  (70</a:t>
            </a:r>
            <a:r>
              <a:rPr lang="ja-JP" altLang="en-US" dirty="0">
                <a:cs typeface="Times New Roman" panose="02020603050405020304" pitchFamily="18" charset="0"/>
              </a:rPr>
              <a:t>℃</a:t>
            </a:r>
            <a:r>
              <a:rPr lang="en-US" altLang="ja-JP" dirty="0">
                <a:cs typeface="Times New Roman" panose="02020603050405020304" pitchFamily="18" charset="0"/>
              </a:rPr>
              <a:t>-3h, 110</a:t>
            </a:r>
            <a:r>
              <a:rPr lang="ja-JP" altLang="en-US" dirty="0">
                <a:cs typeface="Times New Roman" panose="02020603050405020304" pitchFamily="18" charset="0"/>
              </a:rPr>
              <a:t>℃</a:t>
            </a:r>
            <a:r>
              <a:rPr lang="en-US" altLang="ja-JP" dirty="0">
                <a:cs typeface="Times New Roman" panose="02020603050405020304" pitchFamily="18" charset="0"/>
              </a:rPr>
              <a:t>-2h)</a:t>
            </a:r>
            <a:endParaRPr lang="ja-JP" altLang="en-US" dirty="0">
              <a:cs typeface="Times New Roman" panose="02020603050405020304" pitchFamily="18" charset="0"/>
            </a:endParaRPr>
          </a:p>
        </p:txBody>
      </p:sp>
      <p:sp>
        <p:nvSpPr>
          <p:cNvPr id="890" name="左矢印 889"/>
          <p:cNvSpPr/>
          <p:nvPr/>
        </p:nvSpPr>
        <p:spPr>
          <a:xfrm>
            <a:off x="3035463" y="4568761"/>
            <a:ext cx="277373" cy="1897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cs typeface="Times New Roman" panose="02020603050405020304" pitchFamily="18" charset="0"/>
            </a:endParaRPr>
          </a:p>
        </p:txBody>
      </p:sp>
      <p:cxnSp>
        <p:nvCxnSpPr>
          <p:cNvPr id="891" name="直線コネクタ 890"/>
          <p:cNvCxnSpPr/>
          <p:nvPr/>
        </p:nvCxnSpPr>
        <p:spPr>
          <a:xfrm flipV="1">
            <a:off x="2154698" y="1330638"/>
            <a:ext cx="513247" cy="656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3323264" y="3342587"/>
            <a:ext cx="1306694" cy="2113489"/>
            <a:chOff x="3150568" y="3683539"/>
            <a:chExt cx="1306694" cy="2113489"/>
          </a:xfrm>
        </p:grpSpPr>
        <p:sp>
          <p:nvSpPr>
            <p:cNvPr id="879" name="台形 878"/>
            <p:cNvSpPr/>
            <p:nvPr/>
          </p:nvSpPr>
          <p:spPr>
            <a:xfrm rot="10800000">
              <a:off x="3415726" y="5151444"/>
              <a:ext cx="684408" cy="423349"/>
            </a:xfrm>
            <a:prstGeom prst="trapezoid">
              <a:avLst>
                <a:gd name="adj" fmla="val 910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80" name="右大かっこ 879"/>
            <p:cNvSpPr/>
            <p:nvPr/>
          </p:nvSpPr>
          <p:spPr>
            <a:xfrm rot="5400000">
              <a:off x="3443243" y="4909419"/>
              <a:ext cx="637858" cy="6928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4400" dirty="0">
                <a:cs typeface="Times New Roman" panose="02020603050405020304" pitchFamily="18" charset="0"/>
              </a:endParaRPr>
            </a:p>
          </p:txBody>
        </p:sp>
        <p:grpSp>
          <p:nvGrpSpPr>
            <p:cNvPr id="100" name="グループ化 99"/>
            <p:cNvGrpSpPr/>
            <p:nvPr/>
          </p:nvGrpSpPr>
          <p:grpSpPr>
            <a:xfrm>
              <a:off x="3704202" y="5424195"/>
              <a:ext cx="99361" cy="91394"/>
              <a:chOff x="3704202" y="5424195"/>
              <a:chExt cx="99361" cy="91394"/>
            </a:xfrm>
          </p:grpSpPr>
          <p:sp>
            <p:nvSpPr>
              <p:cNvPr id="884" name="フローチャート: データ 883"/>
              <p:cNvSpPr/>
              <p:nvPr/>
            </p:nvSpPr>
            <p:spPr>
              <a:xfrm rot="5400000">
                <a:off x="3692178" y="5436219"/>
                <a:ext cx="73692" cy="49644"/>
              </a:xfrm>
              <a:prstGeom prst="flowChartInputOutpu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85" name="フローチャート: データ 884"/>
              <p:cNvSpPr/>
              <p:nvPr/>
            </p:nvSpPr>
            <p:spPr>
              <a:xfrm rot="5400000" flipH="1">
                <a:off x="3692251" y="5453921"/>
                <a:ext cx="73692" cy="49644"/>
              </a:xfrm>
              <a:prstGeom prst="flowChartInputOutpu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86" name="フローチャート: データ 885"/>
              <p:cNvSpPr/>
              <p:nvPr/>
            </p:nvSpPr>
            <p:spPr>
              <a:xfrm rot="5400000" flipH="1">
                <a:off x="3741895" y="5440747"/>
                <a:ext cx="73692" cy="49644"/>
              </a:xfrm>
              <a:prstGeom prst="flowChartInputOutpu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87" name="フローチャート: データ 886"/>
              <p:cNvSpPr/>
              <p:nvPr/>
            </p:nvSpPr>
            <p:spPr>
              <a:xfrm rot="5400000">
                <a:off x="3741895" y="5451361"/>
                <a:ext cx="73692" cy="49644"/>
              </a:xfrm>
              <a:prstGeom prst="flowChartInputOutpu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grpSp>
        <p:sp>
          <p:nvSpPr>
            <p:cNvPr id="882" name="正方形/長方形 881"/>
            <p:cNvSpPr/>
            <p:nvPr/>
          </p:nvSpPr>
          <p:spPr>
            <a:xfrm>
              <a:off x="3737764" y="4765138"/>
              <a:ext cx="32238" cy="673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83" name="右大かっこ 882"/>
            <p:cNvSpPr/>
            <p:nvPr/>
          </p:nvSpPr>
          <p:spPr>
            <a:xfrm rot="5400000">
              <a:off x="3437598" y="4909419"/>
              <a:ext cx="637858" cy="6928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4400" dirty="0">
                <a:cs typeface="Times New Roman" panose="02020603050405020304" pitchFamily="18" charset="0"/>
              </a:endParaRPr>
            </a:p>
          </p:txBody>
        </p:sp>
        <p:sp>
          <p:nvSpPr>
            <p:cNvPr id="888" name="テキスト ボックス 887"/>
            <p:cNvSpPr txBox="1"/>
            <p:nvPr/>
          </p:nvSpPr>
          <p:spPr>
            <a:xfrm>
              <a:off x="3150568" y="3726790"/>
              <a:ext cx="1306694" cy="954107"/>
            </a:xfrm>
            <a:prstGeom prst="rect">
              <a:avLst/>
            </a:prstGeom>
            <a:noFill/>
          </p:spPr>
          <p:txBody>
            <a:bodyPr wrap="square" rtlCol="0">
              <a:spAutoFit/>
            </a:bodyPr>
            <a:lstStyle/>
            <a:p>
              <a:r>
                <a:rPr lang="en-US" altLang="ja-JP" sz="1400" dirty="0">
                  <a:cs typeface="Times New Roman" panose="02020603050405020304" pitchFamily="18" charset="0"/>
                </a:rPr>
                <a:t>Epoxy resin and hardener were deformed under </a:t>
              </a:r>
              <a:r>
                <a:rPr lang="en-US" altLang="ja-JP" sz="1400" dirty="0" smtClean="0">
                  <a:cs typeface="Times New Roman" panose="02020603050405020304" pitchFamily="18" charset="0"/>
                </a:rPr>
                <a:t>vacuum.  </a:t>
              </a:r>
              <a:endParaRPr lang="ja-JP" altLang="en-US" sz="1400" dirty="0">
                <a:cs typeface="Times New Roman" panose="02020603050405020304" pitchFamily="18" charset="0"/>
              </a:endParaRPr>
            </a:p>
          </p:txBody>
        </p:sp>
        <p:sp>
          <p:nvSpPr>
            <p:cNvPr id="889" name="正方形/長方形 888"/>
            <p:cNvSpPr/>
            <p:nvPr/>
          </p:nvSpPr>
          <p:spPr>
            <a:xfrm>
              <a:off x="3196105" y="3683539"/>
              <a:ext cx="1233931" cy="2113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92" name="円弧 891"/>
            <p:cNvSpPr/>
            <p:nvPr/>
          </p:nvSpPr>
          <p:spPr>
            <a:xfrm>
              <a:off x="3563887" y="4804402"/>
              <a:ext cx="372319" cy="68516"/>
            </a:xfrm>
            <a:prstGeom prst="arc">
              <a:avLst>
                <a:gd name="adj1" fmla="val 20259313"/>
                <a:gd name="adj2" fmla="val 12706277"/>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grpSp>
      <p:grpSp>
        <p:nvGrpSpPr>
          <p:cNvPr id="893" name="グループ化 892"/>
          <p:cNvGrpSpPr>
            <a:grpSpLocks noChangeAspect="1"/>
          </p:cNvGrpSpPr>
          <p:nvPr/>
        </p:nvGrpSpPr>
        <p:grpSpPr>
          <a:xfrm>
            <a:off x="4487455" y="1363452"/>
            <a:ext cx="3232786" cy="1052437"/>
            <a:chOff x="1310475" y="908720"/>
            <a:chExt cx="5377630" cy="1757754"/>
          </a:xfrm>
        </p:grpSpPr>
        <p:sp>
          <p:nvSpPr>
            <p:cNvPr id="894" name="平行四辺形 893"/>
            <p:cNvSpPr/>
            <p:nvPr/>
          </p:nvSpPr>
          <p:spPr>
            <a:xfrm>
              <a:off x="1342624" y="2100074"/>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95" name="平行四辺形 894"/>
            <p:cNvSpPr/>
            <p:nvPr/>
          </p:nvSpPr>
          <p:spPr>
            <a:xfrm>
              <a:off x="1327365" y="1976075"/>
              <a:ext cx="1584176" cy="504056"/>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96" name="平行四辺形 895"/>
            <p:cNvSpPr/>
            <p:nvPr/>
          </p:nvSpPr>
          <p:spPr>
            <a:xfrm>
              <a:off x="1327366" y="1848047"/>
              <a:ext cx="1584175"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cxnSp>
          <p:nvCxnSpPr>
            <p:cNvPr id="897" name="直線コネクタ 896"/>
            <p:cNvCxnSpPr/>
            <p:nvPr/>
          </p:nvCxnSpPr>
          <p:spPr>
            <a:xfrm>
              <a:off x="2123728" y="1625578"/>
              <a:ext cx="5292" cy="4352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98" name="平行四辺形 897"/>
            <p:cNvSpPr/>
            <p:nvPr/>
          </p:nvSpPr>
          <p:spPr>
            <a:xfrm>
              <a:off x="1310475" y="1196752"/>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899" name="平行四辺形 898"/>
            <p:cNvSpPr/>
            <p:nvPr/>
          </p:nvSpPr>
          <p:spPr>
            <a:xfrm>
              <a:off x="1327365" y="1052736"/>
              <a:ext cx="1584176" cy="504056"/>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900" name="平行四辺形 899"/>
            <p:cNvSpPr/>
            <p:nvPr/>
          </p:nvSpPr>
          <p:spPr>
            <a:xfrm>
              <a:off x="1327365" y="908720"/>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901" name="テキスト ボックス 900"/>
            <p:cNvSpPr txBox="1"/>
            <p:nvPr/>
          </p:nvSpPr>
          <p:spPr>
            <a:xfrm>
              <a:off x="3174126" y="2049625"/>
              <a:ext cx="3513979" cy="616849"/>
            </a:xfrm>
            <a:prstGeom prst="rect">
              <a:avLst/>
            </a:prstGeom>
            <a:noFill/>
          </p:spPr>
          <p:txBody>
            <a:bodyPr wrap="square" rtlCol="0">
              <a:spAutoFit/>
            </a:bodyPr>
            <a:lstStyle/>
            <a:p>
              <a:r>
                <a:rPr lang="en-US" altLang="ja-JP" dirty="0">
                  <a:cs typeface="Times New Roman" panose="02020603050405020304" pitchFamily="18" charset="0"/>
                </a:rPr>
                <a:t>polyimide film</a:t>
              </a:r>
              <a:endParaRPr lang="ja-JP" altLang="en-US" dirty="0">
                <a:cs typeface="Times New Roman" panose="02020603050405020304" pitchFamily="18" charset="0"/>
              </a:endParaRPr>
            </a:p>
          </p:txBody>
        </p:sp>
      </p:grpSp>
      <p:cxnSp>
        <p:nvCxnSpPr>
          <p:cNvPr id="902" name="直線コネクタ 901"/>
          <p:cNvCxnSpPr>
            <a:stCxn id="798" idx="3"/>
          </p:cNvCxnSpPr>
          <p:nvPr/>
        </p:nvCxnSpPr>
        <p:spPr>
          <a:xfrm>
            <a:off x="3981112" y="1387451"/>
            <a:ext cx="743662" cy="8283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3" name="直線コネクタ 902"/>
          <p:cNvCxnSpPr>
            <a:stCxn id="898" idx="2"/>
            <a:endCxn id="901" idx="1"/>
          </p:cNvCxnSpPr>
          <p:nvPr/>
        </p:nvCxnSpPr>
        <p:spPr>
          <a:xfrm>
            <a:off x="5347833" y="1686807"/>
            <a:ext cx="259964" cy="54441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04" name="テキスト ボックス 903"/>
          <p:cNvSpPr txBox="1"/>
          <p:nvPr/>
        </p:nvSpPr>
        <p:spPr>
          <a:xfrm>
            <a:off x="3635398" y="629241"/>
            <a:ext cx="3621290" cy="646331"/>
          </a:xfrm>
          <a:prstGeom prst="rect">
            <a:avLst/>
          </a:prstGeom>
          <a:noFill/>
        </p:spPr>
        <p:txBody>
          <a:bodyPr wrap="square" rtlCol="0">
            <a:spAutoFit/>
          </a:bodyPr>
          <a:lstStyle/>
          <a:p>
            <a:r>
              <a:rPr lang="ja-JP" altLang="en-US" dirty="0">
                <a:cs typeface="Times New Roman" panose="02020603050405020304" pitchFamily="18" charset="0"/>
              </a:rPr>
              <a:t>① </a:t>
            </a:r>
            <a:r>
              <a:rPr lang="en-US" altLang="ja-JP" dirty="0">
                <a:cs typeface="Times New Roman" panose="02020603050405020304" pitchFamily="18" charset="0"/>
              </a:rPr>
              <a:t>(</a:t>
            </a:r>
            <a:r>
              <a:rPr lang="en-US" altLang="ja-JP" b="1" dirty="0">
                <a:cs typeface="Times New Roman" panose="02020603050405020304" pitchFamily="18" charset="0"/>
              </a:rPr>
              <a:t>Hybrid</a:t>
            </a:r>
            <a:r>
              <a:rPr lang="en-US" altLang="ja-JP" dirty="0">
                <a:cs typeface="Times New Roman" panose="02020603050405020304" pitchFamily="18" charset="0"/>
              </a:rPr>
              <a:t>)laminate 29 </a:t>
            </a:r>
            <a:r>
              <a:rPr lang="en-US" altLang="ja-JP" dirty="0" smtClean="0">
                <a:cs typeface="Times New Roman" panose="02020603050405020304" pitchFamily="18" charset="0"/>
              </a:rPr>
              <a:t>glass cloth</a:t>
            </a:r>
          </a:p>
          <a:p>
            <a:pPr algn="r"/>
            <a:r>
              <a:rPr lang="en-US" altLang="ja-JP" dirty="0" smtClean="0">
                <a:cs typeface="Times New Roman" panose="02020603050405020304" pitchFamily="18" charset="0"/>
              </a:rPr>
              <a:t> </a:t>
            </a:r>
            <a:r>
              <a:rPr lang="en-US" altLang="ja-JP" dirty="0">
                <a:cs typeface="Times New Roman" panose="02020603050405020304" pitchFamily="18" charset="0"/>
              </a:rPr>
              <a:t>and 28 polyimide films</a:t>
            </a:r>
            <a:endParaRPr lang="ja-JP" altLang="en-US" dirty="0">
              <a:cs typeface="Times New Roman" panose="02020603050405020304" pitchFamily="18" charset="0"/>
            </a:endParaRPr>
          </a:p>
        </p:txBody>
      </p:sp>
      <p:sp>
        <p:nvSpPr>
          <p:cNvPr id="905" name="下矢印 904"/>
          <p:cNvSpPr/>
          <p:nvPr/>
        </p:nvSpPr>
        <p:spPr>
          <a:xfrm rot="3831233">
            <a:off x="3812151" y="2377020"/>
            <a:ext cx="169158" cy="612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06" name="下矢印 905"/>
          <p:cNvSpPr/>
          <p:nvPr/>
        </p:nvSpPr>
        <p:spPr>
          <a:xfrm>
            <a:off x="1967163" y="5317970"/>
            <a:ext cx="147581" cy="227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sp>
        <p:nvSpPr>
          <p:cNvPr id="7" name="正方形/長方形 6"/>
          <p:cNvSpPr/>
          <p:nvPr/>
        </p:nvSpPr>
        <p:spPr>
          <a:xfrm>
            <a:off x="454823" y="1431917"/>
            <a:ext cx="691215" cy="369332"/>
          </a:xfrm>
          <a:prstGeom prst="rect">
            <a:avLst/>
          </a:prstGeom>
          <a:ln>
            <a:solidFill>
              <a:srgbClr val="FF0000"/>
            </a:solidFill>
          </a:ln>
        </p:spPr>
        <p:txBody>
          <a:bodyPr wrap="none">
            <a:spAutoFit/>
          </a:bodyPr>
          <a:lstStyle/>
          <a:p>
            <a:r>
              <a:rPr lang="en-US" altLang="ja-JP" b="1" dirty="0">
                <a:cs typeface="Times New Roman" panose="02020603050405020304" pitchFamily="18" charset="0"/>
              </a:rPr>
              <a:t>GFRP</a:t>
            </a:r>
            <a:endParaRPr lang="ja-JP" altLang="en-US" dirty="0"/>
          </a:p>
        </p:txBody>
      </p:sp>
      <p:sp>
        <p:nvSpPr>
          <p:cNvPr id="304" name="正方形/長方形 303"/>
          <p:cNvSpPr/>
          <p:nvPr/>
        </p:nvSpPr>
        <p:spPr>
          <a:xfrm>
            <a:off x="5809353" y="1553637"/>
            <a:ext cx="824265" cy="369332"/>
          </a:xfrm>
          <a:prstGeom prst="rect">
            <a:avLst/>
          </a:prstGeom>
          <a:ln>
            <a:solidFill>
              <a:srgbClr val="FF0000"/>
            </a:solidFill>
          </a:ln>
        </p:spPr>
        <p:txBody>
          <a:bodyPr wrap="none">
            <a:spAutoFit/>
          </a:bodyPr>
          <a:lstStyle/>
          <a:p>
            <a:r>
              <a:rPr lang="en-US" altLang="ja-JP" b="1" dirty="0">
                <a:cs typeface="Times New Roman" panose="02020603050405020304" pitchFamily="18" charset="0"/>
              </a:rPr>
              <a:t>Hybrid</a:t>
            </a:r>
            <a:endParaRPr lang="ja-JP" altLang="en-US" dirty="0"/>
          </a:p>
        </p:txBody>
      </p:sp>
      <p:sp>
        <p:nvSpPr>
          <p:cNvPr id="342" name="平行四辺形 341"/>
          <p:cNvSpPr/>
          <p:nvPr/>
        </p:nvSpPr>
        <p:spPr>
          <a:xfrm>
            <a:off x="8126877" y="1397325"/>
            <a:ext cx="1729279" cy="4403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3" name="正方形/長方形 342"/>
          <p:cNvSpPr/>
          <p:nvPr/>
        </p:nvSpPr>
        <p:spPr>
          <a:xfrm>
            <a:off x="8116514" y="1544119"/>
            <a:ext cx="1638265" cy="293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8" name="平行四辺形 347"/>
          <p:cNvSpPr/>
          <p:nvPr/>
        </p:nvSpPr>
        <p:spPr>
          <a:xfrm>
            <a:off x="8116513" y="1103738"/>
            <a:ext cx="1739642" cy="44038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9" name="フリーフォーム 348"/>
          <p:cNvSpPr/>
          <p:nvPr/>
        </p:nvSpPr>
        <p:spPr>
          <a:xfrm>
            <a:off x="9752303" y="1105407"/>
            <a:ext cx="102333" cy="731388"/>
          </a:xfrm>
          <a:custGeom>
            <a:avLst/>
            <a:gdLst>
              <a:gd name="connsiteX0" fmla="*/ 161925 w 161925"/>
              <a:gd name="connsiteY0" fmla="*/ 0 h 1076325"/>
              <a:gd name="connsiteX1" fmla="*/ 161925 w 161925"/>
              <a:gd name="connsiteY1" fmla="*/ 428625 h 1076325"/>
              <a:gd name="connsiteX2" fmla="*/ 0 w 161925"/>
              <a:gd name="connsiteY2" fmla="*/ 1076325 h 1076325"/>
              <a:gd name="connsiteX3" fmla="*/ 2381 w 161925"/>
              <a:gd name="connsiteY3" fmla="*/ 638175 h 1076325"/>
              <a:gd name="connsiteX4" fmla="*/ 161925 w 161925"/>
              <a:gd name="connsiteY4" fmla="*/ 0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076325">
                <a:moveTo>
                  <a:pt x="161925" y="0"/>
                </a:moveTo>
                <a:lnTo>
                  <a:pt x="161925" y="428625"/>
                </a:lnTo>
                <a:lnTo>
                  <a:pt x="0" y="1076325"/>
                </a:lnTo>
                <a:cubicBezTo>
                  <a:pt x="794" y="930275"/>
                  <a:pt x="1587" y="784225"/>
                  <a:pt x="2381" y="638175"/>
                </a:cubicBezTo>
                <a:lnTo>
                  <a:pt x="161925"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350" name="直線コネクタ 349"/>
          <p:cNvCxnSpPr/>
          <p:nvPr/>
        </p:nvCxnSpPr>
        <p:spPr>
          <a:xfrm>
            <a:off x="8116513" y="1580451"/>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a:off x="8116513" y="1608470"/>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線コネクタ 356"/>
          <p:cNvCxnSpPr/>
          <p:nvPr/>
        </p:nvCxnSpPr>
        <p:spPr>
          <a:xfrm>
            <a:off x="8116513" y="1692523"/>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a:off x="8116513" y="1720541"/>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p:nvPr/>
        </p:nvCxnSpPr>
        <p:spPr>
          <a:xfrm>
            <a:off x="8116513" y="1748559"/>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a:off x="8116513" y="1776578"/>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a:off x="8116513" y="1636487"/>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a:off x="8116513" y="1664505"/>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p:cNvCxnSpPr/>
          <p:nvPr/>
        </p:nvCxnSpPr>
        <p:spPr>
          <a:xfrm>
            <a:off x="8116513" y="1804592"/>
            <a:ext cx="16357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p:cNvCxnSpPr/>
          <p:nvPr/>
        </p:nvCxnSpPr>
        <p:spPr>
          <a:xfrm flipV="1">
            <a:off x="9752302" y="1199258"/>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p:cNvCxnSpPr/>
          <p:nvPr/>
        </p:nvCxnSpPr>
        <p:spPr>
          <a:xfrm flipV="1">
            <a:off x="9754559" y="1227274"/>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5" name="直線コネクタ 374"/>
          <p:cNvCxnSpPr/>
          <p:nvPr/>
        </p:nvCxnSpPr>
        <p:spPr>
          <a:xfrm flipV="1">
            <a:off x="9754559" y="1258854"/>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flipV="1">
            <a:off x="9752302" y="1286872"/>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flipV="1">
            <a:off x="9752302" y="1314292"/>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flipV="1">
            <a:off x="9754559" y="1342310"/>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flipV="1">
            <a:off x="9752522" y="1367362"/>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0" name="直線コネクタ 379"/>
          <p:cNvCxnSpPr/>
          <p:nvPr/>
        </p:nvCxnSpPr>
        <p:spPr>
          <a:xfrm flipV="1">
            <a:off x="9754779" y="1395380"/>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p:cNvCxnSpPr/>
          <p:nvPr/>
        </p:nvCxnSpPr>
        <p:spPr>
          <a:xfrm flipV="1">
            <a:off x="9752302" y="1171762"/>
            <a:ext cx="97819" cy="409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flipH="1">
            <a:off x="8342005" y="1108179"/>
            <a:ext cx="106345" cy="43149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8342004" y="1544119"/>
            <a:ext cx="0" cy="28987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8235379" y="990020"/>
            <a:ext cx="1632229" cy="262732"/>
            <a:chOff x="6496142" y="954724"/>
            <a:chExt cx="1632229" cy="298028"/>
          </a:xfrm>
        </p:grpSpPr>
        <p:sp>
          <p:nvSpPr>
            <p:cNvPr id="384" name="円弧 383"/>
            <p:cNvSpPr/>
            <p:nvPr/>
          </p:nvSpPr>
          <p:spPr>
            <a:xfrm>
              <a:off x="6940140" y="954724"/>
              <a:ext cx="1188231" cy="298028"/>
            </a:xfrm>
            <a:prstGeom prst="arc">
              <a:avLst>
                <a:gd name="adj1" fmla="val 1844116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85" name="円弧 384"/>
            <p:cNvSpPr/>
            <p:nvPr/>
          </p:nvSpPr>
          <p:spPr>
            <a:xfrm flipH="1">
              <a:off x="6496142" y="954724"/>
              <a:ext cx="1152239" cy="29802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grpSp>
      <p:sp>
        <p:nvSpPr>
          <p:cNvPr id="386" name="テキスト ボックス 385"/>
          <p:cNvSpPr txBox="1"/>
          <p:nvPr/>
        </p:nvSpPr>
        <p:spPr>
          <a:xfrm>
            <a:off x="8757869" y="851002"/>
            <a:ext cx="700403" cy="276999"/>
          </a:xfrm>
          <a:prstGeom prst="rect">
            <a:avLst/>
          </a:prstGeom>
          <a:noFill/>
        </p:spPr>
        <p:txBody>
          <a:bodyPr wrap="square" rtlCol="0">
            <a:spAutoFit/>
          </a:bodyPr>
          <a:lstStyle/>
          <a:p>
            <a:r>
              <a:rPr lang="en-US" altLang="ja-JP" sz="1200" dirty="0"/>
              <a:t>100 mm</a:t>
            </a:r>
            <a:endParaRPr lang="ja-JP" altLang="en-US" sz="1200" dirty="0"/>
          </a:p>
        </p:txBody>
      </p:sp>
      <p:sp>
        <p:nvSpPr>
          <p:cNvPr id="387" name="円弧 386"/>
          <p:cNvSpPr/>
          <p:nvPr/>
        </p:nvSpPr>
        <p:spPr>
          <a:xfrm rot="17020909">
            <a:off x="8000371" y="1219179"/>
            <a:ext cx="351494" cy="11560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88" name="円弧 387"/>
          <p:cNvSpPr/>
          <p:nvPr/>
        </p:nvSpPr>
        <p:spPr>
          <a:xfrm rot="17020909" flipH="1">
            <a:off x="7977011" y="1315138"/>
            <a:ext cx="351494" cy="11560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89" name="テキスト ボックス 388"/>
          <p:cNvSpPr txBox="1"/>
          <p:nvPr/>
        </p:nvSpPr>
        <p:spPr>
          <a:xfrm>
            <a:off x="7614181" y="1150103"/>
            <a:ext cx="743216" cy="276999"/>
          </a:xfrm>
          <a:prstGeom prst="rect">
            <a:avLst/>
          </a:prstGeom>
          <a:noFill/>
        </p:spPr>
        <p:txBody>
          <a:bodyPr wrap="square" rtlCol="0">
            <a:spAutoFit/>
          </a:bodyPr>
          <a:lstStyle/>
          <a:p>
            <a:r>
              <a:rPr lang="en-US" altLang="ja-JP" sz="1200" dirty="0"/>
              <a:t>60 mm</a:t>
            </a:r>
            <a:endParaRPr lang="ja-JP" altLang="en-US" sz="1200" dirty="0"/>
          </a:p>
        </p:txBody>
      </p:sp>
      <p:grpSp>
        <p:nvGrpSpPr>
          <p:cNvPr id="30" name="グループ化 29"/>
          <p:cNvGrpSpPr/>
          <p:nvPr/>
        </p:nvGrpSpPr>
        <p:grpSpPr>
          <a:xfrm flipH="1">
            <a:off x="9804441" y="1093694"/>
            <a:ext cx="113769" cy="292734"/>
            <a:chOff x="6342910" y="1544971"/>
            <a:chExt cx="113769" cy="292734"/>
          </a:xfrm>
        </p:grpSpPr>
        <p:sp>
          <p:nvSpPr>
            <p:cNvPr id="390" name="円弧 389"/>
            <p:cNvSpPr/>
            <p:nvPr/>
          </p:nvSpPr>
          <p:spPr>
            <a:xfrm flipH="1">
              <a:off x="6342910" y="1544971"/>
              <a:ext cx="113769" cy="246192"/>
            </a:xfrm>
            <a:prstGeom prst="arc">
              <a:avLst>
                <a:gd name="adj1" fmla="val 16200000"/>
                <a:gd name="adj2" fmla="val 197720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91" name="円弧 390"/>
            <p:cNvSpPr/>
            <p:nvPr/>
          </p:nvSpPr>
          <p:spPr>
            <a:xfrm flipH="1" flipV="1">
              <a:off x="6342910" y="1591513"/>
              <a:ext cx="113769" cy="246192"/>
            </a:xfrm>
            <a:prstGeom prst="arc">
              <a:avLst>
                <a:gd name="adj1" fmla="val 16200000"/>
                <a:gd name="adj2" fmla="val 197720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grpSp>
      <p:sp>
        <p:nvSpPr>
          <p:cNvPr id="392" name="テキスト ボックス 391"/>
          <p:cNvSpPr txBox="1"/>
          <p:nvPr/>
        </p:nvSpPr>
        <p:spPr>
          <a:xfrm>
            <a:off x="9822141" y="1110572"/>
            <a:ext cx="587449" cy="276999"/>
          </a:xfrm>
          <a:prstGeom prst="rect">
            <a:avLst/>
          </a:prstGeom>
          <a:noFill/>
        </p:spPr>
        <p:txBody>
          <a:bodyPr wrap="square" rtlCol="0">
            <a:spAutoFit/>
          </a:bodyPr>
          <a:lstStyle/>
          <a:p>
            <a:r>
              <a:rPr lang="en-US" altLang="ja-JP" sz="1200" dirty="0"/>
              <a:t>6 mm</a:t>
            </a:r>
            <a:endParaRPr lang="ja-JP" altLang="en-US" sz="1200" dirty="0"/>
          </a:p>
        </p:txBody>
      </p:sp>
      <p:grpSp>
        <p:nvGrpSpPr>
          <p:cNvPr id="9" name="グループ化 8"/>
          <p:cNvGrpSpPr/>
          <p:nvPr/>
        </p:nvGrpSpPr>
        <p:grpSpPr>
          <a:xfrm>
            <a:off x="7478862" y="2196861"/>
            <a:ext cx="2532341" cy="655483"/>
            <a:chOff x="3541903" y="2548756"/>
            <a:chExt cx="2532341" cy="655483"/>
          </a:xfrm>
        </p:grpSpPr>
        <p:sp>
          <p:nvSpPr>
            <p:cNvPr id="324" name="直方体 323"/>
            <p:cNvSpPr/>
            <p:nvPr/>
          </p:nvSpPr>
          <p:spPr>
            <a:xfrm>
              <a:off x="3634232" y="2634542"/>
              <a:ext cx="2440012" cy="563932"/>
            </a:xfrm>
            <a:prstGeom prst="cube">
              <a:avLst>
                <a:gd name="adj" fmla="val 41496"/>
              </a:avLst>
            </a:prstGeom>
            <a:solidFill>
              <a:srgbClr val="FFFF00"/>
            </a:solidFill>
            <a:scene3d>
              <a:camera prst="orthographicFront">
                <a:rot lat="0" lon="20399994"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cs typeface="Times New Roman" panose="02020603050405020304" pitchFamily="18" charset="0"/>
              </a:endParaRPr>
            </a:p>
          </p:txBody>
        </p:sp>
        <p:sp>
          <p:nvSpPr>
            <p:cNvPr id="330" name="平行四辺形 329"/>
            <p:cNvSpPr/>
            <p:nvPr/>
          </p:nvSpPr>
          <p:spPr>
            <a:xfrm rot="7982960">
              <a:off x="5742263" y="2773151"/>
              <a:ext cx="310927" cy="189196"/>
            </a:xfrm>
            <a:prstGeom prst="parallelogram">
              <a:avLst>
                <a:gd name="adj" fmla="val 107903"/>
              </a:avLst>
            </a:prstGeom>
            <a:solidFill>
              <a:srgbClr val="6C7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cs typeface="Times New Roman" panose="02020603050405020304" pitchFamily="18" charset="0"/>
              </a:endParaRPr>
            </a:p>
          </p:txBody>
        </p:sp>
        <p:sp>
          <p:nvSpPr>
            <p:cNvPr id="331" name="平行四辺形 330"/>
            <p:cNvSpPr/>
            <p:nvPr/>
          </p:nvSpPr>
          <p:spPr>
            <a:xfrm>
              <a:off x="3984048" y="2707860"/>
              <a:ext cx="1955641" cy="88894"/>
            </a:xfrm>
            <a:prstGeom prst="parallelogram">
              <a:avLst>
                <a:gd name="adj" fmla="val 92794"/>
              </a:avLst>
            </a:prstGeom>
            <a:solidFill>
              <a:srgbClr val="6C7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cs typeface="Times New Roman" panose="02020603050405020304" pitchFamily="18" charset="0"/>
              </a:endParaRPr>
            </a:p>
          </p:txBody>
        </p:sp>
        <p:cxnSp>
          <p:nvCxnSpPr>
            <p:cNvPr id="332" name="直線コネクタ 331"/>
            <p:cNvCxnSpPr/>
            <p:nvPr/>
          </p:nvCxnSpPr>
          <p:spPr>
            <a:xfrm flipH="1">
              <a:off x="5853995" y="2961371"/>
              <a:ext cx="85694"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5850407" y="2783057"/>
              <a:ext cx="0" cy="2518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p:cNvCxnSpPr/>
            <p:nvPr/>
          </p:nvCxnSpPr>
          <p:spPr>
            <a:xfrm flipH="1">
              <a:off x="5853997" y="2950323"/>
              <a:ext cx="81700" cy="8405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flipH="1">
              <a:off x="3995403" y="2709033"/>
              <a:ext cx="81435" cy="82763"/>
            </a:xfrm>
            <a:prstGeom prst="line">
              <a:avLst/>
            </a:prstGeom>
            <a:ln w="28575">
              <a:solidFill>
                <a:schemeClr val="accent1">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4076837" y="2707860"/>
              <a:ext cx="186242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a:off x="5934699" y="2711149"/>
              <a:ext cx="0" cy="2518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a:off x="3775425" y="2809116"/>
              <a:ext cx="20649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p:nvPr/>
          </p:nvCxnSpPr>
          <p:spPr>
            <a:xfrm>
              <a:off x="3764645" y="2824037"/>
              <a:ext cx="20560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p:cNvCxnSpPr/>
            <p:nvPr/>
          </p:nvCxnSpPr>
          <p:spPr>
            <a:xfrm flipV="1">
              <a:off x="3744189" y="2841988"/>
              <a:ext cx="2058673"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3897342" y="2681976"/>
              <a:ext cx="205887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7" name="直線コネクタ 396"/>
            <p:cNvCxnSpPr/>
            <p:nvPr/>
          </p:nvCxnSpPr>
          <p:spPr>
            <a:xfrm>
              <a:off x="3927617" y="2649104"/>
              <a:ext cx="2057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a:off x="3918912" y="2666459"/>
              <a:ext cx="2054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a:off x="5802623" y="2844515"/>
              <a:ext cx="0" cy="32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a:off x="5819226" y="2824272"/>
              <a:ext cx="0" cy="316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1" name="直線コネクタ 400"/>
            <p:cNvCxnSpPr/>
            <p:nvPr/>
          </p:nvCxnSpPr>
          <p:spPr>
            <a:xfrm>
              <a:off x="5835828" y="2806584"/>
              <a:ext cx="0" cy="3205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2" name="直線コネクタ 401"/>
            <p:cNvCxnSpPr/>
            <p:nvPr/>
          </p:nvCxnSpPr>
          <p:spPr>
            <a:xfrm>
              <a:off x="5952047" y="2678799"/>
              <a:ext cx="0" cy="3181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3" name="直線コネクタ 402"/>
            <p:cNvCxnSpPr/>
            <p:nvPr/>
          </p:nvCxnSpPr>
          <p:spPr>
            <a:xfrm>
              <a:off x="5968650" y="2663098"/>
              <a:ext cx="0" cy="318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4" name="直線コネクタ 403"/>
            <p:cNvCxnSpPr/>
            <p:nvPr/>
          </p:nvCxnSpPr>
          <p:spPr>
            <a:xfrm>
              <a:off x="5985252" y="2645978"/>
              <a:ext cx="0" cy="3253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5" name="直線コネクタ 404"/>
            <p:cNvCxnSpPr/>
            <p:nvPr/>
          </p:nvCxnSpPr>
          <p:spPr>
            <a:xfrm>
              <a:off x="5852431" y="3043440"/>
              <a:ext cx="0" cy="633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6" name="直線コネクタ 405"/>
            <p:cNvCxnSpPr/>
            <p:nvPr/>
          </p:nvCxnSpPr>
          <p:spPr>
            <a:xfrm>
              <a:off x="5869034" y="3032918"/>
              <a:ext cx="0" cy="550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7" name="直線コネクタ 406"/>
            <p:cNvCxnSpPr/>
            <p:nvPr/>
          </p:nvCxnSpPr>
          <p:spPr>
            <a:xfrm>
              <a:off x="5885636" y="3022878"/>
              <a:ext cx="0" cy="53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8" name="直線コネクタ 407"/>
            <p:cNvCxnSpPr/>
            <p:nvPr/>
          </p:nvCxnSpPr>
          <p:spPr>
            <a:xfrm>
              <a:off x="5918842" y="2986923"/>
              <a:ext cx="0" cy="51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9" name="直線コネクタ 408"/>
            <p:cNvCxnSpPr/>
            <p:nvPr/>
          </p:nvCxnSpPr>
          <p:spPr>
            <a:xfrm>
              <a:off x="5902239" y="3000620"/>
              <a:ext cx="0" cy="53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0" name="直線コネクタ 409"/>
            <p:cNvCxnSpPr/>
            <p:nvPr/>
          </p:nvCxnSpPr>
          <p:spPr>
            <a:xfrm>
              <a:off x="5935444" y="2966378"/>
              <a:ext cx="0" cy="54538"/>
            </a:xfrm>
            <a:prstGeom prst="line">
              <a:avLst/>
            </a:prstGeom>
            <a:ln>
              <a:solidFill>
                <a:srgbClr val="6C7313"/>
              </a:solidFill>
            </a:ln>
          </p:spPr>
          <p:style>
            <a:lnRef idx="1">
              <a:schemeClr val="accent1"/>
            </a:lnRef>
            <a:fillRef idx="0">
              <a:schemeClr val="accent1"/>
            </a:fillRef>
            <a:effectRef idx="0">
              <a:schemeClr val="accent1"/>
            </a:effectRef>
            <a:fontRef idx="minor">
              <a:schemeClr val="tx1"/>
            </a:fontRef>
          </p:style>
        </p:cxnSp>
        <p:cxnSp>
          <p:nvCxnSpPr>
            <p:cNvPr id="411" name="直線コネクタ 410"/>
            <p:cNvCxnSpPr/>
            <p:nvPr/>
          </p:nvCxnSpPr>
          <p:spPr>
            <a:xfrm>
              <a:off x="3882046" y="2705802"/>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2" name="直線コネクタ 411"/>
            <p:cNvCxnSpPr/>
            <p:nvPr/>
          </p:nvCxnSpPr>
          <p:spPr>
            <a:xfrm>
              <a:off x="3864237" y="2726347"/>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3" name="直線コネクタ 412"/>
            <p:cNvCxnSpPr/>
            <p:nvPr/>
          </p:nvCxnSpPr>
          <p:spPr>
            <a:xfrm>
              <a:off x="3838692" y="2746899"/>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a:off x="3820883" y="2767445"/>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5" name="直線コネクタ 414"/>
            <p:cNvCxnSpPr/>
            <p:nvPr/>
          </p:nvCxnSpPr>
          <p:spPr>
            <a:xfrm>
              <a:off x="3800066" y="2790677"/>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6" name="テキスト ボックス 415"/>
            <p:cNvSpPr txBox="1"/>
            <p:nvPr/>
          </p:nvSpPr>
          <p:spPr>
            <a:xfrm>
              <a:off x="4592628" y="2950323"/>
              <a:ext cx="585475" cy="253916"/>
            </a:xfrm>
            <a:prstGeom prst="rect">
              <a:avLst/>
            </a:prstGeom>
            <a:noFill/>
          </p:spPr>
          <p:txBody>
            <a:bodyPr wrap="square" rtlCol="0">
              <a:spAutoFit/>
            </a:bodyPr>
            <a:lstStyle/>
            <a:p>
              <a:r>
                <a:rPr lang="en-US" altLang="ja-JP" sz="1050" dirty="0">
                  <a:cs typeface="Times New Roman" panose="02020603050405020304" pitchFamily="18" charset="0"/>
                </a:rPr>
                <a:t>30 mm</a:t>
              </a:r>
              <a:endParaRPr lang="ja-JP" altLang="en-US" sz="1050" dirty="0">
                <a:cs typeface="Times New Roman" panose="02020603050405020304" pitchFamily="18" charset="0"/>
              </a:endParaRPr>
            </a:p>
          </p:txBody>
        </p:sp>
        <p:sp>
          <p:nvSpPr>
            <p:cNvPr id="417" name="テキスト ボックス 416"/>
            <p:cNvSpPr txBox="1"/>
            <p:nvPr/>
          </p:nvSpPr>
          <p:spPr>
            <a:xfrm>
              <a:off x="3684046" y="2881311"/>
              <a:ext cx="827819" cy="253916"/>
            </a:xfrm>
            <a:prstGeom prst="rect">
              <a:avLst/>
            </a:prstGeom>
            <a:noFill/>
          </p:spPr>
          <p:txBody>
            <a:bodyPr wrap="square" rtlCol="0">
              <a:spAutoFit/>
            </a:bodyPr>
            <a:lstStyle/>
            <a:p>
              <a:r>
                <a:rPr lang="en-US" altLang="ja-JP" sz="1050" dirty="0">
                  <a:cs typeface="Times New Roman" panose="02020603050405020304" pitchFamily="18" charset="0"/>
                </a:rPr>
                <a:t>5.5 mm</a:t>
              </a:r>
              <a:endParaRPr lang="ja-JP" altLang="en-US" sz="1050" dirty="0">
                <a:cs typeface="Times New Roman" panose="02020603050405020304" pitchFamily="18" charset="0"/>
              </a:endParaRPr>
            </a:p>
          </p:txBody>
        </p:sp>
        <p:cxnSp>
          <p:nvCxnSpPr>
            <p:cNvPr id="418" name="直線矢印コネクタ 417"/>
            <p:cNvCxnSpPr/>
            <p:nvPr/>
          </p:nvCxnSpPr>
          <p:spPr>
            <a:xfrm>
              <a:off x="3732353" y="2883693"/>
              <a:ext cx="0" cy="31478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9" name="直線矢印コネクタ 418"/>
            <p:cNvCxnSpPr/>
            <p:nvPr/>
          </p:nvCxnSpPr>
          <p:spPr>
            <a:xfrm>
              <a:off x="3692256" y="3135227"/>
              <a:ext cx="2110367"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0" name="テキスト ボックス 419"/>
            <p:cNvSpPr txBox="1"/>
            <p:nvPr/>
          </p:nvSpPr>
          <p:spPr>
            <a:xfrm>
              <a:off x="3541903" y="2548756"/>
              <a:ext cx="585475" cy="253916"/>
            </a:xfrm>
            <a:prstGeom prst="rect">
              <a:avLst/>
            </a:prstGeom>
            <a:noFill/>
          </p:spPr>
          <p:txBody>
            <a:bodyPr wrap="square" rtlCol="0">
              <a:spAutoFit/>
            </a:bodyPr>
            <a:lstStyle/>
            <a:p>
              <a:r>
                <a:rPr lang="en-US" altLang="ja-JP" sz="1050" dirty="0">
                  <a:cs typeface="Times New Roman" panose="02020603050405020304" pitchFamily="18" charset="0"/>
                </a:rPr>
                <a:t>6 mm</a:t>
              </a:r>
              <a:endParaRPr lang="ja-JP" altLang="en-US" sz="1050" dirty="0">
                <a:cs typeface="Times New Roman" panose="02020603050405020304" pitchFamily="18" charset="0"/>
              </a:endParaRPr>
            </a:p>
          </p:txBody>
        </p:sp>
        <p:cxnSp>
          <p:nvCxnSpPr>
            <p:cNvPr id="421" name="直線矢印コネクタ 420"/>
            <p:cNvCxnSpPr/>
            <p:nvPr/>
          </p:nvCxnSpPr>
          <p:spPr>
            <a:xfrm flipH="1">
              <a:off x="3741196" y="2634542"/>
              <a:ext cx="242852" cy="23669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2" name="直線コネクタ 421"/>
            <p:cNvCxnSpPr/>
            <p:nvPr/>
          </p:nvCxnSpPr>
          <p:spPr>
            <a:xfrm>
              <a:off x="3988311" y="2789655"/>
              <a:ext cx="1855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2" name="直線コネクタ 21"/>
          <p:cNvCxnSpPr/>
          <p:nvPr/>
        </p:nvCxnSpPr>
        <p:spPr>
          <a:xfrm>
            <a:off x="8165162" y="1322527"/>
            <a:ext cx="230015"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6" name="環状矢印 95"/>
          <p:cNvSpPr/>
          <p:nvPr/>
        </p:nvSpPr>
        <p:spPr>
          <a:xfrm flipH="1">
            <a:off x="7759106" y="1795136"/>
            <a:ext cx="661268" cy="721923"/>
          </a:xfrm>
          <a:prstGeom prst="circularArrow">
            <a:avLst>
              <a:gd name="adj1" fmla="val 12500"/>
              <a:gd name="adj2" fmla="val 1142319"/>
              <a:gd name="adj3" fmla="val 20457681"/>
              <a:gd name="adj4" fmla="val 16259611"/>
              <a:gd name="adj5" fmla="val 125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97" name="テキスト ボックス 96"/>
          <p:cNvSpPr txBox="1"/>
          <p:nvPr/>
        </p:nvSpPr>
        <p:spPr>
          <a:xfrm>
            <a:off x="7949933" y="1923063"/>
            <a:ext cx="2075707" cy="307777"/>
          </a:xfrm>
          <a:prstGeom prst="rect">
            <a:avLst/>
          </a:prstGeom>
          <a:noFill/>
        </p:spPr>
        <p:txBody>
          <a:bodyPr wrap="square" rtlCol="0">
            <a:spAutoFit/>
          </a:bodyPr>
          <a:lstStyle/>
          <a:p>
            <a:r>
              <a:rPr lang="en-US" altLang="ja-JP" sz="1400" dirty="0" smtClean="0"/>
              <a:t>cutting</a:t>
            </a:r>
            <a:endParaRPr lang="ja-JP" altLang="en-US" sz="1400" dirty="0"/>
          </a:p>
        </p:txBody>
      </p:sp>
      <p:sp>
        <p:nvSpPr>
          <p:cNvPr id="98" name="テキスト ボックス 97"/>
          <p:cNvSpPr txBox="1"/>
          <p:nvPr/>
        </p:nvSpPr>
        <p:spPr>
          <a:xfrm>
            <a:off x="7563487" y="2879722"/>
            <a:ext cx="2731099" cy="738664"/>
          </a:xfrm>
          <a:prstGeom prst="rect">
            <a:avLst/>
          </a:prstGeom>
          <a:noFill/>
        </p:spPr>
        <p:txBody>
          <a:bodyPr wrap="square" rtlCol="0">
            <a:spAutoFit/>
          </a:bodyPr>
          <a:lstStyle/>
          <a:p>
            <a:r>
              <a:rPr lang="ja-JP" altLang="en-US" sz="1400" dirty="0" smtClean="0"/>
              <a:t>⇒</a:t>
            </a:r>
            <a:r>
              <a:rPr lang="en-US" altLang="ja-JP" sz="1400" dirty="0" smtClean="0"/>
              <a:t>The groove </a:t>
            </a:r>
            <a:r>
              <a:rPr lang="en-US" altLang="ja-JP" sz="1400" dirty="0"/>
              <a:t>lengthen creeping distance to prevent creeping </a:t>
            </a:r>
            <a:r>
              <a:rPr lang="en-US" altLang="ja-JP" sz="1400" dirty="0" smtClean="0"/>
              <a:t>discharge.</a:t>
            </a:r>
            <a:endParaRPr lang="ja-JP" altLang="en-US" sz="1400" dirty="0"/>
          </a:p>
        </p:txBody>
      </p:sp>
      <p:sp>
        <p:nvSpPr>
          <p:cNvPr id="423" name="テキスト ボックス 422"/>
          <p:cNvSpPr txBox="1"/>
          <p:nvPr/>
        </p:nvSpPr>
        <p:spPr>
          <a:xfrm>
            <a:off x="7608037" y="4688374"/>
            <a:ext cx="3384376" cy="369332"/>
          </a:xfrm>
          <a:prstGeom prst="rect">
            <a:avLst/>
          </a:prstGeom>
          <a:noFill/>
        </p:spPr>
        <p:txBody>
          <a:bodyPr wrap="square" rtlCol="0">
            <a:spAutoFit/>
          </a:bodyPr>
          <a:lstStyle/>
          <a:p>
            <a:r>
              <a:rPr lang="ja-JP" altLang="en-US" dirty="0">
                <a:cs typeface="Times New Roman" panose="02020603050405020304" pitchFamily="18" charset="0"/>
              </a:rPr>
              <a:t>⑥ </a:t>
            </a:r>
            <a:r>
              <a:rPr lang="en-US" altLang="ja-JP" dirty="0">
                <a:latin typeface="Symbol" panose="05050102010706020507" pitchFamily="18" charset="2"/>
              </a:rPr>
              <a:t>g</a:t>
            </a:r>
            <a:r>
              <a:rPr lang="en-US" altLang="ja-JP" dirty="0"/>
              <a:t>-ray irradiation</a:t>
            </a:r>
            <a:endParaRPr lang="ja-JP" altLang="en-US" dirty="0">
              <a:cs typeface="Times New Roman" panose="02020603050405020304" pitchFamily="18" charset="0"/>
            </a:endParaRPr>
          </a:p>
        </p:txBody>
      </p:sp>
      <p:sp>
        <p:nvSpPr>
          <p:cNvPr id="102" name="テキスト ボックス 101"/>
          <p:cNvSpPr txBox="1"/>
          <p:nvPr/>
        </p:nvSpPr>
        <p:spPr>
          <a:xfrm>
            <a:off x="9642959" y="4836194"/>
            <a:ext cx="2477277" cy="1646605"/>
          </a:xfrm>
          <a:prstGeom prst="rect">
            <a:avLst/>
          </a:prstGeom>
          <a:noFill/>
        </p:spPr>
        <p:txBody>
          <a:bodyPr wrap="square" rtlCol="0">
            <a:spAutoFit/>
          </a:bodyPr>
          <a:lstStyle/>
          <a:p>
            <a:r>
              <a:rPr lang="en-US" altLang="ja-JP" sz="1600" baseline="30000" dirty="0"/>
              <a:t>60</a:t>
            </a:r>
            <a:r>
              <a:rPr lang="en-US" altLang="ja-JP" sz="1600" dirty="0"/>
              <a:t>Co source</a:t>
            </a:r>
          </a:p>
          <a:p>
            <a:r>
              <a:rPr lang="en-US" altLang="ja-JP" sz="1600" dirty="0"/>
              <a:t>       in ISIR, Osaka Univ.</a:t>
            </a:r>
          </a:p>
          <a:p>
            <a:r>
              <a:rPr lang="en-US" altLang="ja-JP" sz="1600" dirty="0"/>
              <a:t>at RT, in the </a:t>
            </a:r>
            <a:r>
              <a:rPr lang="en-US" altLang="ja-JP" sz="1600" dirty="0" smtClean="0"/>
              <a:t>air atmosphere</a:t>
            </a:r>
            <a:endParaRPr lang="en-US" altLang="ja-JP" sz="1600" dirty="0"/>
          </a:p>
          <a:p>
            <a:endParaRPr lang="en-US" altLang="ja-JP" sz="500" dirty="0"/>
          </a:p>
          <a:p>
            <a:r>
              <a:rPr lang="en-US" altLang="ja-JP" sz="1600" dirty="0"/>
              <a:t>Dose : 5 </a:t>
            </a:r>
            <a:r>
              <a:rPr lang="en-US" altLang="ja-JP" sz="1600" dirty="0" err="1"/>
              <a:t>MGy</a:t>
            </a:r>
            <a:r>
              <a:rPr lang="en-US" altLang="ja-JP" sz="1600" dirty="0"/>
              <a:t> / 10 </a:t>
            </a:r>
            <a:r>
              <a:rPr lang="en-US" altLang="ja-JP" sz="1600" dirty="0" err="1"/>
              <a:t>MGy</a:t>
            </a:r>
            <a:endParaRPr lang="en-US" altLang="ja-JP" sz="1600" dirty="0"/>
          </a:p>
          <a:p>
            <a:endParaRPr lang="en-US" altLang="ja-JP" sz="1600" dirty="0"/>
          </a:p>
          <a:p>
            <a:r>
              <a:rPr lang="en-US" altLang="ja-JP" sz="1600" dirty="0"/>
              <a:t>Dose rate : 42 </a:t>
            </a:r>
            <a:r>
              <a:rPr lang="en-US" altLang="ja-JP" sz="1600" dirty="0" err="1"/>
              <a:t>kGy</a:t>
            </a:r>
            <a:r>
              <a:rPr lang="en-US" altLang="ja-JP" sz="1600" dirty="0"/>
              <a:t>/h</a:t>
            </a:r>
            <a:endParaRPr lang="ja-JP" altLang="en-US" sz="1600" dirty="0"/>
          </a:p>
        </p:txBody>
      </p:sp>
      <p:sp>
        <p:nvSpPr>
          <p:cNvPr id="437" name="下矢印 436"/>
          <p:cNvSpPr/>
          <p:nvPr/>
        </p:nvSpPr>
        <p:spPr>
          <a:xfrm>
            <a:off x="8076102" y="4467216"/>
            <a:ext cx="207855" cy="235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cs typeface="Times New Roman" panose="02020603050405020304" pitchFamily="18" charset="0"/>
            </a:endParaRPr>
          </a:p>
        </p:txBody>
      </p:sp>
      <p:grpSp>
        <p:nvGrpSpPr>
          <p:cNvPr id="347" name="グループ化 346"/>
          <p:cNvGrpSpPr/>
          <p:nvPr/>
        </p:nvGrpSpPr>
        <p:grpSpPr>
          <a:xfrm>
            <a:off x="7404604" y="5242760"/>
            <a:ext cx="2129067" cy="1102685"/>
            <a:chOff x="656565" y="2573905"/>
            <a:chExt cx="6519298" cy="2841780"/>
          </a:xfrm>
        </p:grpSpPr>
        <p:pic>
          <p:nvPicPr>
            <p:cNvPr id="351" name="図 350"/>
            <p:cNvPicPr>
              <a:picLocks noChangeAspect="1"/>
            </p:cNvPicPr>
            <p:nvPr/>
          </p:nvPicPr>
          <p:blipFill rotWithShape="1">
            <a:blip r:embed="rId3" cstate="print">
              <a:extLst>
                <a:ext uri="{28A0092B-C50C-407E-A947-70E740481C1C}">
                  <a14:useLocalDpi xmlns:a14="http://schemas.microsoft.com/office/drawing/2010/main" val="0"/>
                </a:ext>
              </a:extLst>
            </a:blip>
            <a:srcRect l="18876" t="6856" r="19785" b="9790"/>
            <a:stretch/>
          </p:blipFill>
          <p:spPr>
            <a:xfrm>
              <a:off x="4076945" y="2755645"/>
              <a:ext cx="3098918" cy="2368732"/>
            </a:xfrm>
            <a:prstGeom prst="rect">
              <a:avLst/>
            </a:prstGeom>
            <a:ln w="28575">
              <a:solidFill>
                <a:srgbClr val="FF0000"/>
              </a:solidFill>
            </a:ln>
          </p:spPr>
        </p:pic>
        <p:pic>
          <p:nvPicPr>
            <p:cNvPr id="352" name="図 351"/>
            <p:cNvPicPr>
              <a:picLocks noChangeAspect="1"/>
            </p:cNvPicPr>
            <p:nvPr/>
          </p:nvPicPr>
          <p:blipFill rotWithShape="1">
            <a:blip r:embed="rId4" cstate="print">
              <a:extLst>
                <a:ext uri="{28A0092B-C50C-407E-A947-70E740481C1C}">
                  <a14:useLocalDpi xmlns:a14="http://schemas.microsoft.com/office/drawing/2010/main" val="0"/>
                </a:ext>
              </a:extLst>
            </a:blip>
            <a:srcRect l="19222" r="24756"/>
            <a:stretch/>
          </p:blipFill>
          <p:spPr>
            <a:xfrm>
              <a:off x="656565" y="2573905"/>
              <a:ext cx="2830286" cy="2841780"/>
            </a:xfrm>
            <a:prstGeom prst="rect">
              <a:avLst/>
            </a:prstGeom>
          </p:spPr>
        </p:pic>
        <p:sp>
          <p:nvSpPr>
            <p:cNvPr id="353" name="正方形/長方形 352"/>
            <p:cNvSpPr/>
            <p:nvPr/>
          </p:nvSpPr>
          <p:spPr>
            <a:xfrm>
              <a:off x="2411760" y="3113965"/>
              <a:ext cx="585065" cy="121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4" name="直線コネクタ 353"/>
            <p:cNvCxnSpPr/>
            <p:nvPr/>
          </p:nvCxnSpPr>
          <p:spPr>
            <a:xfrm flipV="1">
              <a:off x="2996825" y="2755645"/>
              <a:ext cx="1080120" cy="358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a:off x="2996825" y="4329100"/>
              <a:ext cx="1080120" cy="7952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 name="直線矢印コネクタ 3"/>
          <p:cNvCxnSpPr/>
          <p:nvPr/>
        </p:nvCxnSpPr>
        <p:spPr>
          <a:xfrm>
            <a:off x="7668941" y="1613942"/>
            <a:ext cx="288032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756815" y="1745259"/>
            <a:ext cx="1162338" cy="523220"/>
          </a:xfrm>
          <a:prstGeom prst="rect">
            <a:avLst/>
          </a:prstGeom>
          <a:noFill/>
          <a:ln>
            <a:solidFill>
              <a:srgbClr val="00B050"/>
            </a:solidFill>
          </a:ln>
        </p:spPr>
        <p:txBody>
          <a:bodyPr wrap="square" rtlCol="0">
            <a:spAutoFit/>
          </a:bodyPr>
          <a:lstStyle/>
          <a:p>
            <a:pPr algn="ctr"/>
            <a:r>
              <a:rPr lang="en-US" altLang="ja-JP" sz="1400" dirty="0"/>
              <a:t>test direction</a:t>
            </a:r>
          </a:p>
          <a:p>
            <a:pPr algn="ctr"/>
            <a:r>
              <a:rPr lang="en-US" altLang="ja-JP" sz="1400" dirty="0"/>
              <a:t>(parallel)</a:t>
            </a:r>
            <a:endParaRPr lang="ja-JP" altLang="en-US" sz="1400" dirty="0"/>
          </a:p>
        </p:txBody>
      </p:sp>
      <p:cxnSp>
        <p:nvCxnSpPr>
          <p:cNvPr id="12" name="直線コネクタ 11"/>
          <p:cNvCxnSpPr/>
          <p:nvPr/>
        </p:nvCxnSpPr>
        <p:spPr>
          <a:xfrm>
            <a:off x="9714327" y="2525392"/>
            <a:ext cx="1041529" cy="1455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26" name="テキスト ボックス 425"/>
          <p:cNvSpPr txBox="1"/>
          <p:nvPr/>
        </p:nvSpPr>
        <p:spPr>
          <a:xfrm>
            <a:off x="10332520" y="3075090"/>
            <a:ext cx="494388" cy="253916"/>
          </a:xfrm>
          <a:prstGeom prst="rect">
            <a:avLst/>
          </a:prstGeom>
          <a:noFill/>
        </p:spPr>
        <p:txBody>
          <a:bodyPr wrap="square" rtlCol="0">
            <a:spAutoFit/>
          </a:bodyPr>
          <a:lstStyle/>
          <a:p>
            <a:r>
              <a:rPr lang="en-US" altLang="ja-JP" sz="1050" dirty="0">
                <a:cs typeface="Times New Roman" panose="02020603050405020304" pitchFamily="18" charset="0"/>
              </a:rPr>
              <a:t>1mm</a:t>
            </a:r>
            <a:endParaRPr lang="ja-JP" altLang="en-US" sz="1050" dirty="0">
              <a:cs typeface="Times New Roman" panose="02020603050405020304" pitchFamily="18" charset="0"/>
            </a:endParaRPr>
          </a:p>
        </p:txBody>
      </p:sp>
      <p:sp>
        <p:nvSpPr>
          <p:cNvPr id="322" name="正方形/長方形 321"/>
          <p:cNvSpPr/>
          <p:nvPr/>
        </p:nvSpPr>
        <p:spPr>
          <a:xfrm rot="16200000">
            <a:off x="10772631" y="2646405"/>
            <a:ext cx="607451" cy="641000"/>
          </a:xfrm>
          <a:prstGeom prst="rect">
            <a:avLst/>
          </a:prstGeom>
          <a:solidFill>
            <a:srgbClr val="FFFF00"/>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94" name="正方形/長方形 393"/>
          <p:cNvSpPr/>
          <p:nvPr/>
        </p:nvSpPr>
        <p:spPr>
          <a:xfrm rot="16200000">
            <a:off x="10832688" y="2813336"/>
            <a:ext cx="495420" cy="1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395" name="直線コネクタ 394"/>
          <p:cNvCxnSpPr/>
          <p:nvPr/>
        </p:nvCxnSpPr>
        <p:spPr>
          <a:xfrm rot="16200000">
            <a:off x="11080406" y="3053773"/>
            <a:ext cx="0" cy="190519"/>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p:cNvCxnSpPr/>
          <p:nvPr/>
        </p:nvCxnSpPr>
        <p:spPr>
          <a:xfrm rot="16200000">
            <a:off x="10749266" y="2905883"/>
            <a:ext cx="486297"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424" name="直線コネクタ 423"/>
          <p:cNvCxnSpPr/>
          <p:nvPr/>
        </p:nvCxnSpPr>
        <p:spPr>
          <a:xfrm rot="16200000">
            <a:off x="10924505" y="2908379"/>
            <a:ext cx="490602"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344" name="直線コネクタ 343"/>
          <p:cNvCxnSpPr/>
          <p:nvPr/>
        </p:nvCxnSpPr>
        <p:spPr>
          <a:xfrm rot="16200000">
            <a:off x="10943521" y="3205946"/>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rot="16200000">
            <a:off x="10990415" y="3207845"/>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線コネクタ 345"/>
          <p:cNvCxnSpPr/>
          <p:nvPr/>
        </p:nvCxnSpPr>
        <p:spPr>
          <a:xfrm rot="16200000">
            <a:off x="11123501" y="3205946"/>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rot="16200000">
            <a:off x="10924670"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直線コネクタ 358"/>
          <p:cNvCxnSpPr/>
          <p:nvPr/>
        </p:nvCxnSpPr>
        <p:spPr>
          <a:xfrm rot="16200000">
            <a:off x="10969665"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rot="16200000">
            <a:off x="11014659"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rot="16200000">
            <a:off x="11031613" y="3204048"/>
            <a:ext cx="822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rot="16200000">
            <a:off x="11080405" y="3207845"/>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p:cNvCxnSpPr/>
          <p:nvPr/>
        </p:nvCxnSpPr>
        <p:spPr>
          <a:xfrm rot="16200000">
            <a:off x="11059649"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rot="16200000">
            <a:off x="10516928"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rot="16200000">
            <a:off x="10561922" y="2962121"/>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rot="16200000">
            <a:off x="10603931" y="2959134"/>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3" name="直線コネクタ 392"/>
          <p:cNvCxnSpPr/>
          <p:nvPr/>
        </p:nvCxnSpPr>
        <p:spPr>
          <a:xfrm rot="16200000">
            <a:off x="10648927" y="2959134"/>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7" name="直線コネクタ 426"/>
          <p:cNvCxnSpPr/>
          <p:nvPr/>
        </p:nvCxnSpPr>
        <p:spPr>
          <a:xfrm>
            <a:off x="10571544" y="3149032"/>
            <a:ext cx="4286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8" name="直線矢印コネクタ 427"/>
          <p:cNvCxnSpPr/>
          <p:nvPr/>
        </p:nvCxnSpPr>
        <p:spPr>
          <a:xfrm>
            <a:off x="10675111" y="3040747"/>
            <a:ext cx="0" cy="1003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9" name="直線矢印コネクタ 428"/>
          <p:cNvCxnSpPr/>
          <p:nvPr/>
        </p:nvCxnSpPr>
        <p:spPr>
          <a:xfrm flipV="1">
            <a:off x="10675111" y="3272048"/>
            <a:ext cx="0" cy="103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0" name="直線コネクタ 429"/>
          <p:cNvCxnSpPr/>
          <p:nvPr/>
        </p:nvCxnSpPr>
        <p:spPr>
          <a:xfrm>
            <a:off x="10579714" y="3270631"/>
            <a:ext cx="4187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0" name="グループ化 249"/>
          <p:cNvGrpSpPr/>
          <p:nvPr/>
        </p:nvGrpSpPr>
        <p:grpSpPr>
          <a:xfrm>
            <a:off x="8582255" y="3573217"/>
            <a:ext cx="924934" cy="930102"/>
            <a:chOff x="8111562" y="2814488"/>
            <a:chExt cx="924934" cy="930102"/>
          </a:xfrm>
        </p:grpSpPr>
        <p:sp>
          <p:nvSpPr>
            <p:cNvPr id="251" name="正方形/長方形 250"/>
            <p:cNvSpPr/>
            <p:nvPr/>
          </p:nvSpPr>
          <p:spPr>
            <a:xfrm rot="16200000">
              <a:off x="8267086" y="2980399"/>
              <a:ext cx="607451" cy="641000"/>
            </a:xfrm>
            <a:prstGeom prst="rect">
              <a:avLst/>
            </a:prstGeom>
            <a:solidFill>
              <a:srgbClr val="FFFF00"/>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2" name="正方形/長方形 251"/>
            <p:cNvSpPr/>
            <p:nvPr/>
          </p:nvSpPr>
          <p:spPr>
            <a:xfrm rot="16200000">
              <a:off x="8327144" y="3147330"/>
              <a:ext cx="495420" cy="1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253" name="直線コネクタ 252"/>
            <p:cNvCxnSpPr/>
            <p:nvPr/>
          </p:nvCxnSpPr>
          <p:spPr>
            <a:xfrm rot="16200000">
              <a:off x="8574862" y="3387766"/>
              <a:ext cx="0" cy="190519"/>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rot="16200000">
              <a:off x="8243721" y="3239877"/>
              <a:ext cx="486297"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rot="16200000">
              <a:off x="8418961" y="3242373"/>
              <a:ext cx="490602"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rot="16200000">
              <a:off x="8437977" y="3539940"/>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rot="16200000">
              <a:off x="8484871" y="3541839"/>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rot="16200000">
              <a:off x="8617957" y="3539940"/>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rot="16200000">
              <a:off x="8419126"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rot="16200000">
              <a:off x="8464121"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rot="16200000">
              <a:off x="8509115"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rot="16200000">
              <a:off x="8526068" y="3538042"/>
              <a:ext cx="822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rot="16200000">
              <a:off x="8574861" y="3541839"/>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rot="16200000">
              <a:off x="8554105"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rot="16200000">
              <a:off x="8011384"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rot="16200000">
              <a:off x="8056378"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rot="16200000">
              <a:off x="8098386" y="329312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rot="16200000">
              <a:off x="8143382" y="329312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9" name="正方形/長方形 268"/>
            <p:cNvSpPr/>
            <p:nvPr/>
          </p:nvSpPr>
          <p:spPr>
            <a:xfrm>
              <a:off x="8536877" y="2814488"/>
              <a:ext cx="77960" cy="6685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 name="正方形/長方形 269"/>
            <p:cNvSpPr/>
            <p:nvPr/>
          </p:nvSpPr>
          <p:spPr>
            <a:xfrm>
              <a:off x="8111562" y="3620371"/>
              <a:ext cx="924934" cy="1242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76" name="正方形/長方形 275"/>
          <p:cNvSpPr/>
          <p:nvPr/>
        </p:nvSpPr>
        <p:spPr>
          <a:xfrm rot="16200000">
            <a:off x="10246327" y="3982053"/>
            <a:ext cx="121600" cy="641000"/>
          </a:xfrm>
          <a:prstGeom prst="rect">
            <a:avLst/>
          </a:prstGeom>
          <a:solidFill>
            <a:srgbClr val="FFFF00"/>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282" name="直線コネクタ 281"/>
          <p:cNvCxnSpPr/>
          <p:nvPr/>
        </p:nvCxnSpPr>
        <p:spPr>
          <a:xfrm rot="16200000">
            <a:off x="10174292" y="4298669"/>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rot="16200000">
            <a:off x="10221186" y="4300568"/>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rot="16200000">
            <a:off x="10354272" y="4298669"/>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直線コネクタ 287"/>
          <p:cNvCxnSpPr/>
          <p:nvPr/>
        </p:nvCxnSpPr>
        <p:spPr>
          <a:xfrm rot="16200000">
            <a:off x="10262384" y="4296771"/>
            <a:ext cx="822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rot="16200000">
            <a:off x="10311176" y="4300568"/>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10030771" y="4255626"/>
            <a:ext cx="542721" cy="82288"/>
            <a:chOff x="7064734" y="3672900"/>
            <a:chExt cx="542721" cy="572116"/>
          </a:xfrm>
        </p:grpSpPr>
        <p:cxnSp>
          <p:nvCxnSpPr>
            <p:cNvPr id="285" name="直線コネクタ 284"/>
            <p:cNvCxnSpPr/>
            <p:nvPr/>
          </p:nvCxnSpPr>
          <p:spPr>
            <a:xfrm rot="16200000">
              <a:off x="7189405"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rot="16200000">
              <a:off x="7234400"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rot="16200000">
              <a:off x="7279394"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rot="16200000">
              <a:off x="7324384"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rot="16200000">
              <a:off x="6781663"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rot="16200000">
              <a:off x="6826657" y="396194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rot="16200000">
              <a:off x="6868665" y="395895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rot="16200000">
              <a:off x="6913661" y="395895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5" name="正方形/長方形 294"/>
          <p:cNvSpPr/>
          <p:nvPr/>
        </p:nvSpPr>
        <p:spPr>
          <a:xfrm>
            <a:off x="10273192" y="3573218"/>
            <a:ext cx="77960" cy="6685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6" name="正方形/長方形 295"/>
          <p:cNvSpPr/>
          <p:nvPr/>
        </p:nvSpPr>
        <p:spPr>
          <a:xfrm>
            <a:off x="9847877" y="4379101"/>
            <a:ext cx="924934" cy="1242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フリーフォーム 28"/>
          <p:cNvSpPr/>
          <p:nvPr/>
        </p:nvSpPr>
        <p:spPr>
          <a:xfrm>
            <a:off x="9078928" y="3722401"/>
            <a:ext cx="321723" cy="656749"/>
          </a:xfrm>
          <a:custGeom>
            <a:avLst/>
            <a:gdLst>
              <a:gd name="connsiteX0" fmla="*/ 25663 w 322843"/>
              <a:gd name="connsiteY0" fmla="*/ 534225 h 686625"/>
              <a:gd name="connsiteX1" fmla="*/ 25663 w 322843"/>
              <a:gd name="connsiteY1" fmla="*/ 46545 h 686625"/>
              <a:gd name="connsiteX2" fmla="*/ 292363 w 322843"/>
              <a:gd name="connsiteY2" fmla="*/ 92265 h 686625"/>
              <a:gd name="connsiteX3" fmla="*/ 322843 w 322843"/>
              <a:gd name="connsiteY3" fmla="*/ 686625 h 686625"/>
              <a:gd name="connsiteX0" fmla="*/ 16846 w 314026"/>
              <a:gd name="connsiteY0" fmla="*/ 509811 h 662211"/>
              <a:gd name="connsiteX1" fmla="*/ 33514 w 314026"/>
              <a:gd name="connsiteY1" fmla="*/ 62612 h 662211"/>
              <a:gd name="connsiteX2" fmla="*/ 283546 w 314026"/>
              <a:gd name="connsiteY2" fmla="*/ 67851 h 662211"/>
              <a:gd name="connsiteX3" fmla="*/ 314026 w 314026"/>
              <a:gd name="connsiteY3" fmla="*/ 662211 h 662211"/>
              <a:gd name="connsiteX0" fmla="*/ 24226 w 321406"/>
              <a:gd name="connsiteY0" fmla="*/ 516393 h 668793"/>
              <a:gd name="connsiteX1" fmla="*/ 26606 w 321406"/>
              <a:gd name="connsiteY1" fmla="*/ 57288 h 668793"/>
              <a:gd name="connsiteX2" fmla="*/ 290926 w 321406"/>
              <a:gd name="connsiteY2" fmla="*/ 74433 h 668793"/>
              <a:gd name="connsiteX3" fmla="*/ 321406 w 321406"/>
              <a:gd name="connsiteY3" fmla="*/ 668793 h 668793"/>
              <a:gd name="connsiteX0" fmla="*/ 9140 w 306320"/>
              <a:gd name="connsiteY0" fmla="*/ 525721 h 678121"/>
              <a:gd name="connsiteX1" fmla="*/ 11520 w 306320"/>
              <a:gd name="connsiteY1" fmla="*/ 66616 h 678121"/>
              <a:gd name="connsiteX2" fmla="*/ 275840 w 306320"/>
              <a:gd name="connsiteY2" fmla="*/ 83761 h 678121"/>
              <a:gd name="connsiteX3" fmla="*/ 306320 w 306320"/>
              <a:gd name="connsiteY3" fmla="*/ 678121 h 678121"/>
              <a:gd name="connsiteX0" fmla="*/ 9140 w 306320"/>
              <a:gd name="connsiteY0" fmla="*/ 490897 h 643297"/>
              <a:gd name="connsiteX1" fmla="*/ 11520 w 306320"/>
              <a:gd name="connsiteY1" fmla="*/ 31792 h 643297"/>
              <a:gd name="connsiteX2" fmla="*/ 275840 w 306320"/>
              <a:gd name="connsiteY2" fmla="*/ 48937 h 643297"/>
              <a:gd name="connsiteX3" fmla="*/ 306320 w 306320"/>
              <a:gd name="connsiteY3" fmla="*/ 643297 h 643297"/>
              <a:gd name="connsiteX0" fmla="*/ 9140 w 306320"/>
              <a:gd name="connsiteY0" fmla="*/ 459105 h 611505"/>
              <a:gd name="connsiteX1" fmla="*/ 11520 w 306320"/>
              <a:gd name="connsiteY1" fmla="*/ 0 h 611505"/>
              <a:gd name="connsiteX2" fmla="*/ 275840 w 306320"/>
              <a:gd name="connsiteY2" fmla="*/ 17145 h 611505"/>
              <a:gd name="connsiteX3" fmla="*/ 306320 w 306320"/>
              <a:gd name="connsiteY3" fmla="*/ 611505 h 611505"/>
              <a:gd name="connsiteX0" fmla="*/ 9140 w 306320"/>
              <a:gd name="connsiteY0" fmla="*/ 468153 h 620553"/>
              <a:gd name="connsiteX1" fmla="*/ 11520 w 306320"/>
              <a:gd name="connsiteY1" fmla="*/ 9048 h 620553"/>
              <a:gd name="connsiteX2" fmla="*/ 268697 w 306320"/>
              <a:gd name="connsiteY2" fmla="*/ 0 h 620553"/>
              <a:gd name="connsiteX3" fmla="*/ 306320 w 306320"/>
              <a:gd name="connsiteY3" fmla="*/ 620553 h 620553"/>
              <a:gd name="connsiteX0" fmla="*/ 10341 w 307521"/>
              <a:gd name="connsiteY0" fmla="*/ 480536 h 632936"/>
              <a:gd name="connsiteX1" fmla="*/ 7959 w 307521"/>
              <a:gd name="connsiteY1" fmla="*/ 0 h 632936"/>
              <a:gd name="connsiteX2" fmla="*/ 269898 w 307521"/>
              <a:gd name="connsiteY2" fmla="*/ 12383 h 632936"/>
              <a:gd name="connsiteX3" fmla="*/ 307521 w 307521"/>
              <a:gd name="connsiteY3" fmla="*/ 632936 h 632936"/>
              <a:gd name="connsiteX0" fmla="*/ 10341 w 307521"/>
              <a:gd name="connsiteY0" fmla="*/ 499110 h 651510"/>
              <a:gd name="connsiteX1" fmla="*/ 7959 w 307521"/>
              <a:gd name="connsiteY1" fmla="*/ 18574 h 651510"/>
              <a:gd name="connsiteX2" fmla="*/ 267517 w 307521"/>
              <a:gd name="connsiteY2" fmla="*/ 0 h 651510"/>
              <a:gd name="connsiteX3" fmla="*/ 307521 w 307521"/>
              <a:gd name="connsiteY3" fmla="*/ 651510 h 651510"/>
              <a:gd name="connsiteX0" fmla="*/ 13993 w 311173"/>
              <a:gd name="connsiteY0" fmla="*/ 499110 h 651510"/>
              <a:gd name="connsiteX1" fmla="*/ 2086 w 311173"/>
              <a:gd name="connsiteY1" fmla="*/ 13811 h 651510"/>
              <a:gd name="connsiteX2" fmla="*/ 271169 w 311173"/>
              <a:gd name="connsiteY2" fmla="*/ 0 h 651510"/>
              <a:gd name="connsiteX3" fmla="*/ 311173 w 311173"/>
              <a:gd name="connsiteY3" fmla="*/ 651510 h 651510"/>
              <a:gd name="connsiteX0" fmla="*/ 10341 w 317046"/>
              <a:gd name="connsiteY0" fmla="*/ 522923 h 651510"/>
              <a:gd name="connsiteX1" fmla="*/ 7959 w 317046"/>
              <a:gd name="connsiteY1" fmla="*/ 13811 h 651510"/>
              <a:gd name="connsiteX2" fmla="*/ 277042 w 317046"/>
              <a:gd name="connsiteY2" fmla="*/ 0 h 651510"/>
              <a:gd name="connsiteX3" fmla="*/ 317046 w 317046"/>
              <a:gd name="connsiteY3" fmla="*/ 651510 h 651510"/>
              <a:gd name="connsiteX0" fmla="*/ 2382 w 309087"/>
              <a:gd name="connsiteY0" fmla="*/ 522923 h 651510"/>
              <a:gd name="connsiteX1" fmla="*/ 0 w 309087"/>
              <a:gd name="connsiteY1" fmla="*/ 13811 h 651510"/>
              <a:gd name="connsiteX2" fmla="*/ 269083 w 309087"/>
              <a:gd name="connsiteY2" fmla="*/ 0 h 651510"/>
              <a:gd name="connsiteX3" fmla="*/ 309087 w 309087"/>
              <a:gd name="connsiteY3" fmla="*/ 651510 h 651510"/>
              <a:gd name="connsiteX0" fmla="*/ 2382 w 309087"/>
              <a:gd name="connsiteY0" fmla="*/ 509112 h 637699"/>
              <a:gd name="connsiteX1" fmla="*/ 0 w 309087"/>
              <a:gd name="connsiteY1" fmla="*/ 0 h 637699"/>
              <a:gd name="connsiteX2" fmla="*/ 283370 w 309087"/>
              <a:gd name="connsiteY2" fmla="*/ 12383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95277 w 309087"/>
              <a:gd name="connsiteY2" fmla="*/ 2858 h 637699"/>
              <a:gd name="connsiteX3" fmla="*/ 309087 w 309087"/>
              <a:gd name="connsiteY3" fmla="*/ 637699 h 63769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4664 w 319463"/>
              <a:gd name="connsiteY0" fmla="*/ 509112 h 656749"/>
              <a:gd name="connsiteX1" fmla="*/ 21330 w 319463"/>
              <a:gd name="connsiteY1" fmla="*/ 456724 h 656749"/>
              <a:gd name="connsiteX2" fmla="*/ 22282 w 319463"/>
              <a:gd name="connsiteY2" fmla="*/ 0 h 656749"/>
              <a:gd name="connsiteX3" fmla="*/ 317559 w 319463"/>
              <a:gd name="connsiteY3" fmla="*/ 2858 h 656749"/>
              <a:gd name="connsiteX4" fmla="*/ 319463 w 319463"/>
              <a:gd name="connsiteY4" fmla="*/ 656749 h 656749"/>
              <a:gd name="connsiteX0" fmla="*/ 8 w 323382"/>
              <a:gd name="connsiteY0" fmla="*/ 516256 h 656749"/>
              <a:gd name="connsiteX1" fmla="*/ 25249 w 323382"/>
              <a:gd name="connsiteY1" fmla="*/ 456724 h 656749"/>
              <a:gd name="connsiteX2" fmla="*/ 26201 w 323382"/>
              <a:gd name="connsiteY2" fmla="*/ 0 h 656749"/>
              <a:gd name="connsiteX3" fmla="*/ 321478 w 323382"/>
              <a:gd name="connsiteY3" fmla="*/ 2858 h 656749"/>
              <a:gd name="connsiteX4" fmla="*/ 323382 w 323382"/>
              <a:gd name="connsiteY4" fmla="*/ 656749 h 656749"/>
              <a:gd name="connsiteX0" fmla="*/ 8 w 323382"/>
              <a:gd name="connsiteY0" fmla="*/ 516256 h 656749"/>
              <a:gd name="connsiteX1" fmla="*/ 27630 w 323382"/>
              <a:gd name="connsiteY1" fmla="*/ 501968 h 656749"/>
              <a:gd name="connsiteX2" fmla="*/ 26201 w 323382"/>
              <a:gd name="connsiteY2" fmla="*/ 0 h 656749"/>
              <a:gd name="connsiteX3" fmla="*/ 321478 w 323382"/>
              <a:gd name="connsiteY3" fmla="*/ 2858 h 656749"/>
              <a:gd name="connsiteX4" fmla="*/ 323382 w 323382"/>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494825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3111 w 321723"/>
              <a:gd name="connsiteY0" fmla="*/ 504350 h 656749"/>
              <a:gd name="connsiteX1" fmla="*/ 25971 w 321723"/>
              <a:gd name="connsiteY1" fmla="*/ 501968 h 656749"/>
              <a:gd name="connsiteX2" fmla="*/ 24542 w 321723"/>
              <a:gd name="connsiteY2" fmla="*/ 0 h 656749"/>
              <a:gd name="connsiteX3" fmla="*/ 319819 w 321723"/>
              <a:gd name="connsiteY3" fmla="*/ 2858 h 656749"/>
              <a:gd name="connsiteX4" fmla="*/ 321723 w 321723"/>
              <a:gd name="connsiteY4" fmla="*/ 656749 h 656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23" h="656749">
                <a:moveTo>
                  <a:pt x="3111" y="504350"/>
                </a:moveTo>
                <a:cubicBezTo>
                  <a:pt x="2555" y="495619"/>
                  <a:pt x="-11732" y="503476"/>
                  <a:pt x="25971" y="501968"/>
                </a:cubicBezTo>
                <a:cubicBezTo>
                  <a:pt x="27955" y="414735"/>
                  <a:pt x="22796" y="108982"/>
                  <a:pt x="24542" y="0"/>
                </a:cubicBezTo>
                <a:cubicBezTo>
                  <a:pt x="104711" y="4921"/>
                  <a:pt x="273067" y="3334"/>
                  <a:pt x="319819" y="2858"/>
                </a:cubicBezTo>
                <a:cubicBezTo>
                  <a:pt x="316565" y="121445"/>
                  <a:pt x="320770" y="550228"/>
                  <a:pt x="321723" y="65674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1" name="フリーフォーム 310"/>
          <p:cNvSpPr/>
          <p:nvPr/>
        </p:nvSpPr>
        <p:spPr>
          <a:xfrm>
            <a:off x="10344492" y="4195794"/>
            <a:ext cx="325755" cy="183356"/>
          </a:xfrm>
          <a:custGeom>
            <a:avLst/>
            <a:gdLst>
              <a:gd name="connsiteX0" fmla="*/ 25663 w 322843"/>
              <a:gd name="connsiteY0" fmla="*/ 534225 h 686625"/>
              <a:gd name="connsiteX1" fmla="*/ 25663 w 322843"/>
              <a:gd name="connsiteY1" fmla="*/ 46545 h 686625"/>
              <a:gd name="connsiteX2" fmla="*/ 292363 w 322843"/>
              <a:gd name="connsiteY2" fmla="*/ 92265 h 686625"/>
              <a:gd name="connsiteX3" fmla="*/ 322843 w 322843"/>
              <a:gd name="connsiteY3" fmla="*/ 686625 h 686625"/>
              <a:gd name="connsiteX0" fmla="*/ 16846 w 314026"/>
              <a:gd name="connsiteY0" fmla="*/ 509811 h 662211"/>
              <a:gd name="connsiteX1" fmla="*/ 33514 w 314026"/>
              <a:gd name="connsiteY1" fmla="*/ 62612 h 662211"/>
              <a:gd name="connsiteX2" fmla="*/ 283546 w 314026"/>
              <a:gd name="connsiteY2" fmla="*/ 67851 h 662211"/>
              <a:gd name="connsiteX3" fmla="*/ 314026 w 314026"/>
              <a:gd name="connsiteY3" fmla="*/ 662211 h 662211"/>
              <a:gd name="connsiteX0" fmla="*/ 24226 w 321406"/>
              <a:gd name="connsiteY0" fmla="*/ 516393 h 668793"/>
              <a:gd name="connsiteX1" fmla="*/ 26606 w 321406"/>
              <a:gd name="connsiteY1" fmla="*/ 57288 h 668793"/>
              <a:gd name="connsiteX2" fmla="*/ 290926 w 321406"/>
              <a:gd name="connsiteY2" fmla="*/ 74433 h 668793"/>
              <a:gd name="connsiteX3" fmla="*/ 321406 w 321406"/>
              <a:gd name="connsiteY3" fmla="*/ 668793 h 668793"/>
              <a:gd name="connsiteX0" fmla="*/ 9140 w 306320"/>
              <a:gd name="connsiteY0" fmla="*/ 525721 h 678121"/>
              <a:gd name="connsiteX1" fmla="*/ 11520 w 306320"/>
              <a:gd name="connsiteY1" fmla="*/ 66616 h 678121"/>
              <a:gd name="connsiteX2" fmla="*/ 275840 w 306320"/>
              <a:gd name="connsiteY2" fmla="*/ 83761 h 678121"/>
              <a:gd name="connsiteX3" fmla="*/ 306320 w 306320"/>
              <a:gd name="connsiteY3" fmla="*/ 678121 h 678121"/>
              <a:gd name="connsiteX0" fmla="*/ 9140 w 306320"/>
              <a:gd name="connsiteY0" fmla="*/ 490897 h 643297"/>
              <a:gd name="connsiteX1" fmla="*/ 11520 w 306320"/>
              <a:gd name="connsiteY1" fmla="*/ 31792 h 643297"/>
              <a:gd name="connsiteX2" fmla="*/ 275840 w 306320"/>
              <a:gd name="connsiteY2" fmla="*/ 48937 h 643297"/>
              <a:gd name="connsiteX3" fmla="*/ 306320 w 306320"/>
              <a:gd name="connsiteY3" fmla="*/ 643297 h 643297"/>
              <a:gd name="connsiteX0" fmla="*/ 9140 w 306320"/>
              <a:gd name="connsiteY0" fmla="*/ 459105 h 611505"/>
              <a:gd name="connsiteX1" fmla="*/ 11520 w 306320"/>
              <a:gd name="connsiteY1" fmla="*/ 0 h 611505"/>
              <a:gd name="connsiteX2" fmla="*/ 275840 w 306320"/>
              <a:gd name="connsiteY2" fmla="*/ 17145 h 611505"/>
              <a:gd name="connsiteX3" fmla="*/ 306320 w 306320"/>
              <a:gd name="connsiteY3" fmla="*/ 611505 h 611505"/>
              <a:gd name="connsiteX0" fmla="*/ 9140 w 306320"/>
              <a:gd name="connsiteY0" fmla="*/ 468153 h 620553"/>
              <a:gd name="connsiteX1" fmla="*/ 11520 w 306320"/>
              <a:gd name="connsiteY1" fmla="*/ 9048 h 620553"/>
              <a:gd name="connsiteX2" fmla="*/ 268697 w 306320"/>
              <a:gd name="connsiteY2" fmla="*/ 0 h 620553"/>
              <a:gd name="connsiteX3" fmla="*/ 306320 w 306320"/>
              <a:gd name="connsiteY3" fmla="*/ 620553 h 620553"/>
              <a:gd name="connsiteX0" fmla="*/ 10341 w 307521"/>
              <a:gd name="connsiteY0" fmla="*/ 480536 h 632936"/>
              <a:gd name="connsiteX1" fmla="*/ 7959 w 307521"/>
              <a:gd name="connsiteY1" fmla="*/ 0 h 632936"/>
              <a:gd name="connsiteX2" fmla="*/ 269898 w 307521"/>
              <a:gd name="connsiteY2" fmla="*/ 12383 h 632936"/>
              <a:gd name="connsiteX3" fmla="*/ 307521 w 307521"/>
              <a:gd name="connsiteY3" fmla="*/ 632936 h 632936"/>
              <a:gd name="connsiteX0" fmla="*/ 10341 w 307521"/>
              <a:gd name="connsiteY0" fmla="*/ 499110 h 651510"/>
              <a:gd name="connsiteX1" fmla="*/ 7959 w 307521"/>
              <a:gd name="connsiteY1" fmla="*/ 18574 h 651510"/>
              <a:gd name="connsiteX2" fmla="*/ 267517 w 307521"/>
              <a:gd name="connsiteY2" fmla="*/ 0 h 651510"/>
              <a:gd name="connsiteX3" fmla="*/ 307521 w 307521"/>
              <a:gd name="connsiteY3" fmla="*/ 651510 h 651510"/>
              <a:gd name="connsiteX0" fmla="*/ 13993 w 311173"/>
              <a:gd name="connsiteY0" fmla="*/ 499110 h 651510"/>
              <a:gd name="connsiteX1" fmla="*/ 2086 w 311173"/>
              <a:gd name="connsiteY1" fmla="*/ 13811 h 651510"/>
              <a:gd name="connsiteX2" fmla="*/ 271169 w 311173"/>
              <a:gd name="connsiteY2" fmla="*/ 0 h 651510"/>
              <a:gd name="connsiteX3" fmla="*/ 311173 w 311173"/>
              <a:gd name="connsiteY3" fmla="*/ 651510 h 651510"/>
              <a:gd name="connsiteX0" fmla="*/ 10341 w 317046"/>
              <a:gd name="connsiteY0" fmla="*/ 522923 h 651510"/>
              <a:gd name="connsiteX1" fmla="*/ 7959 w 317046"/>
              <a:gd name="connsiteY1" fmla="*/ 13811 h 651510"/>
              <a:gd name="connsiteX2" fmla="*/ 277042 w 317046"/>
              <a:gd name="connsiteY2" fmla="*/ 0 h 651510"/>
              <a:gd name="connsiteX3" fmla="*/ 317046 w 317046"/>
              <a:gd name="connsiteY3" fmla="*/ 651510 h 651510"/>
              <a:gd name="connsiteX0" fmla="*/ 2382 w 309087"/>
              <a:gd name="connsiteY0" fmla="*/ 522923 h 651510"/>
              <a:gd name="connsiteX1" fmla="*/ 0 w 309087"/>
              <a:gd name="connsiteY1" fmla="*/ 13811 h 651510"/>
              <a:gd name="connsiteX2" fmla="*/ 269083 w 309087"/>
              <a:gd name="connsiteY2" fmla="*/ 0 h 651510"/>
              <a:gd name="connsiteX3" fmla="*/ 309087 w 309087"/>
              <a:gd name="connsiteY3" fmla="*/ 651510 h 651510"/>
              <a:gd name="connsiteX0" fmla="*/ 2382 w 309087"/>
              <a:gd name="connsiteY0" fmla="*/ 509112 h 637699"/>
              <a:gd name="connsiteX1" fmla="*/ 0 w 309087"/>
              <a:gd name="connsiteY1" fmla="*/ 0 h 637699"/>
              <a:gd name="connsiteX2" fmla="*/ 283370 w 309087"/>
              <a:gd name="connsiteY2" fmla="*/ 12383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78608 w 309087"/>
              <a:gd name="connsiteY2" fmla="*/ 2858 h 637699"/>
              <a:gd name="connsiteX3" fmla="*/ 309087 w 309087"/>
              <a:gd name="connsiteY3" fmla="*/ 637699 h 637699"/>
              <a:gd name="connsiteX0" fmla="*/ 2382 w 309087"/>
              <a:gd name="connsiteY0" fmla="*/ 509112 h 637699"/>
              <a:gd name="connsiteX1" fmla="*/ 0 w 309087"/>
              <a:gd name="connsiteY1" fmla="*/ 0 h 637699"/>
              <a:gd name="connsiteX2" fmla="*/ 295277 w 309087"/>
              <a:gd name="connsiteY2" fmla="*/ 2858 h 637699"/>
              <a:gd name="connsiteX3" fmla="*/ 309087 w 309087"/>
              <a:gd name="connsiteY3" fmla="*/ 637699 h 63769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382 w 297181"/>
              <a:gd name="connsiteY0" fmla="*/ 509112 h 656749"/>
              <a:gd name="connsiteX1" fmla="*/ 0 w 297181"/>
              <a:gd name="connsiteY1" fmla="*/ 0 h 656749"/>
              <a:gd name="connsiteX2" fmla="*/ 295277 w 297181"/>
              <a:gd name="connsiteY2" fmla="*/ 2858 h 656749"/>
              <a:gd name="connsiteX3" fmla="*/ 297181 w 297181"/>
              <a:gd name="connsiteY3" fmla="*/ 656749 h 656749"/>
              <a:gd name="connsiteX0" fmla="*/ 24664 w 319463"/>
              <a:gd name="connsiteY0" fmla="*/ 509112 h 656749"/>
              <a:gd name="connsiteX1" fmla="*/ 21330 w 319463"/>
              <a:gd name="connsiteY1" fmla="*/ 456724 h 656749"/>
              <a:gd name="connsiteX2" fmla="*/ 22282 w 319463"/>
              <a:gd name="connsiteY2" fmla="*/ 0 h 656749"/>
              <a:gd name="connsiteX3" fmla="*/ 317559 w 319463"/>
              <a:gd name="connsiteY3" fmla="*/ 2858 h 656749"/>
              <a:gd name="connsiteX4" fmla="*/ 319463 w 319463"/>
              <a:gd name="connsiteY4" fmla="*/ 656749 h 656749"/>
              <a:gd name="connsiteX0" fmla="*/ 8 w 323382"/>
              <a:gd name="connsiteY0" fmla="*/ 516256 h 656749"/>
              <a:gd name="connsiteX1" fmla="*/ 25249 w 323382"/>
              <a:gd name="connsiteY1" fmla="*/ 456724 h 656749"/>
              <a:gd name="connsiteX2" fmla="*/ 26201 w 323382"/>
              <a:gd name="connsiteY2" fmla="*/ 0 h 656749"/>
              <a:gd name="connsiteX3" fmla="*/ 321478 w 323382"/>
              <a:gd name="connsiteY3" fmla="*/ 2858 h 656749"/>
              <a:gd name="connsiteX4" fmla="*/ 323382 w 323382"/>
              <a:gd name="connsiteY4" fmla="*/ 656749 h 656749"/>
              <a:gd name="connsiteX0" fmla="*/ 8 w 323382"/>
              <a:gd name="connsiteY0" fmla="*/ 516256 h 656749"/>
              <a:gd name="connsiteX1" fmla="*/ 27630 w 323382"/>
              <a:gd name="connsiteY1" fmla="*/ 501968 h 656749"/>
              <a:gd name="connsiteX2" fmla="*/ 26201 w 323382"/>
              <a:gd name="connsiteY2" fmla="*/ 0 h 656749"/>
              <a:gd name="connsiteX3" fmla="*/ 321478 w 323382"/>
              <a:gd name="connsiteY3" fmla="*/ 2858 h 656749"/>
              <a:gd name="connsiteX4" fmla="*/ 323382 w 323382"/>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516256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1470 w 324844"/>
              <a:gd name="connsiteY0" fmla="*/ 494825 h 656749"/>
              <a:gd name="connsiteX1" fmla="*/ 29092 w 324844"/>
              <a:gd name="connsiteY1" fmla="*/ 501968 h 656749"/>
              <a:gd name="connsiteX2" fmla="*/ 27663 w 324844"/>
              <a:gd name="connsiteY2" fmla="*/ 0 h 656749"/>
              <a:gd name="connsiteX3" fmla="*/ 322940 w 324844"/>
              <a:gd name="connsiteY3" fmla="*/ 2858 h 656749"/>
              <a:gd name="connsiteX4" fmla="*/ 324844 w 324844"/>
              <a:gd name="connsiteY4" fmla="*/ 656749 h 656749"/>
              <a:gd name="connsiteX0" fmla="*/ 3111 w 321723"/>
              <a:gd name="connsiteY0" fmla="*/ 504350 h 656749"/>
              <a:gd name="connsiteX1" fmla="*/ 25971 w 321723"/>
              <a:gd name="connsiteY1" fmla="*/ 501968 h 656749"/>
              <a:gd name="connsiteX2" fmla="*/ 24542 w 321723"/>
              <a:gd name="connsiteY2" fmla="*/ 0 h 656749"/>
              <a:gd name="connsiteX3" fmla="*/ 319819 w 321723"/>
              <a:gd name="connsiteY3" fmla="*/ 2858 h 656749"/>
              <a:gd name="connsiteX4" fmla="*/ 321723 w 321723"/>
              <a:gd name="connsiteY4" fmla="*/ 656749 h 656749"/>
              <a:gd name="connsiteX0" fmla="*/ 7764 w 326376"/>
              <a:gd name="connsiteY0" fmla="*/ 504350 h 656749"/>
              <a:gd name="connsiteX1" fmla="*/ 29195 w 326376"/>
              <a:gd name="connsiteY1" fmla="*/ 0 h 656749"/>
              <a:gd name="connsiteX2" fmla="*/ 324472 w 326376"/>
              <a:gd name="connsiteY2" fmla="*/ 2858 h 656749"/>
              <a:gd name="connsiteX3" fmla="*/ 326376 w 326376"/>
              <a:gd name="connsiteY3" fmla="*/ 656749 h 656749"/>
              <a:gd name="connsiteX0" fmla="*/ 0 w 318612"/>
              <a:gd name="connsiteY0" fmla="*/ 502591 h 654990"/>
              <a:gd name="connsiteX1" fmla="*/ 316708 w 318612"/>
              <a:gd name="connsiteY1" fmla="*/ 1099 h 654990"/>
              <a:gd name="connsiteX2" fmla="*/ 318612 w 318612"/>
              <a:gd name="connsiteY2" fmla="*/ 654990 h 654990"/>
              <a:gd name="connsiteX0" fmla="*/ 0 w 321470"/>
              <a:gd name="connsiteY0" fmla="*/ 53847 h 206246"/>
              <a:gd name="connsiteX1" fmla="*/ 321470 w 321470"/>
              <a:gd name="connsiteY1" fmla="*/ 50036 h 206246"/>
              <a:gd name="connsiteX2" fmla="*/ 318612 w 321470"/>
              <a:gd name="connsiteY2" fmla="*/ 206246 h 206246"/>
              <a:gd name="connsiteX0" fmla="*/ 0 w 321470"/>
              <a:gd name="connsiteY0" fmla="*/ 48372 h 200771"/>
              <a:gd name="connsiteX1" fmla="*/ 321470 w 321470"/>
              <a:gd name="connsiteY1" fmla="*/ 44561 h 200771"/>
              <a:gd name="connsiteX2" fmla="*/ 318612 w 321470"/>
              <a:gd name="connsiteY2" fmla="*/ 200771 h 200771"/>
              <a:gd name="connsiteX0" fmla="*/ 0 w 321470"/>
              <a:gd name="connsiteY0" fmla="*/ 5184 h 157583"/>
              <a:gd name="connsiteX1" fmla="*/ 321470 w 321470"/>
              <a:gd name="connsiteY1" fmla="*/ 1373 h 157583"/>
              <a:gd name="connsiteX2" fmla="*/ 318612 w 321470"/>
              <a:gd name="connsiteY2" fmla="*/ 157583 h 157583"/>
              <a:gd name="connsiteX0" fmla="*/ 0 w 316707"/>
              <a:gd name="connsiteY0" fmla="*/ 0 h 159543"/>
              <a:gd name="connsiteX1" fmla="*/ 316707 w 316707"/>
              <a:gd name="connsiteY1" fmla="*/ 3333 h 159543"/>
              <a:gd name="connsiteX2" fmla="*/ 313849 w 316707"/>
              <a:gd name="connsiteY2" fmla="*/ 159543 h 159543"/>
              <a:gd name="connsiteX0" fmla="*/ 0 w 314326"/>
              <a:gd name="connsiteY0" fmla="*/ 0 h 180974"/>
              <a:gd name="connsiteX1" fmla="*/ 314326 w 314326"/>
              <a:gd name="connsiteY1" fmla="*/ 24764 h 180974"/>
              <a:gd name="connsiteX2" fmla="*/ 311468 w 314326"/>
              <a:gd name="connsiteY2" fmla="*/ 180974 h 180974"/>
              <a:gd name="connsiteX0" fmla="*/ 0 w 311468"/>
              <a:gd name="connsiteY0" fmla="*/ 0 h 180974"/>
              <a:gd name="connsiteX1" fmla="*/ 309564 w 311468"/>
              <a:gd name="connsiteY1" fmla="*/ 951 h 180974"/>
              <a:gd name="connsiteX2" fmla="*/ 311468 w 311468"/>
              <a:gd name="connsiteY2" fmla="*/ 180974 h 180974"/>
              <a:gd name="connsiteX0" fmla="*/ 0 w 325755"/>
              <a:gd name="connsiteY0" fmla="*/ 0 h 183356"/>
              <a:gd name="connsiteX1" fmla="*/ 323851 w 325755"/>
              <a:gd name="connsiteY1" fmla="*/ 3333 h 183356"/>
              <a:gd name="connsiteX2" fmla="*/ 325755 w 325755"/>
              <a:gd name="connsiteY2" fmla="*/ 183356 h 183356"/>
            </a:gdLst>
            <a:ahLst/>
            <a:cxnLst>
              <a:cxn ang="0">
                <a:pos x="connsiteX0" y="connsiteY0"/>
              </a:cxn>
              <a:cxn ang="0">
                <a:pos x="connsiteX1" y="connsiteY1"/>
              </a:cxn>
              <a:cxn ang="0">
                <a:pos x="connsiteX2" y="connsiteY2"/>
              </a:cxn>
            </a:cxnLst>
            <a:rect l="l" t="t" r="r" b="b"/>
            <a:pathLst>
              <a:path w="325755" h="183356">
                <a:moveTo>
                  <a:pt x="0" y="0"/>
                </a:moveTo>
                <a:lnTo>
                  <a:pt x="323851" y="3333"/>
                </a:lnTo>
                <a:cubicBezTo>
                  <a:pt x="320597" y="121920"/>
                  <a:pt x="324802" y="76835"/>
                  <a:pt x="325755" y="183356"/>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991342" y="4486612"/>
            <a:ext cx="2014162" cy="7463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4673194" y="3618386"/>
            <a:ext cx="2306016" cy="584775"/>
          </a:xfrm>
          <a:prstGeom prst="rect">
            <a:avLst/>
          </a:prstGeom>
          <a:noFill/>
        </p:spPr>
        <p:txBody>
          <a:bodyPr wrap="none" rtlCol="0">
            <a:spAutoFit/>
          </a:bodyPr>
          <a:lstStyle/>
          <a:p>
            <a:r>
              <a:rPr lang="en-US" altLang="ja-JP" sz="1600" dirty="0"/>
              <a:t>Epoxy resin</a:t>
            </a:r>
            <a:r>
              <a:rPr lang="en-US" altLang="ja-JP" sz="1600" dirty="0" smtClean="0"/>
              <a:t>: </a:t>
            </a:r>
            <a:r>
              <a:rPr lang="en-US" altLang="ja-JP" sz="1600" dirty="0" err="1" smtClean="0"/>
              <a:t>Epikote</a:t>
            </a:r>
            <a:r>
              <a:rPr lang="en-US" altLang="ja-JP" sz="1600" dirty="0" smtClean="0"/>
              <a:t> </a:t>
            </a:r>
            <a:r>
              <a:rPr lang="en-US" altLang="ja-JP" sz="1600" dirty="0"/>
              <a:t>828</a:t>
            </a:r>
          </a:p>
          <a:p>
            <a:r>
              <a:rPr lang="en-US" altLang="ja-JP" sz="1600" dirty="0" err="1" smtClean="0"/>
              <a:t>Hardner</a:t>
            </a:r>
            <a:r>
              <a:rPr lang="en-US" altLang="ja-JP" sz="1600" dirty="0" smtClean="0"/>
              <a:t> : </a:t>
            </a:r>
            <a:r>
              <a:rPr lang="en-US" altLang="ja-JP" sz="1600" dirty="0" err="1"/>
              <a:t>Jeffamine</a:t>
            </a:r>
            <a:r>
              <a:rPr lang="en-US" altLang="ja-JP" sz="1600" dirty="0"/>
              <a:t> D230</a:t>
            </a:r>
          </a:p>
        </p:txBody>
      </p:sp>
      <p:sp>
        <p:nvSpPr>
          <p:cNvPr id="26" name="スライド番号プレースホルダー 25"/>
          <p:cNvSpPr>
            <a:spLocks noGrp="1"/>
          </p:cNvSpPr>
          <p:nvPr>
            <p:ph type="sldNum" sz="quarter" idx="12"/>
          </p:nvPr>
        </p:nvSpPr>
        <p:spPr/>
        <p:txBody>
          <a:bodyPr/>
          <a:lstStyle/>
          <a:p>
            <a:fld id="{B77472A4-EA4B-40DB-913D-B869719E09E9}" type="slidenum">
              <a:rPr kumimoji="1" lang="ja-JP" altLang="en-US" smtClean="0"/>
              <a:t>6</a:t>
            </a:fld>
            <a:endParaRPr kumimoji="1" lang="ja-JP" altLang="en-US" dirty="0"/>
          </a:p>
        </p:txBody>
      </p:sp>
    </p:spTree>
    <p:extLst>
      <p:ext uri="{BB962C8B-B14F-4D97-AF65-F5344CB8AC3E}">
        <p14:creationId xmlns:p14="http://schemas.microsoft.com/office/powerpoint/2010/main" val="381309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タイトル 1"/>
          <p:cNvSpPr>
            <a:spLocks noGrp="1"/>
          </p:cNvSpPr>
          <p:nvPr>
            <p:ph type="title"/>
          </p:nvPr>
        </p:nvSpPr>
        <p:spPr>
          <a:xfrm>
            <a:off x="266872" y="0"/>
            <a:ext cx="12237840" cy="706090"/>
          </a:xfrm>
        </p:spPr>
        <p:txBody>
          <a:bodyPr>
            <a:noAutofit/>
          </a:bodyPr>
          <a:lstStyle/>
          <a:p>
            <a:pPr algn="l"/>
            <a:r>
              <a:rPr lang="en-US" altLang="ja-JP" sz="2800" dirty="0"/>
              <a:t>Experiment 1. Dielectric breakdown test </a:t>
            </a:r>
            <a:r>
              <a:rPr lang="en-US" altLang="ja-JP" sz="2800" dirty="0" smtClean="0"/>
              <a:t>on </a:t>
            </a:r>
            <a:r>
              <a:rPr lang="en-US" altLang="ja-JP" sz="2800" dirty="0"/>
              <a:t>irradiated </a:t>
            </a:r>
            <a:r>
              <a:rPr lang="en-US" altLang="ja-JP" sz="2800" dirty="0" smtClean="0"/>
              <a:t>insulating materials</a:t>
            </a:r>
            <a:endParaRPr lang="ja-JP" altLang="en-US" sz="2800" dirty="0"/>
          </a:p>
        </p:txBody>
      </p:sp>
      <p:sp>
        <p:nvSpPr>
          <p:cNvPr id="439" name="テキスト ボックス 438"/>
          <p:cNvSpPr txBox="1"/>
          <p:nvPr/>
        </p:nvSpPr>
        <p:spPr>
          <a:xfrm>
            <a:off x="725700" y="5807470"/>
            <a:ext cx="4596578" cy="369332"/>
          </a:xfrm>
          <a:prstGeom prst="rect">
            <a:avLst/>
          </a:prstGeom>
          <a:noFill/>
        </p:spPr>
        <p:txBody>
          <a:bodyPr wrap="square" rtlCol="0">
            <a:spAutoFit/>
          </a:bodyPr>
          <a:lstStyle/>
          <a:p>
            <a:pPr algn="ctr"/>
            <a:r>
              <a:rPr lang="ja-JP" altLang="en-US" dirty="0">
                <a:cs typeface="Times New Roman" panose="02020603050405020304" pitchFamily="18" charset="0"/>
              </a:rPr>
              <a:t>＜</a:t>
            </a:r>
            <a:r>
              <a:rPr lang="en-US" altLang="ja-JP" dirty="0">
                <a:cs typeface="Times New Roman" panose="02020603050405020304" pitchFamily="18" charset="0"/>
              </a:rPr>
              <a:t>test system of dielectric breakdown test</a:t>
            </a:r>
            <a:r>
              <a:rPr lang="ja-JP" altLang="en-US" dirty="0">
                <a:cs typeface="Times New Roman" panose="02020603050405020304" pitchFamily="18" charset="0"/>
              </a:rPr>
              <a:t>＞</a:t>
            </a:r>
          </a:p>
        </p:txBody>
      </p:sp>
      <p:pic>
        <p:nvPicPr>
          <p:cNvPr id="269" name="図 268"/>
          <p:cNvPicPr>
            <a:picLocks noChangeAspect="1"/>
          </p:cNvPicPr>
          <p:nvPr/>
        </p:nvPicPr>
        <p:blipFill rotWithShape="1">
          <a:blip r:embed="rId3" cstate="print">
            <a:extLst>
              <a:ext uri="{28A0092B-C50C-407E-A947-70E740481C1C}">
                <a14:useLocalDpi xmlns:a14="http://schemas.microsoft.com/office/drawing/2010/main" val="0"/>
              </a:ext>
            </a:extLst>
          </a:blip>
          <a:srcRect l="14792" t="26296" r="23541" b="28149"/>
          <a:stretch/>
        </p:blipFill>
        <p:spPr>
          <a:xfrm>
            <a:off x="939349" y="1250207"/>
            <a:ext cx="4012232" cy="1855536"/>
          </a:xfrm>
          <a:prstGeom prst="rect">
            <a:avLst/>
          </a:prstGeom>
        </p:spPr>
      </p:pic>
      <p:sp>
        <p:nvSpPr>
          <p:cNvPr id="270" name="正方形/長方形 269"/>
          <p:cNvSpPr/>
          <p:nvPr/>
        </p:nvSpPr>
        <p:spPr>
          <a:xfrm>
            <a:off x="4396715" y="1903297"/>
            <a:ext cx="538772" cy="4612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cxnSp>
        <p:nvCxnSpPr>
          <p:cNvPr id="271" name="直線コネクタ 270"/>
          <p:cNvCxnSpPr/>
          <p:nvPr/>
        </p:nvCxnSpPr>
        <p:spPr>
          <a:xfrm flipV="1">
            <a:off x="929871" y="2373935"/>
            <a:ext cx="3430912" cy="100477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H="1">
            <a:off x="4910410" y="2351091"/>
            <a:ext cx="33124" cy="102761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273" name="フリーフォーム 272"/>
          <p:cNvSpPr/>
          <p:nvPr/>
        </p:nvSpPr>
        <p:spPr>
          <a:xfrm flipV="1">
            <a:off x="929869" y="4890184"/>
            <a:ext cx="491194" cy="178057"/>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274" name="正方形/長方形 273"/>
          <p:cNvSpPr/>
          <p:nvPr/>
        </p:nvSpPr>
        <p:spPr>
          <a:xfrm>
            <a:off x="929872" y="3378707"/>
            <a:ext cx="4021709" cy="23222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grpSp>
        <p:nvGrpSpPr>
          <p:cNvPr id="280" name="グループ化 279"/>
          <p:cNvGrpSpPr/>
          <p:nvPr/>
        </p:nvGrpSpPr>
        <p:grpSpPr>
          <a:xfrm>
            <a:off x="1283462" y="4419410"/>
            <a:ext cx="1673704" cy="687480"/>
            <a:chOff x="1849897" y="3507675"/>
            <a:chExt cx="1817518" cy="670796"/>
          </a:xfrm>
        </p:grpSpPr>
        <p:sp>
          <p:nvSpPr>
            <p:cNvPr id="316" name="円/楕円 315"/>
            <p:cNvSpPr/>
            <p:nvPr/>
          </p:nvSpPr>
          <p:spPr>
            <a:xfrm>
              <a:off x="1849897" y="3658863"/>
              <a:ext cx="1817518" cy="51960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7" name="正方形/長方形 316"/>
            <p:cNvSpPr/>
            <p:nvPr/>
          </p:nvSpPr>
          <p:spPr>
            <a:xfrm>
              <a:off x="1849897" y="3747870"/>
              <a:ext cx="1816292" cy="1707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8" name="円/楕円 317"/>
            <p:cNvSpPr/>
            <p:nvPr/>
          </p:nvSpPr>
          <p:spPr>
            <a:xfrm>
              <a:off x="1849897" y="3507675"/>
              <a:ext cx="1817518" cy="51960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319" name="直線コネクタ 318"/>
            <p:cNvCxnSpPr/>
            <p:nvPr/>
          </p:nvCxnSpPr>
          <p:spPr>
            <a:xfrm>
              <a:off x="3667415" y="3769223"/>
              <a:ext cx="0" cy="151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p:cNvCxnSpPr/>
            <p:nvPr/>
          </p:nvCxnSpPr>
          <p:spPr>
            <a:xfrm>
              <a:off x="1849897" y="3769223"/>
              <a:ext cx="0" cy="151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6" name="フリーフォーム 275"/>
          <p:cNvSpPr/>
          <p:nvPr/>
        </p:nvSpPr>
        <p:spPr>
          <a:xfrm>
            <a:off x="929869" y="4521849"/>
            <a:ext cx="491194" cy="178057"/>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277" name="フリーフォーム 276"/>
          <p:cNvSpPr/>
          <p:nvPr/>
        </p:nvSpPr>
        <p:spPr>
          <a:xfrm rot="5400000" flipV="1">
            <a:off x="1773482" y="3465916"/>
            <a:ext cx="334409" cy="159988"/>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sp>
        <p:nvSpPr>
          <p:cNvPr id="278" name="フリーフォーム 277"/>
          <p:cNvSpPr/>
          <p:nvPr/>
        </p:nvSpPr>
        <p:spPr>
          <a:xfrm rot="5400000">
            <a:off x="1974914" y="3465916"/>
            <a:ext cx="334409" cy="159988"/>
          </a:xfrm>
          <a:custGeom>
            <a:avLst/>
            <a:gdLst>
              <a:gd name="connsiteX0" fmla="*/ 19050 w 533400"/>
              <a:gd name="connsiteY0" fmla="*/ 0 h 241300"/>
              <a:gd name="connsiteX1" fmla="*/ 355600 w 533400"/>
              <a:gd name="connsiteY1" fmla="*/ 6350 h 241300"/>
              <a:gd name="connsiteX2" fmla="*/ 450850 w 533400"/>
              <a:gd name="connsiteY2" fmla="*/ 57150 h 241300"/>
              <a:gd name="connsiteX3" fmla="*/ 533400 w 533400"/>
              <a:gd name="connsiteY3" fmla="*/ 234950 h 241300"/>
              <a:gd name="connsiteX4" fmla="*/ 406400 w 533400"/>
              <a:gd name="connsiteY4" fmla="*/ 241300 h 241300"/>
              <a:gd name="connsiteX5" fmla="*/ 336550 w 533400"/>
              <a:gd name="connsiteY5" fmla="*/ 101600 h 241300"/>
              <a:gd name="connsiteX6" fmla="*/ 0 w 533400"/>
              <a:gd name="connsiteY6" fmla="*/ 101600 h 241300"/>
              <a:gd name="connsiteX7" fmla="*/ 19050 w 533400"/>
              <a:gd name="connsiteY7"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400" h="241300">
                <a:moveTo>
                  <a:pt x="19050" y="0"/>
                </a:moveTo>
                <a:lnTo>
                  <a:pt x="355600" y="6350"/>
                </a:lnTo>
                <a:lnTo>
                  <a:pt x="450850" y="57150"/>
                </a:lnTo>
                <a:lnTo>
                  <a:pt x="533400" y="234950"/>
                </a:lnTo>
                <a:lnTo>
                  <a:pt x="406400" y="241300"/>
                </a:lnTo>
                <a:lnTo>
                  <a:pt x="336550" y="101600"/>
                </a:lnTo>
                <a:lnTo>
                  <a:pt x="0" y="101600"/>
                </a:lnTo>
                <a:lnTo>
                  <a:pt x="1905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ＭＳ 明朝" panose="02020609040205080304" pitchFamily="17" charset="-128"/>
              <a:ea typeface="ＭＳ 明朝" panose="02020609040205080304" pitchFamily="17" charset="-128"/>
            </a:endParaRPr>
          </a:p>
        </p:txBody>
      </p:sp>
      <p:cxnSp>
        <p:nvCxnSpPr>
          <p:cNvPr id="321" name="直線コネクタ 320"/>
          <p:cNvCxnSpPr/>
          <p:nvPr/>
        </p:nvCxnSpPr>
        <p:spPr>
          <a:xfrm flipV="1">
            <a:off x="7602" y="706090"/>
            <a:ext cx="12184398" cy="349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35960" y="729946"/>
            <a:ext cx="6192688" cy="4093428"/>
          </a:xfrm>
          <a:prstGeom prst="rect">
            <a:avLst/>
          </a:prstGeom>
          <a:noFill/>
        </p:spPr>
        <p:txBody>
          <a:bodyPr wrap="square" rtlCol="0">
            <a:spAutoFit/>
          </a:bodyPr>
          <a:lstStyle/>
          <a:p>
            <a:r>
              <a:rPr lang="en-US" altLang="ja-JP" sz="2000" u="sng" dirty="0"/>
              <a:t>Test condition</a:t>
            </a:r>
          </a:p>
          <a:p>
            <a:r>
              <a:rPr lang="ja-JP" altLang="en-US" sz="2000" dirty="0"/>
              <a:t>・</a:t>
            </a:r>
            <a:r>
              <a:rPr lang="en-US" altLang="ja-JP" sz="2000" dirty="0" smtClean="0"/>
              <a:t>electrode</a:t>
            </a:r>
          </a:p>
          <a:p>
            <a:r>
              <a:rPr lang="en-US" altLang="ja-JP" sz="2000" dirty="0" smtClean="0"/>
              <a:t>   shape</a:t>
            </a:r>
            <a:r>
              <a:rPr lang="ja-JP" altLang="en-US" sz="2000" dirty="0"/>
              <a:t>：</a:t>
            </a:r>
            <a:r>
              <a:rPr lang="en-US" altLang="ja-JP" sz="2000" dirty="0"/>
              <a:t>needle(</a:t>
            </a:r>
            <a:r>
              <a:rPr lang="en-US" altLang="ja-JP" sz="2000" dirty="0">
                <a:latin typeface="Symbol" panose="05050102010706020507" pitchFamily="18" charset="2"/>
              </a:rPr>
              <a:t>f</a:t>
            </a:r>
            <a:r>
              <a:rPr lang="en-US" altLang="ja-JP" sz="2000" dirty="0"/>
              <a:t>1.8 mm)</a:t>
            </a:r>
            <a:r>
              <a:rPr lang="ja-JP" altLang="en-US" sz="2000" dirty="0"/>
              <a:t> </a:t>
            </a:r>
            <a:r>
              <a:rPr lang="en-US" altLang="ja-JP" sz="2000" dirty="0"/>
              <a:t>-</a:t>
            </a:r>
            <a:r>
              <a:rPr lang="ja-JP" altLang="en-US" sz="2000" dirty="0"/>
              <a:t> </a:t>
            </a:r>
            <a:r>
              <a:rPr lang="en-US" altLang="ja-JP" sz="2000" dirty="0"/>
              <a:t>disc(</a:t>
            </a:r>
            <a:r>
              <a:rPr lang="en-US" altLang="ja-JP" sz="2000" dirty="0">
                <a:latin typeface="Symbol" panose="05050102010706020507" pitchFamily="18" charset="2"/>
              </a:rPr>
              <a:t>f</a:t>
            </a:r>
            <a:r>
              <a:rPr lang="en-US" altLang="ja-JP" sz="2000" dirty="0"/>
              <a:t>25 mm, t = 5mm</a:t>
            </a:r>
            <a:r>
              <a:rPr lang="en-US" altLang="ja-JP" sz="2000" dirty="0" smtClean="0"/>
              <a:t>)</a:t>
            </a:r>
            <a:endParaRPr lang="en-US" altLang="ja-JP" sz="2000" dirty="0"/>
          </a:p>
          <a:p>
            <a:r>
              <a:rPr lang="ja-JP" altLang="en-US" sz="2000" dirty="0"/>
              <a:t>　</a:t>
            </a:r>
            <a:r>
              <a:rPr lang="en-US" altLang="ja-JP" sz="2000" dirty="0"/>
              <a:t>material</a:t>
            </a:r>
            <a:r>
              <a:rPr lang="ja-JP" altLang="en-US" sz="2000" dirty="0" smtClean="0"/>
              <a:t>：</a:t>
            </a:r>
            <a:r>
              <a:rPr lang="en-US" altLang="ja-JP" sz="2000" dirty="0" smtClean="0"/>
              <a:t>stainless steel (SUS304)</a:t>
            </a:r>
            <a:endParaRPr lang="en-US" altLang="ja-JP" sz="2000" dirty="0"/>
          </a:p>
          <a:p>
            <a:r>
              <a:rPr lang="ja-JP" altLang="en-US" sz="2000" dirty="0"/>
              <a:t>　</a:t>
            </a:r>
            <a:endParaRPr lang="en-US" altLang="ja-JP" sz="2000" dirty="0"/>
          </a:p>
          <a:p>
            <a:r>
              <a:rPr lang="ja-JP" altLang="en-US" sz="2000" dirty="0"/>
              <a:t>・</a:t>
            </a:r>
            <a:r>
              <a:rPr lang="en-US" altLang="ja-JP" sz="2000" dirty="0"/>
              <a:t> high voltage </a:t>
            </a:r>
            <a:r>
              <a:rPr lang="en-US" altLang="ja-JP" sz="2000" dirty="0" smtClean="0"/>
              <a:t>tester</a:t>
            </a:r>
            <a:endParaRPr lang="en-US" altLang="ja-JP" sz="2000" dirty="0"/>
          </a:p>
          <a:p>
            <a:r>
              <a:rPr lang="ja-JP" altLang="en-US" sz="2000" dirty="0"/>
              <a:t>　</a:t>
            </a:r>
            <a:r>
              <a:rPr lang="ja-JP" altLang="en-US" sz="2000" dirty="0" smtClean="0"/>
              <a:t> </a:t>
            </a:r>
            <a:r>
              <a:rPr lang="en-US" altLang="ja-JP" sz="2000" dirty="0" smtClean="0"/>
              <a:t>7474</a:t>
            </a:r>
            <a:r>
              <a:rPr lang="en-US" altLang="ja-JP" sz="2000" dirty="0"/>
              <a:t>, KEISOKU GIKEN, JAPAN</a:t>
            </a:r>
          </a:p>
          <a:p>
            <a:r>
              <a:rPr lang="ja-JP" altLang="en-US" sz="2000" dirty="0"/>
              <a:t>　</a:t>
            </a:r>
            <a:r>
              <a:rPr lang="ja-JP" altLang="en-US" sz="2000" dirty="0" smtClean="0"/>
              <a:t> </a:t>
            </a:r>
            <a:r>
              <a:rPr lang="en-US" altLang="ja-JP" sz="2000" dirty="0" smtClean="0"/>
              <a:t>DC</a:t>
            </a:r>
            <a:r>
              <a:rPr lang="ja-JP" altLang="en-US" sz="2000" dirty="0" smtClean="0"/>
              <a:t> </a:t>
            </a:r>
            <a:r>
              <a:rPr lang="en-US" altLang="ja-JP" sz="2000" dirty="0"/>
              <a:t>voltage</a:t>
            </a:r>
          </a:p>
          <a:p>
            <a:r>
              <a:rPr lang="ja-JP" altLang="en-US" sz="2000" dirty="0"/>
              <a:t>　</a:t>
            </a:r>
            <a:r>
              <a:rPr lang="en-US" altLang="ja-JP" sz="2000" dirty="0"/>
              <a:t> voltage</a:t>
            </a:r>
            <a:r>
              <a:rPr lang="ja-JP" altLang="en-US" sz="2000" dirty="0"/>
              <a:t> </a:t>
            </a:r>
            <a:r>
              <a:rPr lang="en-US" altLang="ja-JP" sz="2000" dirty="0"/>
              <a:t>rising rate </a:t>
            </a:r>
            <a:r>
              <a:rPr lang="ja-JP" altLang="en-US" sz="2000" dirty="0"/>
              <a:t>：</a:t>
            </a:r>
            <a:r>
              <a:rPr lang="en-US" altLang="ja-JP" sz="2000" dirty="0"/>
              <a:t>0.5 kV/s</a:t>
            </a:r>
            <a:r>
              <a:rPr lang="ja-JP" altLang="en-US" sz="2000" dirty="0"/>
              <a:t>　</a:t>
            </a:r>
            <a:r>
              <a:rPr lang="en-US" altLang="ja-JP" sz="2000" dirty="0"/>
              <a:t>(max 20 kV)</a:t>
            </a:r>
          </a:p>
          <a:p>
            <a:r>
              <a:rPr lang="ja-JP" altLang="en-US" sz="2000" dirty="0"/>
              <a:t>　</a:t>
            </a:r>
            <a:endParaRPr lang="en-US" altLang="ja-JP" sz="2000" dirty="0"/>
          </a:p>
          <a:p>
            <a:r>
              <a:rPr lang="en-US" altLang="ja-JP" sz="2000" dirty="0"/>
              <a:t>When </a:t>
            </a:r>
            <a:r>
              <a:rPr lang="en-US" altLang="ja-JP" sz="2000" dirty="0" smtClean="0"/>
              <a:t>the current </a:t>
            </a:r>
            <a:r>
              <a:rPr lang="en-US" altLang="ja-JP" sz="2000" dirty="0"/>
              <a:t>flowed, </a:t>
            </a:r>
            <a:r>
              <a:rPr lang="en-US" altLang="ja-JP" sz="2000" dirty="0" smtClean="0"/>
              <a:t>the voltage </a:t>
            </a:r>
            <a:r>
              <a:rPr lang="en-US" altLang="ja-JP" sz="2000" dirty="0"/>
              <a:t>was stopped. </a:t>
            </a:r>
          </a:p>
          <a:p>
            <a:r>
              <a:rPr lang="ja-JP" altLang="en-US" sz="2000" dirty="0"/>
              <a:t>⇒</a:t>
            </a:r>
            <a:r>
              <a:rPr lang="en-US" altLang="ja-JP" sz="2000" dirty="0"/>
              <a:t> Confirming breakdown trace of the specimen, </a:t>
            </a:r>
          </a:p>
          <a:p>
            <a:pPr algn="r"/>
            <a:r>
              <a:rPr lang="en-US" altLang="ja-JP" sz="2000" dirty="0" smtClean="0"/>
              <a:t> </a:t>
            </a:r>
            <a:r>
              <a:rPr lang="en-US" altLang="ja-JP" sz="2000" dirty="0"/>
              <a:t>the voltage was </a:t>
            </a:r>
            <a:r>
              <a:rPr lang="en-US" altLang="ja-JP" sz="2000" dirty="0" smtClean="0"/>
              <a:t>recorded as breakdown voltage.</a:t>
            </a:r>
            <a:r>
              <a:rPr lang="ja-JP" altLang="en-US" sz="2000" dirty="0"/>
              <a:t>　</a:t>
            </a:r>
            <a:endParaRPr lang="en-US" altLang="ja-JP" sz="2000" dirty="0"/>
          </a:p>
        </p:txBody>
      </p:sp>
      <p:pic>
        <p:nvPicPr>
          <p:cNvPr id="60" name="Picture 2" descr="C:\Users\mizuno\Desktop\卒論\図\27_BM_Hybrid_5MG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 t="9334" r="36180" b="29258"/>
          <a:stretch/>
        </p:blipFill>
        <p:spPr bwMode="auto">
          <a:xfrm>
            <a:off x="6340116" y="4764276"/>
            <a:ext cx="2376264" cy="1708019"/>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7221233" y="5127808"/>
            <a:ext cx="792088" cy="1040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7896200" y="4989901"/>
            <a:ext cx="1944216" cy="369332"/>
          </a:xfrm>
          <a:prstGeom prst="rect">
            <a:avLst/>
          </a:prstGeom>
          <a:noFill/>
        </p:spPr>
        <p:txBody>
          <a:bodyPr wrap="square" rtlCol="0">
            <a:spAutoFit/>
          </a:bodyPr>
          <a:lstStyle/>
          <a:p>
            <a:r>
              <a:rPr lang="en-US" altLang="ja-JP" dirty="0">
                <a:solidFill>
                  <a:srgbClr val="FF0000"/>
                </a:solidFill>
              </a:rPr>
              <a:t>Breakdown trace</a:t>
            </a:r>
            <a:endParaRPr lang="ja-JP" altLang="en-US" dirty="0">
              <a:solidFill>
                <a:srgbClr val="FF0000"/>
              </a:solidFill>
            </a:endParaRPr>
          </a:p>
        </p:txBody>
      </p:sp>
      <p:sp>
        <p:nvSpPr>
          <p:cNvPr id="63" name="テキスト ボックス 62"/>
          <p:cNvSpPr txBox="1"/>
          <p:nvPr/>
        </p:nvSpPr>
        <p:spPr>
          <a:xfrm>
            <a:off x="5807968" y="6455492"/>
            <a:ext cx="4176464" cy="369332"/>
          </a:xfrm>
          <a:prstGeom prst="rect">
            <a:avLst/>
          </a:prstGeom>
          <a:noFill/>
        </p:spPr>
        <p:txBody>
          <a:bodyPr wrap="square" rtlCol="0">
            <a:spAutoFit/>
          </a:bodyPr>
          <a:lstStyle/>
          <a:p>
            <a:pPr algn="ctr"/>
            <a:r>
              <a:rPr lang="ja-JP" altLang="en-US" dirty="0">
                <a:cs typeface="Times New Roman" panose="02020603050405020304" pitchFamily="18" charset="0"/>
              </a:rPr>
              <a:t>＜</a:t>
            </a:r>
            <a:r>
              <a:rPr lang="en-US" altLang="ja-JP" dirty="0">
                <a:cs typeface="Times New Roman" panose="02020603050405020304" pitchFamily="18" charset="0"/>
              </a:rPr>
              <a:t>breakdown trace of hybrid composite</a:t>
            </a:r>
            <a:r>
              <a:rPr lang="ja-JP" altLang="en-US" dirty="0">
                <a:cs typeface="Times New Roman" panose="02020603050405020304" pitchFamily="18" charset="0"/>
              </a:rPr>
              <a:t>＞</a:t>
            </a:r>
          </a:p>
        </p:txBody>
      </p:sp>
      <p:grpSp>
        <p:nvGrpSpPr>
          <p:cNvPr id="6" name="グループ化 5"/>
          <p:cNvGrpSpPr/>
          <p:nvPr/>
        </p:nvGrpSpPr>
        <p:grpSpPr>
          <a:xfrm>
            <a:off x="8832304" y="6263734"/>
            <a:ext cx="648072" cy="261610"/>
            <a:chOff x="4932040" y="6034335"/>
            <a:chExt cx="648072" cy="261610"/>
          </a:xfrm>
        </p:grpSpPr>
        <p:cxnSp>
          <p:nvCxnSpPr>
            <p:cNvPr id="7" name="直線コネクタ 6"/>
            <p:cNvCxnSpPr/>
            <p:nvPr/>
          </p:nvCxnSpPr>
          <p:spPr>
            <a:xfrm>
              <a:off x="4932040" y="6237312"/>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932040" y="6034335"/>
              <a:ext cx="648072" cy="261610"/>
            </a:xfrm>
            <a:prstGeom prst="rect">
              <a:avLst/>
            </a:prstGeom>
            <a:noFill/>
          </p:spPr>
          <p:txBody>
            <a:bodyPr wrap="square" rtlCol="0">
              <a:spAutoFit/>
            </a:bodyPr>
            <a:lstStyle/>
            <a:p>
              <a:r>
                <a:rPr lang="en-US" altLang="ja-JP" sz="1100" dirty="0">
                  <a:solidFill>
                    <a:srgbClr val="FF0000"/>
                  </a:solidFill>
                </a:rPr>
                <a:t>0.2 mm</a:t>
              </a:r>
              <a:endParaRPr lang="ja-JP" altLang="en-US" sz="1100" dirty="0">
                <a:solidFill>
                  <a:srgbClr val="FF0000"/>
                </a:solidFill>
              </a:endParaRPr>
            </a:p>
          </p:txBody>
        </p:sp>
      </p:grpSp>
      <p:grpSp>
        <p:nvGrpSpPr>
          <p:cNvPr id="86" name="グループ化 85"/>
          <p:cNvGrpSpPr/>
          <p:nvPr/>
        </p:nvGrpSpPr>
        <p:grpSpPr>
          <a:xfrm>
            <a:off x="3985476" y="4021840"/>
            <a:ext cx="924934" cy="930102"/>
            <a:chOff x="8111562" y="2814488"/>
            <a:chExt cx="924934" cy="930102"/>
          </a:xfrm>
        </p:grpSpPr>
        <p:sp>
          <p:nvSpPr>
            <p:cNvPr id="87" name="正方形/長方形 86"/>
            <p:cNvSpPr/>
            <p:nvPr/>
          </p:nvSpPr>
          <p:spPr>
            <a:xfrm rot="16200000">
              <a:off x="8267086" y="2980399"/>
              <a:ext cx="607451" cy="641000"/>
            </a:xfrm>
            <a:prstGeom prst="rect">
              <a:avLst/>
            </a:prstGeom>
            <a:solidFill>
              <a:srgbClr val="FFFF00"/>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8" name="正方形/長方形 87"/>
            <p:cNvSpPr/>
            <p:nvPr/>
          </p:nvSpPr>
          <p:spPr>
            <a:xfrm rot="16200000">
              <a:off x="8327144" y="3147330"/>
              <a:ext cx="495420" cy="175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89" name="直線コネクタ 88"/>
            <p:cNvCxnSpPr/>
            <p:nvPr/>
          </p:nvCxnSpPr>
          <p:spPr>
            <a:xfrm rot="16200000">
              <a:off x="8574862" y="3387766"/>
              <a:ext cx="0" cy="190519"/>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16200000">
              <a:off x="8243721" y="3239877"/>
              <a:ext cx="486297"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16200000">
              <a:off x="8418961" y="3242373"/>
              <a:ext cx="490602"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16200000">
              <a:off x="8437977" y="3539940"/>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rot="16200000">
              <a:off x="8484871" y="3541839"/>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16200000">
              <a:off x="8617957" y="3539940"/>
              <a:ext cx="784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16200000">
              <a:off x="8419126"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16200000">
              <a:off x="8464121"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16200000">
              <a:off x="8509115"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16200000">
              <a:off x="8526068" y="3538042"/>
              <a:ext cx="822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16200000">
              <a:off x="8574861" y="3541839"/>
              <a:ext cx="746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16200000">
              <a:off x="8554105"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16200000">
              <a:off x="8011384"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16200000">
              <a:off x="8056378" y="3296115"/>
              <a:ext cx="5661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16200000">
              <a:off x="8098386" y="329312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16200000">
              <a:off x="8143382" y="3293128"/>
              <a:ext cx="5721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8536877" y="2814488"/>
              <a:ext cx="77960" cy="6685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正方形/長方形 105"/>
            <p:cNvSpPr/>
            <p:nvPr/>
          </p:nvSpPr>
          <p:spPr>
            <a:xfrm>
              <a:off x="8111562" y="3620371"/>
              <a:ext cx="924934" cy="1242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9" name="直方体 148"/>
          <p:cNvSpPr/>
          <p:nvPr/>
        </p:nvSpPr>
        <p:spPr>
          <a:xfrm>
            <a:off x="1467844" y="4367681"/>
            <a:ext cx="2440012" cy="563932"/>
          </a:xfrm>
          <a:prstGeom prst="cube">
            <a:avLst>
              <a:gd name="adj" fmla="val 41496"/>
            </a:avLst>
          </a:prstGeom>
          <a:solidFill>
            <a:srgbClr val="FFFF00"/>
          </a:solidFill>
          <a:scene3d>
            <a:camera prst="orthographicFront">
              <a:rot lat="0" lon="20399994"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latin typeface="Times New Roman" panose="02020603050405020304" pitchFamily="18" charset="0"/>
              <a:cs typeface="Times New Roman" panose="02020603050405020304" pitchFamily="18" charset="0"/>
            </a:endParaRPr>
          </a:p>
        </p:txBody>
      </p:sp>
      <p:sp>
        <p:nvSpPr>
          <p:cNvPr id="150" name="平行四辺形 149"/>
          <p:cNvSpPr/>
          <p:nvPr/>
        </p:nvSpPr>
        <p:spPr>
          <a:xfrm rot="7982960">
            <a:off x="3575876" y="4506290"/>
            <a:ext cx="310927" cy="189196"/>
          </a:xfrm>
          <a:prstGeom prst="parallelogram">
            <a:avLst>
              <a:gd name="adj" fmla="val 107903"/>
            </a:avLst>
          </a:prstGeom>
          <a:solidFill>
            <a:srgbClr val="6C7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latin typeface="Times New Roman" panose="02020603050405020304" pitchFamily="18" charset="0"/>
              <a:cs typeface="Times New Roman" panose="02020603050405020304" pitchFamily="18" charset="0"/>
            </a:endParaRPr>
          </a:p>
        </p:txBody>
      </p:sp>
      <p:sp>
        <p:nvSpPr>
          <p:cNvPr id="151" name="平行四辺形 150"/>
          <p:cNvSpPr/>
          <p:nvPr/>
        </p:nvSpPr>
        <p:spPr>
          <a:xfrm>
            <a:off x="1817661" y="4440999"/>
            <a:ext cx="1955641" cy="88894"/>
          </a:xfrm>
          <a:prstGeom prst="parallelogram">
            <a:avLst>
              <a:gd name="adj" fmla="val 92794"/>
            </a:avLst>
          </a:prstGeom>
          <a:solidFill>
            <a:srgbClr val="6C7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latin typeface="Times New Roman" panose="02020603050405020304" pitchFamily="18" charset="0"/>
              <a:cs typeface="Times New Roman" panose="02020603050405020304" pitchFamily="18" charset="0"/>
            </a:endParaRPr>
          </a:p>
        </p:txBody>
      </p:sp>
      <p:cxnSp>
        <p:nvCxnSpPr>
          <p:cNvPr id="152" name="直線コネクタ 151"/>
          <p:cNvCxnSpPr/>
          <p:nvPr/>
        </p:nvCxnSpPr>
        <p:spPr>
          <a:xfrm flipH="1">
            <a:off x="3687607" y="4694510"/>
            <a:ext cx="85694"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3684019" y="4516196"/>
            <a:ext cx="0" cy="2518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H="1">
            <a:off x="3687609" y="4683462"/>
            <a:ext cx="81700" cy="8405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H="1">
            <a:off x="1829016" y="4442173"/>
            <a:ext cx="81435" cy="82763"/>
          </a:xfrm>
          <a:prstGeom prst="line">
            <a:avLst/>
          </a:prstGeom>
          <a:ln w="28575">
            <a:solidFill>
              <a:schemeClr val="accent1">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1910449" y="4440999"/>
            <a:ext cx="186242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3768311" y="4444288"/>
            <a:ext cx="0" cy="2518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1609038" y="4542255"/>
            <a:ext cx="20649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a:off x="1598258" y="4557176"/>
            <a:ext cx="20560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1577802" y="4575128"/>
            <a:ext cx="2058673"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1730954" y="4415115"/>
            <a:ext cx="205887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a:off x="1761230" y="4382243"/>
            <a:ext cx="2057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1752525" y="4399598"/>
            <a:ext cx="2054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3636235" y="4577655"/>
            <a:ext cx="0" cy="321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3652838" y="4557411"/>
            <a:ext cx="0" cy="316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3669440" y="4539724"/>
            <a:ext cx="0" cy="3205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3785659" y="4411939"/>
            <a:ext cx="0" cy="3181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3802262" y="4396238"/>
            <a:ext cx="0" cy="318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3818864" y="4379117"/>
            <a:ext cx="0" cy="3253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3686043" y="4776580"/>
            <a:ext cx="0" cy="633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3702646" y="4766058"/>
            <a:ext cx="0" cy="550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3719248" y="4756017"/>
            <a:ext cx="0" cy="53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3752454" y="4720063"/>
            <a:ext cx="0" cy="51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3735851" y="4733760"/>
            <a:ext cx="0" cy="530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3769056" y="4699517"/>
            <a:ext cx="0" cy="54538"/>
          </a:xfrm>
          <a:prstGeom prst="line">
            <a:avLst/>
          </a:prstGeom>
          <a:ln>
            <a:solidFill>
              <a:srgbClr val="6C7313"/>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1715658" y="4438941"/>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1697849" y="4459486"/>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1672304" y="4480038"/>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1654495" y="4500584"/>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1633678" y="4523816"/>
            <a:ext cx="1809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2426241" y="4683462"/>
            <a:ext cx="585475" cy="253916"/>
          </a:xfrm>
          <a:prstGeom prst="rect">
            <a:avLst/>
          </a:prstGeom>
          <a:noFill/>
        </p:spPr>
        <p:txBody>
          <a:bodyPr wrap="square" rtlCol="0">
            <a:spAutoFit/>
          </a:bodyPr>
          <a:lstStyle/>
          <a:p>
            <a:r>
              <a:rPr lang="en-US" altLang="ja-JP" sz="1050" dirty="0">
                <a:latin typeface="Times New Roman" panose="02020603050405020304" pitchFamily="18" charset="0"/>
                <a:cs typeface="Times New Roman" panose="02020603050405020304" pitchFamily="18" charset="0"/>
              </a:rPr>
              <a:t>30 mm</a:t>
            </a:r>
            <a:endParaRPr lang="ja-JP" altLang="en-US" sz="1050" dirty="0">
              <a:latin typeface="Times New Roman" panose="02020603050405020304" pitchFamily="18" charset="0"/>
              <a:cs typeface="Times New Roman" panose="02020603050405020304" pitchFamily="18" charset="0"/>
            </a:endParaRPr>
          </a:p>
        </p:txBody>
      </p:sp>
      <p:sp>
        <p:nvSpPr>
          <p:cNvPr id="182" name="テキスト ボックス 181"/>
          <p:cNvSpPr txBox="1"/>
          <p:nvPr/>
        </p:nvSpPr>
        <p:spPr>
          <a:xfrm>
            <a:off x="1517659" y="4614450"/>
            <a:ext cx="827819" cy="253916"/>
          </a:xfrm>
          <a:prstGeom prst="rect">
            <a:avLst/>
          </a:prstGeom>
          <a:noFill/>
        </p:spPr>
        <p:txBody>
          <a:bodyPr wrap="square" rtlCol="0">
            <a:spAutoFit/>
          </a:bodyPr>
          <a:lstStyle/>
          <a:p>
            <a:r>
              <a:rPr lang="en-US" altLang="ja-JP" sz="1050" dirty="0">
                <a:latin typeface="Times New Roman" panose="02020603050405020304" pitchFamily="18" charset="0"/>
                <a:cs typeface="Times New Roman" panose="02020603050405020304" pitchFamily="18" charset="0"/>
              </a:rPr>
              <a:t>5.5 mm</a:t>
            </a:r>
            <a:endParaRPr lang="ja-JP" altLang="en-US" sz="1050" dirty="0">
              <a:latin typeface="Times New Roman" panose="02020603050405020304" pitchFamily="18" charset="0"/>
              <a:cs typeface="Times New Roman" panose="02020603050405020304" pitchFamily="18" charset="0"/>
            </a:endParaRPr>
          </a:p>
        </p:txBody>
      </p:sp>
      <p:cxnSp>
        <p:nvCxnSpPr>
          <p:cNvPr id="183" name="直線矢印コネクタ 182"/>
          <p:cNvCxnSpPr/>
          <p:nvPr/>
        </p:nvCxnSpPr>
        <p:spPr>
          <a:xfrm>
            <a:off x="1565965" y="4616833"/>
            <a:ext cx="0" cy="31478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a:off x="1525869" y="4868366"/>
            <a:ext cx="2110367"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5" name="テキスト ボックス 184"/>
          <p:cNvSpPr txBox="1"/>
          <p:nvPr/>
        </p:nvSpPr>
        <p:spPr>
          <a:xfrm>
            <a:off x="1375516" y="4281895"/>
            <a:ext cx="585475" cy="253916"/>
          </a:xfrm>
          <a:prstGeom prst="rect">
            <a:avLst/>
          </a:prstGeom>
          <a:noFill/>
        </p:spPr>
        <p:txBody>
          <a:bodyPr wrap="square" rtlCol="0">
            <a:spAutoFit/>
          </a:bodyPr>
          <a:lstStyle/>
          <a:p>
            <a:r>
              <a:rPr lang="en-US" altLang="ja-JP" sz="1050" dirty="0">
                <a:latin typeface="Times New Roman" panose="02020603050405020304" pitchFamily="18" charset="0"/>
                <a:cs typeface="Times New Roman" panose="02020603050405020304" pitchFamily="18" charset="0"/>
              </a:rPr>
              <a:t>6 mm</a:t>
            </a:r>
            <a:endParaRPr lang="ja-JP" altLang="en-US" sz="1050" dirty="0">
              <a:latin typeface="Times New Roman" panose="02020603050405020304" pitchFamily="18" charset="0"/>
              <a:cs typeface="Times New Roman" panose="02020603050405020304" pitchFamily="18" charset="0"/>
            </a:endParaRPr>
          </a:p>
        </p:txBody>
      </p:sp>
      <p:cxnSp>
        <p:nvCxnSpPr>
          <p:cNvPr id="186" name="直線矢印コネクタ 185"/>
          <p:cNvCxnSpPr/>
          <p:nvPr/>
        </p:nvCxnSpPr>
        <p:spPr>
          <a:xfrm flipH="1">
            <a:off x="1574808" y="4367682"/>
            <a:ext cx="242852" cy="23669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4" name="正方形/長方形 313"/>
          <p:cNvSpPr/>
          <p:nvPr/>
        </p:nvSpPr>
        <p:spPr>
          <a:xfrm>
            <a:off x="2022723" y="3518208"/>
            <a:ext cx="45719" cy="10020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187" name="直線コネクタ 186"/>
          <p:cNvCxnSpPr/>
          <p:nvPr/>
        </p:nvCxnSpPr>
        <p:spPr>
          <a:xfrm>
            <a:off x="1821923" y="4522794"/>
            <a:ext cx="1855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8" name="テキスト ボックス 187"/>
          <p:cNvSpPr txBox="1"/>
          <p:nvPr/>
        </p:nvSpPr>
        <p:spPr>
          <a:xfrm>
            <a:off x="3735799" y="4607161"/>
            <a:ext cx="494388" cy="253916"/>
          </a:xfrm>
          <a:prstGeom prst="rect">
            <a:avLst/>
          </a:prstGeom>
          <a:noFill/>
        </p:spPr>
        <p:txBody>
          <a:bodyPr wrap="square" rtlCol="0">
            <a:spAutoFit/>
          </a:bodyPr>
          <a:lstStyle/>
          <a:p>
            <a:r>
              <a:rPr lang="en-US" altLang="ja-JP" sz="1050" dirty="0">
                <a:latin typeface="Times New Roman" panose="02020603050405020304" pitchFamily="18" charset="0"/>
                <a:cs typeface="Times New Roman" panose="02020603050405020304" pitchFamily="18" charset="0"/>
              </a:rPr>
              <a:t>1mm</a:t>
            </a:r>
            <a:endParaRPr lang="ja-JP" altLang="en-US" sz="1050" dirty="0">
              <a:latin typeface="Times New Roman" panose="02020603050405020304" pitchFamily="18" charset="0"/>
              <a:cs typeface="Times New Roman" panose="02020603050405020304" pitchFamily="18" charset="0"/>
            </a:endParaRPr>
          </a:p>
        </p:txBody>
      </p:sp>
      <p:cxnSp>
        <p:nvCxnSpPr>
          <p:cNvPr id="189" name="直線コネクタ 188"/>
          <p:cNvCxnSpPr/>
          <p:nvPr/>
        </p:nvCxnSpPr>
        <p:spPr>
          <a:xfrm>
            <a:off x="3945975" y="4682293"/>
            <a:ext cx="4286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線矢印コネクタ 189"/>
          <p:cNvCxnSpPr/>
          <p:nvPr/>
        </p:nvCxnSpPr>
        <p:spPr>
          <a:xfrm>
            <a:off x="4049542" y="4574008"/>
            <a:ext cx="0" cy="1003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直線矢印コネクタ 190"/>
          <p:cNvCxnSpPr/>
          <p:nvPr/>
        </p:nvCxnSpPr>
        <p:spPr>
          <a:xfrm flipV="1">
            <a:off x="4049542" y="4805309"/>
            <a:ext cx="0" cy="103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a:off x="3954145" y="4803892"/>
            <a:ext cx="4187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B77472A4-EA4B-40DB-913D-B869719E09E9}" type="slidenum">
              <a:rPr kumimoji="1" lang="ja-JP" altLang="en-US" smtClean="0"/>
              <a:t>7</a:t>
            </a:fld>
            <a:endParaRPr kumimoji="1" lang="ja-JP" altLang="en-US" dirty="0"/>
          </a:p>
        </p:txBody>
      </p:sp>
    </p:spTree>
    <p:extLst>
      <p:ext uri="{BB962C8B-B14F-4D97-AF65-F5344CB8AC3E}">
        <p14:creationId xmlns:p14="http://schemas.microsoft.com/office/powerpoint/2010/main" val="3699888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282458" y="6186790"/>
            <a:ext cx="5941522" cy="400110"/>
          </a:xfrm>
          <a:prstGeom prst="rect">
            <a:avLst/>
          </a:prstGeom>
          <a:noFill/>
        </p:spPr>
        <p:txBody>
          <a:bodyPr wrap="square" rtlCol="0">
            <a:spAutoFit/>
          </a:bodyPr>
          <a:lstStyle/>
          <a:p>
            <a:pPr algn="ctr"/>
            <a:r>
              <a:rPr lang="en-US" altLang="ja-JP" sz="2000" dirty="0"/>
              <a:t>Increase </a:t>
            </a:r>
            <a:r>
              <a:rPr lang="en-US" altLang="ja-JP" sz="2000" dirty="0" smtClean="0"/>
              <a:t>density </a:t>
            </a:r>
            <a:r>
              <a:rPr lang="en-US" altLang="ja-JP" sz="2000" dirty="0"/>
              <a:t>prevented breakdown.</a:t>
            </a:r>
          </a:p>
        </p:txBody>
      </p:sp>
      <p:graphicFrame>
        <p:nvGraphicFramePr>
          <p:cNvPr id="79" name="グラフ 78"/>
          <p:cNvGraphicFramePr>
            <a:graphicFrameLocks/>
          </p:cNvGraphicFramePr>
          <p:nvPr>
            <p:extLst>
              <p:ext uri="{D42A27DB-BD31-4B8C-83A1-F6EECF244321}">
                <p14:modId xmlns:p14="http://schemas.microsoft.com/office/powerpoint/2010/main" val="647606920"/>
              </p:ext>
            </p:extLst>
          </p:nvPr>
        </p:nvGraphicFramePr>
        <p:xfrm>
          <a:off x="6342424" y="1885297"/>
          <a:ext cx="3703029" cy="2338341"/>
        </p:xfrm>
        <a:graphic>
          <a:graphicData uri="http://schemas.openxmlformats.org/drawingml/2006/chart">
            <c:chart xmlns:c="http://schemas.openxmlformats.org/drawingml/2006/chart" xmlns:r="http://schemas.openxmlformats.org/officeDocument/2006/relationships" r:id="rId3"/>
          </a:graphicData>
        </a:graphic>
      </p:graphicFrame>
      <p:sp>
        <p:nvSpPr>
          <p:cNvPr id="14" name="タイトル 1"/>
          <p:cNvSpPr>
            <a:spLocks noGrp="1"/>
          </p:cNvSpPr>
          <p:nvPr>
            <p:ph type="title"/>
          </p:nvPr>
        </p:nvSpPr>
        <p:spPr>
          <a:xfrm>
            <a:off x="407368" y="-243408"/>
            <a:ext cx="10945216" cy="1143000"/>
          </a:xfrm>
        </p:spPr>
        <p:txBody>
          <a:bodyPr>
            <a:normAutofit/>
          </a:bodyPr>
          <a:lstStyle/>
          <a:p>
            <a:pPr algn="l"/>
            <a:r>
              <a:rPr lang="en-US" altLang="ja-JP" sz="3200" dirty="0"/>
              <a:t>Experiment 1. </a:t>
            </a:r>
            <a:r>
              <a:rPr lang="en-US" altLang="ja-JP" sz="3200" dirty="0" smtClean="0"/>
              <a:t>result </a:t>
            </a:r>
            <a:r>
              <a:rPr lang="en-US" altLang="ja-JP" sz="3200" dirty="0"/>
              <a:t>and discussion (GFRP)</a:t>
            </a:r>
            <a:endParaRPr lang="ja-JP" altLang="en-US" sz="3200" dirty="0"/>
          </a:p>
        </p:txBody>
      </p:sp>
      <p:cxnSp>
        <p:nvCxnSpPr>
          <p:cNvPr id="15" name="直線コネクタ 14"/>
          <p:cNvCxnSpPr/>
          <p:nvPr/>
        </p:nvCxnSpPr>
        <p:spPr>
          <a:xfrm>
            <a:off x="15324" y="620688"/>
            <a:ext cx="1217667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3165" y="652751"/>
            <a:ext cx="9126840" cy="400110"/>
          </a:xfrm>
          <a:prstGeom prst="rect">
            <a:avLst/>
          </a:prstGeom>
          <a:noFill/>
        </p:spPr>
        <p:txBody>
          <a:bodyPr wrap="square" rtlCol="0">
            <a:spAutoFit/>
          </a:bodyPr>
          <a:lstStyle/>
          <a:p>
            <a:r>
              <a:rPr lang="en-US" altLang="ja-JP" sz="2000" dirty="0"/>
              <a:t>Breakdown voltage per 1 mm(Dielectric Breakdown Strength, DBS) on parallel path</a:t>
            </a:r>
            <a:endParaRPr lang="ja-JP" altLang="en-US" sz="2000" dirty="0"/>
          </a:p>
        </p:txBody>
      </p:sp>
      <p:sp>
        <p:nvSpPr>
          <p:cNvPr id="86" name="テキスト ボックス 85"/>
          <p:cNvSpPr txBox="1"/>
          <p:nvPr/>
        </p:nvSpPr>
        <p:spPr>
          <a:xfrm>
            <a:off x="3661766" y="4973376"/>
            <a:ext cx="954819" cy="523220"/>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Polyimide film</a:t>
            </a:r>
            <a:endParaRPr lang="ja-JP" altLang="en-US" sz="1400" dirty="0">
              <a:latin typeface="Times New Roman" panose="02020603050405020304" pitchFamily="18" charset="0"/>
              <a:cs typeface="Times New Roman" panose="02020603050405020304" pitchFamily="18" charset="0"/>
            </a:endParaRPr>
          </a:p>
        </p:txBody>
      </p:sp>
      <p:sp>
        <p:nvSpPr>
          <p:cNvPr id="87" name="テキスト ボックス 86"/>
          <p:cNvSpPr txBox="1"/>
          <p:nvPr/>
        </p:nvSpPr>
        <p:spPr>
          <a:xfrm>
            <a:off x="3672358" y="6098035"/>
            <a:ext cx="933632" cy="523220"/>
          </a:xfrm>
          <a:prstGeom prst="rect">
            <a:avLst/>
          </a:prstGeom>
          <a:noFill/>
        </p:spPr>
        <p:txBody>
          <a:bodyPr wrap="square" rtlCol="0">
            <a:spAutoFit/>
          </a:bodyPr>
          <a:lstStyle/>
          <a:p>
            <a:r>
              <a:rPr lang="en-US" altLang="ja-JP" sz="1400" dirty="0">
                <a:solidFill>
                  <a:srgbClr val="FF0000"/>
                </a:solidFill>
              </a:rPr>
              <a:t>Parallel path</a:t>
            </a:r>
            <a:endParaRPr lang="ja-JP" altLang="en-US" sz="1400" dirty="0">
              <a:solidFill>
                <a:srgbClr val="FF0000"/>
              </a:solidFill>
            </a:endParaRPr>
          </a:p>
        </p:txBody>
      </p:sp>
      <p:grpSp>
        <p:nvGrpSpPr>
          <p:cNvPr id="89" name="グループ化 88"/>
          <p:cNvGrpSpPr/>
          <p:nvPr/>
        </p:nvGrpSpPr>
        <p:grpSpPr>
          <a:xfrm>
            <a:off x="1334131" y="5085702"/>
            <a:ext cx="1025612" cy="1112239"/>
            <a:chOff x="111591" y="2893432"/>
            <a:chExt cx="1025612" cy="1112239"/>
          </a:xfrm>
        </p:grpSpPr>
        <p:sp>
          <p:nvSpPr>
            <p:cNvPr id="112" name="正方形/長方形 111"/>
            <p:cNvSpPr/>
            <p:nvPr/>
          </p:nvSpPr>
          <p:spPr>
            <a:xfrm>
              <a:off x="111591" y="2893432"/>
              <a:ext cx="1025612" cy="11122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13" name="グループ化 112"/>
            <p:cNvGrpSpPr>
              <a:grpSpLocks noChangeAspect="1"/>
            </p:cNvGrpSpPr>
            <p:nvPr/>
          </p:nvGrpSpPr>
          <p:grpSpPr>
            <a:xfrm>
              <a:off x="138077" y="2951077"/>
              <a:ext cx="971661" cy="1015109"/>
              <a:chOff x="1310475" y="908720"/>
              <a:chExt cx="1616325" cy="1695410"/>
            </a:xfrm>
          </p:grpSpPr>
          <p:sp>
            <p:nvSpPr>
              <p:cNvPr id="114" name="平行四辺形 113"/>
              <p:cNvSpPr/>
              <p:nvPr/>
            </p:nvSpPr>
            <p:spPr>
              <a:xfrm>
                <a:off x="1342624" y="2100074"/>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5" name="平行四辺形 114"/>
              <p:cNvSpPr/>
              <p:nvPr/>
            </p:nvSpPr>
            <p:spPr>
              <a:xfrm>
                <a:off x="1327365" y="1976075"/>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6" name="平行四辺形 115"/>
              <p:cNvSpPr/>
              <p:nvPr/>
            </p:nvSpPr>
            <p:spPr>
              <a:xfrm>
                <a:off x="1327365" y="184804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cxnSp>
            <p:nvCxnSpPr>
              <p:cNvPr id="117" name="直線コネクタ 116"/>
              <p:cNvCxnSpPr/>
              <p:nvPr/>
            </p:nvCxnSpPr>
            <p:spPr>
              <a:xfrm>
                <a:off x="2123728" y="1625578"/>
                <a:ext cx="5292" cy="4352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8" name="平行四辺形 117"/>
              <p:cNvSpPr/>
              <p:nvPr/>
            </p:nvSpPr>
            <p:spPr>
              <a:xfrm>
                <a:off x="1310475" y="1196752"/>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9" name="平行四辺形 118"/>
              <p:cNvSpPr/>
              <p:nvPr/>
            </p:nvSpPr>
            <p:spPr>
              <a:xfrm>
                <a:off x="1327365" y="105273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20" name="平行四辺形 119"/>
              <p:cNvSpPr/>
              <p:nvPr/>
            </p:nvSpPr>
            <p:spPr>
              <a:xfrm>
                <a:off x="1327365" y="908720"/>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grpSp>
      </p:grpSp>
      <p:grpSp>
        <p:nvGrpSpPr>
          <p:cNvPr id="90" name="グループ化 89"/>
          <p:cNvGrpSpPr/>
          <p:nvPr/>
        </p:nvGrpSpPr>
        <p:grpSpPr>
          <a:xfrm>
            <a:off x="2636153" y="5106336"/>
            <a:ext cx="1025612" cy="1112239"/>
            <a:chOff x="1587040" y="2893432"/>
            <a:chExt cx="1025612" cy="1112239"/>
          </a:xfrm>
        </p:grpSpPr>
        <p:sp>
          <p:nvSpPr>
            <p:cNvPr id="103" name="正方形/長方形 102"/>
            <p:cNvSpPr/>
            <p:nvPr/>
          </p:nvSpPr>
          <p:spPr>
            <a:xfrm>
              <a:off x="1587040" y="2893432"/>
              <a:ext cx="1025612" cy="11122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04" name="グループ化 103"/>
            <p:cNvGrpSpPr/>
            <p:nvPr/>
          </p:nvGrpSpPr>
          <p:grpSpPr>
            <a:xfrm>
              <a:off x="1623679" y="2951077"/>
              <a:ext cx="971661" cy="1015109"/>
              <a:chOff x="1604352" y="4138137"/>
              <a:chExt cx="971661" cy="1015109"/>
            </a:xfrm>
          </p:grpSpPr>
          <p:sp>
            <p:nvSpPr>
              <p:cNvPr id="105" name="平行四辺形 104"/>
              <p:cNvSpPr/>
              <p:nvPr/>
            </p:nvSpPr>
            <p:spPr>
              <a:xfrm>
                <a:off x="1623679" y="4851448"/>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06" name="平行四辺形 105"/>
              <p:cNvSpPr/>
              <p:nvPr/>
            </p:nvSpPr>
            <p:spPr>
              <a:xfrm>
                <a:off x="1614506" y="4777205"/>
                <a:ext cx="952334" cy="301798"/>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07" name="平行四辺形 106"/>
              <p:cNvSpPr/>
              <p:nvPr/>
            </p:nvSpPr>
            <p:spPr>
              <a:xfrm>
                <a:off x="1614506" y="4700549"/>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cxnSp>
            <p:nvCxnSpPr>
              <p:cNvPr id="108" name="直線コネクタ 107"/>
              <p:cNvCxnSpPr/>
              <p:nvPr/>
            </p:nvCxnSpPr>
            <p:spPr>
              <a:xfrm>
                <a:off x="2093243" y="4567348"/>
                <a:ext cx="3181" cy="2606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9" name="平行四辺形 108"/>
              <p:cNvSpPr/>
              <p:nvPr/>
            </p:nvSpPr>
            <p:spPr>
              <a:xfrm>
                <a:off x="1604352" y="4310593"/>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0" name="平行四辺形 109"/>
              <p:cNvSpPr/>
              <p:nvPr/>
            </p:nvSpPr>
            <p:spPr>
              <a:xfrm>
                <a:off x="1614506" y="4224365"/>
                <a:ext cx="952334" cy="301798"/>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1" name="平行四辺形 110"/>
              <p:cNvSpPr/>
              <p:nvPr/>
            </p:nvSpPr>
            <p:spPr>
              <a:xfrm>
                <a:off x="1614506" y="4138137"/>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grpSp>
      </p:grpSp>
      <p:sp>
        <p:nvSpPr>
          <p:cNvPr id="91" name="テキスト ボックス 90"/>
          <p:cNvSpPr txBox="1"/>
          <p:nvPr/>
        </p:nvSpPr>
        <p:spPr>
          <a:xfrm>
            <a:off x="1496992" y="6266482"/>
            <a:ext cx="697149" cy="369332"/>
          </a:xfrm>
          <a:prstGeom prst="rect">
            <a:avLst/>
          </a:prstGeom>
          <a:noFill/>
        </p:spPr>
        <p:txBody>
          <a:bodyPr wrap="square" rtlCol="0">
            <a:spAutoFit/>
          </a:bodyPr>
          <a:lstStyle/>
          <a:p>
            <a:r>
              <a:rPr lang="en-US" altLang="ja-JP" dirty="0"/>
              <a:t>GFRP</a:t>
            </a:r>
            <a:endParaRPr lang="ja-JP" altLang="en-US" dirty="0"/>
          </a:p>
        </p:txBody>
      </p:sp>
      <p:sp>
        <p:nvSpPr>
          <p:cNvPr id="92" name="テキスト ボックス 91"/>
          <p:cNvSpPr txBox="1"/>
          <p:nvPr/>
        </p:nvSpPr>
        <p:spPr>
          <a:xfrm>
            <a:off x="2755915" y="6259947"/>
            <a:ext cx="824742" cy="369332"/>
          </a:xfrm>
          <a:prstGeom prst="rect">
            <a:avLst/>
          </a:prstGeom>
          <a:noFill/>
        </p:spPr>
        <p:txBody>
          <a:bodyPr wrap="square" rtlCol="0">
            <a:spAutoFit/>
          </a:bodyPr>
          <a:lstStyle/>
          <a:p>
            <a:r>
              <a:rPr lang="en-US" altLang="ja-JP" dirty="0"/>
              <a:t>Hybrid</a:t>
            </a:r>
            <a:endParaRPr lang="ja-JP" altLang="en-US" dirty="0"/>
          </a:p>
        </p:txBody>
      </p:sp>
      <p:cxnSp>
        <p:nvCxnSpPr>
          <p:cNvPr id="93" name="直線コネクタ 92"/>
          <p:cNvCxnSpPr/>
          <p:nvPr/>
        </p:nvCxnSpPr>
        <p:spPr>
          <a:xfrm flipV="1">
            <a:off x="3477211" y="5335354"/>
            <a:ext cx="257431" cy="10979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73942" y="5049337"/>
            <a:ext cx="717859" cy="523220"/>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glass cloth</a:t>
            </a:r>
            <a:endParaRPr lang="ja-JP" altLang="en-US" sz="1400" dirty="0">
              <a:latin typeface="Times New Roman" panose="02020603050405020304" pitchFamily="18" charset="0"/>
              <a:cs typeface="Times New Roman" panose="02020603050405020304" pitchFamily="18" charset="0"/>
            </a:endParaRPr>
          </a:p>
        </p:txBody>
      </p:sp>
      <p:cxnSp>
        <p:nvCxnSpPr>
          <p:cNvPr id="95" name="直線コネクタ 94"/>
          <p:cNvCxnSpPr/>
          <p:nvPr/>
        </p:nvCxnSpPr>
        <p:spPr>
          <a:xfrm flipH="1">
            <a:off x="1225784" y="5336436"/>
            <a:ext cx="4328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1175397" y="5723853"/>
            <a:ext cx="216404" cy="2094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797302" y="5953948"/>
            <a:ext cx="599102" cy="307777"/>
          </a:xfrm>
          <a:prstGeom prst="rect">
            <a:avLst/>
          </a:prstGeom>
          <a:noFill/>
        </p:spPr>
        <p:txBody>
          <a:bodyPr wrap="square" rtlCol="0">
            <a:spAutoFit/>
          </a:bodyPr>
          <a:lstStyle/>
          <a:p>
            <a:r>
              <a:rPr lang="en-US" altLang="ja-JP" sz="1400" dirty="0"/>
              <a:t>resin</a:t>
            </a:r>
            <a:endParaRPr lang="ja-JP" altLang="en-US" sz="1400" dirty="0"/>
          </a:p>
        </p:txBody>
      </p:sp>
      <p:cxnSp>
        <p:nvCxnSpPr>
          <p:cNvPr id="98" name="直線矢印コネクタ 97"/>
          <p:cNvCxnSpPr/>
          <p:nvPr/>
        </p:nvCxnSpPr>
        <p:spPr>
          <a:xfrm flipH="1" flipV="1">
            <a:off x="2005582" y="4734089"/>
            <a:ext cx="10153" cy="1434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H="1" flipV="1">
            <a:off x="2941686" y="4749534"/>
            <a:ext cx="10153" cy="1434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2005581" y="4614366"/>
            <a:ext cx="933632" cy="523220"/>
          </a:xfrm>
          <a:prstGeom prst="rect">
            <a:avLst/>
          </a:prstGeom>
          <a:noFill/>
          <a:ln>
            <a:noFill/>
          </a:ln>
        </p:spPr>
        <p:txBody>
          <a:bodyPr wrap="square" rtlCol="0">
            <a:spAutoFit/>
          </a:bodyPr>
          <a:lstStyle/>
          <a:p>
            <a:r>
              <a:rPr lang="en-US" altLang="ja-JP" sz="1400" dirty="0"/>
              <a:t>vertical path</a:t>
            </a:r>
            <a:endParaRPr lang="ja-JP" altLang="en-US" sz="1400" dirty="0"/>
          </a:p>
        </p:txBody>
      </p:sp>
      <p:cxnSp>
        <p:nvCxnSpPr>
          <p:cNvPr id="101" name="直線矢印コネクタ 100"/>
          <p:cNvCxnSpPr/>
          <p:nvPr/>
        </p:nvCxnSpPr>
        <p:spPr>
          <a:xfrm>
            <a:off x="1379944" y="6071770"/>
            <a:ext cx="25273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709438" y="4614366"/>
            <a:ext cx="3796293" cy="2127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76" name="グラフ 75"/>
          <p:cNvGraphicFramePr>
            <a:graphicFrameLocks/>
          </p:cNvGraphicFramePr>
          <p:nvPr>
            <p:extLst>
              <p:ext uri="{D42A27DB-BD31-4B8C-83A1-F6EECF244321}">
                <p14:modId xmlns:p14="http://schemas.microsoft.com/office/powerpoint/2010/main" val="1677596104"/>
              </p:ext>
            </p:extLst>
          </p:nvPr>
        </p:nvGraphicFramePr>
        <p:xfrm>
          <a:off x="287627" y="1071038"/>
          <a:ext cx="4935287"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930293" y="1021881"/>
            <a:ext cx="5342384" cy="1015663"/>
          </a:xfrm>
          <a:prstGeom prst="rect">
            <a:avLst/>
          </a:prstGeom>
          <a:noFill/>
        </p:spPr>
        <p:txBody>
          <a:bodyPr wrap="square" rtlCol="0">
            <a:spAutoFit/>
          </a:bodyPr>
          <a:lstStyle/>
          <a:p>
            <a:r>
              <a:rPr lang="en-US" altLang="ja-JP" sz="2000" dirty="0"/>
              <a:t>GFRP</a:t>
            </a:r>
            <a:r>
              <a:rPr lang="ja-JP" altLang="en-US" sz="2000" dirty="0"/>
              <a:t>・・</a:t>
            </a:r>
            <a:r>
              <a:rPr lang="ja-JP" altLang="en-US" sz="2000" dirty="0" smtClean="0"/>
              <a:t>・</a:t>
            </a:r>
            <a:r>
              <a:rPr lang="en-US" altLang="ja-JP" sz="2000" dirty="0" smtClean="0"/>
              <a:t>the DBS </a:t>
            </a:r>
            <a:r>
              <a:rPr lang="en-US" altLang="ja-JP" sz="2000" dirty="0"/>
              <a:t>increased</a:t>
            </a:r>
          </a:p>
          <a:p>
            <a:r>
              <a:rPr lang="ja-JP" altLang="en-US" sz="2000" dirty="0"/>
              <a:t>①</a:t>
            </a:r>
            <a:r>
              <a:rPr lang="en-US" altLang="ja-JP" sz="2000" dirty="0"/>
              <a:t> The shrinking of irradiated specimen</a:t>
            </a:r>
          </a:p>
          <a:p>
            <a:r>
              <a:rPr lang="en-US" altLang="ja-JP" sz="2000" dirty="0"/>
              <a:t>	      due to release of radiolysis gas</a:t>
            </a:r>
          </a:p>
        </p:txBody>
      </p:sp>
      <p:sp>
        <p:nvSpPr>
          <p:cNvPr id="4" name="下矢印 3"/>
          <p:cNvSpPr/>
          <p:nvPr/>
        </p:nvSpPr>
        <p:spPr>
          <a:xfrm>
            <a:off x="8115944" y="5863753"/>
            <a:ext cx="288032" cy="304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6600057" y="4073501"/>
            <a:ext cx="5591943" cy="1015663"/>
          </a:xfrm>
          <a:prstGeom prst="rect">
            <a:avLst/>
          </a:prstGeom>
          <a:noFill/>
        </p:spPr>
        <p:txBody>
          <a:bodyPr wrap="square" rtlCol="0">
            <a:spAutoFit/>
          </a:bodyPr>
          <a:lstStyle/>
          <a:p>
            <a:r>
              <a:rPr lang="en-US" altLang="ja-JP" sz="2000" dirty="0"/>
              <a:t>As the absorbed dose increased, </a:t>
            </a:r>
          </a:p>
          <a:p>
            <a:r>
              <a:rPr lang="en-US" altLang="ja-JP" sz="2000" dirty="0"/>
              <a:t>the thickness of the specimen </a:t>
            </a:r>
            <a:r>
              <a:rPr lang="en-US" altLang="ja-JP" sz="2000" dirty="0" smtClean="0"/>
              <a:t>decreased.</a:t>
            </a:r>
            <a:endParaRPr lang="en-US" altLang="ja-JP" sz="2000" dirty="0"/>
          </a:p>
          <a:p>
            <a:r>
              <a:rPr lang="ja-JP" altLang="en-US" sz="2000" dirty="0"/>
              <a:t>⇒ </a:t>
            </a:r>
            <a:r>
              <a:rPr lang="en-US" altLang="ja-JP" sz="2000" dirty="0"/>
              <a:t>The density of specimen was enhanced. </a:t>
            </a:r>
          </a:p>
        </p:txBody>
      </p:sp>
      <p:sp>
        <p:nvSpPr>
          <p:cNvPr id="5" name="正方形/長方形 4"/>
          <p:cNvSpPr/>
          <p:nvPr/>
        </p:nvSpPr>
        <p:spPr>
          <a:xfrm>
            <a:off x="5930293" y="5126261"/>
            <a:ext cx="4384855" cy="707886"/>
          </a:xfrm>
          <a:prstGeom prst="rect">
            <a:avLst/>
          </a:prstGeom>
        </p:spPr>
        <p:txBody>
          <a:bodyPr wrap="none">
            <a:spAutoFit/>
          </a:bodyPr>
          <a:lstStyle/>
          <a:p>
            <a:r>
              <a:rPr lang="ja-JP" altLang="en-US" sz="2000" dirty="0"/>
              <a:t>②  </a:t>
            </a:r>
            <a:r>
              <a:rPr lang="en-US" altLang="ja-JP" sz="2000" dirty="0"/>
              <a:t>Crosslinking reaction of </a:t>
            </a:r>
          </a:p>
          <a:p>
            <a:r>
              <a:rPr lang="en-US" altLang="ja-JP" sz="2000" dirty="0"/>
              <a:t>unreacted epoxy group was </a:t>
            </a:r>
            <a:r>
              <a:rPr lang="en-US" altLang="ja-JP" sz="2000" dirty="0" smtClean="0"/>
              <a:t>accelerated.</a:t>
            </a:r>
            <a:endParaRPr lang="en-US" altLang="ja-JP" sz="2000" dirty="0"/>
          </a:p>
        </p:txBody>
      </p:sp>
      <p:sp>
        <p:nvSpPr>
          <p:cNvPr id="6" name="正方形/長方形 5"/>
          <p:cNvSpPr/>
          <p:nvPr/>
        </p:nvSpPr>
        <p:spPr>
          <a:xfrm>
            <a:off x="6161426" y="6186791"/>
            <a:ext cx="4197706" cy="400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p>
        </p:txBody>
      </p:sp>
      <p:sp>
        <p:nvSpPr>
          <p:cNvPr id="9" name="スライド番号プレースホルダー 8"/>
          <p:cNvSpPr>
            <a:spLocks noGrp="1"/>
          </p:cNvSpPr>
          <p:nvPr>
            <p:ph type="sldNum" sz="quarter" idx="12"/>
          </p:nvPr>
        </p:nvSpPr>
        <p:spPr/>
        <p:txBody>
          <a:bodyPr/>
          <a:lstStyle/>
          <a:p>
            <a:fld id="{B77472A4-EA4B-40DB-913D-B869719E09E9}" type="slidenum">
              <a:rPr kumimoji="1" lang="ja-JP" altLang="en-US" smtClean="0"/>
              <a:t>8</a:t>
            </a:fld>
            <a:endParaRPr kumimoji="1" lang="ja-JP" altLang="en-US" dirty="0"/>
          </a:p>
        </p:txBody>
      </p:sp>
    </p:spTree>
    <p:extLst>
      <p:ext uri="{BB962C8B-B14F-4D97-AF65-F5344CB8AC3E}">
        <p14:creationId xmlns:p14="http://schemas.microsoft.com/office/powerpoint/2010/main" val="110995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07368" y="-243408"/>
            <a:ext cx="10945216" cy="1143000"/>
          </a:xfrm>
        </p:spPr>
        <p:txBody>
          <a:bodyPr>
            <a:normAutofit/>
          </a:bodyPr>
          <a:lstStyle/>
          <a:p>
            <a:pPr algn="l"/>
            <a:r>
              <a:rPr lang="en-US" altLang="ja-JP" sz="3200" dirty="0"/>
              <a:t>Experiment 1. </a:t>
            </a:r>
            <a:r>
              <a:rPr lang="en-US" altLang="ja-JP" sz="3200" dirty="0" smtClean="0"/>
              <a:t>result </a:t>
            </a:r>
            <a:r>
              <a:rPr lang="en-US" altLang="ja-JP" sz="3200" dirty="0"/>
              <a:t>and discussion </a:t>
            </a:r>
            <a:r>
              <a:rPr lang="en-US" altLang="ja-JP" sz="3200" dirty="0" smtClean="0"/>
              <a:t>(Hybrid)</a:t>
            </a:r>
            <a:endParaRPr lang="ja-JP" altLang="en-US" sz="3200" dirty="0"/>
          </a:p>
        </p:txBody>
      </p:sp>
      <p:cxnSp>
        <p:nvCxnSpPr>
          <p:cNvPr id="15" name="直線コネクタ 14"/>
          <p:cNvCxnSpPr/>
          <p:nvPr/>
        </p:nvCxnSpPr>
        <p:spPr>
          <a:xfrm>
            <a:off x="15324" y="620688"/>
            <a:ext cx="1217667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3165" y="652751"/>
            <a:ext cx="9126840" cy="400110"/>
          </a:xfrm>
          <a:prstGeom prst="rect">
            <a:avLst/>
          </a:prstGeom>
          <a:noFill/>
        </p:spPr>
        <p:txBody>
          <a:bodyPr wrap="square" rtlCol="0">
            <a:spAutoFit/>
          </a:bodyPr>
          <a:lstStyle/>
          <a:p>
            <a:r>
              <a:rPr lang="en-US" altLang="ja-JP" sz="2000" dirty="0"/>
              <a:t>Breakdown voltage per 1 mm(Dielectric Breakdown Strength, DBS) on parallel path</a:t>
            </a:r>
            <a:endParaRPr lang="ja-JP" altLang="en-US" sz="2000" dirty="0"/>
          </a:p>
        </p:txBody>
      </p:sp>
      <p:sp>
        <p:nvSpPr>
          <p:cNvPr id="86" name="テキスト ボックス 85"/>
          <p:cNvSpPr txBox="1"/>
          <p:nvPr/>
        </p:nvSpPr>
        <p:spPr>
          <a:xfrm>
            <a:off x="3661766" y="4973376"/>
            <a:ext cx="954819" cy="523220"/>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Polyimide film</a:t>
            </a:r>
            <a:endParaRPr lang="ja-JP" altLang="en-US" sz="1400" dirty="0">
              <a:latin typeface="Times New Roman" panose="02020603050405020304" pitchFamily="18" charset="0"/>
              <a:cs typeface="Times New Roman" panose="02020603050405020304" pitchFamily="18" charset="0"/>
            </a:endParaRPr>
          </a:p>
        </p:txBody>
      </p:sp>
      <p:sp>
        <p:nvSpPr>
          <p:cNvPr id="87" name="テキスト ボックス 86"/>
          <p:cNvSpPr txBox="1"/>
          <p:nvPr/>
        </p:nvSpPr>
        <p:spPr>
          <a:xfrm>
            <a:off x="3672358" y="6098035"/>
            <a:ext cx="933632" cy="523220"/>
          </a:xfrm>
          <a:prstGeom prst="rect">
            <a:avLst/>
          </a:prstGeom>
          <a:noFill/>
        </p:spPr>
        <p:txBody>
          <a:bodyPr wrap="square" rtlCol="0">
            <a:spAutoFit/>
          </a:bodyPr>
          <a:lstStyle/>
          <a:p>
            <a:r>
              <a:rPr lang="en-US" altLang="ja-JP" sz="1400" dirty="0">
                <a:solidFill>
                  <a:srgbClr val="FF0000"/>
                </a:solidFill>
              </a:rPr>
              <a:t>Parallel path</a:t>
            </a:r>
            <a:endParaRPr lang="ja-JP" altLang="en-US" sz="1400" dirty="0">
              <a:solidFill>
                <a:srgbClr val="FF0000"/>
              </a:solidFill>
            </a:endParaRPr>
          </a:p>
        </p:txBody>
      </p:sp>
      <p:grpSp>
        <p:nvGrpSpPr>
          <p:cNvPr id="89" name="グループ化 88"/>
          <p:cNvGrpSpPr/>
          <p:nvPr/>
        </p:nvGrpSpPr>
        <p:grpSpPr>
          <a:xfrm>
            <a:off x="1334131" y="5085702"/>
            <a:ext cx="1025612" cy="1112239"/>
            <a:chOff x="111591" y="2893432"/>
            <a:chExt cx="1025612" cy="1112239"/>
          </a:xfrm>
        </p:grpSpPr>
        <p:sp>
          <p:nvSpPr>
            <p:cNvPr id="112" name="正方形/長方形 111"/>
            <p:cNvSpPr/>
            <p:nvPr/>
          </p:nvSpPr>
          <p:spPr>
            <a:xfrm>
              <a:off x="111591" y="2893432"/>
              <a:ext cx="1025612" cy="11122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13" name="グループ化 112"/>
            <p:cNvGrpSpPr>
              <a:grpSpLocks noChangeAspect="1"/>
            </p:cNvGrpSpPr>
            <p:nvPr/>
          </p:nvGrpSpPr>
          <p:grpSpPr>
            <a:xfrm>
              <a:off x="138077" y="2951077"/>
              <a:ext cx="971661" cy="1015109"/>
              <a:chOff x="1310475" y="908720"/>
              <a:chExt cx="1616325" cy="1695410"/>
            </a:xfrm>
          </p:grpSpPr>
          <p:sp>
            <p:nvSpPr>
              <p:cNvPr id="114" name="平行四辺形 113"/>
              <p:cNvSpPr/>
              <p:nvPr/>
            </p:nvSpPr>
            <p:spPr>
              <a:xfrm>
                <a:off x="1342624" y="2100074"/>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5" name="平行四辺形 114"/>
              <p:cNvSpPr/>
              <p:nvPr/>
            </p:nvSpPr>
            <p:spPr>
              <a:xfrm>
                <a:off x="1327365" y="1976075"/>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6" name="平行四辺形 115"/>
              <p:cNvSpPr/>
              <p:nvPr/>
            </p:nvSpPr>
            <p:spPr>
              <a:xfrm>
                <a:off x="1327365" y="184804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cxnSp>
            <p:nvCxnSpPr>
              <p:cNvPr id="117" name="直線コネクタ 116"/>
              <p:cNvCxnSpPr/>
              <p:nvPr/>
            </p:nvCxnSpPr>
            <p:spPr>
              <a:xfrm>
                <a:off x="2123728" y="1625578"/>
                <a:ext cx="5292" cy="4352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8" name="平行四辺形 117"/>
              <p:cNvSpPr/>
              <p:nvPr/>
            </p:nvSpPr>
            <p:spPr>
              <a:xfrm>
                <a:off x="1310475" y="1196752"/>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9" name="平行四辺形 118"/>
              <p:cNvSpPr/>
              <p:nvPr/>
            </p:nvSpPr>
            <p:spPr>
              <a:xfrm>
                <a:off x="1327365" y="1052736"/>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20" name="平行四辺形 119"/>
              <p:cNvSpPr/>
              <p:nvPr/>
            </p:nvSpPr>
            <p:spPr>
              <a:xfrm>
                <a:off x="1327365" y="908720"/>
                <a:ext cx="1584176" cy="504056"/>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grpSp>
      </p:grpSp>
      <p:grpSp>
        <p:nvGrpSpPr>
          <p:cNvPr id="90" name="グループ化 89"/>
          <p:cNvGrpSpPr/>
          <p:nvPr/>
        </p:nvGrpSpPr>
        <p:grpSpPr>
          <a:xfrm>
            <a:off x="2636153" y="5106336"/>
            <a:ext cx="1025612" cy="1112239"/>
            <a:chOff x="1587040" y="2893432"/>
            <a:chExt cx="1025612" cy="1112239"/>
          </a:xfrm>
        </p:grpSpPr>
        <p:sp>
          <p:nvSpPr>
            <p:cNvPr id="103" name="正方形/長方形 102"/>
            <p:cNvSpPr/>
            <p:nvPr/>
          </p:nvSpPr>
          <p:spPr>
            <a:xfrm>
              <a:off x="1587040" y="2893432"/>
              <a:ext cx="1025612" cy="11122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104" name="グループ化 103"/>
            <p:cNvGrpSpPr/>
            <p:nvPr/>
          </p:nvGrpSpPr>
          <p:grpSpPr>
            <a:xfrm>
              <a:off x="1623679" y="2951077"/>
              <a:ext cx="971661" cy="1015109"/>
              <a:chOff x="1604352" y="4138137"/>
              <a:chExt cx="971661" cy="1015109"/>
            </a:xfrm>
          </p:grpSpPr>
          <p:sp>
            <p:nvSpPr>
              <p:cNvPr id="105" name="平行四辺形 104"/>
              <p:cNvSpPr/>
              <p:nvPr/>
            </p:nvSpPr>
            <p:spPr>
              <a:xfrm>
                <a:off x="1623679" y="4851448"/>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06" name="平行四辺形 105"/>
              <p:cNvSpPr/>
              <p:nvPr/>
            </p:nvSpPr>
            <p:spPr>
              <a:xfrm>
                <a:off x="1614506" y="4777205"/>
                <a:ext cx="952334" cy="301798"/>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07" name="平行四辺形 106"/>
              <p:cNvSpPr/>
              <p:nvPr/>
            </p:nvSpPr>
            <p:spPr>
              <a:xfrm>
                <a:off x="1614506" y="4700549"/>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cxnSp>
            <p:nvCxnSpPr>
              <p:cNvPr id="108" name="直線コネクタ 107"/>
              <p:cNvCxnSpPr/>
              <p:nvPr/>
            </p:nvCxnSpPr>
            <p:spPr>
              <a:xfrm>
                <a:off x="2093243" y="4567348"/>
                <a:ext cx="3181" cy="2606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9" name="平行四辺形 108"/>
              <p:cNvSpPr/>
              <p:nvPr/>
            </p:nvSpPr>
            <p:spPr>
              <a:xfrm>
                <a:off x="1604352" y="4310593"/>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0" name="平行四辺形 109"/>
              <p:cNvSpPr/>
              <p:nvPr/>
            </p:nvSpPr>
            <p:spPr>
              <a:xfrm>
                <a:off x="1614506" y="4224365"/>
                <a:ext cx="952334" cy="301798"/>
              </a:xfrm>
              <a:prstGeom prst="parallelogram">
                <a:avLst>
                  <a:gd name="adj" fmla="val 60939"/>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sp>
            <p:nvSpPr>
              <p:cNvPr id="111" name="平行四辺形 110"/>
              <p:cNvSpPr/>
              <p:nvPr/>
            </p:nvSpPr>
            <p:spPr>
              <a:xfrm>
                <a:off x="1614506" y="4138137"/>
                <a:ext cx="952334" cy="301798"/>
              </a:xfrm>
              <a:prstGeom prst="parallelogram">
                <a:avLst>
                  <a:gd name="adj" fmla="val 60939"/>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dirty="0">
                  <a:latin typeface="Times New Roman" panose="02020603050405020304" pitchFamily="18" charset="0"/>
                  <a:cs typeface="Times New Roman" panose="02020603050405020304" pitchFamily="18" charset="0"/>
                </a:endParaRPr>
              </a:p>
            </p:txBody>
          </p:sp>
        </p:grpSp>
      </p:grpSp>
      <p:sp>
        <p:nvSpPr>
          <p:cNvPr id="91" name="テキスト ボックス 90"/>
          <p:cNvSpPr txBox="1"/>
          <p:nvPr/>
        </p:nvSpPr>
        <p:spPr>
          <a:xfrm>
            <a:off x="1496992" y="6266482"/>
            <a:ext cx="697149" cy="369332"/>
          </a:xfrm>
          <a:prstGeom prst="rect">
            <a:avLst/>
          </a:prstGeom>
          <a:noFill/>
        </p:spPr>
        <p:txBody>
          <a:bodyPr wrap="square" rtlCol="0">
            <a:spAutoFit/>
          </a:bodyPr>
          <a:lstStyle/>
          <a:p>
            <a:r>
              <a:rPr lang="en-US" altLang="ja-JP" dirty="0"/>
              <a:t>GFRP</a:t>
            </a:r>
            <a:endParaRPr lang="ja-JP" altLang="en-US" dirty="0"/>
          </a:p>
        </p:txBody>
      </p:sp>
      <p:sp>
        <p:nvSpPr>
          <p:cNvPr id="92" name="テキスト ボックス 91"/>
          <p:cNvSpPr txBox="1"/>
          <p:nvPr/>
        </p:nvSpPr>
        <p:spPr>
          <a:xfrm>
            <a:off x="2755915" y="6259947"/>
            <a:ext cx="824742" cy="369332"/>
          </a:xfrm>
          <a:prstGeom prst="rect">
            <a:avLst/>
          </a:prstGeom>
          <a:noFill/>
        </p:spPr>
        <p:txBody>
          <a:bodyPr wrap="square" rtlCol="0">
            <a:spAutoFit/>
          </a:bodyPr>
          <a:lstStyle/>
          <a:p>
            <a:r>
              <a:rPr lang="en-US" altLang="ja-JP" dirty="0"/>
              <a:t>Hybrid</a:t>
            </a:r>
            <a:endParaRPr lang="ja-JP" altLang="en-US" dirty="0"/>
          </a:p>
        </p:txBody>
      </p:sp>
      <p:cxnSp>
        <p:nvCxnSpPr>
          <p:cNvPr id="93" name="直線コネクタ 92"/>
          <p:cNvCxnSpPr/>
          <p:nvPr/>
        </p:nvCxnSpPr>
        <p:spPr>
          <a:xfrm flipV="1">
            <a:off x="3477211" y="5335354"/>
            <a:ext cx="257431" cy="10979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73942" y="5049337"/>
            <a:ext cx="717859" cy="523220"/>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glass cloth</a:t>
            </a:r>
            <a:endParaRPr lang="ja-JP" altLang="en-US" sz="1400" dirty="0">
              <a:latin typeface="Times New Roman" panose="02020603050405020304" pitchFamily="18" charset="0"/>
              <a:cs typeface="Times New Roman" panose="02020603050405020304" pitchFamily="18" charset="0"/>
            </a:endParaRPr>
          </a:p>
        </p:txBody>
      </p:sp>
      <p:cxnSp>
        <p:nvCxnSpPr>
          <p:cNvPr id="95" name="直線コネクタ 94"/>
          <p:cNvCxnSpPr/>
          <p:nvPr/>
        </p:nvCxnSpPr>
        <p:spPr>
          <a:xfrm flipH="1">
            <a:off x="1225784" y="5336436"/>
            <a:ext cx="4328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1175397" y="5723853"/>
            <a:ext cx="216404" cy="2094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797302" y="5953948"/>
            <a:ext cx="599102" cy="307777"/>
          </a:xfrm>
          <a:prstGeom prst="rect">
            <a:avLst/>
          </a:prstGeom>
          <a:noFill/>
        </p:spPr>
        <p:txBody>
          <a:bodyPr wrap="square" rtlCol="0">
            <a:spAutoFit/>
          </a:bodyPr>
          <a:lstStyle/>
          <a:p>
            <a:r>
              <a:rPr lang="en-US" altLang="ja-JP" sz="1400" dirty="0"/>
              <a:t>resin</a:t>
            </a:r>
            <a:endParaRPr lang="ja-JP" altLang="en-US" sz="1400" dirty="0"/>
          </a:p>
        </p:txBody>
      </p:sp>
      <p:cxnSp>
        <p:nvCxnSpPr>
          <p:cNvPr id="98" name="直線矢印コネクタ 97"/>
          <p:cNvCxnSpPr/>
          <p:nvPr/>
        </p:nvCxnSpPr>
        <p:spPr>
          <a:xfrm flipH="1" flipV="1">
            <a:off x="2005582" y="4734089"/>
            <a:ext cx="10153" cy="1434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H="1" flipV="1">
            <a:off x="2941686" y="4749534"/>
            <a:ext cx="10153" cy="14343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2005581" y="4614366"/>
            <a:ext cx="933632" cy="523220"/>
          </a:xfrm>
          <a:prstGeom prst="rect">
            <a:avLst/>
          </a:prstGeom>
          <a:noFill/>
          <a:ln>
            <a:noFill/>
          </a:ln>
        </p:spPr>
        <p:txBody>
          <a:bodyPr wrap="square" rtlCol="0">
            <a:spAutoFit/>
          </a:bodyPr>
          <a:lstStyle/>
          <a:p>
            <a:r>
              <a:rPr lang="en-US" altLang="ja-JP" sz="1400" dirty="0"/>
              <a:t>vertical path</a:t>
            </a:r>
            <a:endParaRPr lang="ja-JP" altLang="en-US" sz="1400" dirty="0"/>
          </a:p>
        </p:txBody>
      </p:sp>
      <p:cxnSp>
        <p:nvCxnSpPr>
          <p:cNvPr id="101" name="直線矢印コネクタ 100"/>
          <p:cNvCxnSpPr/>
          <p:nvPr/>
        </p:nvCxnSpPr>
        <p:spPr>
          <a:xfrm>
            <a:off x="1379944" y="6071770"/>
            <a:ext cx="25273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709438" y="4614366"/>
            <a:ext cx="3796293" cy="2127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76" name="グラフ 75"/>
          <p:cNvGraphicFramePr>
            <a:graphicFrameLocks/>
          </p:cNvGraphicFramePr>
          <p:nvPr>
            <p:extLst/>
          </p:nvPr>
        </p:nvGraphicFramePr>
        <p:xfrm>
          <a:off x="287627" y="1071038"/>
          <a:ext cx="4935287"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9" name="スライド番号プレースホルダー 8"/>
          <p:cNvSpPr>
            <a:spLocks noGrp="1"/>
          </p:cNvSpPr>
          <p:nvPr>
            <p:ph type="sldNum" sz="quarter" idx="12"/>
          </p:nvPr>
        </p:nvSpPr>
        <p:spPr/>
        <p:txBody>
          <a:bodyPr/>
          <a:lstStyle/>
          <a:p>
            <a:fld id="{B77472A4-EA4B-40DB-913D-B869719E09E9}" type="slidenum">
              <a:rPr kumimoji="1" lang="ja-JP" altLang="en-US" smtClean="0"/>
              <a:t>9</a:t>
            </a:fld>
            <a:endParaRPr kumimoji="1" lang="ja-JP" altLang="en-US" dirty="0"/>
          </a:p>
        </p:txBody>
      </p:sp>
      <p:sp>
        <p:nvSpPr>
          <p:cNvPr id="48" name="テキスト ボックス 47"/>
          <p:cNvSpPr txBox="1"/>
          <p:nvPr/>
        </p:nvSpPr>
        <p:spPr>
          <a:xfrm>
            <a:off x="5569906" y="1073044"/>
            <a:ext cx="6622094" cy="4816703"/>
          </a:xfrm>
          <a:prstGeom prst="rect">
            <a:avLst/>
          </a:prstGeom>
          <a:noFill/>
        </p:spPr>
        <p:txBody>
          <a:bodyPr wrap="square" rtlCol="0">
            <a:spAutoFit/>
          </a:bodyPr>
          <a:lstStyle/>
          <a:p>
            <a:r>
              <a:rPr lang="en-US" altLang="ja-JP" sz="2000" dirty="0"/>
              <a:t>Hybrid</a:t>
            </a:r>
            <a:r>
              <a:rPr lang="ja-JP" altLang="en-US" sz="2000" dirty="0"/>
              <a:t>・・</a:t>
            </a:r>
            <a:r>
              <a:rPr lang="ja-JP" altLang="en-US" sz="2000" dirty="0" smtClean="0"/>
              <a:t>・</a:t>
            </a:r>
            <a:r>
              <a:rPr lang="en-US" altLang="ja-JP" sz="2000" dirty="0" smtClean="0"/>
              <a:t>the DBS </a:t>
            </a:r>
            <a:r>
              <a:rPr lang="en-US" altLang="ja-JP" sz="2000" dirty="0"/>
              <a:t>decreased.</a:t>
            </a:r>
          </a:p>
          <a:p>
            <a:r>
              <a:rPr lang="en-US" altLang="ja-JP" sz="2000" dirty="0"/>
              <a:t>Since DBS of </a:t>
            </a:r>
            <a:r>
              <a:rPr lang="en-US" altLang="ja-JP" sz="2000" dirty="0" smtClean="0"/>
              <a:t>GFRP </a:t>
            </a:r>
            <a:r>
              <a:rPr lang="en-US" altLang="ja-JP" sz="2000" dirty="0"/>
              <a:t>increased, </a:t>
            </a:r>
            <a:endParaRPr lang="en-US" altLang="ja-JP" sz="2000" dirty="0" smtClean="0"/>
          </a:p>
          <a:p>
            <a:pPr algn="r"/>
            <a:r>
              <a:rPr lang="en-US" altLang="ja-JP" sz="2000" dirty="0" smtClean="0"/>
              <a:t>the </a:t>
            </a:r>
            <a:r>
              <a:rPr lang="en-US" altLang="ja-JP" sz="2000" dirty="0"/>
              <a:t>reason for decrease </a:t>
            </a:r>
            <a:r>
              <a:rPr lang="en-US" altLang="ja-JP" sz="2000" dirty="0" smtClean="0"/>
              <a:t>was </a:t>
            </a:r>
            <a:r>
              <a:rPr lang="en-US" altLang="ja-JP" sz="2000" dirty="0"/>
              <a:t>effect of films.</a:t>
            </a:r>
          </a:p>
          <a:p>
            <a:endParaRPr lang="en-US" altLang="ja-JP" sz="700" dirty="0" smtClean="0"/>
          </a:p>
          <a:p>
            <a:r>
              <a:rPr lang="ja-JP" altLang="en-US" sz="2000" dirty="0" smtClean="0"/>
              <a:t>・ </a:t>
            </a:r>
            <a:r>
              <a:rPr lang="en-US" altLang="ja-JP" sz="2000" dirty="0"/>
              <a:t>Discharge of radiolysis gas </a:t>
            </a:r>
          </a:p>
          <a:p>
            <a:endParaRPr lang="en-US" altLang="ja-JP" sz="2000" dirty="0"/>
          </a:p>
          <a:p>
            <a:endParaRPr lang="en-US" altLang="ja-JP" sz="2000" dirty="0" smtClean="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a:p>
          <a:p>
            <a:r>
              <a:rPr lang="en-US" altLang="ja-JP" sz="2000" dirty="0"/>
              <a:t>The films </a:t>
            </a:r>
            <a:r>
              <a:rPr lang="en-US" altLang="ja-JP" sz="2000" dirty="0" smtClean="0"/>
              <a:t>inhibited </a:t>
            </a:r>
            <a:r>
              <a:rPr lang="en-US" altLang="ja-JP" sz="2000" dirty="0"/>
              <a:t>the release of radiolysis </a:t>
            </a:r>
            <a:r>
              <a:rPr lang="en-US" altLang="ja-JP" sz="2000" dirty="0" smtClean="0"/>
              <a:t>gas.</a:t>
            </a:r>
            <a:endParaRPr lang="en-US" altLang="ja-JP" sz="2000" dirty="0"/>
          </a:p>
          <a:p>
            <a:endParaRPr lang="en-US" altLang="ja-JP" sz="2000" dirty="0"/>
          </a:p>
          <a:p>
            <a:r>
              <a:rPr lang="en-US" altLang="ja-JP" sz="2000" dirty="0" smtClean="0"/>
              <a:t>The </a:t>
            </a:r>
            <a:r>
              <a:rPr lang="en-US" altLang="ja-JP" sz="2000" dirty="0"/>
              <a:t>accumulated gas </a:t>
            </a:r>
            <a:r>
              <a:rPr lang="en-US" altLang="ja-JP" sz="2000" dirty="0" smtClean="0"/>
              <a:t>caused partial </a:t>
            </a:r>
            <a:r>
              <a:rPr lang="en-US" altLang="ja-JP" sz="2000" dirty="0"/>
              <a:t>discharge,</a:t>
            </a:r>
          </a:p>
          <a:p>
            <a:pPr algn="r"/>
            <a:r>
              <a:rPr lang="en-US" altLang="ja-JP" sz="2000" dirty="0"/>
              <a:t>resulting on  dielectric </a:t>
            </a:r>
            <a:r>
              <a:rPr lang="en-US" altLang="ja-JP" sz="2000" dirty="0" smtClean="0"/>
              <a:t>breakdown.</a:t>
            </a:r>
            <a:endParaRPr lang="en-US" altLang="ja-JP" sz="2000" dirty="0"/>
          </a:p>
        </p:txBody>
      </p:sp>
      <p:sp>
        <p:nvSpPr>
          <p:cNvPr id="49" name="正方形/長方形 48"/>
          <p:cNvSpPr/>
          <p:nvPr/>
        </p:nvSpPr>
        <p:spPr>
          <a:xfrm>
            <a:off x="6007426" y="5949280"/>
            <a:ext cx="4660574" cy="923330"/>
          </a:xfrm>
          <a:prstGeom prst="rect">
            <a:avLst/>
          </a:prstGeom>
        </p:spPr>
        <p:txBody>
          <a:bodyPr wrap="square">
            <a:spAutoFit/>
          </a:bodyPr>
          <a:lstStyle/>
          <a:p>
            <a:r>
              <a:rPr lang="en-US" altLang="ja-JP" dirty="0"/>
              <a:t>At the film-resin interface there was no reaction target of the epoxy group, so the crosslinking reaction was not promoted</a:t>
            </a:r>
          </a:p>
        </p:txBody>
      </p:sp>
      <p:sp>
        <p:nvSpPr>
          <p:cNvPr id="50" name="下矢印 49"/>
          <p:cNvSpPr/>
          <p:nvPr/>
        </p:nvSpPr>
        <p:spPr>
          <a:xfrm>
            <a:off x="8202654" y="4870163"/>
            <a:ext cx="253008" cy="342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51" name="グラフ 50"/>
          <p:cNvGraphicFramePr>
            <a:graphicFrameLocks/>
          </p:cNvGraphicFramePr>
          <p:nvPr>
            <p:extLst>
              <p:ext uri="{D42A27DB-BD31-4B8C-83A1-F6EECF244321}">
                <p14:modId xmlns:p14="http://schemas.microsoft.com/office/powerpoint/2010/main" val="640186498"/>
              </p:ext>
            </p:extLst>
          </p:nvPr>
        </p:nvGraphicFramePr>
        <p:xfrm>
          <a:off x="6473798" y="2383655"/>
          <a:ext cx="3538446" cy="2357239"/>
        </p:xfrm>
        <a:graphic>
          <a:graphicData uri="http://schemas.openxmlformats.org/drawingml/2006/chart">
            <c:chart xmlns:c="http://schemas.openxmlformats.org/drawingml/2006/chart" xmlns:r="http://schemas.openxmlformats.org/officeDocument/2006/relationships" r:id="rId4"/>
          </a:graphicData>
        </a:graphic>
      </p:graphicFrame>
      <p:sp>
        <p:nvSpPr>
          <p:cNvPr id="53" name="大かっこ 52"/>
          <p:cNvSpPr/>
          <p:nvPr/>
        </p:nvSpPr>
        <p:spPr>
          <a:xfrm>
            <a:off x="6023992" y="6006880"/>
            <a:ext cx="4608512" cy="790809"/>
          </a:xfrm>
          <a:prstGeom prst="bracketPair">
            <a:avLst>
              <a:gd name="adj" fmla="val 1903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 name="角丸四角形吹き出し 2"/>
          <p:cNvSpPr/>
          <p:nvPr/>
        </p:nvSpPr>
        <p:spPr>
          <a:xfrm>
            <a:off x="10383354" y="2408437"/>
            <a:ext cx="1700380" cy="720080"/>
          </a:xfrm>
          <a:prstGeom prst="wedgeRoundRectCallout">
            <a:avLst>
              <a:gd name="adj1" fmla="val -78827"/>
              <a:gd name="adj2" fmla="val 7992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a:t>The thickness hardly changed</a:t>
            </a:r>
            <a:endParaRPr lang="ja-JP" altLang="en-US" dirty="0"/>
          </a:p>
        </p:txBody>
      </p:sp>
    </p:spTree>
    <p:extLst>
      <p:ext uri="{BB962C8B-B14F-4D97-AF65-F5344CB8AC3E}">
        <p14:creationId xmlns:p14="http://schemas.microsoft.com/office/powerpoint/2010/main" val="678063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17789</TotalTime>
  <Words>3188</Words>
  <Application>Microsoft Office PowerPoint</Application>
  <PresentationFormat>ワイド画面</PresentationFormat>
  <Paragraphs>450</Paragraphs>
  <Slides>26</Slides>
  <Notes>26</Notes>
  <HiddenSlides>8</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ＭＳ Ｐゴシック</vt:lpstr>
      <vt:lpstr>ＭＳ 明朝</vt:lpstr>
      <vt:lpstr>Arial</vt:lpstr>
      <vt:lpstr>Calibri</vt:lpstr>
      <vt:lpstr>Cambria Math</vt:lpstr>
      <vt:lpstr>Symbol</vt:lpstr>
      <vt:lpstr>Times New Roman</vt:lpstr>
      <vt:lpstr>Office ​​テーマ</vt:lpstr>
      <vt:lpstr>Study on Irradiation Effect of Insulating Materials for Fusion Superconducting Magnet -Change in Electric Insulation Performance by Irradiation-</vt:lpstr>
      <vt:lpstr>Background</vt:lpstr>
      <vt:lpstr>Objective of this study</vt:lpstr>
      <vt:lpstr>Outline of Experiments </vt:lpstr>
      <vt:lpstr>Outline of Experiments </vt:lpstr>
      <vt:lpstr>Sample preparation method   (almost the same in three experiments)</vt:lpstr>
      <vt:lpstr>Experiment 1. Dielectric breakdown test on irradiated insulating materials</vt:lpstr>
      <vt:lpstr>Experiment 1. result and discussion (GFRP)</vt:lpstr>
      <vt:lpstr>Experiment 1. result and discussion (Hybrid)</vt:lpstr>
      <vt:lpstr>Outline of Experiments </vt:lpstr>
      <vt:lpstr>Experiment 2 ：Dielectric breakdown test under shear stress on non-irradiated materials</vt:lpstr>
      <vt:lpstr>Experiment 2. Result and Discussion </vt:lpstr>
      <vt:lpstr>Outline of Experiments </vt:lpstr>
      <vt:lpstr>Experiment 3：Dielectric breakdown test under shear stress in LN2 on irradiated materials</vt:lpstr>
      <vt:lpstr>Experiment 3. result and discussion</vt:lpstr>
      <vt:lpstr>Future Experiment：Dielectric breakdown test under shear stress      in cryogenic gas on irradiated materials</vt:lpstr>
      <vt:lpstr>Summary</vt:lpstr>
      <vt:lpstr>Acknowledgments</vt:lpstr>
      <vt:lpstr>Supplement </vt:lpstr>
      <vt:lpstr>Supplement</vt:lpstr>
      <vt:lpstr>Supplement</vt:lpstr>
      <vt:lpstr>Supplement</vt:lpstr>
      <vt:lpstr>Supplement</vt:lpstr>
      <vt:lpstr>PowerPoint プレゼンテーション</vt:lpstr>
      <vt:lpstr>層間せん断応力(ILSS)とγ線吸収線量の相関</vt:lpstr>
      <vt:lpstr>Others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核融合炉用超電導磁石絶縁材料の照射効果に関する研究 －耐電圧の照射効果の検討－</dc:title>
  <dc:creator>mizuno</dc:creator>
  <cp:lastModifiedBy>N_Lab_note</cp:lastModifiedBy>
  <cp:revision>727</cp:revision>
  <cp:lastPrinted>2018-08-31T09:24:57Z</cp:lastPrinted>
  <dcterms:created xsi:type="dcterms:W3CDTF">2016-10-05T07:20:32Z</dcterms:created>
  <dcterms:modified xsi:type="dcterms:W3CDTF">2018-09-03T08:53:29Z</dcterms:modified>
</cp:coreProperties>
</file>