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9"/>
  </p:notesMasterIdLst>
  <p:sldIdLst>
    <p:sldId id="625" r:id="rId2"/>
    <p:sldId id="676" r:id="rId3"/>
    <p:sldId id="671" r:id="rId4"/>
    <p:sldId id="650" r:id="rId5"/>
    <p:sldId id="677" r:id="rId6"/>
    <p:sldId id="678" r:id="rId7"/>
    <p:sldId id="673" r:id="rId8"/>
    <p:sldId id="638" r:id="rId9"/>
    <p:sldId id="651" r:id="rId10"/>
    <p:sldId id="663" r:id="rId11"/>
    <p:sldId id="653" r:id="rId12"/>
    <p:sldId id="645" r:id="rId13"/>
    <p:sldId id="658" r:id="rId14"/>
    <p:sldId id="679" r:id="rId15"/>
    <p:sldId id="680" r:id="rId16"/>
    <p:sldId id="681" r:id="rId17"/>
    <p:sldId id="674" r:id="rId18"/>
  </p:sldIdLst>
  <p:sldSz cx="9144000" cy="6858000" type="screen4x3"/>
  <p:notesSz cx="6983413" cy="9283700"/>
  <p:defaultTextStyle>
    <a:defPPr>
      <a:defRPr lang="en-GB"/>
    </a:defPPr>
    <a:lvl1pPr algn="ctr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buChar char="•"/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ctr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buChar char="•"/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ctr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buChar char="•"/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ctr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buChar char="•"/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ctr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buChar char="•"/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85D4FF"/>
    <a:srgbClr val="00FF80"/>
    <a:srgbClr val="FF6600"/>
    <a:srgbClr val="837D80"/>
    <a:srgbClr val="CCFFCC"/>
    <a:srgbClr val="83D1FF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6628" autoAdjust="0"/>
  </p:normalViewPr>
  <p:slideViewPr>
    <p:cSldViewPr snapToGrid="0">
      <p:cViewPr varScale="1">
        <p:scale>
          <a:sx n="64" d="100"/>
          <a:sy n="64" d="100"/>
        </p:scale>
        <p:origin x="181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162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57638" y="0"/>
            <a:ext cx="30162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6913"/>
            <a:ext cx="463073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931863" y="4410075"/>
            <a:ext cx="5110162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0150"/>
            <a:ext cx="30162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57638" y="8820150"/>
            <a:ext cx="30162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7447BA29-38E0-4DA0-BD56-3DF640209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7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4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57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 la </a:t>
            </a:r>
            <a:r>
              <a:rPr lang="en-US" b="1" dirty="0" err="1" smtClean="0"/>
              <a:t>fai</a:t>
            </a:r>
            <a:r>
              <a:rPr lang="en-US" b="1" dirty="0" smtClean="0"/>
              <a:t> </a:t>
            </a:r>
            <a:r>
              <a:rPr lang="en-US" b="1" dirty="0" err="1" smtClean="0"/>
              <a:t>tipo</a:t>
            </a:r>
            <a:r>
              <a:rPr lang="en-US" b="1" dirty="0" smtClean="0"/>
              <a:t> la timeline </a:t>
            </a:r>
            <a:r>
              <a:rPr lang="en-US" b="1" dirty="0" err="1" smtClean="0"/>
              <a:t>della</a:t>
            </a:r>
            <a:r>
              <a:rPr lang="en-US" b="1" dirty="0" smtClean="0"/>
              <a:t> standard pulse di ITER?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1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6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9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Ovviamente se metto TUTTA</a:t>
            </a:r>
            <a:r>
              <a:rPr lang="it-IT" baseline="0" dirty="0" smtClean="0"/>
              <a:t> la potenza nel primo turn, l’effetto è MOLTO diverso, ma questo lo sapevamo già dai testo di HELIOS. Ed è assolutamente irrealistico.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5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ITER: R0 = 6 m, aspect ratio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3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3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5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9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1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5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7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6913"/>
            <a:ext cx="4637088" cy="3478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47BA29-38E0-4DA0-BD56-3DF640209DF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0E4E-1D74-4A7E-90FF-58E77692A70B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4FFD-0AFF-489E-94B1-F280BBCF4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620BB-D515-41C7-840C-8ACE85E7D5AE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BA95-43C7-4D7D-9742-D30638318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179388"/>
            <a:ext cx="1939925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9388"/>
            <a:ext cx="5670550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A255-EE0A-402F-91AB-A52ED6B7BB0F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611F-9D1E-470B-A279-9212D6792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F02D-B036-4EAD-AF50-5A902EE5318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E8F8-C3BE-4F70-8E04-C8A690C3D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8411"/>
            <a:ext cx="1434396" cy="478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1267-313A-43BE-9AE6-892FCE336790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22DE-66A9-406C-8E60-4BA7FA2464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B507-8912-4EC7-A5EF-0FB18AE242DD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E56F-7CB9-48F1-9EF9-C2FB348F4D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50BA-F4BD-4931-93D3-A6CDAA15280E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6B75-16AE-4524-B035-B697D1A8C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8AAB-BCE6-4F88-A500-5DD9A5A91828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3288-0E42-4C48-9F5C-14294FDD35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04DC-94B9-4B0F-9BF4-67EAACFE56F1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06FD-830D-4796-8F0F-47C3AF0CF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32D4-9E98-4DDC-97C2-5851F9D5251C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F8AE-1D7C-4FAD-8D18-7F261722F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AE33-4571-45F6-B83B-E7F703B2C414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AC8E-2D16-48F8-9614-7A1A2B296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laboratorivirtuali.enea.it/it/prime-pagine/LOGO_ENEA_ita.gif/view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179388"/>
            <a:ext cx="7761287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imes New Roman" pitchFamily="18" charset="0"/>
              <a:buNone/>
              <a:defRPr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F489099-6595-41AB-BF6D-18CB4D8C47A6}" type="datetime1">
              <a:rPr lang="en-US" smtClean="0"/>
              <a:t>9/6/2018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752600" y="6400800"/>
            <a:ext cx="562768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8" charset="0"/>
              <a:buNone/>
              <a:defRPr sz="12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6400800"/>
            <a:ext cx="4238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u="none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CF98A51A-9867-465A-BF12-08B74C79BE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" y="57365"/>
            <a:ext cx="1070523" cy="3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t="21681" r="17592" b="34035"/>
          <a:stretch/>
        </p:blipFill>
        <p:spPr bwMode="auto">
          <a:xfrm>
            <a:off x="-50277" y="436295"/>
            <a:ext cx="1010841" cy="4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logo enea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51" y="57365"/>
            <a:ext cx="1228849" cy="4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+mj-lt"/>
          <a:ea typeface="Lucida Sans Unicode" pitchFamily="34" charset="0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ctr" defTabSz="457200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cs typeface="Lucida Sans Unicode" pitchFamily="34" charset="0"/>
        </a:defRPr>
      </a:lvl6pPr>
      <a:lvl7pPr marL="914400" algn="ctr" defTabSz="457200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cs typeface="Lucida Sans Unicode" pitchFamily="34" charset="0"/>
        </a:defRPr>
      </a:lvl7pPr>
      <a:lvl8pPr marL="1371600" algn="ctr" defTabSz="457200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cs typeface="Lucida Sans Unicode" pitchFamily="34" charset="0"/>
        </a:defRPr>
      </a:lvl8pPr>
      <a:lvl9pPr marL="1828800" algn="ctr" defTabSz="457200" rtl="0" fontAlgn="base">
        <a:lnSpc>
          <a:spcPct val="70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imes New Roman" pitchFamily="18" charset="0"/>
        <a:defRPr sz="3600" b="1">
          <a:solidFill>
            <a:srgbClr val="000099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331788" indent="-331788" algn="l" defTabSz="4572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1838" indent="-274638" algn="l" defTabSz="4572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3556"/>
            <a:ext cx="7772400" cy="2883764"/>
          </a:xfrm>
        </p:spPr>
        <p:txBody>
          <a:bodyPr/>
          <a:lstStyle/>
          <a:p>
            <a:r>
              <a:rPr lang="en-US" sz="4800" dirty="0"/>
              <a:t>Conceptual design of the </a:t>
            </a:r>
            <a:r>
              <a:rPr lang="en-US" sz="4800" dirty="0" err="1" smtClean="0"/>
              <a:t>Divertor</a:t>
            </a:r>
            <a:r>
              <a:rPr lang="en-US" sz="4800" dirty="0" smtClean="0"/>
              <a:t> Tokamak Test (DTT) magnet </a:t>
            </a:r>
            <a:r>
              <a:rPr lang="en-US" sz="4800" dirty="0"/>
              <a:t>cooling loops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787" y="4582632"/>
            <a:ext cx="6986426" cy="1056167"/>
          </a:xfrm>
        </p:spPr>
        <p:txBody>
          <a:bodyPr/>
          <a:lstStyle/>
          <a:p>
            <a:r>
              <a:rPr lang="it-IT" u="sng" dirty="0" smtClean="0"/>
              <a:t>L</a:t>
            </a:r>
            <a:r>
              <a:rPr lang="it-IT" u="sng" dirty="0"/>
              <a:t>. Savoldi</a:t>
            </a:r>
            <a:r>
              <a:rPr lang="it-IT" baseline="30000" dirty="0"/>
              <a:t>1</a:t>
            </a:r>
            <a:r>
              <a:rPr lang="it-IT" dirty="0"/>
              <a:t>, R. Bonifetto</a:t>
            </a:r>
            <a:r>
              <a:rPr lang="it-IT" baseline="30000" dirty="0"/>
              <a:t>1</a:t>
            </a:r>
            <a:r>
              <a:rPr lang="it-IT" dirty="0"/>
              <a:t>, A. Di Zenobio</a:t>
            </a:r>
            <a:r>
              <a:rPr lang="it-IT" baseline="30000" dirty="0"/>
              <a:t>2</a:t>
            </a:r>
            <a:r>
              <a:rPr lang="it-IT" dirty="0"/>
              <a:t>, </a:t>
            </a:r>
            <a:r>
              <a:rPr lang="it-IT" dirty="0" smtClean="0"/>
              <a:t>L. Muzzi</a:t>
            </a:r>
            <a:r>
              <a:rPr lang="it-IT" baseline="30000" dirty="0" smtClean="0"/>
              <a:t>2</a:t>
            </a:r>
            <a:r>
              <a:rPr lang="it-IT" dirty="0"/>
              <a:t>, R. </a:t>
            </a:r>
            <a:r>
              <a:rPr lang="it-IT" dirty="0" smtClean="0"/>
              <a:t>Zanino</a:t>
            </a:r>
            <a:r>
              <a:rPr lang="it-IT" baseline="30000" dirty="0" smtClean="0"/>
              <a:t>1</a:t>
            </a:r>
            <a:r>
              <a:rPr lang="it-IT" dirty="0" smtClean="0"/>
              <a:t>, A</a:t>
            </a:r>
            <a:r>
              <a:rPr lang="it-IT" dirty="0"/>
              <a:t>. Zappatore</a:t>
            </a:r>
            <a:r>
              <a:rPr lang="it-IT" baseline="30000" dirty="0"/>
              <a:t>1</a:t>
            </a:r>
          </a:p>
          <a:p>
            <a:endParaRPr lang="it-IT" sz="1800" baseline="30000" dirty="0" smtClean="0"/>
          </a:p>
          <a:p>
            <a:r>
              <a:rPr lang="it-IT" sz="1800" baseline="30000" dirty="0" smtClean="0"/>
              <a:t>1</a:t>
            </a:r>
            <a:r>
              <a:rPr lang="it-IT" sz="1800" dirty="0" smtClean="0"/>
              <a:t> </a:t>
            </a:r>
            <a:r>
              <a:rPr lang="it-IT" sz="1800" dirty="0"/>
              <a:t>NEMO Group, Dipartimento Energia, Politecnico di Torino, </a:t>
            </a:r>
            <a:r>
              <a:rPr lang="it-IT" sz="1800" dirty="0" smtClean="0"/>
              <a:t> </a:t>
            </a:r>
            <a:r>
              <a:rPr lang="it-IT" sz="1800" dirty="0"/>
              <a:t>Italy</a:t>
            </a:r>
          </a:p>
          <a:p>
            <a:r>
              <a:rPr lang="it-IT" sz="1800" baseline="30000" dirty="0"/>
              <a:t>2</a:t>
            </a:r>
            <a:r>
              <a:rPr lang="it-IT" sz="1800" dirty="0"/>
              <a:t> ENEA, Frascati, </a:t>
            </a:r>
            <a:r>
              <a:rPr lang="it-IT" sz="1800" dirty="0" smtClean="0"/>
              <a:t>Italy</a:t>
            </a:r>
            <a:endParaRPr lang="it-IT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B9E4FFD-0AFF-489E-94B1-F280BBCF4C7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77" y="1117986"/>
            <a:ext cx="3902841" cy="27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58" y="-58728"/>
            <a:ext cx="7761287" cy="1141412"/>
          </a:xfrm>
        </p:spPr>
        <p:txBody>
          <a:bodyPr/>
          <a:lstStyle/>
          <a:p>
            <a:r>
              <a:rPr lang="it-IT" dirty="0"/>
              <a:t>Results: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cooling </a:t>
            </a:r>
            <a:r>
              <a:rPr lang="it-IT" dirty="0"/>
              <a:t>loops of </a:t>
            </a:r>
            <a:r>
              <a:rPr lang="it-IT" dirty="0" smtClean="0"/>
              <a:t>CS and PF </a:t>
            </a:r>
            <a:r>
              <a:rPr lang="it-IT" dirty="0"/>
              <a:t>coils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4271244" y="1775432"/>
            <a:ext cx="40146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517780" y="2510233"/>
            <a:ext cx="235405" cy="7557"/>
          </a:xfrm>
          <a:prstGeom prst="straightConnector1">
            <a:avLst/>
          </a:prstGeom>
          <a:noFill/>
          <a:ln w="12700" cap="flat" cmpd="sng" algn="ctr">
            <a:solidFill>
              <a:srgbClr val="00FF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125714" y="1998900"/>
            <a:ext cx="392066" cy="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8" y="4836988"/>
            <a:ext cx="1713119" cy="12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97" y="3870513"/>
            <a:ext cx="3910301" cy="280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 flipH="1">
            <a:off x="4266873" y="4470009"/>
            <a:ext cx="40146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4390710" y="5465971"/>
            <a:ext cx="235405" cy="7557"/>
          </a:xfrm>
          <a:prstGeom prst="straightConnector1">
            <a:avLst/>
          </a:prstGeom>
          <a:noFill/>
          <a:ln w="12700" cap="flat" cmpd="sng" algn="ctr">
            <a:solidFill>
              <a:srgbClr val="00FF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329191" y="4781156"/>
            <a:ext cx="392066" cy="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389332" y="6369086"/>
            <a:ext cx="423863" cy="306388"/>
          </a:xfrm>
        </p:spPr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3856" y="1087328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2000" kern="0" dirty="0">
                <a:solidFill>
                  <a:srgbClr val="FF0000"/>
                </a:solidFill>
              </a:rPr>
              <a:t>Peak power </a:t>
            </a:r>
            <a:r>
              <a:rPr lang="it-IT" sz="2000" dirty="0">
                <a:solidFill>
                  <a:srgbClr val="FF0000"/>
                </a:solidFill>
              </a:rPr>
              <a:t>~ 1.1 kW 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862829" y="1299944"/>
            <a:ext cx="1192012" cy="590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43" idx="3"/>
          </p:cNvCxnSpPr>
          <p:nvPr/>
        </p:nvCxnSpPr>
        <p:spPr bwMode="auto">
          <a:xfrm flipV="1">
            <a:off x="2902058" y="4017599"/>
            <a:ext cx="1223656" cy="42848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1433761" y="4122918"/>
            <a:ext cx="146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kern="0" dirty="0">
                <a:solidFill>
                  <a:srgbClr val="FF0000"/>
                </a:solidFill>
              </a:rPr>
              <a:t>Peak power </a:t>
            </a:r>
            <a:r>
              <a:rPr lang="it-IT" sz="2000" dirty="0">
                <a:solidFill>
                  <a:srgbClr val="FF0000"/>
                </a:solidFill>
              </a:rPr>
              <a:t>~ </a:t>
            </a:r>
            <a:r>
              <a:rPr lang="it-IT" sz="2000" dirty="0" smtClean="0">
                <a:solidFill>
                  <a:srgbClr val="FF0000"/>
                </a:solidFill>
              </a:rPr>
              <a:t> 2kW </a:t>
            </a:r>
            <a:endParaRPr lang="en-US" sz="2000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313434" y="4781155"/>
            <a:ext cx="292241" cy="1179043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2246" y="3104273"/>
            <a:ext cx="2221898" cy="1089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/>
              <a:t>Pumping power for PF coils ~1 kW) </a:t>
            </a:r>
            <a:r>
              <a:rPr lang="it-IT" sz="1800" dirty="0" smtClean="0">
                <a:sym typeface="Wingdings" panose="05000000000000000000" pitchFamily="2" charset="2"/>
              </a:rPr>
              <a:t> need for design optimization</a:t>
            </a:r>
            <a:endParaRPr lang="en-US" sz="1800" dirty="0"/>
          </a:p>
        </p:txBody>
      </p:sp>
      <p:cxnSp>
        <p:nvCxnSpPr>
          <p:cNvPr id="79" name="Straight Arrow Connector 78"/>
          <p:cNvCxnSpPr>
            <a:endCxn id="5" idx="1"/>
          </p:cNvCxnSpPr>
          <p:nvPr/>
        </p:nvCxnSpPr>
        <p:spPr bwMode="auto">
          <a:xfrm flipH="1">
            <a:off x="5605675" y="4111256"/>
            <a:ext cx="1236368" cy="125942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" name="Immagin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562" y="1887297"/>
            <a:ext cx="678629" cy="135634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495213" y="1464510"/>
            <a:ext cx="2091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kern="0" dirty="0" smtClean="0">
                <a:solidFill>
                  <a:srgbClr val="0000FF"/>
                </a:solidFill>
              </a:rPr>
              <a:t>p</a:t>
            </a:r>
            <a:r>
              <a:rPr lang="it-IT" sz="2000" kern="0" baseline="-25000" dirty="0" smtClean="0">
                <a:solidFill>
                  <a:srgbClr val="0000FF"/>
                </a:solidFill>
              </a:rPr>
              <a:t>peak </a:t>
            </a:r>
            <a:r>
              <a:rPr lang="it-IT" sz="2000" kern="0" dirty="0" smtClean="0">
                <a:solidFill>
                  <a:srgbClr val="0000FF"/>
                </a:solidFill>
              </a:rPr>
              <a:t>~ 10 bar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198407" y="1723368"/>
            <a:ext cx="763993" cy="189115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530223" y="3521123"/>
            <a:ext cx="212269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Model features: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TB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0.5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3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894880"/>
            <a:ext cx="3490678" cy="26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90" y="981188"/>
            <a:ext cx="4622373" cy="361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6988"/>
            <a:ext cx="7761287" cy="1141412"/>
          </a:xfrm>
        </p:spPr>
        <p:txBody>
          <a:bodyPr/>
          <a:lstStyle/>
          <a:p>
            <a:r>
              <a:rPr lang="it-IT" dirty="0" smtClean="0"/>
              <a:t>Summary of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78" y="4560369"/>
            <a:ext cx="5399322" cy="859473"/>
          </a:xfrm>
        </p:spPr>
        <p:txBody>
          <a:bodyPr/>
          <a:lstStyle/>
          <a:p>
            <a:r>
              <a:rPr lang="it-IT" b="1" dirty="0" smtClean="0">
                <a:sym typeface="Wingdings" panose="05000000000000000000" pitchFamily="2" charset="2"/>
              </a:rPr>
              <a:t>Peak / average power  ~ 5 kW / 3 kW </a:t>
            </a:r>
            <a:r>
              <a:rPr lang="it-IT" sz="2000" dirty="0" smtClean="0">
                <a:sym typeface="Wingdings" panose="05000000000000000000" pitchFamily="2" charset="2"/>
              </a:rPr>
              <a:t>(Peak / average ~1.2 in ITER [Chang, IEEE TAS 2012] and ~2 in JT-60SA [Hoa, </a:t>
            </a:r>
            <a:r>
              <a:rPr lang="en-US" sz="2000" dirty="0"/>
              <a:t>IOP Conf. </a:t>
            </a:r>
            <a:r>
              <a:rPr lang="en-US" sz="2000" dirty="0" smtClean="0"/>
              <a:t>Ser. </a:t>
            </a:r>
            <a:r>
              <a:rPr lang="it-IT" sz="2000" dirty="0" smtClean="0">
                <a:sym typeface="Wingdings" panose="05000000000000000000" pitchFamily="2" charset="2"/>
              </a:rPr>
              <a:t>2017] )  </a:t>
            </a:r>
            <a:r>
              <a:rPr lang="it-IT" dirty="0" smtClean="0">
                <a:sym typeface="Wingdings" panose="05000000000000000000" pitchFamily="2" charset="2"/>
              </a:rPr>
              <a:t>room for heat load smoothing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Pumping power of PF coils ~ 1 kW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6448" y="1446918"/>
            <a:ext cx="3665781" cy="859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kern="0" dirty="0" smtClean="0"/>
              <a:t>LHe baths of ~0.4-0.5 m</a:t>
            </a:r>
            <a:r>
              <a:rPr lang="it-IT" kern="0" baseline="30000" dirty="0" smtClean="0"/>
              <a:t>3</a:t>
            </a:r>
            <a:r>
              <a:rPr lang="it-IT" kern="0" dirty="0" smtClean="0"/>
              <a:t> allows operation </a:t>
            </a:r>
            <a:r>
              <a:rPr lang="it-IT" kern="0" dirty="0"/>
              <a:t>with </a:t>
            </a:r>
            <a:endParaRPr lang="it-IT" kern="0" dirty="0" smtClean="0"/>
          </a:p>
          <a:p>
            <a:pPr marL="0" indent="0">
              <a:buNone/>
            </a:pPr>
            <a:r>
              <a:rPr lang="it-IT" kern="0" dirty="0" smtClean="0"/>
              <a:t>~ 50% &lt; liquid level &lt; 90% </a:t>
            </a:r>
            <a:endParaRPr lang="it-IT" kern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754187" y="6553200"/>
            <a:ext cx="5627688" cy="3048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L. Savoldi, ICEC27, Sep 6, 2018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25968" y="4571274"/>
            <a:ext cx="1292746" cy="4247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/>
              <a:t>Volume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07514" y="1214665"/>
            <a:ext cx="1292746" cy="7571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smtClean="0"/>
              <a:t>Cooling power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501140" y="2610976"/>
            <a:ext cx="22860" cy="15190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48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10707"/>
            <a:ext cx="7761287" cy="1141412"/>
          </a:xfrm>
        </p:spPr>
        <p:txBody>
          <a:bodyPr/>
          <a:lstStyle/>
          <a:p>
            <a:r>
              <a:rPr lang="it-IT" dirty="0" smtClean="0"/>
              <a:t>Conclusions and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152119"/>
            <a:ext cx="7761288" cy="4635907"/>
          </a:xfrm>
        </p:spPr>
        <p:txBody>
          <a:bodyPr/>
          <a:lstStyle/>
          <a:p>
            <a:r>
              <a:rPr lang="it-IT" dirty="0" smtClean="0"/>
              <a:t>Preliminary dimensioning of the SHe cooling loops and thermal buffers of the DTT performed for single null configuration</a:t>
            </a:r>
          </a:p>
          <a:p>
            <a:r>
              <a:rPr lang="it-IT" dirty="0" smtClean="0"/>
              <a:t>Cryolines diameters and lengths, and volume of thermal buffers have been proposed</a:t>
            </a:r>
          </a:p>
          <a:p>
            <a:r>
              <a:rPr lang="it-IT" dirty="0" smtClean="0"/>
              <a:t>Computed peak / average cooling power for SC magnets ~5 kW / 3 kW </a:t>
            </a:r>
          </a:p>
          <a:p>
            <a:r>
              <a:rPr lang="it-IT" dirty="0" smtClean="0"/>
              <a:t>Large pumping </a:t>
            </a:r>
            <a:r>
              <a:rPr lang="it-IT" dirty="0"/>
              <a:t>power for PF coils </a:t>
            </a:r>
            <a:r>
              <a:rPr lang="it-IT" dirty="0" smtClean="0">
                <a:sym typeface="Wingdings" panose="05000000000000000000" pitchFamily="2" charset="2"/>
              </a:rPr>
              <a:t> design revision needed</a:t>
            </a:r>
            <a:endParaRPr lang="it-IT" dirty="0" smtClean="0"/>
          </a:p>
          <a:p>
            <a:endParaRPr lang="it-IT" dirty="0"/>
          </a:p>
          <a:p>
            <a:r>
              <a:rPr lang="it-IT" u="sng" dirty="0" smtClean="0"/>
              <a:t>In perspective</a:t>
            </a:r>
            <a:r>
              <a:rPr lang="it-IT" dirty="0" smtClean="0"/>
              <a:t>: consider double null and snowflake configuration, to assess which is the most demanding in terms of cooling power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60338"/>
            <a:ext cx="7761287" cy="1141412"/>
          </a:xfrm>
        </p:spPr>
        <p:txBody>
          <a:bodyPr/>
          <a:lstStyle/>
          <a:p>
            <a:r>
              <a:rPr lang="it-IT" dirty="0" smtClean="0"/>
              <a:t>Operating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50" y="1072621"/>
            <a:ext cx="6041607" cy="497504"/>
          </a:xfrm>
        </p:spPr>
        <p:txBody>
          <a:bodyPr/>
          <a:lstStyle/>
          <a:p>
            <a:pPr marL="0" lvl="1" indent="0">
              <a:buNone/>
            </a:pPr>
            <a:r>
              <a:rPr lang="it-IT" dirty="0" smtClean="0"/>
              <a:t>Single null configuration (SN)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87146" y="1465843"/>
            <a:ext cx="4389717" cy="56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kern="0" dirty="0" smtClean="0"/>
              <a:t>[R. Albanese, et al., «</a:t>
            </a:r>
            <a:r>
              <a:rPr lang="it-IT" sz="1400" dirty="0" smtClean="0"/>
              <a:t>DTT </a:t>
            </a:r>
            <a:r>
              <a:rPr lang="it-IT" sz="1400" dirty="0"/>
              <a:t>reference PF </a:t>
            </a:r>
            <a:r>
              <a:rPr lang="it-IT" sz="1400" dirty="0" smtClean="0"/>
              <a:t>scenarios», 2018</a:t>
            </a:r>
            <a:r>
              <a:rPr lang="it-IT" sz="1400" kern="0" dirty="0" smtClean="0"/>
              <a:t>]</a:t>
            </a:r>
            <a:endParaRPr lang="en-US" sz="14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68815" y="2711298"/>
            <a:ext cx="8740184" cy="3708400"/>
            <a:chOff x="513918" y="2466407"/>
            <a:chExt cx="8740184" cy="3708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18" y="2466407"/>
              <a:ext cx="4789487" cy="370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8" b="9012"/>
            <a:stretch/>
          </p:blipFill>
          <p:spPr bwMode="auto">
            <a:xfrm>
              <a:off x="5288291" y="2466407"/>
              <a:ext cx="3965811" cy="337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68405" y="547128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it-IT" sz="2000" dirty="0" smtClean="0">
                  <a:latin typeface="Helvetica" panose="020B0604020202020204" pitchFamily="34" charset="0"/>
                </a:rPr>
                <a:t>93</a:t>
              </a:r>
              <a:endParaRPr lang="en-US" sz="2000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0" t="4200" r="3121" b="68901"/>
            <a:stretch/>
          </p:blipFill>
          <p:spPr bwMode="auto">
            <a:xfrm>
              <a:off x="7821521" y="4674756"/>
              <a:ext cx="1322479" cy="6125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6"/>
          <a:srcRect l="68099" r="7476" b="52379"/>
          <a:stretch/>
        </p:blipFill>
        <p:spPr>
          <a:xfrm>
            <a:off x="5922929" y="625902"/>
            <a:ext cx="2312672" cy="296764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8537122" y="2723851"/>
            <a:ext cx="0" cy="21957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32382" y="3224649"/>
            <a:ext cx="153920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Burn time (66 s)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4256" y="2460143"/>
            <a:ext cx="86433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Premag.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410274" y="2180644"/>
            <a:ext cx="51488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SoF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33279" y="2180644"/>
            <a:ext cx="52610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EoF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61235" y="1959045"/>
            <a:ext cx="184903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Plasma current ramp-up time (27 s)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919043" y="4247176"/>
            <a:ext cx="1196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Time between pulses (1207 s)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933447" y="1589817"/>
            <a:ext cx="12961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Initial charge time for CS and PF coils (150 s)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450522" y="4196062"/>
            <a:ext cx="458477" cy="3403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97069" y="4297732"/>
            <a:ext cx="10801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Premag. of next shot</a:t>
            </a:r>
            <a:endParaRPr lang="en-US" sz="1600" dirty="0"/>
          </a:p>
        </p:txBody>
      </p:sp>
      <p:sp>
        <p:nvSpPr>
          <p:cNvPr id="38" name="Right Brace 37"/>
          <p:cNvSpPr/>
          <p:nvPr/>
        </p:nvSpPr>
        <p:spPr>
          <a:xfrm rot="5400000">
            <a:off x="6753630" y="4225048"/>
            <a:ext cx="360040" cy="395069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None/>
            </a:pPr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5943638" y="6390447"/>
            <a:ext cx="19155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Dwell (1707 s)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5750364" y="2711298"/>
            <a:ext cx="0" cy="29444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943188" y="2723851"/>
            <a:ext cx="0" cy="29444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201650" y="2685686"/>
            <a:ext cx="0" cy="29444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92836" y="1795346"/>
            <a:ext cx="12961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Shutdown time for CS and PF coils (350 s)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1987146" y="571487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2000" dirty="0" smtClean="0">
                <a:latin typeface="Helvetica" panose="020B0604020202020204" pitchFamily="34" charset="0"/>
              </a:rPr>
              <a:t>27</a:t>
            </a:r>
            <a:endParaRPr lang="en-US" sz="2000" dirty="0">
              <a:latin typeface="Helvetica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93719" y="5708577"/>
            <a:ext cx="6126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2000" dirty="0" smtClean="0">
                <a:latin typeface="Helvetica" panose="020B0604020202020204" pitchFamily="34" charset="0"/>
              </a:rPr>
              <a:t>443</a:t>
            </a:r>
            <a:endParaRPr lang="en-US" sz="2000" dirty="0">
              <a:latin typeface="Helvetica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74332" y="2757120"/>
            <a:ext cx="214263" cy="2440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345289" y="2494576"/>
            <a:ext cx="557414" cy="4827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222146" y="2553432"/>
            <a:ext cx="266426" cy="3157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Brace 53"/>
          <p:cNvSpPr/>
          <p:nvPr/>
        </p:nvSpPr>
        <p:spPr>
          <a:xfrm rot="16200000">
            <a:off x="8645806" y="2438249"/>
            <a:ext cx="145484" cy="37585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None/>
            </a:pPr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1535823" y="6460338"/>
            <a:ext cx="2923561" cy="3416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/>
              <a:t>CAVEAT: Non-linear scale</a:t>
            </a:r>
            <a:endParaRPr lang="en-US" sz="1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TF coils 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7" y="4473054"/>
            <a:ext cx="8891406" cy="172605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CASING:</a:t>
            </a:r>
          </a:p>
          <a:p>
            <a:r>
              <a:rPr lang="it-IT" b="1" dirty="0" smtClean="0"/>
              <a:t>Casing </a:t>
            </a:r>
            <a:r>
              <a:rPr lang="it-IT" b="1" dirty="0"/>
              <a:t>cooling layout </a:t>
            </a:r>
            <a:r>
              <a:rPr lang="it-IT" b="1" i="1" dirty="0" smtClean="0"/>
              <a:t>not </a:t>
            </a:r>
            <a:r>
              <a:rPr lang="it-IT" b="1" i="1" dirty="0"/>
              <a:t>defined </a:t>
            </a:r>
            <a:r>
              <a:rPr lang="it-IT" b="1" i="1" dirty="0" smtClean="0"/>
              <a:t>yet: </a:t>
            </a:r>
            <a:r>
              <a:rPr lang="it-IT" dirty="0" smtClean="0"/>
              <a:t>HERE we assume per each coil: 20 parallel smooth pipes, </a:t>
            </a:r>
            <a:r>
              <a:rPr lang="it-IT" i="1" dirty="0" smtClean="0"/>
              <a:t>D</a:t>
            </a:r>
            <a:r>
              <a:rPr lang="it-IT" dirty="0" smtClean="0"/>
              <a:t> = 8 mm, 10 m long, 1 g/s each</a:t>
            </a:r>
          </a:p>
          <a:p>
            <a:r>
              <a:rPr lang="it-IT" dirty="0" smtClean="0"/>
              <a:t>Average power deposited </a:t>
            </a:r>
            <a:r>
              <a:rPr lang="it-IT" i="1" dirty="0" smtClean="0"/>
              <a:t>uniformly</a:t>
            </a:r>
            <a:r>
              <a:rPr lang="it-IT" dirty="0" smtClean="0"/>
              <a:t> + static load (well-educated guess from ITER TF)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653" y="1320801"/>
            <a:ext cx="4337167" cy="3021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kern="0" dirty="0" smtClean="0"/>
              <a:t>WINDING PACK</a:t>
            </a:r>
          </a:p>
          <a:p>
            <a:r>
              <a:rPr lang="it-IT" b="1" kern="0" dirty="0" smtClean="0"/>
              <a:t>Double-pancake WP</a:t>
            </a:r>
          </a:p>
          <a:p>
            <a:r>
              <a:rPr lang="it-IT" dirty="0"/>
              <a:t>All 12 channels of each coil considered to have the </a:t>
            </a:r>
            <a:r>
              <a:rPr lang="it-IT" i="1" dirty="0"/>
              <a:t>same length </a:t>
            </a:r>
            <a:r>
              <a:rPr lang="it-IT" dirty="0" smtClean="0"/>
              <a:t>(</a:t>
            </a:r>
            <a:r>
              <a:rPr lang="it-IT" dirty="0"/>
              <a:t>112 m)</a:t>
            </a:r>
          </a:p>
          <a:p>
            <a:r>
              <a:rPr lang="it-IT" dirty="0"/>
              <a:t>Average power deposited </a:t>
            </a:r>
            <a:r>
              <a:rPr lang="it-IT" i="1" dirty="0"/>
              <a:t>uniformly</a:t>
            </a:r>
            <a:r>
              <a:rPr lang="it-IT" dirty="0"/>
              <a:t> in all 18 coils and along their entire </a:t>
            </a:r>
            <a:r>
              <a:rPr lang="it-IT" dirty="0" smtClean="0"/>
              <a:t>length</a:t>
            </a:r>
            <a:endParaRPr lang="it-IT" b="1" kern="0" dirty="0" smtClean="0"/>
          </a:p>
          <a:p>
            <a:endParaRPr lang="it-IT" b="1" kern="0" dirty="0"/>
          </a:p>
        </p:txBody>
      </p:sp>
      <p:sp>
        <p:nvSpPr>
          <p:cNvPr id="5" name="Explosion 1 4"/>
          <p:cNvSpPr/>
          <p:nvPr/>
        </p:nvSpPr>
        <p:spPr bwMode="auto">
          <a:xfrm>
            <a:off x="5250093" y="934927"/>
            <a:ext cx="2270589" cy="790409"/>
          </a:xfrm>
          <a:prstGeom prst="irregularSeal1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Plasma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15426" y="1463697"/>
            <a:ext cx="4478054" cy="3002696"/>
            <a:chOff x="4315426" y="1463696"/>
            <a:chExt cx="4828574" cy="3483957"/>
          </a:xfrm>
        </p:grpSpPr>
        <p:pic>
          <p:nvPicPr>
            <p:cNvPr id="16" name="Picture 3" descr="C:\Users\Flammini\Desktop\DTT\Report\figure\MCNP_IB_radialbuild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8" t="40832" r="13098" b="3198"/>
            <a:stretch/>
          </p:blipFill>
          <p:spPr bwMode="auto">
            <a:xfrm>
              <a:off x="4424848" y="1906815"/>
              <a:ext cx="4106126" cy="289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787682" y="1463696"/>
              <a:ext cx="4356318" cy="3483957"/>
              <a:chOff x="4787682" y="1463696"/>
              <a:chExt cx="4356318" cy="348395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682" y="1463696"/>
                <a:ext cx="4356318" cy="3483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6113124" y="1925103"/>
                <a:ext cx="750013" cy="1952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113123" y="4282611"/>
                <a:ext cx="750013" cy="1952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8155969" y="2441823"/>
                <a:ext cx="244320" cy="1952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8246723" y="3229200"/>
                <a:ext cx="750013" cy="19520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Lucida Sans Unicode" pitchFamily="34" charset="0"/>
                </a:endParaRPr>
              </a:p>
            </p:txBody>
          </p:sp>
        </p:grpSp>
        <p:sp>
          <p:nvSpPr>
            <p:cNvPr id="17" name="Down Arrow 16"/>
            <p:cNvSpPr/>
            <p:nvPr/>
          </p:nvSpPr>
          <p:spPr bwMode="auto">
            <a:xfrm>
              <a:off x="6523277" y="2214252"/>
              <a:ext cx="163274" cy="1839074"/>
            </a:xfrm>
            <a:prstGeom prst="downArrow">
              <a:avLst>
                <a:gd name="adj1" fmla="val 50000"/>
                <a:gd name="adj2" fmla="val 488799"/>
              </a:avLst>
            </a:prstGeom>
            <a:solidFill>
              <a:srgbClr val="00FF80"/>
            </a:solidFill>
            <a:ln w="25400" cap="flat" cmpd="sng" algn="ctr">
              <a:solidFill>
                <a:srgbClr val="00FF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5029" y="1789520"/>
              <a:ext cx="55977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it-IT" b="1" dirty="0" smtClean="0">
                  <a:solidFill>
                    <a:srgbClr val="00FF80"/>
                  </a:solidFill>
                </a:rPr>
                <a:t>He</a:t>
              </a:r>
              <a:endParaRPr lang="en-US" b="1" dirty="0">
                <a:solidFill>
                  <a:srgbClr val="00FF8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620142">
              <a:off x="8407820" y="2506593"/>
              <a:ext cx="366724" cy="19520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620142">
              <a:off x="8023923" y="1820002"/>
              <a:ext cx="554242" cy="19520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 rot="20979858" flipH="1">
              <a:off x="4315426" y="1829077"/>
              <a:ext cx="554242" cy="19520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 flipV="1">
            <a:off x="4512300" y="4089479"/>
            <a:ext cx="482199" cy="3627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528" y="1154298"/>
            <a:ext cx="1845379" cy="281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 and PF model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2119" y="4343746"/>
            <a:ext cx="421650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it-IT" sz="2000" b="1" dirty="0" smtClean="0"/>
              <a:t>Layer-wound WP</a:t>
            </a:r>
          </a:p>
          <a:p>
            <a:r>
              <a:rPr lang="it-IT" sz="2000" dirty="0" smtClean="0"/>
              <a:t>Each module composed by </a:t>
            </a:r>
            <a:r>
              <a:rPr lang="it-IT" sz="2000" b="1" dirty="0" smtClean="0"/>
              <a:t>3 sub-coils </a:t>
            </a:r>
            <a:r>
              <a:rPr lang="it-IT" sz="2000" dirty="0" smtClean="0"/>
              <a:t>(high, medium and low field) with 14 channels each, with same </a:t>
            </a:r>
            <a:r>
              <a:rPr lang="it-IT" sz="2000" dirty="0"/>
              <a:t>average </a:t>
            </a:r>
            <a:r>
              <a:rPr lang="it-IT" sz="2000" dirty="0" smtClean="0"/>
              <a:t>length (</a:t>
            </a:r>
            <a:r>
              <a:rPr lang="it-IT" sz="2000" dirty="0"/>
              <a:t>94 </a:t>
            </a:r>
            <a:r>
              <a:rPr lang="it-IT" sz="2000" dirty="0" smtClean="0"/>
              <a:t>m)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5841" y="1039002"/>
            <a:ext cx="2050196" cy="3207157"/>
            <a:chOff x="4895127" y="2026491"/>
            <a:chExt cx="2050196" cy="38083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1" b="4541"/>
            <a:stretch/>
          </p:blipFill>
          <p:spPr>
            <a:xfrm>
              <a:off x="5685917" y="2026491"/>
              <a:ext cx="1259406" cy="3337852"/>
            </a:xfrm>
            <a:prstGeom prst="rect">
              <a:avLst/>
            </a:prstGeom>
          </p:spPr>
        </p:pic>
        <p:sp>
          <p:nvSpPr>
            <p:cNvPr id="17" name="Down Arrow 16"/>
            <p:cNvSpPr/>
            <p:nvPr/>
          </p:nvSpPr>
          <p:spPr bwMode="auto">
            <a:xfrm flipV="1">
              <a:off x="5685917" y="2205999"/>
              <a:ext cx="163274" cy="3001556"/>
            </a:xfrm>
            <a:prstGeom prst="downArrow">
              <a:avLst>
                <a:gd name="adj1" fmla="val 50000"/>
                <a:gd name="adj2" fmla="val 488799"/>
              </a:avLst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07784" y="2527399"/>
              <a:ext cx="55977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it-IT" b="1" dirty="0" smtClean="0">
                  <a:solidFill>
                    <a:srgbClr val="FFC000"/>
                  </a:solidFill>
                </a:rPr>
                <a:t>He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5" name="Explosion 1 4"/>
            <p:cNvSpPr/>
            <p:nvPr/>
          </p:nvSpPr>
          <p:spPr bwMode="auto">
            <a:xfrm rot="16200000">
              <a:off x="4155037" y="3660618"/>
              <a:ext cx="2270589" cy="790409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None/>
                <a:tabLst/>
              </a:pPr>
              <a:r>
                <a:rPr kumimoji="0" lang="it-IT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Lucida Sans Unicode" pitchFamily="34" charset="0"/>
                </a:rPr>
                <a:t>Plasma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9" name="CasellaDiTesto 7171"/>
            <p:cNvSpPr txBox="1"/>
            <p:nvPr/>
          </p:nvSpPr>
          <p:spPr>
            <a:xfrm>
              <a:off x="5427404" y="5410126"/>
              <a:ext cx="51078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it-IT" sz="1200" dirty="0" smtClean="0"/>
                <a:t>High field</a:t>
              </a:r>
              <a:endParaRPr lang="it-IT" sz="1200" dirty="0"/>
            </a:p>
          </p:txBody>
        </p:sp>
        <p:sp>
          <p:nvSpPr>
            <p:cNvPr id="20" name="CasellaDiTesto 37"/>
            <p:cNvSpPr txBox="1"/>
            <p:nvPr/>
          </p:nvSpPr>
          <p:spPr>
            <a:xfrm>
              <a:off x="6364999" y="5406736"/>
              <a:ext cx="48374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it-IT" sz="1200" dirty="0" smtClean="0"/>
                <a:t>Low field</a:t>
              </a:r>
              <a:endParaRPr lang="it-IT" sz="1200" dirty="0"/>
            </a:p>
          </p:txBody>
        </p:sp>
        <p:sp>
          <p:nvSpPr>
            <p:cNvPr id="21" name="CasellaDiTesto 38"/>
            <p:cNvSpPr txBox="1"/>
            <p:nvPr/>
          </p:nvSpPr>
          <p:spPr>
            <a:xfrm>
              <a:off x="5767554" y="5409361"/>
              <a:ext cx="73008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it-IT" sz="1200" dirty="0" smtClean="0"/>
                <a:t>Medium field</a:t>
              </a:r>
              <a:endParaRPr lang="it-IT" sz="1200" dirty="0"/>
            </a:p>
          </p:txBody>
        </p:sp>
        <p:sp>
          <p:nvSpPr>
            <p:cNvPr id="7" name="Left Brace 6"/>
            <p:cNvSpPr/>
            <p:nvPr/>
          </p:nvSpPr>
          <p:spPr bwMode="auto">
            <a:xfrm rot="16200000">
              <a:off x="5744973" y="5275895"/>
              <a:ext cx="81637" cy="258532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 rot="16200000">
              <a:off x="6076349" y="5224312"/>
              <a:ext cx="81637" cy="357952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26" name="Left Brace 25"/>
            <p:cNvSpPr/>
            <p:nvPr/>
          </p:nvSpPr>
          <p:spPr bwMode="auto">
            <a:xfrm rot="16200000">
              <a:off x="6575578" y="5102542"/>
              <a:ext cx="81637" cy="601553"/>
            </a:xfrm>
            <a:prstGeom prst="lef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1530884" y="6483470"/>
            <a:ext cx="5627688" cy="304800"/>
          </a:xfrm>
        </p:spPr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8622" y="5464465"/>
            <a:ext cx="4572000" cy="108952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it-IT" dirty="0" smtClean="0"/>
              <a:t>For both CS and PF average </a:t>
            </a:r>
            <a:r>
              <a:rPr lang="it-IT" dirty="0"/>
              <a:t>power deposited </a:t>
            </a:r>
            <a:r>
              <a:rPr lang="it-IT" i="1" dirty="0"/>
              <a:t>uniformly</a:t>
            </a:r>
            <a:r>
              <a:rPr lang="it-IT" dirty="0"/>
              <a:t> along all channels of each </a:t>
            </a:r>
            <a:r>
              <a:rPr lang="it-IT" dirty="0" smtClean="0"/>
              <a:t>module/coil</a:t>
            </a:r>
            <a:endParaRPr lang="it-IT" kern="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48" y="3324709"/>
            <a:ext cx="2606835" cy="196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522320" y="1082870"/>
            <a:ext cx="4115603" cy="2513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it-IT" sz="2000" b="1" dirty="0" smtClean="0"/>
              <a:t>Pancake-wound WP</a:t>
            </a:r>
          </a:p>
          <a:p>
            <a:pPr lvl="1"/>
            <a:r>
              <a:rPr lang="it-IT" sz="2000" dirty="0" smtClean="0"/>
              <a:t>PF1&amp;6: 18 channels</a:t>
            </a:r>
          </a:p>
          <a:p>
            <a:pPr lvl="1"/>
            <a:r>
              <a:rPr lang="it-IT" sz="2000" dirty="0" smtClean="0"/>
              <a:t>PF2&amp;5: 16 channels</a:t>
            </a:r>
            <a:endParaRPr lang="it-IT" sz="2000" dirty="0"/>
          </a:p>
          <a:p>
            <a:pPr lvl="1"/>
            <a:r>
              <a:rPr lang="it-IT" sz="2000" dirty="0" smtClean="0"/>
              <a:t>PF3&amp;4: 14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All </a:t>
            </a:r>
            <a:r>
              <a:rPr lang="it-IT" sz="2000" dirty="0"/>
              <a:t>channels of each coil considered to have the </a:t>
            </a:r>
            <a:r>
              <a:rPr lang="it-IT" sz="2000" i="1" dirty="0"/>
              <a:t>same (average) </a:t>
            </a:r>
            <a:r>
              <a:rPr lang="it-IT" sz="2000" i="1" dirty="0" smtClean="0"/>
              <a:t>length</a:t>
            </a:r>
            <a:endParaRPr lang="it-IT" sz="2000" dirty="0"/>
          </a:p>
        </p:txBody>
      </p:sp>
      <p:sp>
        <p:nvSpPr>
          <p:cNvPr id="15" name="TextBox 14"/>
          <p:cNvSpPr txBox="1"/>
          <p:nvPr/>
        </p:nvSpPr>
        <p:spPr>
          <a:xfrm rot="20561762">
            <a:off x="3916516" y="2917686"/>
            <a:ext cx="19945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Detailed design to be presented at SOFT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TF test with non-uniform power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351280"/>
            <a:ext cx="7761288" cy="4113213"/>
          </a:xfrm>
        </p:spPr>
        <p:txBody>
          <a:bodyPr/>
          <a:lstStyle/>
          <a:p>
            <a:r>
              <a:rPr lang="it-IT" dirty="0" smtClean="0"/>
              <a:t>TF = uniform power distribution</a:t>
            </a:r>
          </a:p>
          <a:p>
            <a:r>
              <a:rPr lang="it-IT" dirty="0" smtClean="0"/>
              <a:t>TF 1st T = ~20% of the power in 1st Turn and the remaining 80% uniformly distributed in the other turns (comparable to real situation)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Computed results with uniform distribution are absolutely relevant, considering also the preliminary stage of the available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20" y="2919246"/>
            <a:ext cx="3675063" cy="27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4" y="2919246"/>
            <a:ext cx="3364992" cy="255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334" y="1320800"/>
            <a:ext cx="7588866" cy="4750487"/>
          </a:xfrm>
        </p:spPr>
        <p:txBody>
          <a:bodyPr/>
          <a:lstStyle/>
          <a:p>
            <a:r>
              <a:rPr lang="en-US" sz="2800" dirty="0" smtClean="0"/>
              <a:t>The DTT facility </a:t>
            </a:r>
          </a:p>
          <a:p>
            <a:r>
              <a:rPr lang="it-IT" sz="2800" dirty="0">
                <a:solidFill>
                  <a:schemeClr val="tx1"/>
                </a:solidFill>
              </a:rPr>
              <a:t>DTT </a:t>
            </a:r>
            <a:r>
              <a:rPr lang="it-IT" sz="2800" dirty="0" smtClean="0">
                <a:solidFill>
                  <a:schemeClr val="tx1"/>
                </a:solidFill>
              </a:rPr>
              <a:t>magnets &amp; cooling loops </a:t>
            </a:r>
          </a:p>
          <a:p>
            <a:r>
              <a:rPr lang="it-IT" sz="2800" dirty="0">
                <a:solidFill>
                  <a:schemeClr val="tx1"/>
                </a:solidFill>
              </a:rPr>
              <a:t>A</a:t>
            </a:r>
            <a:r>
              <a:rPr lang="en-US" sz="2800" dirty="0" err="1" smtClean="0"/>
              <a:t>im</a:t>
            </a:r>
            <a:r>
              <a:rPr lang="en-US" sz="2800" dirty="0" smtClean="0"/>
              <a:t> of the work</a:t>
            </a:r>
          </a:p>
          <a:p>
            <a:r>
              <a:rPr lang="it-IT" sz="2800" dirty="0" smtClean="0"/>
              <a:t>He loop dimensioning</a:t>
            </a:r>
          </a:p>
          <a:p>
            <a:r>
              <a:rPr lang="it-IT" sz="2800" dirty="0" smtClean="0"/>
              <a:t>Estimation of cooling power:</a:t>
            </a:r>
          </a:p>
          <a:p>
            <a:pPr lvl="1"/>
            <a:r>
              <a:rPr lang="it-IT" sz="2800" dirty="0"/>
              <a:t>A</a:t>
            </a:r>
            <a:r>
              <a:rPr lang="it-IT" sz="2800" dirty="0" smtClean="0"/>
              <a:t>verage</a:t>
            </a:r>
          </a:p>
          <a:p>
            <a:pPr lvl="1"/>
            <a:r>
              <a:rPr lang="it-IT" sz="2800" dirty="0" smtClean="0"/>
              <a:t>Peak  (via simulation of a plasma pulse)</a:t>
            </a:r>
          </a:p>
          <a:p>
            <a:r>
              <a:rPr lang="en-US" sz="2800" dirty="0" smtClean="0"/>
              <a:t>Conclusions and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4" y="912414"/>
            <a:ext cx="4097431" cy="38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DTT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75" y="1403264"/>
            <a:ext cx="4542996" cy="411321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DTT =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/>
              <a:t>Tokamak </a:t>
            </a:r>
            <a:r>
              <a:rPr lang="en-US" dirty="0" smtClean="0"/>
              <a:t>Test facility, c</a:t>
            </a:r>
            <a:r>
              <a:rPr lang="it-IT" b="1" dirty="0" smtClean="0"/>
              <a:t>urrently </a:t>
            </a:r>
            <a:r>
              <a:rPr lang="it-IT" b="1" dirty="0"/>
              <a:t>under </a:t>
            </a:r>
            <a:r>
              <a:rPr lang="it-IT" b="1" dirty="0" smtClean="0"/>
              <a:t>design</a:t>
            </a:r>
            <a:r>
              <a:rPr lang="en-GB" b="1" dirty="0" smtClean="0"/>
              <a:t>, </a:t>
            </a:r>
            <a:r>
              <a:rPr lang="en-US" dirty="0" smtClean="0"/>
              <a:t>to be built in Italy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Critical issue to be addressed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power exhaust </a:t>
            </a:r>
            <a:r>
              <a:rPr lang="en-US" dirty="0" smtClean="0"/>
              <a:t>(towards the EU DEMO) </a:t>
            </a:r>
            <a:r>
              <a:rPr lang="en-US" dirty="0" smtClean="0">
                <a:sym typeface="Wingdings" panose="05000000000000000000" pitchFamily="2" charset="2"/>
              </a:rPr>
              <a:t> need of flexibility to realize different plasma configurations (single null, double null, snowflake…)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Plasma </a:t>
            </a:r>
            <a:r>
              <a:rPr lang="en-US" dirty="0"/>
              <a:t>confinement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b="1" dirty="0" smtClean="0"/>
              <a:t>LTS </a:t>
            </a:r>
            <a:r>
              <a:rPr lang="en-US" b="1" dirty="0"/>
              <a:t>superconducting </a:t>
            </a:r>
            <a:r>
              <a:rPr lang="en-US" b="1" dirty="0" smtClean="0"/>
              <a:t>magnets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83849" y="4473787"/>
            <a:ext cx="3669174" cy="563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kern="0" dirty="0" smtClean="0"/>
              <a:t>[Fus. Eng. Des. Special Issue, vol 122, 2017]</a:t>
            </a:r>
            <a:endParaRPr lang="en-US" sz="1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393437" y="4936910"/>
                <a:ext cx="3783443" cy="1438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46800" rIns="90000" bIns="46800" numCol="1" anchor="t" anchorCtr="0" compatLnSpc="1">
                <a:prstTxWarp prst="textNoShape">
                  <a:avLst/>
                </a:prstTxWarp>
              </a:bodyPr>
              <a:lstStyle>
                <a:lvl1pPr marL="331788" indent="-331788" algn="l" defTabSz="457200" rtl="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>
                    <a:solidFill>
                      <a:srgbClr val="000000"/>
                    </a:solidFill>
                    <a:latin typeface="+mn-lt"/>
                    <a:ea typeface="Lucida Sans Unicode" pitchFamily="34" charset="0"/>
                    <a:cs typeface="+mn-cs"/>
                  </a:defRPr>
                </a:lvl1pPr>
                <a:lvl2pPr marL="731838" indent="-274638" algn="l" defTabSz="457200" rtl="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400">
                    <a:solidFill>
                      <a:srgbClr val="000000"/>
                    </a:solidFill>
                    <a:latin typeface="+mn-lt"/>
                    <a:ea typeface="Lucida Sans Unicode" pitchFamily="34" charset="0"/>
                    <a:cs typeface="+mn-cs"/>
                  </a:defRPr>
                </a:lvl2pPr>
                <a:lvl3pPr marL="1143000" indent="-228600" algn="l" defTabSz="4572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000">
                    <a:solidFill>
                      <a:srgbClr val="000000"/>
                    </a:solidFill>
                    <a:latin typeface="+mn-lt"/>
                    <a:ea typeface="Lucida Sans Unicode" pitchFamily="34" charset="0"/>
                    <a:cs typeface="+mn-cs"/>
                  </a:defRPr>
                </a:lvl3pPr>
                <a:lvl4pPr marL="1600200" indent="-228600" algn="l" defTabSz="4572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+mn-lt"/>
                    <a:ea typeface="Lucida Sans Unicode" pitchFamily="34" charset="0"/>
                    <a:cs typeface="+mn-cs"/>
                  </a:defRPr>
                </a:lvl4pPr>
                <a:lvl5pPr marL="2057400" indent="-228600" algn="l" defTabSz="4572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ea typeface="Lucida Sans Unicode" pitchFamily="34" charset="0"/>
                    <a:cs typeface="+mn-cs"/>
                  </a:defRPr>
                </a:lvl5pPr>
                <a:lvl6pPr marL="2514600" indent="-228600" algn="l" defTabSz="457200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971800" indent="-228600" algn="l" defTabSz="457200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3429000" indent="-228600" algn="l" defTabSz="457200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3886200" indent="-228600" algn="l" defTabSz="457200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pPr marL="285750" indent="-285750"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GB" sz="2000" kern="0" dirty="0" smtClean="0"/>
                  <a:t>Major </a:t>
                </a:r>
                <a:r>
                  <a:rPr lang="en-GB" sz="2000" kern="0" dirty="0"/>
                  <a:t>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ker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sz="2000" i="1" ker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it-IT" sz="2000" b="0" i="1" kern="0" smtClean="0">
                        <a:latin typeface="Cambria Math"/>
                      </a:rPr>
                      <m:t>~</m:t>
                    </m:r>
                    <m:r>
                      <a:rPr lang="it-IT" sz="2000" i="1" kern="0">
                        <a:latin typeface="Cambria Math" charset="0"/>
                      </a:rPr>
                      <m:t>2.</m:t>
                    </m:r>
                    <m:r>
                      <a:rPr lang="it-IT" sz="2000" b="0" i="1" kern="0" smtClean="0">
                        <a:latin typeface="Cambria Math"/>
                      </a:rPr>
                      <m:t>1</m:t>
                    </m:r>
                    <m:r>
                      <a:rPr lang="it-IT" sz="2000" i="1" kern="0">
                        <a:latin typeface="Cambria Math" charset="0"/>
                      </a:rPr>
                      <m:t>𝑚</m:t>
                    </m:r>
                  </m:oMath>
                </a14:m>
                <a:endParaRPr lang="en-GB" sz="2000" kern="0" dirty="0"/>
              </a:p>
              <a:p>
                <a:pPr marL="285750" indent="-285750"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GB" sz="2000" kern="0" dirty="0"/>
                  <a:t>Aspect ratio</a:t>
                </a:r>
                <a:r>
                  <a:rPr lang="en-GB" sz="2000" kern="0" dirty="0" smtClean="0"/>
                  <a:t> </a:t>
                </a:r>
                <a14:m>
                  <m:oMath xmlns:m="http://schemas.openxmlformats.org/officeDocument/2006/math">
                    <m:r>
                      <a:rPr lang="it-IT" sz="2000" i="1" kern="0">
                        <a:latin typeface="Cambria Math" charset="0"/>
                      </a:rPr>
                      <m:t>=3.2</m:t>
                    </m:r>
                  </m:oMath>
                </a14:m>
                <a:endParaRPr lang="en-GB" sz="2000" kern="0" dirty="0"/>
              </a:p>
              <a:p>
                <a:pPr marL="285750" indent="-285750"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GB" sz="2000" kern="0" dirty="0" smtClean="0"/>
                  <a:t>Toroidal field on axis ~ 14 T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437" y="4936910"/>
                <a:ext cx="3783443" cy="1438239"/>
              </a:xfrm>
              <a:prstGeom prst="rect">
                <a:avLst/>
              </a:prstGeom>
              <a:blipFill rotWithShape="0">
                <a:blip r:embed="rId4"/>
                <a:stretch>
                  <a:fillRect l="-1613" t="-211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DTT SC magnets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774" b="20146"/>
          <a:stretch/>
        </p:blipFill>
        <p:spPr bwMode="auto">
          <a:xfrm>
            <a:off x="5363923" y="1847739"/>
            <a:ext cx="3622784" cy="29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2"/>
          <p:cNvSpPr txBox="1"/>
          <p:nvPr/>
        </p:nvSpPr>
        <p:spPr>
          <a:xfrm>
            <a:off x="301610" y="968471"/>
            <a:ext cx="561865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b="1" dirty="0" smtClean="0"/>
              <a:t>18 Nb</a:t>
            </a:r>
            <a:r>
              <a:rPr lang="en-GB" b="1" baseline="-25000" dirty="0" smtClean="0"/>
              <a:t>3</a:t>
            </a:r>
            <a:r>
              <a:rPr lang="en-GB" b="1" dirty="0" smtClean="0"/>
              <a:t>Sn TF coils</a:t>
            </a:r>
            <a:r>
              <a:rPr lang="en-GB" dirty="0" smtClean="0"/>
              <a:t> </a:t>
            </a:r>
            <a:r>
              <a:rPr lang="en-GB" b="1" dirty="0" smtClean="0"/>
              <a:t>(12 channels/ coil, pancake-wound, in SS casing)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b="1" dirty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b="1" dirty="0" smtClean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b="1" dirty="0" smtClean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sz="1800" b="1" dirty="0" smtClean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b="1" dirty="0" smtClean="0"/>
              <a:t>6 </a:t>
            </a:r>
            <a:r>
              <a:rPr lang="en-GB" b="1" dirty="0"/>
              <a:t>Nb</a:t>
            </a:r>
            <a:r>
              <a:rPr lang="en-GB" b="1" baseline="-25000" dirty="0"/>
              <a:t>3</a:t>
            </a:r>
            <a:r>
              <a:rPr lang="en-GB" b="1" dirty="0"/>
              <a:t>Sn </a:t>
            </a:r>
            <a:r>
              <a:rPr lang="en-GB" b="1" dirty="0" smtClean="0"/>
              <a:t>CS modules (layer-wound,       3</a:t>
            </a:r>
            <a:r>
              <a:rPr lang="en-GB" dirty="0" smtClean="0"/>
              <a:t> </a:t>
            </a:r>
            <a:r>
              <a:rPr lang="en-GB" b="1" dirty="0" smtClean="0"/>
              <a:t>sub-coils/module)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b="1" dirty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sz="3600" b="1" dirty="0" smtClean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GB" b="1" dirty="0" smtClean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b="1" dirty="0" smtClean="0"/>
              <a:t>6 </a:t>
            </a:r>
            <a:r>
              <a:rPr lang="en-GB" b="1" dirty="0" err="1" smtClean="0"/>
              <a:t>NbTi</a:t>
            </a:r>
            <a:r>
              <a:rPr lang="en-GB" b="1" dirty="0" smtClean="0"/>
              <a:t> PF </a:t>
            </a:r>
            <a:r>
              <a:rPr lang="en-GB" b="1" dirty="0"/>
              <a:t>coils</a:t>
            </a:r>
            <a:r>
              <a:rPr lang="en-GB" dirty="0"/>
              <a:t> </a:t>
            </a:r>
            <a:r>
              <a:rPr lang="en-GB" b="1" dirty="0" smtClean="0"/>
              <a:t>(pancake-wound)</a:t>
            </a:r>
            <a:endParaRPr lang="en-GB" sz="1400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786" y="1623388"/>
            <a:ext cx="2592414" cy="253020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 smtClean="0"/>
              <a:t>[A. Di Zenobio, et al., FED 2017]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4" y="2035870"/>
            <a:ext cx="1802298" cy="11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 bwMode="auto">
          <a:xfrm>
            <a:off x="1956501" y="1992539"/>
            <a:ext cx="2026773" cy="1217225"/>
          </a:xfrm>
          <a:prstGeom prst="wedgeRectCallout">
            <a:avLst>
              <a:gd name="adj1" fmla="val 8287"/>
              <a:gd name="adj2" fmla="val -67228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0369" y="2513089"/>
            <a:ext cx="81144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Bundle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376" y="2035870"/>
            <a:ext cx="69923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Jacket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50397" y="2513089"/>
            <a:ext cx="99020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Turn insulation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 bwMode="auto">
          <a:xfrm>
            <a:off x="1740606" y="2192836"/>
            <a:ext cx="548192" cy="22065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618910" y="2739931"/>
            <a:ext cx="548192" cy="40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ular Callout 16"/>
          <p:cNvSpPr/>
          <p:nvPr/>
        </p:nvSpPr>
        <p:spPr bwMode="auto">
          <a:xfrm>
            <a:off x="3329626" y="4261865"/>
            <a:ext cx="1593497" cy="1534466"/>
          </a:xfrm>
          <a:prstGeom prst="wedgeRectCallout">
            <a:avLst>
              <a:gd name="adj1" fmla="val 10024"/>
              <a:gd name="adj2" fmla="val -68081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32082" y="4261865"/>
            <a:ext cx="2749118" cy="1476375"/>
            <a:chOff x="3849624" y="5172653"/>
            <a:chExt cx="2749118" cy="1476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321" y="5172653"/>
              <a:ext cx="1138238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18492648">
              <a:off x="5260214" y="5888976"/>
              <a:ext cx="81144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it-IT" sz="1600" b="1" dirty="0" smtClean="0">
                  <a:solidFill>
                    <a:schemeClr val="bg1"/>
                  </a:solidFill>
                </a:rPr>
                <a:t>Bundle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40603" y="5533224"/>
              <a:ext cx="69923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it-IT" sz="1600" dirty="0" smtClean="0"/>
                <a:t>Jacket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9624" y="6010443"/>
              <a:ext cx="99020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it-IT" sz="1600" dirty="0" smtClean="0"/>
                <a:t>Turn insulation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>
              <a:stCxn id="23" idx="3"/>
            </p:cNvCxnSpPr>
            <p:nvPr/>
          </p:nvCxnSpPr>
          <p:spPr bwMode="auto">
            <a:xfrm>
              <a:off x="4839833" y="5690190"/>
              <a:ext cx="548192" cy="22065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718137" y="6237285"/>
              <a:ext cx="548192" cy="4032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207609" y="5976693"/>
              <a:ext cx="39113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it-I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7355" y="5548098"/>
            <a:ext cx="1114424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 bwMode="auto">
          <a:xfrm>
            <a:off x="6882727" y="5888541"/>
            <a:ext cx="323682" cy="3240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85D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0527" y="6044110"/>
            <a:ext cx="7777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Bundle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454556" y="5366822"/>
            <a:ext cx="69923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Jacket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363923" y="5812421"/>
            <a:ext cx="99020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dirty="0" smtClean="0"/>
              <a:t>Turn insulation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 bwMode="auto">
          <a:xfrm>
            <a:off x="6153786" y="5523788"/>
            <a:ext cx="548192" cy="22065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032090" y="6070883"/>
            <a:ext cx="548192" cy="40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717836" y="6449217"/>
            <a:ext cx="58381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Hole</a:t>
            </a:r>
            <a:endParaRPr lang="en-US" sz="1600" dirty="0"/>
          </a:p>
        </p:txBody>
      </p:sp>
      <p:cxnSp>
        <p:nvCxnSpPr>
          <p:cNvPr id="36" name="Straight Arrow Connector 35"/>
          <p:cNvCxnSpPr>
            <a:stCxn id="30" idx="1"/>
          </p:cNvCxnSpPr>
          <p:nvPr/>
        </p:nvCxnSpPr>
        <p:spPr bwMode="auto">
          <a:xfrm flipH="1" flipV="1">
            <a:off x="7273390" y="5888542"/>
            <a:ext cx="507137" cy="3125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5" idx="1"/>
          </p:cNvCxnSpPr>
          <p:nvPr/>
        </p:nvCxnSpPr>
        <p:spPr bwMode="auto">
          <a:xfrm flipH="1" flipV="1">
            <a:off x="7028813" y="6065052"/>
            <a:ext cx="689023" cy="54113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ular Callout 37"/>
          <p:cNvSpPr/>
          <p:nvPr/>
        </p:nvSpPr>
        <p:spPr bwMode="auto">
          <a:xfrm>
            <a:off x="5454556" y="5204404"/>
            <a:ext cx="3168583" cy="1534466"/>
          </a:xfrm>
          <a:prstGeom prst="wedgeRectCallout">
            <a:avLst>
              <a:gd name="adj1" fmla="val -64862"/>
              <a:gd name="adj2" fmla="val 1693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49017" y="1847739"/>
            <a:ext cx="1371252" cy="89219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5209030" y="2033374"/>
            <a:ext cx="1966285" cy="181029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045074" y="4101899"/>
            <a:ext cx="1261112" cy="17742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710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cooling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380" y="2167682"/>
            <a:ext cx="3215640" cy="41132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AIM </a:t>
            </a:r>
            <a:r>
              <a:rPr lang="en-US" sz="3200" b="1" dirty="0">
                <a:solidFill>
                  <a:srgbClr val="FF0000"/>
                </a:solidFill>
              </a:rPr>
              <a:t>of the work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First dimensioning of the He loops for the DTT magnet system (single null configuration)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Cooling power requested by the SC magnets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Feedback on the magnet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56" y="5287306"/>
            <a:ext cx="1516380" cy="142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66" y="1191711"/>
            <a:ext cx="1781456" cy="1835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5187" y="2946945"/>
            <a:ext cx="22555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err="1" smtClean="0"/>
              <a:t>Cryoplant</a:t>
            </a:r>
            <a:r>
              <a:rPr lang="en-US" i="1" dirty="0" smtClean="0"/>
              <a:t> building</a:t>
            </a:r>
            <a:endParaRPr lang="en-US" i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680340" y="3754274"/>
            <a:ext cx="314868" cy="80295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076009" y="3935731"/>
            <a:ext cx="3172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~ 20 m apart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7516" y="1123263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2" lvl="2">
              <a:buNone/>
            </a:pPr>
            <a:r>
              <a:rPr lang="it-IT" dirty="0"/>
              <a:t>4 cooling loops (TF winding, TF casing, CS, PF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5" y="1405671"/>
            <a:ext cx="2926334" cy="506011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 bwMode="auto">
          <a:xfrm>
            <a:off x="205740" y="1123263"/>
            <a:ext cx="2750820" cy="3585897"/>
          </a:xfrm>
          <a:prstGeom prst="ellipse">
            <a:avLst/>
          </a:prstGeom>
          <a:solidFill>
            <a:srgbClr val="FFFF66">
              <a:alpha val="2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52" name="Straight Arrow Connector 51"/>
          <p:cNvCxnSpPr>
            <a:stCxn id="50" idx="6"/>
          </p:cNvCxnSpPr>
          <p:nvPr/>
        </p:nvCxnSpPr>
        <p:spPr bwMode="auto">
          <a:xfrm flipV="1">
            <a:off x="2956560" y="2850572"/>
            <a:ext cx="514406" cy="6564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363225" y="4805388"/>
            <a:ext cx="2425696" cy="1745273"/>
          </a:xfrm>
          <a:prstGeom prst="ellipse">
            <a:avLst/>
          </a:prstGeom>
          <a:solidFill>
            <a:srgbClr val="FFFF66">
              <a:alpha val="2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712353" y="5998476"/>
            <a:ext cx="383528" cy="16251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5660707" y="2034540"/>
            <a:ext cx="3315653" cy="46710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73" y="-32195"/>
            <a:ext cx="7761287" cy="1141412"/>
          </a:xfrm>
        </p:spPr>
        <p:txBody>
          <a:bodyPr/>
          <a:lstStyle/>
          <a:p>
            <a:r>
              <a:rPr lang="it-IT" dirty="0"/>
              <a:t>He loop </a:t>
            </a:r>
            <a:r>
              <a:rPr lang="it-IT" dirty="0" smtClean="0"/>
              <a:t>dimensioning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414" y="747126"/>
            <a:ext cx="8916223" cy="4247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it-IT" b="1" dirty="0" smtClean="0"/>
              <a:t>SN configuration: plasma burn = 66 s, total pulse duration = 1800 s</a:t>
            </a:r>
            <a:endParaRPr lang="en-US" b="1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52703"/>
              </p:ext>
            </p:extLst>
          </p:nvPr>
        </p:nvGraphicFramePr>
        <p:xfrm>
          <a:off x="1570256" y="2733694"/>
          <a:ext cx="6956524" cy="35153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2165"/>
                <a:gridCol w="5784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506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Deposited</a:t>
                      </a:r>
                      <a:r>
                        <a:rPr lang="it-IT" sz="2400" baseline="0" dirty="0" smtClean="0"/>
                        <a:t> e</a:t>
                      </a:r>
                      <a:r>
                        <a:rPr lang="it-IT" sz="2400" dirty="0" smtClean="0"/>
                        <a:t>nergy / cycle [kJ]</a:t>
                      </a:r>
                    </a:p>
                    <a:p>
                      <a:r>
                        <a:rPr lang="it-IT" sz="2400" dirty="0" smtClean="0"/>
                        <a:t>(AC losses + nuclear</a:t>
                      </a:r>
                      <a:r>
                        <a:rPr lang="it-IT" sz="2400" baseline="0" dirty="0" smtClean="0"/>
                        <a:t> *+ static + pumping)</a:t>
                      </a:r>
                      <a:r>
                        <a:rPr lang="it-IT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17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TF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1300 </a:t>
                      </a:r>
                      <a:r>
                        <a:rPr lang="it-IT" sz="2400" baseline="0" dirty="0" smtClean="0"/>
                        <a:t>(WINDING)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177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450 (CASING)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1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950</a:t>
                      </a:r>
                    </a:p>
                  </a:txBody>
                  <a:tcPr/>
                </a:tc>
              </a:tr>
              <a:tr h="5311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PF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2500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Risultati immagini per DTT TF co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3" y="3810000"/>
            <a:ext cx="983152" cy="7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902" y="4739810"/>
            <a:ext cx="385355" cy="77019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48">
            <a:off x="774680" y="5394038"/>
            <a:ext cx="753043" cy="5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1838" y="2474639"/>
            <a:ext cx="18002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[* R. </a:t>
            </a:r>
            <a:r>
              <a:rPr lang="en-GB" sz="1800" dirty="0" err="1" smtClean="0"/>
              <a:t>Villari</a:t>
            </a:r>
            <a:r>
              <a:rPr lang="en-GB" sz="1800" dirty="0" smtClean="0"/>
              <a:t>]</a:t>
            </a:r>
            <a:endParaRPr lang="en-GB" sz="1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>
          <a:xfrm>
            <a:off x="1758156" y="6615180"/>
            <a:ext cx="5627688" cy="3048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L. Savoldi, ICEC27, Sep 6, 2018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608319" y="3810000"/>
            <a:ext cx="517295" cy="217932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0374" y="3741263"/>
            <a:ext cx="2854643" cy="20867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/>
              <a:t>I</a:t>
            </a:r>
            <a:r>
              <a:rPr lang="en-US" i="1" dirty="0" smtClean="0"/>
              <a:t>sobaric estimation gives </a:t>
            </a:r>
            <a:r>
              <a:rPr lang="en-US" b="1" i="1" dirty="0" smtClean="0"/>
              <a:t>thermal buffer volume </a:t>
            </a:r>
            <a:r>
              <a:rPr lang="en-US" i="1" dirty="0" smtClean="0"/>
              <a:t> of ~0.5 m</a:t>
            </a:r>
            <a:r>
              <a:rPr lang="en-US" i="1" baseline="30000" dirty="0" smtClean="0"/>
              <a:t>3 </a:t>
            </a:r>
            <a:r>
              <a:rPr lang="en-US" i="1" dirty="0" smtClean="0"/>
              <a:t>to ~2.5 </a:t>
            </a:r>
            <a:r>
              <a:rPr lang="en-US" i="1" dirty="0"/>
              <a:t>m</a:t>
            </a:r>
            <a:r>
              <a:rPr lang="en-US" i="1" baseline="30000" dirty="0"/>
              <a:t>3 </a:t>
            </a:r>
            <a:r>
              <a:rPr lang="en-US" i="1" dirty="0" smtClean="0"/>
              <a:t>to operate in the range 50% - 90% of liquid filling</a:t>
            </a:r>
            <a:r>
              <a:rPr lang="en-US" i="1" baseline="30000" dirty="0" smtClean="0"/>
              <a:t>#</a:t>
            </a:r>
            <a:endParaRPr lang="en-US" i="1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446023" y="1221963"/>
            <a:ext cx="843604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lvl="1" indent="-331788" algn="l"/>
            <a:r>
              <a:rPr lang="it-IT" dirty="0"/>
              <a:t>Cryolines lengths (~ 25 m) from facility layout, diameter to limit pressure drop below ~ 0.1 </a:t>
            </a:r>
            <a:r>
              <a:rPr lang="it-IT" dirty="0" smtClean="0"/>
              <a:t>bar</a:t>
            </a:r>
          </a:p>
          <a:p>
            <a:pPr marL="331788" lvl="1" indent="-331788" algn="l"/>
            <a:r>
              <a:rPr lang="it-IT" dirty="0"/>
              <a:t>First estimate of </a:t>
            </a:r>
            <a:r>
              <a:rPr lang="it-IT" b="1" dirty="0"/>
              <a:t>average power to the thermal buffer </a:t>
            </a:r>
            <a:r>
              <a:rPr lang="it-IT" dirty="0"/>
              <a:t>from estimated </a:t>
            </a:r>
            <a:r>
              <a:rPr lang="it-IT" dirty="0" smtClean="0"/>
              <a:t>loads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3112847" y="6383178"/>
            <a:ext cx="55572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[</a:t>
            </a:r>
            <a:r>
              <a:rPr lang="en-GB" sz="1800" baseline="30000" dirty="0" smtClean="0"/>
              <a:t>#</a:t>
            </a:r>
            <a:r>
              <a:rPr lang="en-GB" sz="1800" dirty="0" smtClean="0"/>
              <a:t> </a:t>
            </a:r>
            <a:r>
              <a:rPr lang="en-US" sz="1800" dirty="0" smtClean="0"/>
              <a:t>ITER </a:t>
            </a:r>
            <a:r>
              <a:rPr lang="en-US" sz="1800" dirty="0" err="1"/>
              <a:t>cryodistribution</a:t>
            </a:r>
            <a:r>
              <a:rPr lang="en-US" sz="1800" dirty="0"/>
              <a:t> plant Design Report, 2011] </a:t>
            </a:r>
            <a:r>
              <a:rPr lang="en-GB" sz="1800" dirty="0" smtClean="0"/>
              <a:t>]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38059" y="5875404"/>
            <a:ext cx="7651967" cy="4801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2800" b="1" dirty="0" smtClean="0"/>
              <a:t>Average cooling power = 5200 kJ / 1800 s ~ 3 kW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13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cooling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898951"/>
              </p:ext>
            </p:extLst>
          </p:nvPr>
        </p:nvGraphicFramePr>
        <p:xfrm>
          <a:off x="1934562" y="1054936"/>
          <a:ext cx="5706844" cy="34976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1595"/>
                <a:gridCol w="4745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737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Nuclear</a:t>
                      </a:r>
                      <a:r>
                        <a:rPr lang="it-IT" sz="2400" baseline="0" dirty="0" smtClean="0"/>
                        <a:t> + pumping load during a plasma burn[kW]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85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TF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4.2</a:t>
                      </a:r>
                      <a:r>
                        <a:rPr lang="it-IT" sz="2400" baseline="0" dirty="0" smtClean="0"/>
                        <a:t> (WINDING)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85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3.7  (CASING)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0.5</a:t>
                      </a:r>
                    </a:p>
                  </a:txBody>
                  <a:tcPr/>
                </a:tc>
              </a:tr>
              <a:tr h="4813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PF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400" dirty="0" smtClean="0"/>
                        <a:t>~ 2.7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3520" y="4269980"/>
            <a:ext cx="61478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b="1" dirty="0" smtClean="0"/>
              <a:t>Over-conservative estimation of peak power </a:t>
            </a:r>
          </a:p>
          <a:p>
            <a:pPr>
              <a:buNone/>
            </a:pPr>
            <a:r>
              <a:rPr lang="it-IT" b="1" dirty="0" smtClean="0"/>
              <a:t>to thermal buffers ~</a:t>
            </a:r>
            <a:r>
              <a:rPr lang="it-IT" b="1" dirty="0"/>
              <a:t> </a:t>
            </a:r>
            <a:r>
              <a:rPr lang="it-IT" b="1" dirty="0" smtClean="0"/>
              <a:t>11 kW</a:t>
            </a:r>
            <a:endParaRPr lang="en-US" b="1" dirty="0"/>
          </a:p>
        </p:txBody>
      </p:sp>
      <p:pic>
        <p:nvPicPr>
          <p:cNvPr id="9" name="Picture 2" descr="Risultati immagini per DTT TF co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0" y="2017968"/>
            <a:ext cx="983152" cy="7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005" y="2924585"/>
            <a:ext cx="385355" cy="77019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48">
            <a:off x="1138986" y="3698009"/>
            <a:ext cx="753043" cy="5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4876" y="6494822"/>
            <a:ext cx="18002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dirty="0" smtClean="0"/>
              <a:t>[* R. </a:t>
            </a:r>
            <a:r>
              <a:rPr lang="en-GB" sz="1800" dirty="0" err="1" smtClean="0"/>
              <a:t>Villari</a:t>
            </a:r>
            <a:r>
              <a:rPr lang="en-GB" sz="1800" dirty="0" smtClean="0"/>
              <a:t>]</a:t>
            </a:r>
            <a:endParaRPr lang="en-GB" sz="1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850" y="5002991"/>
            <a:ext cx="8608695" cy="14219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it-IT" dirty="0" smtClean="0"/>
              <a:t>To get more realistic estimation of the </a:t>
            </a:r>
            <a:r>
              <a:rPr lang="it-IT" b="1" dirty="0"/>
              <a:t>peak cooling power </a:t>
            </a:r>
            <a:r>
              <a:rPr lang="it-IT" dirty="0"/>
              <a:t>requested to the </a:t>
            </a:r>
            <a:r>
              <a:rPr lang="it-IT" dirty="0" smtClean="0"/>
              <a:t>refrigerator (</a:t>
            </a:r>
            <a:r>
              <a:rPr lang="it-IT" i="1" dirty="0" smtClean="0"/>
              <a:t>only </a:t>
            </a:r>
            <a:r>
              <a:rPr lang="it-IT" i="1" dirty="0"/>
              <a:t>SC magnets client considered here </a:t>
            </a:r>
            <a:r>
              <a:rPr lang="it-IT" i="1" dirty="0" smtClean="0"/>
              <a:t>- n</a:t>
            </a:r>
            <a:r>
              <a:rPr lang="en-US" i="1" dirty="0"/>
              <a:t>o </a:t>
            </a:r>
            <a:r>
              <a:rPr lang="en-US" i="1" dirty="0" err="1"/>
              <a:t>cryopumps</a:t>
            </a:r>
            <a:r>
              <a:rPr lang="en-US" i="1" dirty="0"/>
              <a:t>, no thermal shields, no current leads)</a:t>
            </a:r>
          </a:p>
          <a:p>
            <a:pPr marL="0" lvl="1">
              <a:buNone/>
            </a:pP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smtClean="0"/>
              <a:t>model </a:t>
            </a:r>
            <a:r>
              <a:rPr lang="it-IT" dirty="0"/>
              <a:t>a periodic pulse </a:t>
            </a:r>
            <a:r>
              <a:rPr lang="it-IT" dirty="0" smtClean="0"/>
              <a:t>with </a:t>
            </a:r>
            <a:r>
              <a:rPr lang="it-IT" dirty="0"/>
              <a:t>the 4C </a:t>
            </a:r>
            <a:r>
              <a:rPr lang="it-IT" dirty="0" smtClean="0"/>
              <a:t>code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3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80" y="534348"/>
            <a:ext cx="3815882" cy="14202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0" y="1415587"/>
            <a:ext cx="5979618" cy="519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+mn-lt"/>
              </a:rPr>
              <a:t>4C model of the He loops</a:t>
            </a:r>
            <a:br>
              <a:rPr lang="it-IT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157926" y="4310820"/>
            <a:ext cx="1110883" cy="244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050" b="1" dirty="0" smtClean="0">
                <a:solidFill>
                  <a:srgbClr val="0000FF"/>
                </a:solidFill>
              </a:rPr>
              <a:t>Cold circulator</a:t>
            </a:r>
            <a:endParaRPr lang="en-US" sz="105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" y="2202921"/>
            <a:ext cx="15471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b="1" dirty="0" smtClean="0">
                <a:solidFill>
                  <a:srgbClr val="0000FF"/>
                </a:solidFill>
              </a:rPr>
              <a:t>From refrigerator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621151" y="2348080"/>
            <a:ext cx="355181" cy="320665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412134" y="1577668"/>
            <a:ext cx="355181" cy="320665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4649" y="4570782"/>
            <a:ext cx="3385075" cy="15881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it-IT" sz="1800" b="1" dirty="0" smtClean="0">
                <a:solidFill>
                  <a:srgbClr val="FF0000"/>
                </a:solidFill>
              </a:rPr>
              <a:t>Simplified model of the coils / casing </a:t>
            </a:r>
            <a:r>
              <a:rPr lang="it-IT" sz="1800" dirty="0" smtClean="0">
                <a:solidFill>
                  <a:srgbClr val="FF0000"/>
                </a:solidFill>
              </a:rPr>
              <a:t>preserving:</a:t>
            </a:r>
          </a:p>
          <a:p>
            <a:pPr marL="285750" indent="-285750" algn="l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</a:rPr>
              <a:t>Pressure drop</a:t>
            </a:r>
          </a:p>
          <a:p>
            <a:pPr marL="285750" indent="-285750" algn="l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</a:rPr>
              <a:t>Conduit length and number</a:t>
            </a:r>
          </a:p>
          <a:p>
            <a:pPr marL="285750" indent="-285750" algn="l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</a:rPr>
              <a:t>He and solids volume</a:t>
            </a:r>
          </a:p>
          <a:p>
            <a:pPr algn="l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Account for </a:t>
            </a:r>
            <a:r>
              <a:rPr lang="it-IT" sz="1800" b="1" dirty="0" smtClean="0">
                <a:solidFill>
                  <a:srgbClr val="FF0000"/>
                </a:solidFill>
              </a:rPr>
              <a:t>heat </a:t>
            </a:r>
            <a:r>
              <a:rPr lang="it-IT" sz="1800" b="1" dirty="0">
                <a:solidFill>
                  <a:srgbClr val="FF0000"/>
                </a:solidFill>
              </a:rPr>
              <a:t>load </a:t>
            </a:r>
            <a:r>
              <a:rPr lang="it-IT" sz="1800" b="1" dirty="0" smtClean="0">
                <a:solidFill>
                  <a:srgbClr val="FF0000"/>
                </a:solidFill>
              </a:rPr>
              <a:t>deposition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0796" y="1445056"/>
            <a:ext cx="170336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b="1" dirty="0">
                <a:solidFill>
                  <a:srgbClr val="0000FF"/>
                </a:solidFill>
              </a:rPr>
              <a:t>T</a:t>
            </a:r>
            <a:r>
              <a:rPr lang="it-IT" sz="1600" b="1" dirty="0" smtClean="0">
                <a:solidFill>
                  <a:srgbClr val="0000FF"/>
                </a:solidFill>
              </a:rPr>
              <a:t>o refrigerator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641" y="2234734"/>
            <a:ext cx="277819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Thermal buffer volume </a:t>
            </a:r>
          </a:p>
          <a:p>
            <a:pPr>
              <a:buNone/>
            </a:pPr>
            <a:r>
              <a:rPr lang="it-IT" sz="1800" b="1" dirty="0">
                <a:solidFill>
                  <a:srgbClr val="FF0000"/>
                </a:solidFill>
              </a:rPr>
              <a:t>t</a:t>
            </a:r>
            <a:r>
              <a:rPr lang="it-IT" sz="1800" b="1" dirty="0" smtClean="0">
                <a:solidFill>
                  <a:srgbClr val="FF0000"/>
                </a:solidFill>
              </a:rPr>
              <a:t>o limit level oscillations within a range (50-90%)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97394" y="2929520"/>
            <a:ext cx="52450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400" dirty="0" smtClean="0">
                <a:solidFill>
                  <a:srgbClr val="C00000"/>
                </a:solidFill>
              </a:rPr>
              <a:t>Heat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0" name="Up-Down Arrow 39"/>
          <p:cNvSpPr/>
          <p:nvPr/>
        </p:nvSpPr>
        <p:spPr bwMode="auto">
          <a:xfrm>
            <a:off x="3636259" y="2880807"/>
            <a:ext cx="112784" cy="358271"/>
          </a:xfrm>
          <a:prstGeom prst="up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4449564" y="3792096"/>
            <a:ext cx="389535" cy="120306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3763" y="3852249"/>
            <a:ext cx="49404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400" dirty="0" smtClean="0">
                <a:solidFill>
                  <a:srgbClr val="0000FF"/>
                </a:solidFill>
              </a:rPr>
              <a:t>SHe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4056015" y="1993121"/>
            <a:ext cx="2102657" cy="4925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310905" y="2098451"/>
            <a:ext cx="76495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b="1" dirty="0" smtClean="0">
                <a:solidFill>
                  <a:srgbClr val="FFC000"/>
                </a:solidFill>
              </a:rPr>
              <a:t>LHe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754187" y="6640227"/>
            <a:ext cx="5627688" cy="30480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L. Savoldi, ICEC27, Sep 6, 2018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560820" y="4686300"/>
            <a:ext cx="670560" cy="35052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080739" y="4833443"/>
            <a:ext cx="17033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600" b="1" dirty="0" smtClean="0">
                <a:solidFill>
                  <a:srgbClr val="0000FF"/>
                </a:solidFill>
              </a:rPr>
              <a:t>Static load  on cryolines accounted for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42" name="Picture 2" descr="Risultati immagini per DTT TF co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6" y="6196497"/>
            <a:ext cx="1042256" cy="8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3580596" y="6123279"/>
            <a:ext cx="241556" cy="16134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19" y="1463040"/>
            <a:ext cx="3852721" cy="276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09" y="2629"/>
            <a:ext cx="7761287" cy="1141412"/>
          </a:xfrm>
        </p:spPr>
        <p:txBody>
          <a:bodyPr/>
          <a:lstStyle/>
          <a:p>
            <a:r>
              <a:rPr lang="it-IT" dirty="0" smtClean="0"/>
              <a:t>Results: cooling loops of TF coils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042E8F8-C3BE-4F70-8E04-C8A690C3D94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6559016" y="820712"/>
            <a:ext cx="2323047" cy="505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Peak power to the LHe bath </a:t>
            </a:r>
            <a:r>
              <a:rPr lang="it-IT" sz="2000" dirty="0" smtClean="0">
                <a:solidFill>
                  <a:srgbClr val="FF0000"/>
                </a:solidFill>
              </a:rPr>
              <a:t>~ 1 kW</a:t>
            </a:r>
            <a:endParaRPr lang="it-IT" sz="2000" kern="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6557517" y="2465154"/>
            <a:ext cx="182016" cy="777628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786145" y="2853968"/>
            <a:ext cx="1129495" cy="85173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480249" y="2116553"/>
            <a:ext cx="40146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561419" y="3218390"/>
            <a:ext cx="461952" cy="7557"/>
          </a:xfrm>
          <a:prstGeom prst="straightConnector1">
            <a:avLst/>
          </a:prstGeom>
          <a:noFill/>
          <a:ln w="12700" cap="flat" cmpd="sng" algn="ctr">
            <a:solidFill>
              <a:srgbClr val="00FF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288913" y="2306827"/>
            <a:ext cx="392066" cy="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288914" y="1162699"/>
            <a:ext cx="1256816" cy="61276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L. Savoldi, ICEC27, Sep 6, 2018</a:t>
            </a:r>
            <a:endParaRPr lang="en-US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6" y="4229082"/>
            <a:ext cx="3641029" cy="26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7775" y="3714692"/>
            <a:ext cx="1783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000" dirty="0" smtClean="0"/>
              <a:t>Circulator </a:t>
            </a:r>
          </a:p>
          <a:p>
            <a:pPr>
              <a:buNone/>
            </a:pPr>
            <a:r>
              <a:rPr lang="it-IT" sz="2000" dirty="0" smtClean="0"/>
              <a:t>(+ static load on cryolines)</a:t>
            </a:r>
            <a:endParaRPr lang="en-US" sz="2000" dirty="0"/>
          </a:p>
        </p:txBody>
      </p:sp>
      <p:sp>
        <p:nvSpPr>
          <p:cNvPr id="33" name="Right Brace 32"/>
          <p:cNvSpPr/>
          <p:nvPr/>
        </p:nvSpPr>
        <p:spPr bwMode="auto">
          <a:xfrm>
            <a:off x="6424747" y="5585357"/>
            <a:ext cx="182016" cy="13754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5065620" y="5397911"/>
            <a:ext cx="40146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065620" y="5601365"/>
            <a:ext cx="461952" cy="7557"/>
          </a:xfrm>
          <a:prstGeom prst="straightConnector1">
            <a:avLst/>
          </a:prstGeom>
          <a:noFill/>
          <a:ln w="12700" cap="flat" cmpd="sng" algn="ctr">
            <a:solidFill>
              <a:srgbClr val="00FF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404295" y="5930615"/>
            <a:ext cx="392066" cy="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612924" y="4566907"/>
            <a:ext cx="1231881" cy="10872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1338609" y="5617520"/>
            <a:ext cx="2323047" cy="505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1788" indent="-33178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31838" indent="-274638" algn="l" defTabSz="457200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Peak power to the LHe bath </a:t>
            </a:r>
            <a:r>
              <a:rPr lang="it-IT" sz="2000" dirty="0" smtClean="0">
                <a:solidFill>
                  <a:srgbClr val="FF0000"/>
                </a:solidFill>
              </a:rPr>
              <a:t>~ 1 kW</a:t>
            </a:r>
            <a:endParaRPr lang="it-IT" sz="2000" kern="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094283" y="4504266"/>
            <a:ext cx="1990764" cy="10970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409507" y="1651128"/>
            <a:ext cx="1657060" cy="3416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/>
              <a:t>WINDING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5951609" y="5822262"/>
            <a:ext cx="1393832" cy="3416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800" dirty="0" smtClean="0"/>
              <a:t>CASING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540356" y="2128861"/>
            <a:ext cx="257580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TB</a:t>
            </a:r>
            <a:r>
              <a:rPr lang="en-US" dirty="0" smtClean="0"/>
              <a:t> = 0.4 m</a:t>
            </a:r>
            <a:r>
              <a:rPr lang="en-US" baseline="30000" dirty="0" smtClean="0"/>
              <a:t>3</a:t>
            </a:r>
            <a:r>
              <a:rPr lang="en-US" dirty="0" smtClean="0"/>
              <a:t> for WINDING and CASING loops</a:t>
            </a:r>
          </a:p>
          <a:p>
            <a:pPr algn="l">
              <a:buNone/>
            </a:pPr>
            <a:endParaRPr lang="en-US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1655772" y="3581174"/>
            <a:ext cx="2091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kern="0" dirty="0" smtClean="0">
                <a:solidFill>
                  <a:srgbClr val="0000FF"/>
                </a:solidFill>
              </a:rPr>
              <a:t>p</a:t>
            </a:r>
            <a:r>
              <a:rPr lang="it-IT" sz="2000" kern="0" baseline="-25000" dirty="0" smtClean="0">
                <a:solidFill>
                  <a:srgbClr val="0000FF"/>
                </a:solidFill>
              </a:rPr>
              <a:t>peak </a:t>
            </a:r>
            <a:r>
              <a:rPr lang="it-IT" sz="2000" kern="0" dirty="0" smtClean="0">
                <a:solidFill>
                  <a:srgbClr val="0000FF"/>
                </a:solidFill>
              </a:rPr>
              <a:t>~ 7 – 8  bar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3732459" y="2587256"/>
            <a:ext cx="1115988" cy="1158268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3685847" y="3920003"/>
            <a:ext cx="1066377" cy="584263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08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75035</TotalTime>
  <Words>1394</Words>
  <Application>Microsoft Office PowerPoint</Application>
  <PresentationFormat>On-screen Show (4:3)</PresentationFormat>
  <Paragraphs>235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Helvetica</vt:lpstr>
      <vt:lpstr>Lucida Sans Unicode</vt:lpstr>
      <vt:lpstr>Times New Roman</vt:lpstr>
      <vt:lpstr>Wingdings</vt:lpstr>
      <vt:lpstr>Default Design</vt:lpstr>
      <vt:lpstr>Conceptual design of the Divertor Tokamak Test (DTT) magnet cooling loops</vt:lpstr>
      <vt:lpstr>Outline</vt:lpstr>
      <vt:lpstr>The DTT</vt:lpstr>
      <vt:lpstr>DTT SC magnets</vt:lpstr>
      <vt:lpstr>Magnet cooling loops</vt:lpstr>
      <vt:lpstr>He loop dimensioning</vt:lpstr>
      <vt:lpstr>Peak cooling power</vt:lpstr>
      <vt:lpstr>4C model of the He loops </vt:lpstr>
      <vt:lpstr>Results: cooling loops of TF coils</vt:lpstr>
      <vt:lpstr>Results:  cooling loops of CS and PF coils</vt:lpstr>
      <vt:lpstr>Summary of the results</vt:lpstr>
      <vt:lpstr>Conclusions and perspective</vt:lpstr>
      <vt:lpstr>Backup</vt:lpstr>
      <vt:lpstr>Operating scenario</vt:lpstr>
      <vt:lpstr>TF coils model assumptions</vt:lpstr>
      <vt:lpstr>CS and PF model assumptions</vt:lpstr>
      <vt:lpstr>TF test with non-uniform power distribution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BRIGHENTI</dc:creator>
  <cp:lastModifiedBy>Presentation</cp:lastModifiedBy>
  <cp:revision>2926</cp:revision>
  <dcterms:modified xsi:type="dcterms:W3CDTF">2018-09-06T07:38:15Z</dcterms:modified>
</cp:coreProperties>
</file>